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4"/>
  </p:notesMasterIdLst>
  <p:sldIdLst>
    <p:sldId id="256" r:id="rId2"/>
    <p:sldId id="371" r:id="rId3"/>
    <p:sldId id="378" r:id="rId4"/>
    <p:sldId id="380" r:id="rId5"/>
    <p:sldId id="379" r:id="rId6"/>
    <p:sldId id="381" r:id="rId7"/>
    <p:sldId id="382" r:id="rId8"/>
    <p:sldId id="385" r:id="rId9"/>
    <p:sldId id="406" r:id="rId10"/>
    <p:sldId id="383" r:id="rId11"/>
    <p:sldId id="384" r:id="rId12"/>
    <p:sldId id="386" r:id="rId13"/>
    <p:sldId id="387" r:id="rId14"/>
    <p:sldId id="388" r:id="rId15"/>
    <p:sldId id="389" r:id="rId16"/>
    <p:sldId id="390" r:id="rId17"/>
    <p:sldId id="391" r:id="rId18"/>
    <p:sldId id="393" r:id="rId19"/>
    <p:sldId id="394" r:id="rId20"/>
    <p:sldId id="405" r:id="rId21"/>
    <p:sldId id="397" r:id="rId22"/>
    <p:sldId id="395" r:id="rId23"/>
    <p:sldId id="396" r:id="rId24"/>
    <p:sldId id="407" r:id="rId25"/>
    <p:sldId id="398" r:id="rId26"/>
    <p:sldId id="399" r:id="rId27"/>
    <p:sldId id="404" r:id="rId28"/>
    <p:sldId id="400" r:id="rId29"/>
    <p:sldId id="401" r:id="rId30"/>
    <p:sldId id="411" r:id="rId31"/>
    <p:sldId id="412" r:id="rId32"/>
    <p:sldId id="402" r:id="rId33"/>
    <p:sldId id="403" r:id="rId34"/>
    <p:sldId id="264" r:id="rId35"/>
    <p:sldId id="274" r:id="rId36"/>
    <p:sldId id="374" r:id="rId37"/>
    <p:sldId id="375" r:id="rId38"/>
    <p:sldId id="275" r:id="rId39"/>
    <p:sldId id="276" r:id="rId40"/>
    <p:sldId id="409" r:id="rId41"/>
    <p:sldId id="410" r:id="rId42"/>
    <p:sldId id="408" r:id="rId43"/>
  </p:sldIdLst>
  <p:sldSz cx="9144000" cy="6858000" type="screen4x3"/>
  <p:notesSz cx="6742113" cy="9872663"/>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oline BONNIER" initials="SB" lastIdx="1"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321" autoAdjust="0"/>
    <p:restoredTop sz="87112" autoAdjust="0"/>
  </p:normalViewPr>
  <p:slideViewPr>
    <p:cSldViewPr>
      <p:cViewPr varScale="1">
        <p:scale>
          <a:sx n="112" d="100"/>
          <a:sy n="112" d="100"/>
        </p:scale>
        <p:origin x="1716" y="1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2" y="0"/>
            <a:ext cx="2921582" cy="495348"/>
          </a:xfrm>
          <a:prstGeom prst="rect">
            <a:avLst/>
          </a:prstGeom>
        </p:spPr>
        <p:txBody>
          <a:bodyPr vert="horz" lIns="90817" tIns="45407" rIns="90817" bIns="45407" rtlCol="0"/>
          <a:lstStyle>
            <a:lvl1pPr algn="l">
              <a:defRPr sz="1200"/>
            </a:lvl1pPr>
          </a:lstStyle>
          <a:p>
            <a:endParaRPr lang="fr-FR"/>
          </a:p>
        </p:txBody>
      </p:sp>
      <p:sp>
        <p:nvSpPr>
          <p:cNvPr id="3" name="Espace réservé de la date 2"/>
          <p:cNvSpPr>
            <a:spLocks noGrp="1"/>
          </p:cNvSpPr>
          <p:nvPr>
            <p:ph type="dt" idx="1"/>
          </p:nvPr>
        </p:nvSpPr>
        <p:spPr>
          <a:xfrm>
            <a:off x="3818972" y="0"/>
            <a:ext cx="2921582" cy="495348"/>
          </a:xfrm>
          <a:prstGeom prst="rect">
            <a:avLst/>
          </a:prstGeom>
        </p:spPr>
        <p:txBody>
          <a:bodyPr vert="horz" lIns="90817" tIns="45407" rIns="90817" bIns="45407" rtlCol="0"/>
          <a:lstStyle>
            <a:lvl1pPr algn="r">
              <a:defRPr sz="1200"/>
            </a:lvl1pPr>
          </a:lstStyle>
          <a:p>
            <a:fld id="{1490873D-9EF8-42D2-A955-028C99185735}" type="datetimeFigureOut">
              <a:rPr lang="fr-FR" smtClean="0"/>
              <a:t>03/04/2025</a:t>
            </a:fld>
            <a:endParaRPr lang="fr-FR"/>
          </a:p>
        </p:txBody>
      </p:sp>
      <p:sp>
        <p:nvSpPr>
          <p:cNvPr id="4" name="Espace réservé de l'image des diapositives 3"/>
          <p:cNvSpPr>
            <a:spLocks noGrp="1" noRot="1" noChangeAspect="1"/>
          </p:cNvSpPr>
          <p:nvPr>
            <p:ph type="sldImg" idx="2"/>
          </p:nvPr>
        </p:nvSpPr>
        <p:spPr>
          <a:xfrm>
            <a:off x="1150938" y="1235075"/>
            <a:ext cx="4440237" cy="3330575"/>
          </a:xfrm>
          <a:prstGeom prst="rect">
            <a:avLst/>
          </a:prstGeom>
          <a:noFill/>
          <a:ln w="12700">
            <a:solidFill>
              <a:prstClr val="black"/>
            </a:solidFill>
          </a:ln>
        </p:spPr>
        <p:txBody>
          <a:bodyPr vert="horz" lIns="90817" tIns="45407" rIns="90817" bIns="45407" rtlCol="0" anchor="ctr"/>
          <a:lstStyle/>
          <a:p>
            <a:endParaRPr lang="fr-FR"/>
          </a:p>
        </p:txBody>
      </p:sp>
      <p:sp>
        <p:nvSpPr>
          <p:cNvPr id="5" name="Espace réservé des commentaires 4"/>
          <p:cNvSpPr>
            <a:spLocks noGrp="1"/>
          </p:cNvSpPr>
          <p:nvPr>
            <p:ph type="body" sz="quarter" idx="3"/>
          </p:nvPr>
        </p:nvSpPr>
        <p:spPr>
          <a:xfrm>
            <a:off x="674212" y="4751220"/>
            <a:ext cx="5393690" cy="3887361"/>
          </a:xfrm>
          <a:prstGeom prst="rect">
            <a:avLst/>
          </a:prstGeom>
        </p:spPr>
        <p:txBody>
          <a:bodyPr vert="horz" lIns="90817" tIns="45407" rIns="90817" bIns="45407"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2" y="9377320"/>
            <a:ext cx="2921582" cy="495347"/>
          </a:xfrm>
          <a:prstGeom prst="rect">
            <a:avLst/>
          </a:prstGeom>
        </p:spPr>
        <p:txBody>
          <a:bodyPr vert="horz" lIns="90817" tIns="45407" rIns="90817" bIns="45407"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18972" y="9377320"/>
            <a:ext cx="2921582" cy="495347"/>
          </a:xfrm>
          <a:prstGeom prst="rect">
            <a:avLst/>
          </a:prstGeom>
        </p:spPr>
        <p:txBody>
          <a:bodyPr vert="horz" lIns="90817" tIns="45407" rIns="90817" bIns="45407" rtlCol="0" anchor="b"/>
          <a:lstStyle>
            <a:lvl1pPr algn="r">
              <a:defRPr sz="1200"/>
            </a:lvl1pPr>
          </a:lstStyle>
          <a:p>
            <a:fld id="{8AF19130-72EF-4701-B748-41093619EF1A}" type="slidenum">
              <a:rPr lang="fr-FR" smtClean="0"/>
              <a:t>‹N°›</a:t>
            </a:fld>
            <a:endParaRPr lang="fr-FR"/>
          </a:p>
        </p:txBody>
      </p:sp>
    </p:spTree>
    <p:extLst>
      <p:ext uri="{BB962C8B-B14F-4D97-AF65-F5344CB8AC3E}">
        <p14:creationId xmlns:p14="http://schemas.microsoft.com/office/powerpoint/2010/main" val="29774094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437" y="2130155"/>
            <a:ext cx="7773126" cy="1470687"/>
          </a:xfrm>
          <a:prstGeom prst="rect">
            <a:avLst/>
          </a:prstGeom>
        </p:spPr>
        <p:txBody>
          <a:bodyPr/>
          <a:lstStyle>
            <a:lvl1pPr>
              <a:defRPr sz="3796">
                <a:latin typeface="Arial Rounded MT Bold" pitchFamily="34" charset="0"/>
              </a:defRPr>
            </a:lvl1pPr>
          </a:lstStyle>
          <a:p>
            <a:r>
              <a:rPr lang="fr-FR"/>
              <a:t>Modifiez le style du titre</a:t>
            </a:r>
          </a:p>
        </p:txBody>
      </p:sp>
      <p:sp>
        <p:nvSpPr>
          <p:cNvPr id="3" name="Sous-titre 2"/>
          <p:cNvSpPr>
            <a:spLocks noGrp="1"/>
          </p:cNvSpPr>
          <p:nvPr>
            <p:ph type="subTitle" idx="1"/>
          </p:nvPr>
        </p:nvSpPr>
        <p:spPr>
          <a:xfrm>
            <a:off x="1371992" y="3886499"/>
            <a:ext cx="6400018" cy="1751881"/>
          </a:xfrm>
          <a:prstGeom prst="rect">
            <a:avLst/>
          </a:prstGeom>
        </p:spPr>
        <p:txBody>
          <a:bodyPr/>
          <a:lstStyle>
            <a:lvl1pPr marL="0" indent="0" algn="ctr">
              <a:buNone/>
              <a:defRPr sz="2109">
                <a:latin typeface="Arial Rounded MT Bold" pitchFamily="34" charset="0"/>
              </a:defRPr>
            </a:lvl1pPr>
            <a:lvl2pPr marL="241025" indent="0" algn="ctr">
              <a:buNone/>
              <a:defRPr/>
            </a:lvl2pPr>
            <a:lvl3pPr marL="482049" indent="0" algn="ctr">
              <a:buNone/>
              <a:defRPr/>
            </a:lvl3pPr>
            <a:lvl4pPr marL="723074" indent="0" algn="ctr">
              <a:buNone/>
              <a:defRPr/>
            </a:lvl4pPr>
            <a:lvl5pPr marL="964098" indent="0" algn="ctr">
              <a:buNone/>
              <a:defRPr/>
            </a:lvl5pPr>
            <a:lvl6pPr marL="1205122" indent="0" algn="ctr">
              <a:buNone/>
              <a:defRPr/>
            </a:lvl6pPr>
            <a:lvl7pPr marL="1446146" indent="0" algn="ctr">
              <a:buNone/>
              <a:defRPr/>
            </a:lvl7pPr>
            <a:lvl8pPr marL="1687171" indent="0" algn="ctr">
              <a:buNone/>
              <a:defRPr/>
            </a:lvl8pPr>
            <a:lvl9pPr marL="1928195" indent="0" algn="ctr">
              <a:buNone/>
              <a:defRPr/>
            </a:lvl9pPr>
          </a:lstStyle>
          <a:p>
            <a:r>
              <a:rPr lang="fr-FR"/>
              <a:t>Modifiez le style des sous-titres du masque</a:t>
            </a:r>
            <a:endParaRPr lang="fr-FR" dirty="0"/>
          </a:p>
        </p:txBody>
      </p:sp>
    </p:spTree>
    <p:extLst>
      <p:ext uri="{BB962C8B-B14F-4D97-AF65-F5344CB8AC3E}">
        <p14:creationId xmlns:p14="http://schemas.microsoft.com/office/powerpoint/2010/main" val="3067080903"/>
      </p:ext>
    </p:extLst>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a:xfrm>
            <a:off x="457703" y="274499"/>
            <a:ext cx="8228595" cy="1142628"/>
          </a:xfrm>
          <a:prstGeom prst="rect">
            <a:avLst/>
          </a:prstGeom>
        </p:spPr>
        <p:txBody>
          <a:bodyPr/>
          <a:lstStyle/>
          <a:p>
            <a:r>
              <a:rPr lang="fr-FR"/>
              <a:t>Modifiez le style du titre</a:t>
            </a:r>
          </a:p>
        </p:txBody>
      </p:sp>
      <p:sp>
        <p:nvSpPr>
          <p:cNvPr id="3" name="Espace réservé du texte vertical 2"/>
          <p:cNvSpPr>
            <a:spLocks noGrp="1"/>
          </p:cNvSpPr>
          <p:nvPr>
            <p:ph type="body" orient="vert" idx="1"/>
          </p:nvPr>
        </p:nvSpPr>
        <p:spPr>
          <a:xfrm>
            <a:off x="457703" y="1600126"/>
            <a:ext cx="8228595" cy="4525878"/>
          </a:xfrm>
          <a:prstGeom prst="rect">
            <a:avLst/>
          </a:prstGeo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871" y="6413046"/>
            <a:ext cx="404726" cy="429828"/>
          </a:xfrm>
          <a:prstGeom prst="rect">
            <a:avLst/>
          </a:prstGeom>
        </p:spPr>
      </p:pic>
    </p:spTree>
    <p:extLst>
      <p:ext uri="{BB962C8B-B14F-4D97-AF65-F5344CB8AC3E}">
        <p14:creationId xmlns:p14="http://schemas.microsoft.com/office/powerpoint/2010/main" val="787726246"/>
      </p:ext>
    </p:extLst>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987" y="274500"/>
            <a:ext cx="2056312" cy="5851505"/>
          </a:xfrm>
          <a:prstGeom prst="rect">
            <a:avLst/>
          </a:prstGeom>
        </p:spPr>
        <p:txBody>
          <a:bodyPr vert="eaVert"/>
          <a:lstStyle/>
          <a:p>
            <a:r>
              <a:rPr lang="fr-FR"/>
              <a:t>Modifiez le style du titre</a:t>
            </a:r>
          </a:p>
        </p:txBody>
      </p:sp>
      <p:sp>
        <p:nvSpPr>
          <p:cNvPr id="3" name="Espace réservé du texte vertical 2"/>
          <p:cNvSpPr>
            <a:spLocks noGrp="1"/>
          </p:cNvSpPr>
          <p:nvPr>
            <p:ph type="body" orient="vert" idx="1"/>
          </p:nvPr>
        </p:nvSpPr>
        <p:spPr>
          <a:xfrm>
            <a:off x="457703" y="274500"/>
            <a:ext cx="6065114" cy="5851505"/>
          </a:xfrm>
          <a:prstGeom prst="rect">
            <a:avLst/>
          </a:prstGeo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871" y="6413046"/>
            <a:ext cx="404726" cy="429828"/>
          </a:xfrm>
          <a:prstGeom prst="rect">
            <a:avLst/>
          </a:prstGeom>
        </p:spPr>
      </p:pic>
    </p:spTree>
    <p:extLst>
      <p:ext uri="{BB962C8B-B14F-4D97-AF65-F5344CB8AC3E}">
        <p14:creationId xmlns:p14="http://schemas.microsoft.com/office/powerpoint/2010/main" val="143646857"/>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457703" y="274499"/>
            <a:ext cx="8228595" cy="1142628"/>
          </a:xfrm>
          <a:prstGeom prst="rect">
            <a:avLst/>
          </a:prstGeom>
        </p:spPr>
        <p:txBody>
          <a:bodyPr/>
          <a:lstStyle/>
          <a:p>
            <a:r>
              <a:rPr lang="fr-FR"/>
              <a:t>Modifiez le style du titre</a:t>
            </a:r>
          </a:p>
        </p:txBody>
      </p:sp>
      <p:sp>
        <p:nvSpPr>
          <p:cNvPr id="3" name="Espace réservé du contenu 2"/>
          <p:cNvSpPr>
            <a:spLocks noGrp="1"/>
          </p:cNvSpPr>
          <p:nvPr>
            <p:ph idx="1"/>
          </p:nvPr>
        </p:nvSpPr>
        <p:spPr>
          <a:xfrm>
            <a:off x="457703" y="1600126"/>
            <a:ext cx="8228595" cy="4525878"/>
          </a:xfrm>
          <a:prstGeom prst="rect">
            <a:avLst/>
          </a:prstGeom>
        </p:spPr>
        <p:txBody>
          <a:bodyPr/>
          <a:lstStyle>
            <a:lvl1pPr>
              <a:defRPr>
                <a:latin typeface="Arial Rounded MT Bold" pitchFamily="34" charset="0"/>
              </a:defRPr>
            </a:lvl1pPr>
            <a:lvl2pPr marL="557369" indent="-214244">
              <a:buClr>
                <a:schemeClr val="accent1">
                  <a:lumMod val="50000"/>
                </a:schemeClr>
              </a:buClr>
              <a:buFont typeface="Wingdings" pitchFamily="2" charset="2"/>
              <a:buChar char="q"/>
              <a:defRPr>
                <a:latin typeface="Arial Rounded MT Bold" pitchFamily="34" charset="0"/>
              </a:defRPr>
            </a:lvl2pPr>
            <a:lvl3pPr>
              <a:buClr>
                <a:schemeClr val="bg2">
                  <a:lumMod val="75000"/>
                </a:schemeClr>
              </a:buClr>
              <a:defRPr>
                <a:latin typeface="Arial Rounded MT Bold" pitchFamily="34" charset="0"/>
              </a:defRPr>
            </a:lvl3pPr>
            <a:lvl4pPr>
              <a:defRPr>
                <a:latin typeface="Arial Rounded MT Bold" pitchFamily="34" charset="0"/>
              </a:defRPr>
            </a:lvl4pPr>
            <a:lvl5pPr>
              <a:defRPr>
                <a:latin typeface="Arial Rounded MT Bold" pitchFamily="34" charset="0"/>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871" y="6413046"/>
            <a:ext cx="404726" cy="429828"/>
          </a:xfrm>
          <a:prstGeom prst="rect">
            <a:avLst/>
          </a:prstGeom>
        </p:spPr>
      </p:pic>
    </p:spTree>
    <p:extLst>
      <p:ext uri="{BB962C8B-B14F-4D97-AF65-F5344CB8AC3E}">
        <p14:creationId xmlns:p14="http://schemas.microsoft.com/office/powerpoint/2010/main" val="3019157328"/>
      </p:ext>
    </p:extLst>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278" y="4406483"/>
            <a:ext cx="7772009" cy="1362450"/>
          </a:xfrm>
          <a:prstGeom prst="rect">
            <a:avLst/>
          </a:prstGeom>
        </p:spPr>
        <p:txBody>
          <a:bodyPr anchor="t"/>
          <a:lstStyle>
            <a:lvl1pPr algn="l">
              <a:defRPr sz="2109" b="1" cap="all">
                <a:latin typeface="Arial Rounded MT Bold" pitchFamily="34" charset="0"/>
              </a:defRPr>
            </a:lvl1pPr>
          </a:lstStyle>
          <a:p>
            <a:r>
              <a:rPr lang="fr-FR"/>
              <a:t>Modifiez le style du titre</a:t>
            </a:r>
            <a:endParaRPr lang="fr-FR" dirty="0"/>
          </a:p>
        </p:txBody>
      </p:sp>
      <p:sp>
        <p:nvSpPr>
          <p:cNvPr id="3" name="Espace réservé du texte 2"/>
          <p:cNvSpPr>
            <a:spLocks noGrp="1"/>
          </p:cNvSpPr>
          <p:nvPr>
            <p:ph type="body" idx="1"/>
          </p:nvPr>
        </p:nvSpPr>
        <p:spPr>
          <a:xfrm>
            <a:off x="722278" y="2906785"/>
            <a:ext cx="7772009" cy="1499699"/>
          </a:xfrm>
          <a:prstGeom prst="rect">
            <a:avLst/>
          </a:prstGeom>
        </p:spPr>
        <p:txBody>
          <a:bodyPr anchor="b"/>
          <a:lstStyle>
            <a:lvl1pPr marL="0" indent="0">
              <a:buNone/>
              <a:defRPr sz="1055">
                <a:latin typeface="Arial Rounded MT Bold" pitchFamily="34" charset="0"/>
              </a:defRPr>
            </a:lvl1pPr>
            <a:lvl2pPr marL="241025" indent="0">
              <a:buNone/>
              <a:defRPr sz="949"/>
            </a:lvl2pPr>
            <a:lvl3pPr marL="482049" indent="0">
              <a:buNone/>
              <a:defRPr sz="844"/>
            </a:lvl3pPr>
            <a:lvl4pPr marL="723074" indent="0">
              <a:buNone/>
              <a:defRPr sz="738"/>
            </a:lvl4pPr>
            <a:lvl5pPr marL="964098" indent="0">
              <a:buNone/>
              <a:defRPr sz="738"/>
            </a:lvl5pPr>
            <a:lvl6pPr marL="1205122" indent="0">
              <a:buNone/>
              <a:defRPr sz="738"/>
            </a:lvl6pPr>
            <a:lvl7pPr marL="1446146" indent="0">
              <a:buNone/>
              <a:defRPr sz="738"/>
            </a:lvl7pPr>
            <a:lvl8pPr marL="1687171" indent="0">
              <a:buNone/>
              <a:defRPr sz="738"/>
            </a:lvl8pPr>
            <a:lvl9pPr marL="1928195" indent="0">
              <a:buNone/>
              <a:defRPr sz="738"/>
            </a:lvl9pPr>
          </a:lstStyle>
          <a:p>
            <a:pPr lvl="0"/>
            <a:r>
              <a:rPr lang="fr-FR"/>
              <a:t>Cliquez pour modifier les styles du texte du masque</a:t>
            </a:r>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871" y="6413046"/>
            <a:ext cx="404726" cy="429828"/>
          </a:xfrm>
          <a:prstGeom prst="rect">
            <a:avLst/>
          </a:prstGeom>
        </p:spPr>
      </p:pic>
    </p:spTree>
    <p:extLst>
      <p:ext uri="{BB962C8B-B14F-4D97-AF65-F5344CB8AC3E}">
        <p14:creationId xmlns:p14="http://schemas.microsoft.com/office/powerpoint/2010/main" val="3569789992"/>
      </p:ext>
    </p:extLst>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457703" y="274499"/>
            <a:ext cx="8228595" cy="1142628"/>
          </a:xfrm>
          <a:prstGeom prst="rect">
            <a:avLst/>
          </a:prstGeom>
        </p:spPr>
        <p:txBody>
          <a:bodyPr/>
          <a:lstStyle/>
          <a:p>
            <a:r>
              <a:rPr lang="fr-FR"/>
              <a:t>Modifiez le style du titre</a:t>
            </a:r>
          </a:p>
        </p:txBody>
      </p:sp>
      <p:sp>
        <p:nvSpPr>
          <p:cNvPr id="3" name="Espace réservé du contenu 2"/>
          <p:cNvSpPr>
            <a:spLocks noGrp="1"/>
          </p:cNvSpPr>
          <p:nvPr>
            <p:ph sz="half" idx="1"/>
          </p:nvPr>
        </p:nvSpPr>
        <p:spPr>
          <a:xfrm>
            <a:off x="457703" y="1600126"/>
            <a:ext cx="4060155" cy="4525878"/>
          </a:xfrm>
          <a:prstGeom prst="rect">
            <a:avLst/>
          </a:prstGeom>
        </p:spPr>
        <p:txBody>
          <a:bodyPr/>
          <a:lstStyle>
            <a:lvl1pPr>
              <a:defRPr sz="1476">
                <a:latin typeface="Arial Rounded MT Bold" pitchFamily="34" charset="0"/>
              </a:defRPr>
            </a:lvl1pPr>
            <a:lvl2pPr marL="557369" indent="-214244">
              <a:buClr>
                <a:schemeClr val="accent1">
                  <a:lumMod val="50000"/>
                </a:schemeClr>
              </a:buClr>
              <a:buFont typeface="Wingdings" pitchFamily="2" charset="2"/>
              <a:buChar char="q"/>
              <a:defRPr sz="1265">
                <a:latin typeface="Arial Rounded MT Bold" pitchFamily="34" charset="0"/>
              </a:defRPr>
            </a:lvl2pPr>
            <a:lvl3pPr>
              <a:buClr>
                <a:schemeClr val="bg2">
                  <a:lumMod val="75000"/>
                </a:schemeClr>
              </a:buClr>
              <a:defRPr sz="1055">
                <a:latin typeface="Arial Rounded MT Bold" pitchFamily="34" charset="0"/>
              </a:defRPr>
            </a:lvl3pPr>
            <a:lvl4pPr>
              <a:defRPr sz="949">
                <a:latin typeface="Arial Rounded MT Bold" pitchFamily="34" charset="0"/>
              </a:defRPr>
            </a:lvl4pPr>
            <a:lvl5pPr>
              <a:defRPr sz="949">
                <a:latin typeface="Arial Rounded MT Bold" pitchFamily="34" charset="0"/>
              </a:defRPr>
            </a:lvl5pPr>
            <a:lvl6pPr>
              <a:defRPr sz="949"/>
            </a:lvl6pPr>
            <a:lvl7pPr>
              <a:defRPr sz="949"/>
            </a:lvl7pPr>
            <a:lvl8pPr>
              <a:defRPr sz="949"/>
            </a:lvl8pPr>
            <a:lvl9pPr>
              <a:defRPr sz="949"/>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4" name="Espace réservé du contenu 3"/>
          <p:cNvSpPr>
            <a:spLocks noGrp="1"/>
          </p:cNvSpPr>
          <p:nvPr>
            <p:ph sz="half" idx="2"/>
          </p:nvPr>
        </p:nvSpPr>
        <p:spPr>
          <a:xfrm>
            <a:off x="4625027" y="1600126"/>
            <a:ext cx="4061271" cy="4525878"/>
          </a:xfrm>
          <a:prstGeom prst="rect">
            <a:avLst/>
          </a:prstGeom>
        </p:spPr>
        <p:txBody>
          <a:bodyPr/>
          <a:lstStyle>
            <a:lvl1pPr>
              <a:defRPr sz="1476">
                <a:latin typeface="Arial Rounded MT Bold" pitchFamily="34" charset="0"/>
              </a:defRPr>
            </a:lvl1pPr>
            <a:lvl2pPr marL="584150" indent="-241025">
              <a:buClr>
                <a:schemeClr val="accent1">
                  <a:lumMod val="50000"/>
                </a:schemeClr>
              </a:buClr>
              <a:buFont typeface="Wingdings" pitchFamily="2" charset="2"/>
              <a:buChar char="q"/>
              <a:defRPr sz="1265">
                <a:latin typeface="Arial Rounded MT Bold" pitchFamily="34" charset="0"/>
              </a:defRPr>
            </a:lvl2pPr>
            <a:lvl3pPr>
              <a:buClr>
                <a:schemeClr val="bg2">
                  <a:lumMod val="75000"/>
                </a:schemeClr>
              </a:buClr>
              <a:defRPr sz="1055">
                <a:latin typeface="Arial Rounded MT Bold" pitchFamily="34" charset="0"/>
              </a:defRPr>
            </a:lvl3pPr>
            <a:lvl4pPr>
              <a:defRPr sz="949">
                <a:latin typeface="Arial Rounded MT Bold" pitchFamily="34" charset="0"/>
              </a:defRPr>
            </a:lvl4pPr>
            <a:lvl5pPr>
              <a:defRPr sz="949">
                <a:latin typeface="Arial Rounded MT Bold" pitchFamily="34" charset="0"/>
              </a:defRPr>
            </a:lvl5pPr>
            <a:lvl6pPr>
              <a:defRPr sz="949"/>
            </a:lvl6pPr>
            <a:lvl7pPr>
              <a:defRPr sz="949"/>
            </a:lvl7pPr>
            <a:lvl8pPr>
              <a:defRPr sz="949"/>
            </a:lvl8pPr>
            <a:lvl9pPr>
              <a:defRPr sz="949"/>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871" y="6413046"/>
            <a:ext cx="404726" cy="429828"/>
          </a:xfrm>
          <a:prstGeom prst="rect">
            <a:avLst/>
          </a:prstGeom>
        </p:spPr>
      </p:pic>
    </p:spTree>
    <p:extLst>
      <p:ext uri="{BB962C8B-B14F-4D97-AF65-F5344CB8AC3E}">
        <p14:creationId xmlns:p14="http://schemas.microsoft.com/office/powerpoint/2010/main" val="2714710467"/>
      </p:ext>
    </p:extLst>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703" y="274499"/>
            <a:ext cx="8228595" cy="1142628"/>
          </a:xfrm>
          <a:prstGeom prst="rect">
            <a:avLst/>
          </a:prstGeom>
        </p:spPr>
        <p:txBody>
          <a:bodyPr/>
          <a:lstStyle>
            <a:lvl1pPr>
              <a:defRPr/>
            </a:lvl1pPr>
          </a:lstStyle>
          <a:p>
            <a:r>
              <a:rPr lang="fr-FR"/>
              <a:t>Modifiez le style du titre</a:t>
            </a:r>
          </a:p>
        </p:txBody>
      </p:sp>
      <p:sp>
        <p:nvSpPr>
          <p:cNvPr id="3" name="Espace réservé du texte 2"/>
          <p:cNvSpPr>
            <a:spLocks noGrp="1"/>
          </p:cNvSpPr>
          <p:nvPr>
            <p:ph type="body" idx="1"/>
          </p:nvPr>
        </p:nvSpPr>
        <p:spPr>
          <a:xfrm>
            <a:off x="457703" y="1535407"/>
            <a:ext cx="4040061" cy="639381"/>
          </a:xfrm>
          <a:prstGeom prst="rect">
            <a:avLst/>
          </a:prstGeom>
        </p:spPr>
        <p:txBody>
          <a:bodyPr anchor="b"/>
          <a:lstStyle>
            <a:lvl1pPr marL="0" indent="0">
              <a:buNone/>
              <a:defRPr sz="1265" b="1"/>
            </a:lvl1pPr>
            <a:lvl2pPr marL="241025" indent="0">
              <a:buNone/>
              <a:defRPr sz="1055" b="1"/>
            </a:lvl2pPr>
            <a:lvl3pPr marL="482049" indent="0">
              <a:buNone/>
              <a:defRPr sz="949" b="1"/>
            </a:lvl3pPr>
            <a:lvl4pPr marL="723074" indent="0">
              <a:buNone/>
              <a:defRPr sz="844" b="1"/>
            </a:lvl4pPr>
            <a:lvl5pPr marL="964098" indent="0">
              <a:buNone/>
              <a:defRPr sz="844" b="1"/>
            </a:lvl5pPr>
            <a:lvl6pPr marL="1205122" indent="0">
              <a:buNone/>
              <a:defRPr sz="844" b="1"/>
            </a:lvl6pPr>
            <a:lvl7pPr marL="1446146" indent="0">
              <a:buNone/>
              <a:defRPr sz="844" b="1"/>
            </a:lvl7pPr>
            <a:lvl8pPr marL="1687171" indent="0">
              <a:buNone/>
              <a:defRPr sz="844" b="1"/>
            </a:lvl8pPr>
            <a:lvl9pPr marL="1928195" indent="0">
              <a:buNone/>
              <a:defRPr sz="844" b="1"/>
            </a:lvl9pPr>
          </a:lstStyle>
          <a:p>
            <a:pPr lvl="0"/>
            <a:r>
              <a:rPr lang="fr-FR"/>
              <a:t>Cliquez pour modifier les styles du texte du masque</a:t>
            </a:r>
          </a:p>
        </p:txBody>
      </p:sp>
      <p:sp>
        <p:nvSpPr>
          <p:cNvPr id="4" name="Espace réservé du contenu 3"/>
          <p:cNvSpPr>
            <a:spLocks noGrp="1"/>
          </p:cNvSpPr>
          <p:nvPr>
            <p:ph sz="half" idx="2"/>
          </p:nvPr>
        </p:nvSpPr>
        <p:spPr>
          <a:xfrm>
            <a:off x="457703" y="2174788"/>
            <a:ext cx="4040061" cy="3951216"/>
          </a:xfrm>
          <a:prstGeom prst="rect">
            <a:avLst/>
          </a:prstGeom>
        </p:spPr>
        <p:txBody>
          <a:bodyPr/>
          <a:lstStyle>
            <a:lvl1pPr>
              <a:defRPr sz="1265"/>
            </a:lvl1pPr>
            <a:lvl2pPr>
              <a:defRPr sz="1055"/>
            </a:lvl2pPr>
            <a:lvl3pPr>
              <a:defRPr sz="949"/>
            </a:lvl3pPr>
            <a:lvl4pPr>
              <a:defRPr sz="844"/>
            </a:lvl4pPr>
            <a:lvl5pPr>
              <a:defRPr sz="844"/>
            </a:lvl5pPr>
            <a:lvl6pPr>
              <a:defRPr sz="844"/>
            </a:lvl6pPr>
            <a:lvl7pPr>
              <a:defRPr sz="844"/>
            </a:lvl7pPr>
            <a:lvl8pPr>
              <a:defRPr sz="844"/>
            </a:lvl8pPr>
            <a:lvl9pPr>
              <a:defRPr sz="844"/>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121" y="1535407"/>
            <a:ext cx="4041177" cy="639381"/>
          </a:xfrm>
          <a:prstGeom prst="rect">
            <a:avLst/>
          </a:prstGeom>
        </p:spPr>
        <p:txBody>
          <a:bodyPr anchor="b"/>
          <a:lstStyle>
            <a:lvl1pPr marL="0" indent="0">
              <a:buNone/>
              <a:defRPr sz="1265" b="1"/>
            </a:lvl1pPr>
            <a:lvl2pPr marL="241025" indent="0">
              <a:buNone/>
              <a:defRPr sz="1055" b="1"/>
            </a:lvl2pPr>
            <a:lvl3pPr marL="482049" indent="0">
              <a:buNone/>
              <a:defRPr sz="949" b="1"/>
            </a:lvl3pPr>
            <a:lvl4pPr marL="723074" indent="0">
              <a:buNone/>
              <a:defRPr sz="844" b="1"/>
            </a:lvl4pPr>
            <a:lvl5pPr marL="964098" indent="0">
              <a:buNone/>
              <a:defRPr sz="844" b="1"/>
            </a:lvl5pPr>
            <a:lvl6pPr marL="1205122" indent="0">
              <a:buNone/>
              <a:defRPr sz="844" b="1"/>
            </a:lvl6pPr>
            <a:lvl7pPr marL="1446146" indent="0">
              <a:buNone/>
              <a:defRPr sz="844" b="1"/>
            </a:lvl7pPr>
            <a:lvl8pPr marL="1687171" indent="0">
              <a:buNone/>
              <a:defRPr sz="844" b="1"/>
            </a:lvl8pPr>
            <a:lvl9pPr marL="1928195" indent="0">
              <a:buNone/>
              <a:defRPr sz="844" b="1"/>
            </a:lvl9pPr>
          </a:lstStyle>
          <a:p>
            <a:pPr lvl="0"/>
            <a:r>
              <a:rPr lang="fr-FR"/>
              <a:t>Cliquez pour modifier les styles du texte du masque</a:t>
            </a:r>
          </a:p>
        </p:txBody>
      </p:sp>
      <p:sp>
        <p:nvSpPr>
          <p:cNvPr id="6" name="Espace réservé du contenu 5"/>
          <p:cNvSpPr>
            <a:spLocks noGrp="1"/>
          </p:cNvSpPr>
          <p:nvPr>
            <p:ph sz="quarter" idx="4"/>
          </p:nvPr>
        </p:nvSpPr>
        <p:spPr>
          <a:xfrm>
            <a:off x="4645121" y="2174788"/>
            <a:ext cx="4041177" cy="3951216"/>
          </a:xfrm>
          <a:prstGeom prst="rect">
            <a:avLst/>
          </a:prstGeom>
        </p:spPr>
        <p:txBody>
          <a:bodyPr/>
          <a:lstStyle>
            <a:lvl1pPr>
              <a:defRPr sz="1265"/>
            </a:lvl1pPr>
            <a:lvl2pPr>
              <a:defRPr sz="1055"/>
            </a:lvl2pPr>
            <a:lvl3pPr>
              <a:defRPr sz="949"/>
            </a:lvl3pPr>
            <a:lvl4pPr>
              <a:defRPr sz="844"/>
            </a:lvl4pPr>
            <a:lvl5pPr>
              <a:defRPr sz="844"/>
            </a:lvl5pPr>
            <a:lvl6pPr>
              <a:defRPr sz="844"/>
            </a:lvl6pPr>
            <a:lvl7pPr>
              <a:defRPr sz="844"/>
            </a:lvl7pPr>
            <a:lvl8pPr>
              <a:defRPr sz="844"/>
            </a:lvl8pPr>
            <a:lvl9pPr>
              <a:defRPr sz="844"/>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pic>
        <p:nvPicPr>
          <p:cNvPr id="7" name="Imag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871" y="6413046"/>
            <a:ext cx="404726" cy="429828"/>
          </a:xfrm>
          <a:prstGeom prst="rect">
            <a:avLst/>
          </a:prstGeom>
        </p:spPr>
      </p:pic>
    </p:spTree>
    <p:extLst>
      <p:ext uri="{BB962C8B-B14F-4D97-AF65-F5344CB8AC3E}">
        <p14:creationId xmlns:p14="http://schemas.microsoft.com/office/powerpoint/2010/main" val="1016090472"/>
      </p:ext>
    </p:extLst>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457703" y="274499"/>
            <a:ext cx="8228595" cy="1142628"/>
          </a:xfrm>
          <a:prstGeom prst="rect">
            <a:avLst/>
          </a:prstGeom>
        </p:spPr>
        <p:txBody>
          <a:bodyPr/>
          <a:lstStyle/>
          <a:p>
            <a:r>
              <a:rPr lang="fr-FR"/>
              <a:t>Modifiez le style du titre</a:t>
            </a:r>
          </a:p>
        </p:txBody>
      </p:sp>
      <p:pic>
        <p:nvPicPr>
          <p:cNvPr id="3" name="Imag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871" y="6413046"/>
            <a:ext cx="404726" cy="429828"/>
          </a:xfrm>
          <a:prstGeom prst="rect">
            <a:avLst/>
          </a:prstGeom>
        </p:spPr>
      </p:pic>
    </p:spTree>
    <p:extLst>
      <p:ext uri="{BB962C8B-B14F-4D97-AF65-F5344CB8AC3E}">
        <p14:creationId xmlns:p14="http://schemas.microsoft.com/office/powerpoint/2010/main" val="2490084870"/>
      </p:ext>
    </p:extLst>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871" y="6413046"/>
            <a:ext cx="404726" cy="429828"/>
          </a:xfrm>
          <a:prstGeom prst="rect">
            <a:avLst/>
          </a:prstGeom>
        </p:spPr>
      </p:pic>
    </p:spTree>
    <p:extLst>
      <p:ext uri="{BB962C8B-B14F-4D97-AF65-F5344CB8AC3E}">
        <p14:creationId xmlns:p14="http://schemas.microsoft.com/office/powerpoint/2010/main" val="2713428688"/>
      </p:ext>
    </p:extLst>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703" y="273384"/>
            <a:ext cx="3007439" cy="1161597"/>
          </a:xfrm>
          <a:prstGeom prst="rect">
            <a:avLst/>
          </a:prstGeom>
        </p:spPr>
        <p:txBody>
          <a:bodyPr anchor="b"/>
          <a:lstStyle>
            <a:lvl1pPr algn="l">
              <a:defRPr sz="1055" b="1"/>
            </a:lvl1pPr>
          </a:lstStyle>
          <a:p>
            <a:r>
              <a:rPr lang="fr-FR"/>
              <a:t>Modifiez le style du titre</a:t>
            </a:r>
          </a:p>
        </p:txBody>
      </p:sp>
      <p:sp>
        <p:nvSpPr>
          <p:cNvPr id="3" name="Espace réservé du contenu 2"/>
          <p:cNvSpPr>
            <a:spLocks noGrp="1"/>
          </p:cNvSpPr>
          <p:nvPr>
            <p:ph idx="1"/>
          </p:nvPr>
        </p:nvSpPr>
        <p:spPr>
          <a:xfrm>
            <a:off x="3574544" y="273384"/>
            <a:ext cx="5111754" cy="5852621"/>
          </a:xfrm>
          <a:prstGeom prst="rect">
            <a:avLst/>
          </a:prstGeom>
        </p:spPr>
        <p:txBody>
          <a:bodyPr/>
          <a:lstStyle>
            <a:lvl1pPr>
              <a:defRPr sz="1687"/>
            </a:lvl1pPr>
            <a:lvl2pPr>
              <a:defRPr sz="1476"/>
            </a:lvl2pPr>
            <a:lvl3pPr>
              <a:defRPr sz="1265"/>
            </a:lvl3pPr>
            <a:lvl4pPr>
              <a:defRPr sz="1055"/>
            </a:lvl4pPr>
            <a:lvl5pPr>
              <a:defRPr sz="1055"/>
            </a:lvl5pPr>
            <a:lvl6pPr>
              <a:defRPr sz="1055"/>
            </a:lvl6pPr>
            <a:lvl7pPr>
              <a:defRPr sz="1055"/>
            </a:lvl7pPr>
            <a:lvl8pPr>
              <a:defRPr sz="1055"/>
            </a:lvl8pPr>
            <a:lvl9pPr>
              <a:defRPr sz="1055"/>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703" y="1434980"/>
            <a:ext cx="3007439" cy="4691024"/>
          </a:xfrm>
          <a:prstGeom prst="rect">
            <a:avLst/>
          </a:prstGeom>
        </p:spPr>
        <p:txBody>
          <a:bodyPr/>
          <a:lstStyle>
            <a:lvl1pPr marL="0" indent="0">
              <a:buNone/>
              <a:defRPr sz="738"/>
            </a:lvl1pPr>
            <a:lvl2pPr marL="241025" indent="0">
              <a:buNone/>
              <a:defRPr sz="632"/>
            </a:lvl2pPr>
            <a:lvl3pPr marL="482049" indent="0">
              <a:buNone/>
              <a:defRPr sz="527"/>
            </a:lvl3pPr>
            <a:lvl4pPr marL="723074" indent="0">
              <a:buNone/>
              <a:defRPr sz="475"/>
            </a:lvl4pPr>
            <a:lvl5pPr marL="964098" indent="0">
              <a:buNone/>
              <a:defRPr sz="475"/>
            </a:lvl5pPr>
            <a:lvl6pPr marL="1205122" indent="0">
              <a:buNone/>
              <a:defRPr sz="475"/>
            </a:lvl6pPr>
            <a:lvl7pPr marL="1446146" indent="0">
              <a:buNone/>
              <a:defRPr sz="475"/>
            </a:lvl7pPr>
            <a:lvl8pPr marL="1687171" indent="0">
              <a:buNone/>
              <a:defRPr sz="475"/>
            </a:lvl8pPr>
            <a:lvl9pPr marL="1928195" indent="0">
              <a:buNone/>
              <a:defRPr sz="475"/>
            </a:lvl9pPr>
          </a:lstStyle>
          <a:p>
            <a:pPr lvl="0"/>
            <a:r>
              <a:rPr lang="fr-FR"/>
              <a:t>Cliquez pour modifier les styles du texte du masque</a:t>
            </a:r>
          </a:p>
        </p:txBody>
      </p:sp>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871" y="6413046"/>
            <a:ext cx="404726" cy="429828"/>
          </a:xfrm>
          <a:prstGeom prst="rect">
            <a:avLst/>
          </a:prstGeom>
        </p:spPr>
      </p:pic>
    </p:spTree>
    <p:extLst>
      <p:ext uri="{BB962C8B-B14F-4D97-AF65-F5344CB8AC3E}">
        <p14:creationId xmlns:p14="http://schemas.microsoft.com/office/powerpoint/2010/main" val="3667425590"/>
      </p:ext>
    </p:extLst>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1738" y="4800378"/>
            <a:ext cx="5486846" cy="566851"/>
          </a:xfrm>
          <a:prstGeom prst="rect">
            <a:avLst/>
          </a:prstGeom>
        </p:spPr>
        <p:txBody>
          <a:bodyPr anchor="b"/>
          <a:lstStyle>
            <a:lvl1pPr algn="l">
              <a:defRPr sz="1055" b="1"/>
            </a:lvl1pPr>
          </a:lstStyle>
          <a:p>
            <a:r>
              <a:rPr lang="fr-FR"/>
              <a:t>Modifiez le style du titre</a:t>
            </a:r>
          </a:p>
        </p:txBody>
      </p:sp>
      <p:sp>
        <p:nvSpPr>
          <p:cNvPr id="3" name="Espace réservé pour une image  2"/>
          <p:cNvSpPr>
            <a:spLocks noGrp="1"/>
          </p:cNvSpPr>
          <p:nvPr>
            <p:ph type="pic" idx="1"/>
          </p:nvPr>
        </p:nvSpPr>
        <p:spPr>
          <a:xfrm>
            <a:off x="1791738" y="612601"/>
            <a:ext cx="5486846" cy="4115246"/>
          </a:xfrm>
          <a:prstGeom prst="rect">
            <a:avLst/>
          </a:prstGeom>
        </p:spPr>
        <p:txBody>
          <a:bodyPr/>
          <a:lstStyle>
            <a:lvl1pPr marL="0" indent="0">
              <a:buNone/>
              <a:defRPr sz="1687"/>
            </a:lvl1pPr>
            <a:lvl2pPr marL="241025" indent="0">
              <a:buNone/>
              <a:defRPr sz="1476"/>
            </a:lvl2pPr>
            <a:lvl3pPr marL="482049" indent="0">
              <a:buNone/>
              <a:defRPr sz="1265"/>
            </a:lvl3pPr>
            <a:lvl4pPr marL="723074" indent="0">
              <a:buNone/>
              <a:defRPr sz="1055"/>
            </a:lvl4pPr>
            <a:lvl5pPr marL="964098" indent="0">
              <a:buNone/>
              <a:defRPr sz="1055"/>
            </a:lvl5pPr>
            <a:lvl6pPr marL="1205122" indent="0">
              <a:buNone/>
              <a:defRPr sz="1055"/>
            </a:lvl6pPr>
            <a:lvl7pPr marL="1446146" indent="0">
              <a:buNone/>
              <a:defRPr sz="1055"/>
            </a:lvl7pPr>
            <a:lvl8pPr marL="1687171" indent="0">
              <a:buNone/>
              <a:defRPr sz="1055"/>
            </a:lvl8pPr>
            <a:lvl9pPr marL="1928195" indent="0">
              <a:buNone/>
              <a:defRPr sz="1055"/>
            </a:lvl9pPr>
          </a:lstStyle>
          <a:p>
            <a:r>
              <a:rPr lang="fr-FR"/>
              <a:t>Cliquez sur l'icône pour ajouter une image</a:t>
            </a:r>
          </a:p>
        </p:txBody>
      </p:sp>
      <p:sp>
        <p:nvSpPr>
          <p:cNvPr id="4" name="Espace réservé du texte 3"/>
          <p:cNvSpPr>
            <a:spLocks noGrp="1"/>
          </p:cNvSpPr>
          <p:nvPr>
            <p:ph type="body" sz="half" idx="2"/>
          </p:nvPr>
        </p:nvSpPr>
        <p:spPr>
          <a:xfrm>
            <a:off x="1791738" y="5367228"/>
            <a:ext cx="5486846" cy="804527"/>
          </a:xfrm>
          <a:prstGeom prst="rect">
            <a:avLst/>
          </a:prstGeom>
        </p:spPr>
        <p:txBody>
          <a:bodyPr/>
          <a:lstStyle>
            <a:lvl1pPr marL="0" indent="0">
              <a:buNone/>
              <a:defRPr sz="738"/>
            </a:lvl1pPr>
            <a:lvl2pPr marL="241025" indent="0">
              <a:buNone/>
              <a:defRPr sz="632"/>
            </a:lvl2pPr>
            <a:lvl3pPr marL="482049" indent="0">
              <a:buNone/>
              <a:defRPr sz="527"/>
            </a:lvl3pPr>
            <a:lvl4pPr marL="723074" indent="0">
              <a:buNone/>
              <a:defRPr sz="475"/>
            </a:lvl4pPr>
            <a:lvl5pPr marL="964098" indent="0">
              <a:buNone/>
              <a:defRPr sz="475"/>
            </a:lvl5pPr>
            <a:lvl6pPr marL="1205122" indent="0">
              <a:buNone/>
              <a:defRPr sz="475"/>
            </a:lvl6pPr>
            <a:lvl7pPr marL="1446146" indent="0">
              <a:buNone/>
              <a:defRPr sz="475"/>
            </a:lvl7pPr>
            <a:lvl8pPr marL="1687171" indent="0">
              <a:buNone/>
              <a:defRPr sz="475"/>
            </a:lvl8pPr>
            <a:lvl9pPr marL="1928195" indent="0">
              <a:buNone/>
              <a:defRPr sz="475"/>
            </a:lvl9pPr>
          </a:lstStyle>
          <a:p>
            <a:pPr lvl="0"/>
            <a:r>
              <a:rPr lang="fr-FR"/>
              <a:t>Cliquez pour modifier les styles du texte du masque</a:t>
            </a:r>
          </a:p>
        </p:txBody>
      </p:sp>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871" y="6413046"/>
            <a:ext cx="404726" cy="429828"/>
          </a:xfrm>
          <a:prstGeom prst="rect">
            <a:avLst/>
          </a:prstGeom>
        </p:spPr>
      </p:pic>
    </p:spTree>
    <p:extLst>
      <p:ext uri="{BB962C8B-B14F-4D97-AF65-F5344CB8AC3E}">
        <p14:creationId xmlns:p14="http://schemas.microsoft.com/office/powerpoint/2010/main" val="1395254373"/>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44548">
              <a:srgbClr val="D1EAEC"/>
            </a:gs>
            <a:gs pos="0">
              <a:schemeClr val="accent1"/>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pic>
        <p:nvPicPr>
          <p:cNvPr id="1042" name="Picture 18" descr="fd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52175" y="0"/>
            <a:ext cx="9417330" cy="68557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119820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med">
    <p:fade/>
  </p:transition>
  <p:txStyles>
    <p:titleStyle>
      <a:lvl1pPr algn="ctr" defTabSz="685414" rtl="0" eaLnBrk="1" fontAlgn="base" hangingPunct="1">
        <a:spcBef>
          <a:spcPct val="0"/>
        </a:spcBef>
        <a:spcAft>
          <a:spcPct val="0"/>
        </a:spcAft>
        <a:defRPr sz="1898">
          <a:solidFill>
            <a:schemeClr val="tx2"/>
          </a:solidFill>
          <a:latin typeface="+mj-lt"/>
          <a:ea typeface="+mj-ea"/>
          <a:cs typeface="+mj-cs"/>
        </a:defRPr>
      </a:lvl1pPr>
      <a:lvl2pPr algn="ctr" defTabSz="685414" rtl="0" eaLnBrk="1" fontAlgn="base" hangingPunct="1">
        <a:spcBef>
          <a:spcPct val="0"/>
        </a:spcBef>
        <a:spcAft>
          <a:spcPct val="0"/>
        </a:spcAft>
        <a:defRPr sz="1898">
          <a:solidFill>
            <a:schemeClr val="tx2"/>
          </a:solidFill>
          <a:latin typeface="Arial Black" pitchFamily="1" charset="0"/>
          <a:ea typeface="ＭＳ Ｐゴシック" pitchFamily="1" charset="-128"/>
        </a:defRPr>
      </a:lvl2pPr>
      <a:lvl3pPr algn="ctr" defTabSz="685414" rtl="0" eaLnBrk="1" fontAlgn="base" hangingPunct="1">
        <a:spcBef>
          <a:spcPct val="0"/>
        </a:spcBef>
        <a:spcAft>
          <a:spcPct val="0"/>
        </a:spcAft>
        <a:defRPr sz="1898">
          <a:solidFill>
            <a:schemeClr val="tx2"/>
          </a:solidFill>
          <a:latin typeface="Arial Black" pitchFamily="1" charset="0"/>
          <a:ea typeface="ＭＳ Ｐゴシック" pitchFamily="1" charset="-128"/>
        </a:defRPr>
      </a:lvl3pPr>
      <a:lvl4pPr algn="ctr" defTabSz="685414" rtl="0" eaLnBrk="1" fontAlgn="base" hangingPunct="1">
        <a:spcBef>
          <a:spcPct val="0"/>
        </a:spcBef>
        <a:spcAft>
          <a:spcPct val="0"/>
        </a:spcAft>
        <a:defRPr sz="1898">
          <a:solidFill>
            <a:schemeClr val="tx2"/>
          </a:solidFill>
          <a:latin typeface="Arial Black" pitchFamily="1" charset="0"/>
          <a:ea typeface="ＭＳ Ｐゴシック" pitchFamily="1" charset="-128"/>
        </a:defRPr>
      </a:lvl4pPr>
      <a:lvl5pPr algn="ctr" defTabSz="685414" rtl="0" eaLnBrk="1" fontAlgn="base" hangingPunct="1">
        <a:spcBef>
          <a:spcPct val="0"/>
        </a:spcBef>
        <a:spcAft>
          <a:spcPct val="0"/>
        </a:spcAft>
        <a:defRPr sz="1898">
          <a:solidFill>
            <a:schemeClr val="tx2"/>
          </a:solidFill>
          <a:latin typeface="Arial Black" pitchFamily="1" charset="0"/>
          <a:ea typeface="ＭＳ Ｐゴシック" pitchFamily="1" charset="-128"/>
        </a:defRPr>
      </a:lvl5pPr>
      <a:lvl6pPr marL="241025" algn="ctr" defTabSz="685414" rtl="0" eaLnBrk="1" fontAlgn="base" hangingPunct="1">
        <a:spcBef>
          <a:spcPct val="0"/>
        </a:spcBef>
        <a:spcAft>
          <a:spcPct val="0"/>
        </a:spcAft>
        <a:defRPr sz="1898">
          <a:solidFill>
            <a:schemeClr val="tx2"/>
          </a:solidFill>
          <a:latin typeface="Arial Black" pitchFamily="1" charset="0"/>
          <a:ea typeface="ＭＳ Ｐゴシック" pitchFamily="1" charset="-128"/>
        </a:defRPr>
      </a:lvl6pPr>
      <a:lvl7pPr marL="482049" algn="ctr" defTabSz="685414" rtl="0" eaLnBrk="1" fontAlgn="base" hangingPunct="1">
        <a:spcBef>
          <a:spcPct val="0"/>
        </a:spcBef>
        <a:spcAft>
          <a:spcPct val="0"/>
        </a:spcAft>
        <a:defRPr sz="1898">
          <a:solidFill>
            <a:schemeClr val="tx2"/>
          </a:solidFill>
          <a:latin typeface="Arial Black" pitchFamily="1" charset="0"/>
          <a:ea typeface="ＭＳ Ｐゴシック" pitchFamily="1" charset="-128"/>
        </a:defRPr>
      </a:lvl7pPr>
      <a:lvl8pPr marL="723074" algn="ctr" defTabSz="685414" rtl="0" eaLnBrk="1" fontAlgn="base" hangingPunct="1">
        <a:spcBef>
          <a:spcPct val="0"/>
        </a:spcBef>
        <a:spcAft>
          <a:spcPct val="0"/>
        </a:spcAft>
        <a:defRPr sz="1898">
          <a:solidFill>
            <a:schemeClr val="tx2"/>
          </a:solidFill>
          <a:latin typeface="Arial Black" pitchFamily="1" charset="0"/>
          <a:ea typeface="ＭＳ Ｐゴシック" pitchFamily="1" charset="-128"/>
        </a:defRPr>
      </a:lvl8pPr>
      <a:lvl9pPr marL="964098" algn="ctr" defTabSz="685414" rtl="0" eaLnBrk="1" fontAlgn="base" hangingPunct="1">
        <a:spcBef>
          <a:spcPct val="0"/>
        </a:spcBef>
        <a:spcAft>
          <a:spcPct val="0"/>
        </a:spcAft>
        <a:defRPr sz="1898">
          <a:solidFill>
            <a:schemeClr val="tx2"/>
          </a:solidFill>
          <a:latin typeface="Arial Black" pitchFamily="1" charset="0"/>
          <a:ea typeface="ＭＳ Ｐゴシック" pitchFamily="1" charset="-128"/>
        </a:defRPr>
      </a:lvl9pPr>
    </p:titleStyle>
    <p:bodyStyle>
      <a:lvl1pPr marL="256925" indent="-256925" algn="l" defTabSz="685414" rtl="0" eaLnBrk="1" fontAlgn="base" hangingPunct="1">
        <a:spcBef>
          <a:spcPct val="20000"/>
        </a:spcBef>
        <a:spcAft>
          <a:spcPct val="0"/>
        </a:spcAft>
        <a:defRPr sz="2425">
          <a:solidFill>
            <a:schemeClr val="tx1"/>
          </a:solidFill>
          <a:latin typeface="+mn-lt"/>
          <a:ea typeface="+mn-ea"/>
          <a:cs typeface="+mn-cs"/>
        </a:defRPr>
      </a:lvl1pPr>
      <a:lvl2pPr marL="557369" indent="-214244" algn="l" defTabSz="685414" rtl="0" eaLnBrk="1" fontAlgn="base" hangingPunct="1">
        <a:spcBef>
          <a:spcPct val="20000"/>
        </a:spcBef>
        <a:spcAft>
          <a:spcPct val="0"/>
        </a:spcAft>
        <a:buChar char="–"/>
        <a:defRPr sz="2109">
          <a:solidFill>
            <a:schemeClr val="tx1"/>
          </a:solidFill>
          <a:latin typeface="+mn-lt"/>
          <a:ea typeface="+mn-ea"/>
        </a:defRPr>
      </a:lvl2pPr>
      <a:lvl3pPr marL="856976" indent="-171563" algn="l" defTabSz="685414" rtl="0" eaLnBrk="1" fontAlgn="base" hangingPunct="1">
        <a:spcBef>
          <a:spcPct val="20000"/>
        </a:spcBef>
        <a:spcAft>
          <a:spcPct val="0"/>
        </a:spcAft>
        <a:buChar char="•"/>
        <a:defRPr sz="1793">
          <a:solidFill>
            <a:schemeClr val="tx1"/>
          </a:solidFill>
          <a:latin typeface="+mn-lt"/>
          <a:ea typeface="+mn-ea"/>
        </a:defRPr>
      </a:lvl3pPr>
      <a:lvl4pPr marL="1200101" indent="-171563" algn="l" defTabSz="685414" rtl="0" eaLnBrk="1" fontAlgn="base" hangingPunct="1">
        <a:spcBef>
          <a:spcPct val="20000"/>
        </a:spcBef>
        <a:spcAft>
          <a:spcPct val="0"/>
        </a:spcAft>
        <a:buChar char="–"/>
        <a:defRPr sz="1476">
          <a:solidFill>
            <a:schemeClr val="tx1"/>
          </a:solidFill>
          <a:latin typeface="+mn-lt"/>
          <a:ea typeface="+mn-ea"/>
        </a:defRPr>
      </a:lvl4pPr>
      <a:lvl5pPr marL="1542389" indent="-171563" algn="l" defTabSz="685414" rtl="0" eaLnBrk="1" fontAlgn="base" hangingPunct="1">
        <a:spcBef>
          <a:spcPct val="20000"/>
        </a:spcBef>
        <a:spcAft>
          <a:spcPct val="0"/>
        </a:spcAft>
        <a:buChar char="»"/>
        <a:defRPr sz="1476">
          <a:solidFill>
            <a:schemeClr val="tx1"/>
          </a:solidFill>
          <a:latin typeface="+mn-lt"/>
          <a:ea typeface="+mn-ea"/>
        </a:defRPr>
      </a:lvl5pPr>
      <a:lvl6pPr marL="1783414" indent="-171563" algn="l" defTabSz="685414" rtl="0" eaLnBrk="1" fontAlgn="base" hangingPunct="1">
        <a:spcBef>
          <a:spcPct val="20000"/>
        </a:spcBef>
        <a:spcAft>
          <a:spcPct val="0"/>
        </a:spcAft>
        <a:buChar char="»"/>
        <a:defRPr sz="1476">
          <a:solidFill>
            <a:schemeClr val="tx1"/>
          </a:solidFill>
          <a:latin typeface="+mn-lt"/>
          <a:ea typeface="+mn-ea"/>
        </a:defRPr>
      </a:lvl6pPr>
      <a:lvl7pPr marL="2024438" indent="-171563" algn="l" defTabSz="685414" rtl="0" eaLnBrk="1" fontAlgn="base" hangingPunct="1">
        <a:spcBef>
          <a:spcPct val="20000"/>
        </a:spcBef>
        <a:spcAft>
          <a:spcPct val="0"/>
        </a:spcAft>
        <a:buChar char="»"/>
        <a:defRPr sz="1476">
          <a:solidFill>
            <a:schemeClr val="tx1"/>
          </a:solidFill>
          <a:latin typeface="+mn-lt"/>
          <a:ea typeface="+mn-ea"/>
        </a:defRPr>
      </a:lvl7pPr>
      <a:lvl8pPr marL="2265462" indent="-171563" algn="l" defTabSz="685414" rtl="0" eaLnBrk="1" fontAlgn="base" hangingPunct="1">
        <a:spcBef>
          <a:spcPct val="20000"/>
        </a:spcBef>
        <a:spcAft>
          <a:spcPct val="0"/>
        </a:spcAft>
        <a:buChar char="»"/>
        <a:defRPr sz="1476">
          <a:solidFill>
            <a:schemeClr val="tx1"/>
          </a:solidFill>
          <a:latin typeface="+mn-lt"/>
          <a:ea typeface="+mn-ea"/>
        </a:defRPr>
      </a:lvl8pPr>
      <a:lvl9pPr marL="2506487" indent="-171563" algn="l" defTabSz="685414" rtl="0" eaLnBrk="1" fontAlgn="base" hangingPunct="1">
        <a:spcBef>
          <a:spcPct val="20000"/>
        </a:spcBef>
        <a:spcAft>
          <a:spcPct val="0"/>
        </a:spcAft>
        <a:buChar char="»"/>
        <a:defRPr sz="1476">
          <a:solidFill>
            <a:schemeClr val="tx1"/>
          </a:solidFill>
          <a:latin typeface="+mn-lt"/>
          <a:ea typeface="+mn-ea"/>
        </a:defRPr>
      </a:lvl9pPr>
    </p:bodyStyle>
    <p:otherStyle>
      <a:defPPr>
        <a:defRPr lang="fr-FR"/>
      </a:defPPr>
      <a:lvl1pPr marL="0" algn="l" defTabSz="482049" rtl="0" eaLnBrk="1" latinLnBrk="0" hangingPunct="1">
        <a:defRPr sz="949" kern="1200">
          <a:solidFill>
            <a:schemeClr val="tx1"/>
          </a:solidFill>
          <a:latin typeface="+mn-lt"/>
          <a:ea typeface="+mn-ea"/>
          <a:cs typeface="+mn-cs"/>
        </a:defRPr>
      </a:lvl1pPr>
      <a:lvl2pPr marL="241025" algn="l" defTabSz="482049" rtl="0" eaLnBrk="1" latinLnBrk="0" hangingPunct="1">
        <a:defRPr sz="949" kern="1200">
          <a:solidFill>
            <a:schemeClr val="tx1"/>
          </a:solidFill>
          <a:latin typeface="+mn-lt"/>
          <a:ea typeface="+mn-ea"/>
          <a:cs typeface="+mn-cs"/>
        </a:defRPr>
      </a:lvl2pPr>
      <a:lvl3pPr marL="482049" algn="l" defTabSz="482049" rtl="0" eaLnBrk="1" latinLnBrk="0" hangingPunct="1">
        <a:defRPr sz="949" kern="1200">
          <a:solidFill>
            <a:schemeClr val="tx1"/>
          </a:solidFill>
          <a:latin typeface="+mn-lt"/>
          <a:ea typeface="+mn-ea"/>
          <a:cs typeface="+mn-cs"/>
        </a:defRPr>
      </a:lvl3pPr>
      <a:lvl4pPr marL="723074" algn="l" defTabSz="482049" rtl="0" eaLnBrk="1" latinLnBrk="0" hangingPunct="1">
        <a:defRPr sz="949" kern="1200">
          <a:solidFill>
            <a:schemeClr val="tx1"/>
          </a:solidFill>
          <a:latin typeface="+mn-lt"/>
          <a:ea typeface="+mn-ea"/>
          <a:cs typeface="+mn-cs"/>
        </a:defRPr>
      </a:lvl4pPr>
      <a:lvl5pPr marL="964098" algn="l" defTabSz="482049" rtl="0" eaLnBrk="1" latinLnBrk="0" hangingPunct="1">
        <a:defRPr sz="949" kern="1200">
          <a:solidFill>
            <a:schemeClr val="tx1"/>
          </a:solidFill>
          <a:latin typeface="+mn-lt"/>
          <a:ea typeface="+mn-ea"/>
          <a:cs typeface="+mn-cs"/>
        </a:defRPr>
      </a:lvl5pPr>
      <a:lvl6pPr marL="1205122" algn="l" defTabSz="482049" rtl="0" eaLnBrk="1" latinLnBrk="0" hangingPunct="1">
        <a:defRPr sz="949" kern="1200">
          <a:solidFill>
            <a:schemeClr val="tx1"/>
          </a:solidFill>
          <a:latin typeface="+mn-lt"/>
          <a:ea typeface="+mn-ea"/>
          <a:cs typeface="+mn-cs"/>
        </a:defRPr>
      </a:lvl6pPr>
      <a:lvl7pPr marL="1446146" algn="l" defTabSz="482049" rtl="0" eaLnBrk="1" latinLnBrk="0" hangingPunct="1">
        <a:defRPr sz="949" kern="1200">
          <a:solidFill>
            <a:schemeClr val="tx1"/>
          </a:solidFill>
          <a:latin typeface="+mn-lt"/>
          <a:ea typeface="+mn-ea"/>
          <a:cs typeface="+mn-cs"/>
        </a:defRPr>
      </a:lvl7pPr>
      <a:lvl8pPr marL="1687171" algn="l" defTabSz="482049" rtl="0" eaLnBrk="1" latinLnBrk="0" hangingPunct="1">
        <a:defRPr sz="949" kern="1200">
          <a:solidFill>
            <a:schemeClr val="tx1"/>
          </a:solidFill>
          <a:latin typeface="+mn-lt"/>
          <a:ea typeface="+mn-ea"/>
          <a:cs typeface="+mn-cs"/>
        </a:defRPr>
      </a:lvl8pPr>
      <a:lvl9pPr marL="1928195" algn="l" defTabSz="482049" rtl="0" eaLnBrk="1" latinLnBrk="0" hangingPunct="1">
        <a:defRPr sz="94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14.JPG"/><Relationship Id="rId4" Type="http://schemas.openxmlformats.org/officeDocument/2006/relationships/image" Target="../media/image13.JP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15.JPG"/></Relationships>
</file>

<file path=ppt/slides/_rels/slide2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17.svg"/><Relationship Id="rId4" Type="http://schemas.openxmlformats.org/officeDocument/2006/relationships/image" Target="../media/image16.png"/></Relationships>
</file>

<file path=ppt/slides/_rels/slide2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18.JPG"/></Relationships>
</file>

<file path=ppt/slides/_rels/slide2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20.JPG"/></Relationships>
</file>

<file path=ppt/slides/_rels/slide2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21.JP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22.JPG"/></Relationships>
</file>

<file path=ppt/slides/_rels/slide3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23.JPG"/></Relationships>
</file>

<file path=ppt/slides/_rels/slide3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24.JPG"/></Relationships>
</file>

<file path=ppt/slides/_rels/slide3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5.png"/><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3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6.JPG"/><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3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7.JPG"/><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3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8.png"/><Relationship Id="rId1" Type="http://schemas.openxmlformats.org/officeDocument/2006/relationships/slideLayout" Target="../slideLayouts/slideLayout1.xml"/><Relationship Id="rId4" Type="http://schemas.openxmlformats.org/officeDocument/2006/relationships/image" Target="../media/image29.jpeg"/></Relationships>
</file>

<file path=ppt/slides/_rels/slide3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0.png"/><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xml"/><Relationship Id="rId4" Type="http://schemas.openxmlformats.org/officeDocument/2006/relationships/image" Target="../media/image31.JPG"/></Relationships>
</file>

<file path=ppt/slides/_rels/slide4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5.jpeg"/><Relationship Id="rId1" Type="http://schemas.openxmlformats.org/officeDocument/2006/relationships/slideLayout" Target="../slideLayouts/slideLayout1.xml"/><Relationship Id="rId4" Type="http://schemas.openxmlformats.org/officeDocument/2006/relationships/image" Target="../media/image33.JPG"/></Relationships>
</file>

<file path=ppt/slides/_rels/slide4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xml"/><Relationship Id="rId6" Type="http://schemas.openxmlformats.org/officeDocument/2006/relationships/image" Target="../media/image36.png"/><Relationship Id="rId5" Type="http://schemas.openxmlformats.org/officeDocument/2006/relationships/image" Target="../media/image35.JPG"/><Relationship Id="rId4" Type="http://schemas.openxmlformats.org/officeDocument/2006/relationships/image" Target="../media/image34.JP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11.JPG"/><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2589391" y="1916832"/>
            <a:ext cx="5388678" cy="2088231"/>
          </a:xfrm>
          <a:solidFill>
            <a:srgbClr val="002060"/>
          </a:solidFill>
          <a:ln>
            <a:noFill/>
          </a:ln>
        </p:spPr>
        <p:txBody>
          <a:bodyPr>
            <a:normAutofit/>
          </a:bodyPr>
          <a:lstStyle/>
          <a:p>
            <a:r>
              <a:rPr lang="fr-FR" sz="3600" dirty="0">
                <a:solidFill>
                  <a:schemeClr val="bg1"/>
                </a:solidFill>
              </a:rPr>
              <a:t>Le Ravalement en copropriété,</a:t>
            </a:r>
            <a:br>
              <a:rPr lang="fr-FR" sz="3600" dirty="0">
                <a:solidFill>
                  <a:schemeClr val="bg1"/>
                </a:solidFill>
              </a:rPr>
            </a:br>
            <a:r>
              <a:rPr lang="fr-FR" sz="2800" i="1" dirty="0">
                <a:solidFill>
                  <a:schemeClr val="bg1"/>
                </a:solidFill>
              </a:rPr>
              <a:t>avec ou sans ITE</a:t>
            </a:r>
            <a:endParaRPr lang="fr-FR" sz="3600" i="1" dirty="0">
              <a:solidFill>
                <a:schemeClr val="bg1"/>
              </a:solidFill>
            </a:endParaRPr>
          </a:p>
        </p:txBody>
      </p:sp>
      <p:sp>
        <p:nvSpPr>
          <p:cNvPr id="3" name="Sous-titre 2"/>
          <p:cNvSpPr>
            <a:spLocks noGrp="1"/>
          </p:cNvSpPr>
          <p:nvPr>
            <p:ph type="subTitle" idx="1"/>
          </p:nvPr>
        </p:nvSpPr>
        <p:spPr>
          <a:xfrm>
            <a:off x="2771800" y="4841097"/>
            <a:ext cx="5388678" cy="1540230"/>
          </a:xfrm>
          <a:ln>
            <a:solidFill>
              <a:schemeClr val="accent1"/>
            </a:solidFill>
          </a:ln>
        </p:spPr>
        <p:txBody>
          <a:bodyPr>
            <a:normAutofit/>
          </a:bodyPr>
          <a:lstStyle/>
          <a:p>
            <a:r>
              <a:rPr lang="fr-FR" dirty="0">
                <a:solidFill>
                  <a:schemeClr val="tx1"/>
                </a:solidFill>
              </a:rPr>
              <a:t>ARC / ARC Services</a:t>
            </a:r>
          </a:p>
          <a:p>
            <a:r>
              <a:rPr lang="fr-FR" sz="2000" dirty="0">
                <a:solidFill>
                  <a:schemeClr val="tx1"/>
                </a:solidFill>
              </a:rPr>
              <a:t>9 avril 2025</a:t>
            </a:r>
          </a:p>
          <a:p>
            <a:r>
              <a:rPr lang="fr-FR" sz="1800" i="1" dirty="0">
                <a:solidFill>
                  <a:schemeClr val="tx1"/>
                </a:solidFill>
              </a:rPr>
              <a:t>Stanko Trifunovic, architecte DPLG, directeur technique ARC Services</a:t>
            </a:r>
          </a:p>
        </p:txBody>
      </p:sp>
      <p:sp>
        <p:nvSpPr>
          <p:cNvPr id="1026" name="AutoShape 2" descr="flyer_salon-2_2018"/>
          <p:cNvSpPr>
            <a:spLocks noChangeAspect="1" noChangeArrowheads="1"/>
          </p:cNvSpPr>
          <p:nvPr/>
        </p:nvSpPr>
        <p:spPr bwMode="auto">
          <a:xfrm>
            <a:off x="31750" y="-487363"/>
            <a:ext cx="6667500" cy="10287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5" name="Image 4">
            <a:extLst>
              <a:ext uri="{FF2B5EF4-FFF2-40B4-BE49-F238E27FC236}">
                <a16:creationId xmlns:a16="http://schemas.microsoft.com/office/drawing/2014/main" id="{7189AA85-9962-3108-BABA-8D3F0D08AA4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2479" y="4448138"/>
            <a:ext cx="1656184" cy="1933189"/>
          </a:xfrm>
          <a:prstGeom prst="rect">
            <a:avLst/>
          </a:prstGeom>
        </p:spPr>
      </p:pic>
      <p:pic>
        <p:nvPicPr>
          <p:cNvPr id="4" name="Image 3">
            <a:extLst>
              <a:ext uri="{FF2B5EF4-FFF2-40B4-BE49-F238E27FC236}">
                <a16:creationId xmlns:a16="http://schemas.microsoft.com/office/drawing/2014/main" id="{331E7504-00D6-D306-BD7D-6748A310DA3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6899" y="326952"/>
            <a:ext cx="2027343" cy="1985924"/>
          </a:xfrm>
          <a:prstGeom prst="rect">
            <a:avLst/>
          </a:prstGeom>
        </p:spPr>
      </p:pic>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7504" y="692696"/>
            <a:ext cx="6984776" cy="400110"/>
          </a:xfrm>
          <a:prstGeom prst="rect">
            <a:avLst/>
          </a:prstGeom>
        </p:spPr>
        <p:txBody>
          <a:bodyPr wrap="square">
            <a:spAutoFit/>
          </a:bodyPr>
          <a:lstStyle/>
          <a:p>
            <a:pPr lvl="3"/>
            <a:r>
              <a:rPr lang="fr-FR" sz="2000" b="1" u="sng" dirty="0">
                <a:solidFill>
                  <a:schemeClr val="bg1"/>
                </a:solidFill>
              </a:rPr>
              <a:t>Un point sur le Plan Pluriannuel de Travaux</a:t>
            </a:r>
          </a:p>
        </p:txBody>
      </p:sp>
      <p:pic>
        <p:nvPicPr>
          <p:cNvPr id="4" name="Image 3">
            <a:extLst>
              <a:ext uri="{FF2B5EF4-FFF2-40B4-BE49-F238E27FC236}">
                <a16:creationId xmlns:a16="http://schemas.microsoft.com/office/drawing/2014/main" id="{15C27ABA-AE81-0BFA-3A30-8E7DD78BD9E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0801" y="14445"/>
            <a:ext cx="889515" cy="1038291"/>
          </a:xfrm>
          <a:prstGeom prst="rect">
            <a:avLst/>
          </a:prstGeom>
        </p:spPr>
      </p:pic>
      <p:pic>
        <p:nvPicPr>
          <p:cNvPr id="8" name="Image 7">
            <a:extLst>
              <a:ext uri="{FF2B5EF4-FFF2-40B4-BE49-F238E27FC236}">
                <a16:creationId xmlns:a16="http://schemas.microsoft.com/office/drawing/2014/main" id="{A641A5CF-C08B-6BBD-0792-41C11BBF3C1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3617" y="5445224"/>
            <a:ext cx="1299325" cy="1272780"/>
          </a:xfrm>
          <a:prstGeom prst="rect">
            <a:avLst/>
          </a:prstGeom>
        </p:spPr>
      </p:pic>
      <p:sp>
        <p:nvSpPr>
          <p:cNvPr id="9" name="Sous-titre 2">
            <a:extLst>
              <a:ext uri="{FF2B5EF4-FFF2-40B4-BE49-F238E27FC236}">
                <a16:creationId xmlns:a16="http://schemas.microsoft.com/office/drawing/2014/main" id="{AD82E281-0F75-0DB1-90BB-22AF5AEE187A}"/>
              </a:ext>
            </a:extLst>
          </p:cNvPr>
          <p:cNvSpPr txBox="1">
            <a:spLocks/>
          </p:cNvSpPr>
          <p:nvPr/>
        </p:nvSpPr>
        <p:spPr>
          <a:xfrm>
            <a:off x="1210316" y="1628800"/>
            <a:ext cx="7356855" cy="538453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fr-CA" sz="1600" b="1" dirty="0">
              <a:solidFill>
                <a:srgbClr val="002060"/>
              </a:solidFill>
            </a:endParaRPr>
          </a:p>
          <a:p>
            <a:pPr marL="0" indent="0">
              <a:buNone/>
            </a:pPr>
            <a:endParaRPr lang="fr-CA" sz="1600" b="1" dirty="0">
              <a:solidFill>
                <a:srgbClr val="002060"/>
              </a:solidFill>
            </a:endParaRPr>
          </a:p>
          <a:p>
            <a:pPr marL="0" indent="0">
              <a:buNone/>
            </a:pPr>
            <a:endParaRPr lang="fr-CA" sz="1600" b="1" dirty="0">
              <a:solidFill>
                <a:srgbClr val="002060"/>
              </a:solidFill>
            </a:endParaRPr>
          </a:p>
          <a:p>
            <a:pPr marL="0" indent="0">
              <a:buNone/>
            </a:pPr>
            <a:r>
              <a:rPr lang="fr-CA" sz="1600" b="1" dirty="0">
                <a:solidFill>
                  <a:srgbClr val="002060"/>
                </a:solidFill>
              </a:rPr>
              <a:t>Avant de parler de prescription… </a:t>
            </a:r>
          </a:p>
          <a:p>
            <a:pPr marL="0" indent="0">
              <a:buNone/>
            </a:pPr>
            <a:endParaRPr lang="fr-CA" sz="1600" b="1" dirty="0">
              <a:solidFill>
                <a:srgbClr val="002060"/>
              </a:solidFill>
            </a:endParaRPr>
          </a:p>
          <a:p>
            <a:pPr marL="0" indent="0">
              <a:buNone/>
            </a:pPr>
            <a:r>
              <a:rPr lang="fr-CA" sz="1600" b="1" dirty="0">
                <a:solidFill>
                  <a:srgbClr val="002060"/>
                </a:solidFill>
              </a:rPr>
              <a:t>	… un point sur l’obligation issue de la loi Climat et Résilience du 22 août 	2021 qui impose à toutes les copropriétés de + de 15 ans d’avoir un Plan Pluriannuel de Travaux</a:t>
            </a:r>
          </a:p>
          <a:p>
            <a:pPr marL="0" indent="0">
              <a:buNone/>
            </a:pPr>
            <a:endParaRPr lang="fr-FR" b="1" dirty="0">
              <a:solidFill>
                <a:srgbClr val="002060"/>
              </a:solidFill>
            </a:endParaRPr>
          </a:p>
        </p:txBody>
      </p:sp>
      <p:sp>
        <p:nvSpPr>
          <p:cNvPr id="5" name="Titre 4">
            <a:extLst>
              <a:ext uri="{FF2B5EF4-FFF2-40B4-BE49-F238E27FC236}">
                <a16:creationId xmlns:a16="http://schemas.microsoft.com/office/drawing/2014/main" id="{C61682E9-9219-30AD-FFA8-5BAB0BC761BC}"/>
              </a:ext>
            </a:extLst>
          </p:cNvPr>
          <p:cNvSpPr txBox="1">
            <a:spLocks/>
          </p:cNvSpPr>
          <p:nvPr/>
        </p:nvSpPr>
        <p:spPr>
          <a:xfrm>
            <a:off x="457200" y="-33069"/>
            <a:ext cx="8229600" cy="490066"/>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1400" i="1" dirty="0">
                <a:solidFill>
                  <a:schemeClr val="bg1"/>
                </a:solidFill>
              </a:rPr>
              <a:t>Ravalement en copropriété  09/04/2025</a:t>
            </a:r>
            <a:endParaRPr lang="fr-FR" sz="2400" i="1" dirty="0">
              <a:solidFill>
                <a:schemeClr val="bg1"/>
              </a:solidFill>
            </a:endParaRPr>
          </a:p>
        </p:txBody>
      </p:sp>
    </p:spTree>
    <p:extLst>
      <p:ext uri="{BB962C8B-B14F-4D97-AF65-F5344CB8AC3E}">
        <p14:creationId xmlns:p14="http://schemas.microsoft.com/office/powerpoint/2010/main" val="3802917466"/>
      </p:ext>
    </p:extLst>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rot="16200000">
            <a:off x="4590426" y="3807874"/>
            <a:ext cx="8009594" cy="400110"/>
          </a:xfrm>
          <a:prstGeom prst="rect">
            <a:avLst/>
          </a:prstGeom>
        </p:spPr>
        <p:txBody>
          <a:bodyPr wrap="square">
            <a:spAutoFit/>
          </a:bodyPr>
          <a:lstStyle/>
          <a:p>
            <a:pPr lvl="3"/>
            <a:r>
              <a:rPr lang="fr-FR" sz="2000" b="1" dirty="0">
                <a:solidFill>
                  <a:schemeClr val="tx2">
                    <a:lumMod val="75000"/>
                  </a:schemeClr>
                </a:solidFill>
              </a:rPr>
              <a:t>Un point sur le Plan Pluriannuel de Travaux</a:t>
            </a:r>
            <a:r>
              <a:rPr lang="fr-FR" b="1" i="1" dirty="0">
                <a:solidFill>
                  <a:schemeClr val="tx2">
                    <a:lumMod val="75000"/>
                  </a:schemeClr>
                </a:solidFill>
              </a:rPr>
              <a:t>, suite</a:t>
            </a:r>
            <a:endParaRPr lang="fr-FR" sz="2000" b="1" i="1" dirty="0">
              <a:solidFill>
                <a:schemeClr val="tx2">
                  <a:lumMod val="75000"/>
                </a:schemeClr>
              </a:solidFill>
            </a:endParaRPr>
          </a:p>
        </p:txBody>
      </p:sp>
      <p:pic>
        <p:nvPicPr>
          <p:cNvPr id="4" name="Image 3">
            <a:extLst>
              <a:ext uri="{FF2B5EF4-FFF2-40B4-BE49-F238E27FC236}">
                <a16:creationId xmlns:a16="http://schemas.microsoft.com/office/drawing/2014/main" id="{15C27ABA-AE81-0BFA-3A30-8E7DD78BD9E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0801" y="14445"/>
            <a:ext cx="889515" cy="1038291"/>
          </a:xfrm>
          <a:prstGeom prst="rect">
            <a:avLst/>
          </a:prstGeom>
        </p:spPr>
      </p:pic>
      <p:pic>
        <p:nvPicPr>
          <p:cNvPr id="8" name="Image 7">
            <a:extLst>
              <a:ext uri="{FF2B5EF4-FFF2-40B4-BE49-F238E27FC236}">
                <a16:creationId xmlns:a16="http://schemas.microsoft.com/office/drawing/2014/main" id="{A641A5CF-C08B-6BBD-0792-41C11BBF3C1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3617" y="5445224"/>
            <a:ext cx="1299325" cy="1272780"/>
          </a:xfrm>
          <a:prstGeom prst="rect">
            <a:avLst/>
          </a:prstGeom>
        </p:spPr>
      </p:pic>
      <p:sp>
        <p:nvSpPr>
          <p:cNvPr id="7" name="Titre 4">
            <a:extLst>
              <a:ext uri="{FF2B5EF4-FFF2-40B4-BE49-F238E27FC236}">
                <a16:creationId xmlns:a16="http://schemas.microsoft.com/office/drawing/2014/main" id="{A4A07E5A-ECB6-0A04-C7A6-1EBB92419B7E}"/>
              </a:ext>
            </a:extLst>
          </p:cNvPr>
          <p:cNvSpPr txBox="1">
            <a:spLocks/>
          </p:cNvSpPr>
          <p:nvPr/>
        </p:nvSpPr>
        <p:spPr>
          <a:xfrm rot="16200000">
            <a:off x="4784167" y="3660372"/>
            <a:ext cx="8229600" cy="490066"/>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1400" i="1" dirty="0">
                <a:solidFill>
                  <a:schemeClr val="tx2">
                    <a:lumMod val="75000"/>
                  </a:schemeClr>
                </a:solidFill>
              </a:rPr>
              <a:t>Ravalement en copropriété  09/04/2025</a:t>
            </a:r>
            <a:endParaRPr lang="fr-FR" sz="2400" i="1" dirty="0">
              <a:solidFill>
                <a:schemeClr val="tx2">
                  <a:lumMod val="75000"/>
                </a:schemeClr>
              </a:solidFill>
            </a:endParaRPr>
          </a:p>
        </p:txBody>
      </p:sp>
      <p:pic>
        <p:nvPicPr>
          <p:cNvPr id="5" name="Image 4">
            <a:extLst>
              <a:ext uri="{FF2B5EF4-FFF2-40B4-BE49-F238E27FC236}">
                <a16:creationId xmlns:a16="http://schemas.microsoft.com/office/drawing/2014/main" id="{695A6A57-6B3D-0605-6FFD-B30AEA82101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98909" y="-13521"/>
            <a:ext cx="5546181" cy="6860895"/>
          </a:xfrm>
          <a:prstGeom prst="rect">
            <a:avLst/>
          </a:prstGeom>
        </p:spPr>
      </p:pic>
    </p:spTree>
    <p:extLst>
      <p:ext uri="{BB962C8B-B14F-4D97-AF65-F5344CB8AC3E}">
        <p14:creationId xmlns:p14="http://schemas.microsoft.com/office/powerpoint/2010/main" val="2371707575"/>
      </p:ext>
    </p:extLst>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3890" y="533590"/>
            <a:ext cx="8579296" cy="707886"/>
          </a:xfrm>
          <a:prstGeom prst="rect">
            <a:avLst/>
          </a:prstGeom>
        </p:spPr>
        <p:txBody>
          <a:bodyPr wrap="square">
            <a:spAutoFit/>
          </a:bodyPr>
          <a:lstStyle/>
          <a:p>
            <a:pPr lvl="3"/>
            <a:r>
              <a:rPr lang="fr-FR" sz="2000" b="1" dirty="0">
                <a:solidFill>
                  <a:schemeClr val="bg1"/>
                </a:solidFill>
              </a:rPr>
              <a:t>Diagnostic et prescriptions : l’importance du maître d’œuvre</a:t>
            </a:r>
          </a:p>
        </p:txBody>
      </p:sp>
      <p:pic>
        <p:nvPicPr>
          <p:cNvPr id="4" name="Image 3">
            <a:extLst>
              <a:ext uri="{FF2B5EF4-FFF2-40B4-BE49-F238E27FC236}">
                <a16:creationId xmlns:a16="http://schemas.microsoft.com/office/drawing/2014/main" id="{15C27ABA-AE81-0BFA-3A30-8E7DD78BD9E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0801" y="14445"/>
            <a:ext cx="889515" cy="1038291"/>
          </a:xfrm>
          <a:prstGeom prst="rect">
            <a:avLst/>
          </a:prstGeom>
        </p:spPr>
      </p:pic>
      <p:pic>
        <p:nvPicPr>
          <p:cNvPr id="8" name="Image 7">
            <a:extLst>
              <a:ext uri="{FF2B5EF4-FFF2-40B4-BE49-F238E27FC236}">
                <a16:creationId xmlns:a16="http://schemas.microsoft.com/office/drawing/2014/main" id="{A641A5CF-C08B-6BBD-0792-41C11BBF3C1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3617" y="5445224"/>
            <a:ext cx="1299325" cy="1272780"/>
          </a:xfrm>
          <a:prstGeom prst="rect">
            <a:avLst/>
          </a:prstGeom>
        </p:spPr>
      </p:pic>
      <p:sp>
        <p:nvSpPr>
          <p:cNvPr id="2" name="Sous-titre 2">
            <a:extLst>
              <a:ext uri="{FF2B5EF4-FFF2-40B4-BE49-F238E27FC236}">
                <a16:creationId xmlns:a16="http://schemas.microsoft.com/office/drawing/2014/main" id="{29CE0922-5838-2B79-9C79-62D165087CE8}"/>
              </a:ext>
            </a:extLst>
          </p:cNvPr>
          <p:cNvSpPr txBox="1">
            <a:spLocks/>
          </p:cNvSpPr>
          <p:nvPr/>
        </p:nvSpPr>
        <p:spPr>
          <a:xfrm>
            <a:off x="1461032" y="1263752"/>
            <a:ext cx="7223858" cy="5384536"/>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fr-CA" sz="1600" b="1" dirty="0">
              <a:solidFill>
                <a:srgbClr val="002060"/>
              </a:solidFill>
            </a:endParaRPr>
          </a:p>
          <a:p>
            <a:pPr marL="0" indent="0">
              <a:buNone/>
            </a:pPr>
            <a:r>
              <a:rPr lang="fr-CA" sz="1600" b="1" dirty="0">
                <a:solidFill>
                  <a:srgbClr val="002060"/>
                </a:solidFill>
              </a:rPr>
              <a:t>Il n’est généralement </a:t>
            </a:r>
            <a:r>
              <a:rPr lang="fr-CA" sz="1600" b="1" u="sng" dirty="0">
                <a:solidFill>
                  <a:srgbClr val="002060"/>
                </a:solidFill>
              </a:rPr>
              <a:t>pas obligatoire</a:t>
            </a:r>
            <a:r>
              <a:rPr lang="fr-CA" sz="1600" b="1" dirty="0">
                <a:solidFill>
                  <a:srgbClr val="002060"/>
                </a:solidFill>
              </a:rPr>
              <a:t> d’avoir un architecte ou autre maître d’œuvre pour diriger votre ravalement.</a:t>
            </a:r>
          </a:p>
          <a:p>
            <a:pPr marL="0" indent="0">
              <a:buNone/>
            </a:pPr>
            <a:endParaRPr lang="fr-CA" sz="1600" b="1" dirty="0">
              <a:solidFill>
                <a:srgbClr val="002060"/>
              </a:solidFill>
            </a:endParaRPr>
          </a:p>
          <a:p>
            <a:pPr marL="0" indent="0">
              <a:buNone/>
            </a:pPr>
            <a:r>
              <a:rPr lang="fr-CA" sz="1600" b="1" dirty="0">
                <a:solidFill>
                  <a:srgbClr val="002060"/>
                </a:solidFill>
              </a:rPr>
              <a:t>La plupart des entreprises sérieuses rechigneront, néanmoins, à établir des devis en absence de ce professionnel qui vous apporte expertise, indépendance vis-à-vis du syndic et des entreprises, ainsi sa couverture d’assurance.</a:t>
            </a:r>
          </a:p>
          <a:p>
            <a:pPr marL="0" indent="0">
              <a:buNone/>
            </a:pPr>
            <a:endParaRPr lang="fr-CA" sz="1600" b="1" dirty="0">
              <a:solidFill>
                <a:srgbClr val="002060"/>
              </a:solidFill>
            </a:endParaRPr>
          </a:p>
          <a:p>
            <a:pPr marL="0" indent="0">
              <a:buNone/>
            </a:pPr>
            <a:r>
              <a:rPr lang="fr-CA" sz="1600" b="1" dirty="0">
                <a:solidFill>
                  <a:srgbClr val="002060"/>
                </a:solidFill>
              </a:rPr>
              <a:t>- Diagnostic, coordination des autres professionnels de la maîtrise d’œuvre (BET techniques, sondages, études diverses et variées, diagnostics amiante, plomb, coordonnateur SPS, bureau de contrôle…)</a:t>
            </a:r>
          </a:p>
          <a:p>
            <a:pPr marL="0" indent="0">
              <a:buNone/>
            </a:pPr>
            <a:r>
              <a:rPr lang="fr-CA" sz="1600" b="1" dirty="0">
                <a:solidFill>
                  <a:srgbClr val="002060"/>
                </a:solidFill>
              </a:rPr>
              <a:t>- Traduction du diagnostic et des souhaits de la copropriété en cahier des charges (Descriptif, CCTP, DPGF, et plans, l’ensemble constituant le Dossier de Consultation des Entreprises)</a:t>
            </a:r>
          </a:p>
          <a:p>
            <a:pPr marL="0" indent="0">
              <a:buNone/>
            </a:pPr>
            <a:r>
              <a:rPr lang="fr-CA" sz="1600" b="1" dirty="0">
                <a:solidFill>
                  <a:srgbClr val="002060"/>
                </a:solidFill>
              </a:rPr>
              <a:t>- Suivi de l’appel d’offres </a:t>
            </a:r>
          </a:p>
          <a:p>
            <a:pPr marL="0" indent="0">
              <a:buNone/>
            </a:pPr>
            <a:r>
              <a:rPr lang="fr-CA" sz="1600" b="1" dirty="0">
                <a:solidFill>
                  <a:srgbClr val="002060"/>
                </a:solidFill>
              </a:rPr>
              <a:t>- Suivi du chantier, comptes-rendus hebdomadaires, opérations de levée des réserves</a:t>
            </a:r>
          </a:p>
          <a:p>
            <a:pPr marL="0" indent="0">
              <a:buNone/>
            </a:pPr>
            <a:r>
              <a:rPr lang="fr-CA" sz="1600" b="1" dirty="0">
                <a:solidFill>
                  <a:srgbClr val="002060"/>
                </a:solidFill>
              </a:rPr>
              <a:t>- Suivi des situations financières, des moins values et des plus values, de l’avancement</a:t>
            </a:r>
          </a:p>
          <a:p>
            <a:pPr marL="0" indent="0">
              <a:buNone/>
            </a:pPr>
            <a:r>
              <a:rPr lang="fr-CA" sz="1600" b="1" dirty="0">
                <a:solidFill>
                  <a:srgbClr val="002060"/>
                </a:solidFill>
              </a:rPr>
              <a:t>- Assistance à la réception</a:t>
            </a:r>
          </a:p>
          <a:p>
            <a:pPr marL="0" indent="0">
              <a:buNone/>
            </a:pPr>
            <a:endParaRPr lang="fr-CA" sz="1600" b="1" dirty="0">
              <a:solidFill>
                <a:srgbClr val="002060"/>
              </a:solidFill>
            </a:endParaRPr>
          </a:p>
          <a:p>
            <a:pPr marL="0" indent="0">
              <a:buNone/>
            </a:pPr>
            <a:endParaRPr lang="fr-CA" sz="1600" b="1" dirty="0">
              <a:solidFill>
                <a:srgbClr val="002060"/>
              </a:solidFill>
            </a:endParaRPr>
          </a:p>
          <a:p>
            <a:pPr marL="0" indent="0" algn="ctr">
              <a:buNone/>
            </a:pPr>
            <a:r>
              <a:rPr lang="fr-CA" sz="1600" b="1" dirty="0">
                <a:solidFill>
                  <a:srgbClr val="002060"/>
                </a:solidFill>
              </a:rPr>
              <a:t>	Par ailleurs, dans le cas où il y a une assurance Dommage Ouvrage, celle-ci  exige la présence d’un maître d’œuvre…</a:t>
            </a:r>
            <a:endParaRPr lang="fr-FR" b="1" dirty="0">
              <a:solidFill>
                <a:srgbClr val="002060"/>
              </a:solidFill>
            </a:endParaRPr>
          </a:p>
        </p:txBody>
      </p:sp>
      <p:sp>
        <p:nvSpPr>
          <p:cNvPr id="5" name="Titre 4">
            <a:extLst>
              <a:ext uri="{FF2B5EF4-FFF2-40B4-BE49-F238E27FC236}">
                <a16:creationId xmlns:a16="http://schemas.microsoft.com/office/drawing/2014/main" id="{02F9AFAA-ACB8-7651-5454-EFC87B368128}"/>
              </a:ext>
            </a:extLst>
          </p:cNvPr>
          <p:cNvSpPr txBox="1">
            <a:spLocks/>
          </p:cNvSpPr>
          <p:nvPr/>
        </p:nvSpPr>
        <p:spPr>
          <a:xfrm>
            <a:off x="457200" y="-33069"/>
            <a:ext cx="8229600" cy="490066"/>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1400" i="1" dirty="0">
                <a:solidFill>
                  <a:schemeClr val="bg1"/>
                </a:solidFill>
              </a:rPr>
              <a:t>Ravalement en copropriété  27/02/2025</a:t>
            </a:r>
            <a:endParaRPr lang="fr-FR" sz="2400" i="1" dirty="0">
              <a:solidFill>
                <a:schemeClr val="bg1"/>
              </a:solidFill>
            </a:endParaRPr>
          </a:p>
        </p:txBody>
      </p:sp>
    </p:spTree>
    <p:extLst>
      <p:ext uri="{BB962C8B-B14F-4D97-AF65-F5344CB8AC3E}">
        <p14:creationId xmlns:p14="http://schemas.microsoft.com/office/powerpoint/2010/main" val="2030723266"/>
      </p:ext>
    </p:extLst>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601013"/>
            <a:ext cx="9036496" cy="677108"/>
          </a:xfrm>
          <a:prstGeom prst="rect">
            <a:avLst/>
          </a:prstGeom>
        </p:spPr>
        <p:txBody>
          <a:bodyPr wrap="square">
            <a:spAutoFit/>
          </a:bodyPr>
          <a:lstStyle/>
          <a:p>
            <a:pPr lvl="3"/>
            <a:r>
              <a:rPr lang="fr-FR" sz="2000" b="1" u="sng" dirty="0">
                <a:solidFill>
                  <a:schemeClr val="bg1"/>
                </a:solidFill>
              </a:rPr>
              <a:t>Diagnostic et prescriptions : l’importance du maître d’œuvre</a:t>
            </a:r>
            <a:r>
              <a:rPr lang="fr-FR" b="1" i="1" u="sng" dirty="0">
                <a:solidFill>
                  <a:schemeClr val="bg1"/>
                </a:solidFill>
              </a:rPr>
              <a:t>, suite</a:t>
            </a:r>
            <a:endParaRPr lang="fr-FR" sz="2000" b="1" i="1" u="sng" dirty="0">
              <a:solidFill>
                <a:schemeClr val="bg1"/>
              </a:solidFill>
            </a:endParaRPr>
          </a:p>
        </p:txBody>
      </p:sp>
      <p:pic>
        <p:nvPicPr>
          <p:cNvPr id="4" name="Image 3">
            <a:extLst>
              <a:ext uri="{FF2B5EF4-FFF2-40B4-BE49-F238E27FC236}">
                <a16:creationId xmlns:a16="http://schemas.microsoft.com/office/drawing/2014/main" id="{15C27ABA-AE81-0BFA-3A30-8E7DD78BD9E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0801" y="14445"/>
            <a:ext cx="889515" cy="1038291"/>
          </a:xfrm>
          <a:prstGeom prst="rect">
            <a:avLst/>
          </a:prstGeom>
        </p:spPr>
      </p:pic>
      <p:pic>
        <p:nvPicPr>
          <p:cNvPr id="8" name="Image 7">
            <a:extLst>
              <a:ext uri="{FF2B5EF4-FFF2-40B4-BE49-F238E27FC236}">
                <a16:creationId xmlns:a16="http://schemas.microsoft.com/office/drawing/2014/main" id="{A641A5CF-C08B-6BBD-0792-41C11BBF3C1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3617" y="5445224"/>
            <a:ext cx="1299325" cy="1272780"/>
          </a:xfrm>
          <a:prstGeom prst="rect">
            <a:avLst/>
          </a:prstGeom>
        </p:spPr>
      </p:pic>
      <p:sp>
        <p:nvSpPr>
          <p:cNvPr id="2" name="Sous-titre 2">
            <a:extLst>
              <a:ext uri="{FF2B5EF4-FFF2-40B4-BE49-F238E27FC236}">
                <a16:creationId xmlns:a16="http://schemas.microsoft.com/office/drawing/2014/main" id="{29CE0922-5838-2B79-9C79-62D165087CE8}"/>
              </a:ext>
            </a:extLst>
          </p:cNvPr>
          <p:cNvSpPr txBox="1">
            <a:spLocks/>
          </p:cNvSpPr>
          <p:nvPr/>
        </p:nvSpPr>
        <p:spPr>
          <a:xfrm>
            <a:off x="324297" y="1431024"/>
            <a:ext cx="8579296" cy="538453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fr-CA" sz="1600" b="1" dirty="0">
                <a:solidFill>
                  <a:srgbClr val="002060"/>
                </a:solidFill>
              </a:rPr>
              <a:t>	Mission d’un Maître d’Œuvre architecte : 		</a:t>
            </a:r>
          </a:p>
          <a:p>
            <a:pPr marL="0" indent="0">
              <a:buNone/>
            </a:pPr>
            <a:endParaRPr lang="fr-CA" sz="1600" b="1" dirty="0">
              <a:solidFill>
                <a:srgbClr val="002060"/>
              </a:solidFill>
            </a:endParaRPr>
          </a:p>
          <a:p>
            <a:pPr marL="0" indent="0">
              <a:buNone/>
            </a:pPr>
            <a:r>
              <a:rPr lang="fr-CA" sz="1600" b="1" dirty="0">
                <a:solidFill>
                  <a:srgbClr val="002060"/>
                </a:solidFill>
              </a:rPr>
              <a:t>				entre 7 et 9% du montant HT des travaux</a:t>
            </a:r>
          </a:p>
          <a:p>
            <a:pPr marL="0" indent="0">
              <a:buNone/>
            </a:pPr>
            <a:endParaRPr lang="fr-CA" sz="1600" b="1" dirty="0">
              <a:solidFill>
                <a:srgbClr val="002060"/>
              </a:solidFill>
            </a:endParaRPr>
          </a:p>
          <a:p>
            <a:pPr marL="0" indent="0">
              <a:buNone/>
            </a:pPr>
            <a:r>
              <a:rPr lang="fr-CA" sz="1600" b="1" dirty="0">
                <a:solidFill>
                  <a:srgbClr val="002060"/>
                </a:solidFill>
              </a:rPr>
              <a:t>	Mission d’un Maître d’Œuvre non-architecte : </a:t>
            </a:r>
          </a:p>
          <a:p>
            <a:pPr marL="0" indent="0">
              <a:buNone/>
            </a:pPr>
            <a:endParaRPr lang="fr-CA" sz="1600" b="1" dirty="0">
              <a:solidFill>
                <a:srgbClr val="002060"/>
              </a:solidFill>
            </a:endParaRPr>
          </a:p>
          <a:p>
            <a:pPr marL="0" indent="0">
              <a:buNone/>
            </a:pPr>
            <a:r>
              <a:rPr lang="fr-CA" sz="1600" b="1" dirty="0">
                <a:solidFill>
                  <a:srgbClr val="002060"/>
                </a:solidFill>
              </a:rPr>
              <a:t>				entre 5 et 7% du montant HT des travaux</a:t>
            </a:r>
          </a:p>
          <a:p>
            <a:pPr marL="0" indent="0">
              <a:buNone/>
            </a:pPr>
            <a:endParaRPr lang="fr-CA" sz="1600" b="1" dirty="0">
              <a:solidFill>
                <a:srgbClr val="002060"/>
              </a:solidFill>
            </a:endParaRPr>
          </a:p>
          <a:p>
            <a:pPr marL="0" indent="0">
              <a:buNone/>
            </a:pPr>
            <a:r>
              <a:rPr lang="fr-CA" sz="1600" b="1" dirty="0">
                <a:solidFill>
                  <a:srgbClr val="002060"/>
                </a:solidFill>
              </a:rPr>
              <a:t>	Attention à l’établissement d’une </a:t>
            </a:r>
            <a:r>
              <a:rPr lang="fr-CA" sz="1600" b="1" u="sng" dirty="0">
                <a:solidFill>
                  <a:srgbClr val="002060"/>
                </a:solidFill>
              </a:rPr>
              <a:t>bonne communication</a:t>
            </a:r>
            <a:r>
              <a:rPr lang="fr-CA" sz="1600" b="1" dirty="0">
                <a:solidFill>
                  <a:srgbClr val="002060"/>
                </a:solidFill>
              </a:rPr>
              <a:t> avec votre architecte. Il faut instaurer certaines bonnes habitudes sinon risque de malentendus et de perte de confiance.</a:t>
            </a:r>
          </a:p>
          <a:p>
            <a:pPr marL="0" indent="0">
              <a:buNone/>
            </a:pPr>
            <a:endParaRPr lang="fr-CA" sz="1600" b="1" dirty="0">
              <a:solidFill>
                <a:srgbClr val="002060"/>
              </a:solidFill>
            </a:endParaRPr>
          </a:p>
          <a:p>
            <a:pPr marL="0" indent="0">
              <a:buNone/>
            </a:pPr>
            <a:r>
              <a:rPr lang="fr-CA" sz="1600" b="1" dirty="0">
                <a:solidFill>
                  <a:srgbClr val="002060"/>
                </a:solidFill>
              </a:rPr>
              <a:t>	Notamment dans la mission il doit être prévue une </a:t>
            </a:r>
            <a:r>
              <a:rPr lang="fr-CA" sz="1800" b="1" u="sng" dirty="0">
                <a:solidFill>
                  <a:srgbClr val="FF0000"/>
                </a:solidFill>
              </a:rPr>
              <a:t>réunion de validation du cahier des charges</a:t>
            </a:r>
            <a:r>
              <a:rPr lang="fr-CA" sz="1600" b="1" dirty="0">
                <a:solidFill>
                  <a:srgbClr val="002060"/>
                </a:solidFill>
              </a:rPr>
              <a:t> par le Conseil Syndical.</a:t>
            </a:r>
          </a:p>
          <a:p>
            <a:pPr marL="0" indent="0">
              <a:buNone/>
            </a:pPr>
            <a:r>
              <a:rPr lang="fr-CA" sz="1600" b="1" dirty="0">
                <a:solidFill>
                  <a:srgbClr val="002060"/>
                </a:solidFill>
              </a:rPr>
              <a:t>	</a:t>
            </a:r>
          </a:p>
          <a:p>
            <a:pPr marL="0" indent="0">
              <a:buNone/>
            </a:pPr>
            <a:endParaRPr lang="fr-CA" sz="1600" b="1" dirty="0">
              <a:solidFill>
                <a:srgbClr val="002060"/>
              </a:solidFill>
            </a:endParaRPr>
          </a:p>
          <a:p>
            <a:pPr marL="0" indent="0">
              <a:buNone/>
            </a:pPr>
            <a:r>
              <a:rPr lang="fr-CA" sz="1600" b="1" dirty="0">
                <a:solidFill>
                  <a:srgbClr val="002060"/>
                </a:solidFill>
              </a:rPr>
              <a:t>	</a:t>
            </a:r>
            <a:endParaRPr lang="fr-FR" b="1" dirty="0">
              <a:solidFill>
                <a:srgbClr val="002060"/>
              </a:solidFill>
            </a:endParaRPr>
          </a:p>
        </p:txBody>
      </p:sp>
      <p:sp>
        <p:nvSpPr>
          <p:cNvPr id="5" name="Titre 4">
            <a:extLst>
              <a:ext uri="{FF2B5EF4-FFF2-40B4-BE49-F238E27FC236}">
                <a16:creationId xmlns:a16="http://schemas.microsoft.com/office/drawing/2014/main" id="{5C5426B4-74F9-B245-1BF2-CC958C8197FC}"/>
              </a:ext>
            </a:extLst>
          </p:cNvPr>
          <p:cNvSpPr txBox="1">
            <a:spLocks/>
          </p:cNvSpPr>
          <p:nvPr/>
        </p:nvSpPr>
        <p:spPr>
          <a:xfrm>
            <a:off x="457200" y="-33069"/>
            <a:ext cx="8229600" cy="490066"/>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1400" i="1" dirty="0">
                <a:solidFill>
                  <a:schemeClr val="bg1"/>
                </a:solidFill>
              </a:rPr>
              <a:t>Ravalement en copropriété  27/02/2025</a:t>
            </a:r>
            <a:endParaRPr lang="fr-FR" sz="2400" i="1" dirty="0">
              <a:solidFill>
                <a:schemeClr val="bg1"/>
              </a:solidFill>
            </a:endParaRPr>
          </a:p>
        </p:txBody>
      </p:sp>
    </p:spTree>
    <p:extLst>
      <p:ext uri="{BB962C8B-B14F-4D97-AF65-F5344CB8AC3E}">
        <p14:creationId xmlns:p14="http://schemas.microsoft.com/office/powerpoint/2010/main" val="2255984168"/>
      </p:ext>
    </p:extLst>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7504" y="692696"/>
            <a:ext cx="8579296" cy="400110"/>
          </a:xfrm>
          <a:prstGeom prst="rect">
            <a:avLst/>
          </a:prstGeom>
        </p:spPr>
        <p:txBody>
          <a:bodyPr wrap="square">
            <a:spAutoFit/>
          </a:bodyPr>
          <a:lstStyle/>
          <a:p>
            <a:pPr lvl="3"/>
            <a:r>
              <a:rPr lang="fr-FR" sz="2000" b="1" u="sng" dirty="0">
                <a:solidFill>
                  <a:schemeClr val="bg1"/>
                </a:solidFill>
              </a:rPr>
              <a:t>L’entreprise : qualifications et portrait robot idéal</a:t>
            </a:r>
          </a:p>
        </p:txBody>
      </p:sp>
      <p:pic>
        <p:nvPicPr>
          <p:cNvPr id="4" name="Image 3">
            <a:extLst>
              <a:ext uri="{FF2B5EF4-FFF2-40B4-BE49-F238E27FC236}">
                <a16:creationId xmlns:a16="http://schemas.microsoft.com/office/drawing/2014/main" id="{15C27ABA-AE81-0BFA-3A30-8E7DD78BD9E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0801" y="14445"/>
            <a:ext cx="889515" cy="1038291"/>
          </a:xfrm>
          <a:prstGeom prst="rect">
            <a:avLst/>
          </a:prstGeom>
        </p:spPr>
      </p:pic>
      <p:pic>
        <p:nvPicPr>
          <p:cNvPr id="8" name="Image 7">
            <a:extLst>
              <a:ext uri="{FF2B5EF4-FFF2-40B4-BE49-F238E27FC236}">
                <a16:creationId xmlns:a16="http://schemas.microsoft.com/office/drawing/2014/main" id="{A641A5CF-C08B-6BBD-0792-41C11BBF3C1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3617" y="5445224"/>
            <a:ext cx="1299325" cy="1272780"/>
          </a:xfrm>
          <a:prstGeom prst="rect">
            <a:avLst/>
          </a:prstGeom>
        </p:spPr>
      </p:pic>
      <p:sp>
        <p:nvSpPr>
          <p:cNvPr id="2" name="Sous-titre 2">
            <a:extLst>
              <a:ext uri="{FF2B5EF4-FFF2-40B4-BE49-F238E27FC236}">
                <a16:creationId xmlns:a16="http://schemas.microsoft.com/office/drawing/2014/main" id="{29CE0922-5838-2B79-9C79-62D165087CE8}"/>
              </a:ext>
            </a:extLst>
          </p:cNvPr>
          <p:cNvSpPr txBox="1">
            <a:spLocks/>
          </p:cNvSpPr>
          <p:nvPr/>
        </p:nvSpPr>
        <p:spPr>
          <a:xfrm>
            <a:off x="401087" y="1261742"/>
            <a:ext cx="8579296" cy="5384536"/>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fr-CA" sz="1600" b="1" dirty="0">
                <a:solidFill>
                  <a:srgbClr val="002060"/>
                </a:solidFill>
              </a:rPr>
              <a:t>- Toujours mettre en concurrence (le même vaut pour l’architecte)</a:t>
            </a:r>
          </a:p>
          <a:p>
            <a:pPr marL="0" indent="0">
              <a:buNone/>
            </a:pPr>
            <a:endParaRPr lang="fr-CA" sz="1600" b="1" dirty="0">
              <a:solidFill>
                <a:srgbClr val="002060"/>
              </a:solidFill>
            </a:endParaRPr>
          </a:p>
          <a:p>
            <a:pPr marL="0" indent="0">
              <a:buNone/>
            </a:pPr>
            <a:r>
              <a:rPr lang="fr-CA" sz="1600" b="1" dirty="0">
                <a:solidFill>
                  <a:srgbClr val="002060"/>
                </a:solidFill>
              </a:rPr>
              <a:t>- Vous pouvez demander à votre architecte de consulter une entreprise que vous connaissez</a:t>
            </a:r>
          </a:p>
          <a:p>
            <a:pPr marL="0" indent="0">
              <a:buNone/>
            </a:pPr>
            <a:endParaRPr lang="fr-CA" sz="1600" b="1" dirty="0">
              <a:solidFill>
                <a:srgbClr val="002060"/>
              </a:solidFill>
            </a:endParaRPr>
          </a:p>
          <a:p>
            <a:pPr marL="0" indent="0">
              <a:buNone/>
            </a:pPr>
            <a:r>
              <a:rPr lang="fr-CA" sz="1600" b="1" dirty="0">
                <a:solidFill>
                  <a:srgbClr val="002060"/>
                </a:solidFill>
              </a:rPr>
              <a:t>- Vérifier les attestations assurances, qui couvrent le type de travaux à faire</a:t>
            </a:r>
          </a:p>
          <a:p>
            <a:pPr marL="0" indent="0">
              <a:buNone/>
            </a:pPr>
            <a:endParaRPr lang="fr-CA" sz="1600" b="1" dirty="0">
              <a:solidFill>
                <a:srgbClr val="002060"/>
              </a:solidFill>
            </a:endParaRPr>
          </a:p>
          <a:p>
            <a:pPr marL="0" indent="0">
              <a:buNone/>
            </a:pPr>
            <a:r>
              <a:rPr lang="fr-CA" sz="1600" b="1" dirty="0">
                <a:solidFill>
                  <a:srgbClr val="002060"/>
                </a:solidFill>
              </a:rPr>
              <a:t>- Vérifier la solidité de l’entreprise (par exemple en allant sur </a:t>
            </a:r>
            <a:r>
              <a:rPr lang="fr-CA" sz="1600" i="1" dirty="0">
                <a:solidFill>
                  <a:srgbClr val="002060"/>
                </a:solidFill>
              </a:rPr>
              <a:t>Pappers.fr </a:t>
            </a:r>
            <a:r>
              <a:rPr lang="fr-CA" sz="1600" b="1" dirty="0">
                <a:solidFill>
                  <a:srgbClr val="002060"/>
                </a:solidFill>
              </a:rPr>
              <a:t>ou autres sites)</a:t>
            </a:r>
          </a:p>
          <a:p>
            <a:pPr marL="0" indent="0">
              <a:buNone/>
            </a:pPr>
            <a:endParaRPr lang="fr-CA" sz="1600" b="1" dirty="0">
              <a:solidFill>
                <a:srgbClr val="002060"/>
              </a:solidFill>
            </a:endParaRPr>
          </a:p>
          <a:p>
            <a:pPr marL="0" indent="0">
              <a:buNone/>
            </a:pPr>
            <a:r>
              <a:rPr lang="fr-CA" sz="1600" b="1" dirty="0">
                <a:solidFill>
                  <a:srgbClr val="002060"/>
                </a:solidFill>
              </a:rPr>
              <a:t>- Demander des références : travaux similaires, techniques similaires</a:t>
            </a:r>
          </a:p>
          <a:p>
            <a:pPr marL="0" indent="0">
              <a:buNone/>
            </a:pPr>
            <a:endParaRPr lang="fr-CA" sz="1600" b="1" dirty="0">
              <a:solidFill>
                <a:srgbClr val="002060"/>
              </a:solidFill>
            </a:endParaRPr>
          </a:p>
          <a:p>
            <a:pPr marL="0" indent="0">
              <a:buNone/>
            </a:pPr>
            <a:r>
              <a:rPr lang="fr-CA" sz="1600" b="1" dirty="0">
                <a:solidFill>
                  <a:srgbClr val="002060"/>
                </a:solidFill>
              </a:rPr>
              <a:t>- Pour être éligible aux subventions de type Certificats d’Économie d’Energie (C2E), l’entreprise doit être labellisée RGE (Reconnue Garant de l’Environnement)</a:t>
            </a:r>
          </a:p>
          <a:p>
            <a:pPr marL="0" indent="0">
              <a:buNone/>
            </a:pPr>
            <a:endParaRPr lang="fr-CA" sz="1600" b="1" dirty="0">
              <a:solidFill>
                <a:srgbClr val="002060"/>
              </a:solidFill>
            </a:endParaRPr>
          </a:p>
          <a:p>
            <a:pPr marL="0" indent="0">
              <a:buNone/>
            </a:pPr>
            <a:r>
              <a:rPr lang="fr-CA" sz="1600" b="1" dirty="0">
                <a:solidFill>
                  <a:srgbClr val="002060"/>
                </a:solidFill>
              </a:rPr>
              <a:t>- Le commercial est toujours formidable, demandez à parler avec le chef de chantier qui sera affecté à votre chantier</a:t>
            </a:r>
          </a:p>
          <a:p>
            <a:pPr marL="0" indent="0">
              <a:buNone/>
            </a:pPr>
            <a:endParaRPr lang="fr-CA" sz="1600" b="1" dirty="0">
              <a:solidFill>
                <a:srgbClr val="002060"/>
              </a:solidFill>
            </a:endParaRPr>
          </a:p>
          <a:p>
            <a:pPr marL="0" indent="0">
              <a:buNone/>
            </a:pPr>
            <a:endParaRPr lang="fr-CA" sz="1600" b="1" dirty="0">
              <a:solidFill>
                <a:srgbClr val="002060"/>
              </a:solidFill>
            </a:endParaRPr>
          </a:p>
          <a:p>
            <a:pPr marL="0" indent="0">
              <a:buNone/>
            </a:pPr>
            <a:r>
              <a:rPr lang="fr-CA" sz="1600" b="1" dirty="0">
                <a:solidFill>
                  <a:srgbClr val="002060"/>
                </a:solidFill>
              </a:rPr>
              <a:t>	</a:t>
            </a:r>
            <a:endParaRPr lang="fr-FR" b="1" dirty="0">
              <a:solidFill>
                <a:srgbClr val="002060"/>
              </a:solidFill>
            </a:endParaRPr>
          </a:p>
        </p:txBody>
      </p:sp>
      <p:sp>
        <p:nvSpPr>
          <p:cNvPr id="5" name="Sous-titre 2">
            <a:extLst>
              <a:ext uri="{FF2B5EF4-FFF2-40B4-BE49-F238E27FC236}">
                <a16:creationId xmlns:a16="http://schemas.microsoft.com/office/drawing/2014/main" id="{73410CE3-4B12-F6C4-CCA1-4C85162AF0A9}"/>
              </a:ext>
            </a:extLst>
          </p:cNvPr>
          <p:cNvSpPr txBox="1">
            <a:spLocks/>
          </p:cNvSpPr>
          <p:nvPr/>
        </p:nvSpPr>
        <p:spPr>
          <a:xfrm>
            <a:off x="2741974" y="5613562"/>
            <a:ext cx="6048672" cy="179143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fr-CA" sz="1400" b="1" i="1" dirty="0">
                <a:solidFill>
                  <a:srgbClr val="002060"/>
                </a:solidFill>
              </a:rPr>
              <a:t>En présence de Maître d’Œuvre, il lui incombe de vérifier tous ces points. Mais vous pouvez aussi faire vos vérifications. Surtout en amont, avant de soumettre une entreprise à l’architecte ou à l’appel d’offre. </a:t>
            </a:r>
          </a:p>
        </p:txBody>
      </p:sp>
      <p:sp>
        <p:nvSpPr>
          <p:cNvPr id="6" name="Titre 4">
            <a:extLst>
              <a:ext uri="{FF2B5EF4-FFF2-40B4-BE49-F238E27FC236}">
                <a16:creationId xmlns:a16="http://schemas.microsoft.com/office/drawing/2014/main" id="{1863EC81-8DB9-629D-E2ED-81C9D29445C7}"/>
              </a:ext>
            </a:extLst>
          </p:cNvPr>
          <p:cNvSpPr txBox="1">
            <a:spLocks/>
          </p:cNvSpPr>
          <p:nvPr/>
        </p:nvSpPr>
        <p:spPr>
          <a:xfrm>
            <a:off x="457200" y="-33069"/>
            <a:ext cx="8229600" cy="490066"/>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1400" i="1" dirty="0">
                <a:solidFill>
                  <a:schemeClr val="bg1"/>
                </a:solidFill>
              </a:rPr>
              <a:t>Ravalement en copropriété  09/04/2025</a:t>
            </a:r>
            <a:endParaRPr lang="fr-FR" sz="2400" i="1" dirty="0">
              <a:solidFill>
                <a:schemeClr val="bg1"/>
              </a:solidFill>
            </a:endParaRPr>
          </a:p>
        </p:txBody>
      </p:sp>
    </p:spTree>
    <p:extLst>
      <p:ext uri="{BB962C8B-B14F-4D97-AF65-F5344CB8AC3E}">
        <p14:creationId xmlns:p14="http://schemas.microsoft.com/office/powerpoint/2010/main" val="1234982700"/>
      </p:ext>
    </p:extLst>
  </p:cSld>
  <p:clrMapOvr>
    <a:masterClrMapping/>
  </p:clrMapOvr>
  <p:transition spd="med">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7504" y="692696"/>
            <a:ext cx="8579296" cy="400110"/>
          </a:xfrm>
          <a:prstGeom prst="rect">
            <a:avLst/>
          </a:prstGeom>
        </p:spPr>
        <p:txBody>
          <a:bodyPr wrap="square">
            <a:spAutoFit/>
          </a:bodyPr>
          <a:lstStyle/>
          <a:p>
            <a:pPr lvl="3"/>
            <a:r>
              <a:rPr lang="fr-FR" sz="2000" b="1" u="sng" dirty="0">
                <a:solidFill>
                  <a:schemeClr val="bg1"/>
                </a:solidFill>
              </a:rPr>
              <a:t>Coordonnateur SPS nécessaire ?</a:t>
            </a:r>
          </a:p>
        </p:txBody>
      </p:sp>
      <p:pic>
        <p:nvPicPr>
          <p:cNvPr id="4" name="Image 3">
            <a:extLst>
              <a:ext uri="{FF2B5EF4-FFF2-40B4-BE49-F238E27FC236}">
                <a16:creationId xmlns:a16="http://schemas.microsoft.com/office/drawing/2014/main" id="{15C27ABA-AE81-0BFA-3A30-8E7DD78BD9E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0801" y="14445"/>
            <a:ext cx="889515" cy="1038291"/>
          </a:xfrm>
          <a:prstGeom prst="rect">
            <a:avLst/>
          </a:prstGeom>
        </p:spPr>
      </p:pic>
      <p:pic>
        <p:nvPicPr>
          <p:cNvPr id="8" name="Image 7">
            <a:extLst>
              <a:ext uri="{FF2B5EF4-FFF2-40B4-BE49-F238E27FC236}">
                <a16:creationId xmlns:a16="http://schemas.microsoft.com/office/drawing/2014/main" id="{A641A5CF-C08B-6BBD-0792-41C11BBF3C1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3617" y="5445224"/>
            <a:ext cx="1299325" cy="1272780"/>
          </a:xfrm>
          <a:prstGeom prst="rect">
            <a:avLst/>
          </a:prstGeom>
        </p:spPr>
      </p:pic>
      <p:sp>
        <p:nvSpPr>
          <p:cNvPr id="2" name="Sous-titre 2">
            <a:extLst>
              <a:ext uri="{FF2B5EF4-FFF2-40B4-BE49-F238E27FC236}">
                <a16:creationId xmlns:a16="http://schemas.microsoft.com/office/drawing/2014/main" id="{29CE0922-5838-2B79-9C79-62D165087CE8}"/>
              </a:ext>
            </a:extLst>
          </p:cNvPr>
          <p:cNvSpPr txBox="1">
            <a:spLocks/>
          </p:cNvSpPr>
          <p:nvPr/>
        </p:nvSpPr>
        <p:spPr>
          <a:xfrm>
            <a:off x="320801" y="1628800"/>
            <a:ext cx="8579296" cy="538453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fr-CA" sz="1600" b="1" dirty="0">
                <a:solidFill>
                  <a:srgbClr val="002060"/>
                </a:solidFill>
              </a:rPr>
              <a:t>SPS = coordonnateur de sécurité et de protection de la santé (CSPS)</a:t>
            </a:r>
          </a:p>
          <a:p>
            <a:pPr marL="0" indent="0">
              <a:buNone/>
            </a:pPr>
            <a:endParaRPr lang="fr-CA" sz="1600" b="1" dirty="0">
              <a:solidFill>
                <a:srgbClr val="002060"/>
              </a:solidFill>
            </a:endParaRPr>
          </a:p>
          <a:p>
            <a:pPr marL="0" indent="0">
              <a:buNone/>
            </a:pPr>
            <a:r>
              <a:rPr lang="fr-CA" sz="1600" b="1" u="sng" dirty="0">
                <a:solidFill>
                  <a:srgbClr val="002060"/>
                </a:solidFill>
              </a:rPr>
              <a:t>Réponse facile</a:t>
            </a:r>
            <a:r>
              <a:rPr lang="fr-CA" sz="1600" b="1" dirty="0">
                <a:solidFill>
                  <a:srgbClr val="002060"/>
                </a:solidFill>
              </a:rPr>
              <a:t> :</a:t>
            </a:r>
          </a:p>
          <a:p>
            <a:pPr marL="0" indent="0">
              <a:buNone/>
            </a:pPr>
            <a:r>
              <a:rPr lang="fr-CA" sz="1600" b="1" dirty="0">
                <a:solidFill>
                  <a:srgbClr val="002060"/>
                </a:solidFill>
              </a:rPr>
              <a:t>Il est obligatoire quand plus d’une entreprise, simultanément ou successivement sur un chantier.</a:t>
            </a:r>
          </a:p>
          <a:p>
            <a:pPr marL="0" indent="0">
              <a:buNone/>
            </a:pPr>
            <a:endParaRPr lang="fr-CA" sz="1600" b="1" dirty="0">
              <a:solidFill>
                <a:srgbClr val="002060"/>
              </a:solidFill>
            </a:endParaRPr>
          </a:p>
          <a:p>
            <a:pPr marL="0" indent="0">
              <a:buNone/>
            </a:pPr>
            <a:r>
              <a:rPr lang="fr-CA" sz="1600" b="1" u="sng" dirty="0">
                <a:solidFill>
                  <a:srgbClr val="002060"/>
                </a:solidFill>
              </a:rPr>
              <a:t>Réponse plus nuancée</a:t>
            </a:r>
            <a:r>
              <a:rPr lang="fr-CA" sz="1600" b="1" dirty="0">
                <a:solidFill>
                  <a:srgbClr val="002060"/>
                </a:solidFill>
              </a:rPr>
              <a:t> :</a:t>
            </a:r>
          </a:p>
          <a:p>
            <a:pPr marL="0" indent="0">
              <a:buNone/>
            </a:pPr>
            <a:r>
              <a:rPr lang="fr-CA" sz="1600" b="1" dirty="0">
                <a:solidFill>
                  <a:srgbClr val="002060"/>
                </a:solidFill>
              </a:rPr>
              <a:t>Quand il y a une seule entreprise mais qui fait des travaux en hauteur, il y a une prestation de CSPS plus légère avec mise en place d’un Plan Général de Coordination. Dans la pratique, cette consigne est rarement mise en œuvre. </a:t>
            </a:r>
          </a:p>
          <a:p>
            <a:pPr marL="0" indent="0">
              <a:buNone/>
            </a:pPr>
            <a:endParaRPr lang="fr-CA" sz="1600" b="1" dirty="0">
              <a:solidFill>
                <a:srgbClr val="002060"/>
              </a:solidFill>
            </a:endParaRPr>
          </a:p>
          <a:p>
            <a:pPr marL="0" indent="0">
              <a:buNone/>
            </a:pPr>
            <a:r>
              <a:rPr lang="fr-CA" sz="1600" b="1" dirty="0">
                <a:solidFill>
                  <a:srgbClr val="002060"/>
                </a:solidFill>
              </a:rPr>
              <a:t>	</a:t>
            </a:r>
            <a:endParaRPr lang="fr-FR" b="1" dirty="0">
              <a:solidFill>
                <a:srgbClr val="002060"/>
              </a:solidFill>
            </a:endParaRPr>
          </a:p>
        </p:txBody>
      </p:sp>
      <p:sp>
        <p:nvSpPr>
          <p:cNvPr id="6" name="Titre 4">
            <a:extLst>
              <a:ext uri="{FF2B5EF4-FFF2-40B4-BE49-F238E27FC236}">
                <a16:creationId xmlns:a16="http://schemas.microsoft.com/office/drawing/2014/main" id="{24AA0AD0-72F3-152F-8950-35998C2F1CED}"/>
              </a:ext>
            </a:extLst>
          </p:cNvPr>
          <p:cNvSpPr txBox="1">
            <a:spLocks/>
          </p:cNvSpPr>
          <p:nvPr/>
        </p:nvSpPr>
        <p:spPr>
          <a:xfrm>
            <a:off x="457200" y="-33069"/>
            <a:ext cx="8229600" cy="490066"/>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1400" i="1" dirty="0">
                <a:solidFill>
                  <a:schemeClr val="bg1"/>
                </a:solidFill>
              </a:rPr>
              <a:t>Ravalement en copropriété  09/04/2025</a:t>
            </a:r>
            <a:endParaRPr lang="fr-FR" sz="2400" i="1" dirty="0">
              <a:solidFill>
                <a:schemeClr val="bg1"/>
              </a:solidFill>
            </a:endParaRPr>
          </a:p>
        </p:txBody>
      </p:sp>
    </p:spTree>
    <p:extLst>
      <p:ext uri="{BB962C8B-B14F-4D97-AF65-F5344CB8AC3E}">
        <p14:creationId xmlns:p14="http://schemas.microsoft.com/office/powerpoint/2010/main" val="317994398"/>
      </p:ext>
    </p:extLst>
  </p:cSld>
  <p:clrMapOvr>
    <a:masterClrMapping/>
  </p:clrMapOvr>
  <p:transition spd="med">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5562" y="542622"/>
            <a:ext cx="8579296" cy="707886"/>
          </a:xfrm>
          <a:prstGeom prst="rect">
            <a:avLst/>
          </a:prstGeom>
        </p:spPr>
        <p:txBody>
          <a:bodyPr wrap="square">
            <a:spAutoFit/>
          </a:bodyPr>
          <a:lstStyle/>
          <a:p>
            <a:pPr lvl="3"/>
            <a:r>
              <a:rPr lang="fr-FR" sz="2000" b="1" dirty="0">
                <a:solidFill>
                  <a:schemeClr val="bg1"/>
                </a:solidFill>
              </a:rPr>
              <a:t>Assurance Dommage Ouvrage, décennale, garantie de parfait achèvement…</a:t>
            </a:r>
          </a:p>
        </p:txBody>
      </p:sp>
      <p:pic>
        <p:nvPicPr>
          <p:cNvPr id="4" name="Image 3">
            <a:extLst>
              <a:ext uri="{FF2B5EF4-FFF2-40B4-BE49-F238E27FC236}">
                <a16:creationId xmlns:a16="http://schemas.microsoft.com/office/drawing/2014/main" id="{15C27ABA-AE81-0BFA-3A30-8E7DD78BD9E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0801" y="14445"/>
            <a:ext cx="889515" cy="1038291"/>
          </a:xfrm>
          <a:prstGeom prst="rect">
            <a:avLst/>
          </a:prstGeom>
        </p:spPr>
      </p:pic>
      <p:pic>
        <p:nvPicPr>
          <p:cNvPr id="8" name="Image 7">
            <a:extLst>
              <a:ext uri="{FF2B5EF4-FFF2-40B4-BE49-F238E27FC236}">
                <a16:creationId xmlns:a16="http://schemas.microsoft.com/office/drawing/2014/main" id="{A641A5CF-C08B-6BBD-0792-41C11BBF3C1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3617" y="5445224"/>
            <a:ext cx="1299325" cy="1272780"/>
          </a:xfrm>
          <a:prstGeom prst="rect">
            <a:avLst/>
          </a:prstGeom>
        </p:spPr>
      </p:pic>
      <p:sp>
        <p:nvSpPr>
          <p:cNvPr id="2" name="Sous-titre 2">
            <a:extLst>
              <a:ext uri="{FF2B5EF4-FFF2-40B4-BE49-F238E27FC236}">
                <a16:creationId xmlns:a16="http://schemas.microsoft.com/office/drawing/2014/main" id="{29CE0922-5838-2B79-9C79-62D165087CE8}"/>
              </a:ext>
            </a:extLst>
          </p:cNvPr>
          <p:cNvSpPr txBox="1">
            <a:spLocks/>
          </p:cNvSpPr>
          <p:nvPr/>
        </p:nvSpPr>
        <p:spPr>
          <a:xfrm>
            <a:off x="320801" y="1628800"/>
            <a:ext cx="8579296" cy="538453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fr-CA" sz="1600" b="1" dirty="0">
                <a:solidFill>
                  <a:srgbClr val="002060"/>
                </a:solidFill>
              </a:rPr>
              <a:t>L’assurance Dommage Ouvrage : principe de </a:t>
            </a:r>
            <a:r>
              <a:rPr lang="fr-CA" sz="1600" b="1" i="1" dirty="0">
                <a:solidFill>
                  <a:srgbClr val="002060"/>
                </a:solidFill>
              </a:rPr>
              <a:t>« Ceinture + Bretelles », </a:t>
            </a:r>
            <a:r>
              <a:rPr lang="fr-CA" sz="1600" b="1" dirty="0">
                <a:solidFill>
                  <a:srgbClr val="002060"/>
                </a:solidFill>
              </a:rPr>
              <a:t>à souscrire par la Copropriété. </a:t>
            </a:r>
          </a:p>
          <a:p>
            <a:pPr marL="0" indent="0">
              <a:buNone/>
            </a:pPr>
            <a:r>
              <a:rPr lang="fr-CA" sz="1600" b="1" dirty="0">
                <a:solidFill>
                  <a:srgbClr val="002060"/>
                </a:solidFill>
              </a:rPr>
              <a:t>Les autres intervenants (architectes, ingénieurs, entreprises) sont couverts par leurs assurances décennales</a:t>
            </a:r>
          </a:p>
          <a:p>
            <a:pPr marL="0" indent="0">
              <a:buNone/>
            </a:pPr>
            <a:endParaRPr lang="fr-CA" sz="1600" b="1" dirty="0">
              <a:solidFill>
                <a:srgbClr val="002060"/>
              </a:solidFill>
            </a:endParaRPr>
          </a:p>
          <a:p>
            <a:pPr marL="0" indent="0">
              <a:buNone/>
            </a:pPr>
            <a:r>
              <a:rPr lang="fr-CA" sz="1600" b="1" dirty="0">
                <a:solidFill>
                  <a:srgbClr val="002060"/>
                </a:solidFill>
              </a:rPr>
              <a:t>La DO couvre les désordres traités par l’assurance décennale : solidité structurelle de l’immeuble et habitabilité (étanchéité notamment)</a:t>
            </a:r>
          </a:p>
          <a:p>
            <a:pPr marL="0" indent="0">
              <a:buNone/>
            </a:pPr>
            <a:endParaRPr lang="fr-CA" sz="1600" b="1" dirty="0">
              <a:solidFill>
                <a:srgbClr val="002060"/>
              </a:solidFill>
            </a:endParaRPr>
          </a:p>
          <a:p>
            <a:pPr marL="0" indent="0">
              <a:buNone/>
            </a:pPr>
            <a:r>
              <a:rPr lang="fr-CA" sz="1600" b="1" dirty="0">
                <a:solidFill>
                  <a:srgbClr val="002060"/>
                </a:solidFill>
              </a:rPr>
              <a:t>Lors de la réception du Ravalement, pendant un an tous les désordres et malfaçons sont couverts par la Garantie de Parfait Achèvement. Après, uniquement les dommages affectant la solidité ou l’habitabilité.</a:t>
            </a:r>
          </a:p>
          <a:p>
            <a:pPr marL="0" indent="0">
              <a:buNone/>
            </a:pPr>
            <a:endParaRPr lang="fr-CA" sz="1600" b="1" dirty="0">
              <a:solidFill>
                <a:srgbClr val="002060"/>
              </a:solidFill>
            </a:endParaRPr>
          </a:p>
          <a:p>
            <a:pPr marL="0" indent="0">
              <a:buNone/>
            </a:pPr>
            <a:r>
              <a:rPr lang="fr-CA" sz="1600" b="1" dirty="0">
                <a:solidFill>
                  <a:srgbClr val="002060"/>
                </a:solidFill>
              </a:rPr>
              <a:t>Les équipements (rares dans un ravalement) bénéficient d’une garantie de deux ans.</a:t>
            </a:r>
          </a:p>
          <a:p>
            <a:pPr marL="0" indent="0">
              <a:buNone/>
            </a:pPr>
            <a:endParaRPr lang="fr-CA" sz="1600" b="1" dirty="0">
              <a:solidFill>
                <a:srgbClr val="002060"/>
              </a:solidFill>
            </a:endParaRPr>
          </a:p>
          <a:p>
            <a:pPr marL="0" indent="0">
              <a:buNone/>
            </a:pPr>
            <a:endParaRPr lang="fr-CA" sz="1600" b="1" dirty="0">
              <a:solidFill>
                <a:srgbClr val="002060"/>
              </a:solidFill>
            </a:endParaRPr>
          </a:p>
          <a:p>
            <a:pPr marL="0" indent="0">
              <a:buNone/>
            </a:pPr>
            <a:r>
              <a:rPr lang="fr-CA" sz="1600" b="1" dirty="0">
                <a:solidFill>
                  <a:srgbClr val="002060"/>
                </a:solidFill>
              </a:rPr>
              <a:t>	</a:t>
            </a:r>
            <a:endParaRPr lang="fr-FR" b="1" dirty="0">
              <a:solidFill>
                <a:srgbClr val="002060"/>
              </a:solidFill>
            </a:endParaRPr>
          </a:p>
        </p:txBody>
      </p:sp>
      <p:sp>
        <p:nvSpPr>
          <p:cNvPr id="6" name="Titre 4">
            <a:extLst>
              <a:ext uri="{FF2B5EF4-FFF2-40B4-BE49-F238E27FC236}">
                <a16:creationId xmlns:a16="http://schemas.microsoft.com/office/drawing/2014/main" id="{8C1A8179-6EF4-DFA6-7EAC-7C7E07BCFC01}"/>
              </a:ext>
            </a:extLst>
          </p:cNvPr>
          <p:cNvSpPr txBox="1">
            <a:spLocks/>
          </p:cNvSpPr>
          <p:nvPr/>
        </p:nvSpPr>
        <p:spPr>
          <a:xfrm>
            <a:off x="457200" y="-33069"/>
            <a:ext cx="8229600" cy="490066"/>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1400" i="1" dirty="0">
                <a:solidFill>
                  <a:schemeClr val="bg1"/>
                </a:solidFill>
              </a:rPr>
              <a:t>Ravalement en copropriété  09/04/2025</a:t>
            </a:r>
            <a:endParaRPr lang="fr-FR" sz="2400" i="1" dirty="0">
              <a:solidFill>
                <a:schemeClr val="bg1"/>
              </a:solidFill>
            </a:endParaRPr>
          </a:p>
        </p:txBody>
      </p:sp>
    </p:spTree>
    <p:extLst>
      <p:ext uri="{BB962C8B-B14F-4D97-AF65-F5344CB8AC3E}">
        <p14:creationId xmlns:p14="http://schemas.microsoft.com/office/powerpoint/2010/main" val="2121359056"/>
      </p:ext>
    </p:extLst>
  </p:cSld>
  <p:clrMapOvr>
    <a:masterClrMapping/>
  </p:clrMapOvr>
  <p:transition spd="med">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7504" y="692696"/>
            <a:ext cx="8579296" cy="400110"/>
          </a:xfrm>
          <a:prstGeom prst="rect">
            <a:avLst/>
          </a:prstGeom>
        </p:spPr>
        <p:txBody>
          <a:bodyPr wrap="square">
            <a:spAutoFit/>
          </a:bodyPr>
          <a:lstStyle/>
          <a:p>
            <a:pPr lvl="3"/>
            <a:r>
              <a:rPr lang="fr-FR" sz="2000" b="1" dirty="0">
                <a:solidFill>
                  <a:schemeClr val="bg1"/>
                </a:solidFill>
              </a:rPr>
              <a:t>Le rôle du Conseil Syndical</a:t>
            </a:r>
          </a:p>
        </p:txBody>
      </p:sp>
      <p:pic>
        <p:nvPicPr>
          <p:cNvPr id="4" name="Image 3">
            <a:extLst>
              <a:ext uri="{FF2B5EF4-FFF2-40B4-BE49-F238E27FC236}">
                <a16:creationId xmlns:a16="http://schemas.microsoft.com/office/drawing/2014/main" id="{15C27ABA-AE81-0BFA-3A30-8E7DD78BD9E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0801" y="14445"/>
            <a:ext cx="889515" cy="1038291"/>
          </a:xfrm>
          <a:prstGeom prst="rect">
            <a:avLst/>
          </a:prstGeom>
        </p:spPr>
      </p:pic>
      <p:pic>
        <p:nvPicPr>
          <p:cNvPr id="8" name="Image 7">
            <a:extLst>
              <a:ext uri="{FF2B5EF4-FFF2-40B4-BE49-F238E27FC236}">
                <a16:creationId xmlns:a16="http://schemas.microsoft.com/office/drawing/2014/main" id="{A641A5CF-C08B-6BBD-0792-41C11BBF3C1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3617" y="5445224"/>
            <a:ext cx="1299325" cy="1272780"/>
          </a:xfrm>
          <a:prstGeom prst="rect">
            <a:avLst/>
          </a:prstGeom>
        </p:spPr>
      </p:pic>
      <p:sp>
        <p:nvSpPr>
          <p:cNvPr id="2" name="Sous-titre 2">
            <a:extLst>
              <a:ext uri="{FF2B5EF4-FFF2-40B4-BE49-F238E27FC236}">
                <a16:creationId xmlns:a16="http://schemas.microsoft.com/office/drawing/2014/main" id="{29CE0922-5838-2B79-9C79-62D165087CE8}"/>
              </a:ext>
            </a:extLst>
          </p:cNvPr>
          <p:cNvSpPr txBox="1">
            <a:spLocks/>
          </p:cNvSpPr>
          <p:nvPr/>
        </p:nvSpPr>
        <p:spPr>
          <a:xfrm>
            <a:off x="1619672" y="1328505"/>
            <a:ext cx="7140987" cy="5920866"/>
          </a:xfrm>
          <a:prstGeom prst="rect">
            <a:avLst/>
          </a:prstGeom>
        </p:spPr>
        <p:txBody>
          <a:bodyPr vert="horz" lIns="91440" tIns="45720" rIns="91440" bIns="45720" rtlCol="0">
            <a:normAutofit fontScale="850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fr-CA" sz="1600" b="1" u="sng" dirty="0">
                <a:solidFill>
                  <a:srgbClr val="002060"/>
                </a:solidFill>
              </a:rPr>
              <a:t>En amont </a:t>
            </a:r>
            <a:r>
              <a:rPr lang="fr-CA" sz="1600" b="1" dirty="0">
                <a:solidFill>
                  <a:srgbClr val="002060"/>
                </a:solidFill>
              </a:rPr>
              <a:t>:</a:t>
            </a:r>
          </a:p>
          <a:p>
            <a:pPr marL="0" indent="0">
              <a:buNone/>
            </a:pPr>
            <a:r>
              <a:rPr lang="fr-CA" sz="1600" b="1" dirty="0">
                <a:solidFill>
                  <a:srgbClr val="002060"/>
                </a:solidFill>
              </a:rPr>
              <a:t>Connaître l’état de sa façade en utilisant les connaissances des uns et des autres, ou en s’appuyant sur les audits, notamment le nouveau Plan Pluriannuel de Travaux, pour savoir quand initier la démarche de trouver un architecte.</a:t>
            </a:r>
          </a:p>
          <a:p>
            <a:pPr marL="0" indent="0">
              <a:buNone/>
            </a:pPr>
            <a:endParaRPr lang="fr-CA" sz="1600" b="1" dirty="0">
              <a:solidFill>
                <a:srgbClr val="002060"/>
              </a:solidFill>
            </a:endParaRPr>
          </a:p>
          <a:p>
            <a:pPr marL="0" indent="0">
              <a:buNone/>
            </a:pPr>
            <a:r>
              <a:rPr lang="fr-CA" sz="1600" b="1" dirty="0">
                <a:solidFill>
                  <a:srgbClr val="002060"/>
                </a:solidFill>
              </a:rPr>
              <a:t>En fonction des réalités de l ’immeuble : ravalement simple ou ravalement avec isolation thermique par l’extérieur et même rénovation globale (</a:t>
            </a:r>
            <a:r>
              <a:rPr lang="fr-CA" sz="1600" b="1" i="1" dirty="0" err="1">
                <a:solidFill>
                  <a:schemeClr val="tx2">
                    <a:lumMod val="60000"/>
                    <a:lumOff val="40000"/>
                  </a:schemeClr>
                </a:solidFill>
              </a:rPr>
              <a:t>MaPrimRénov</a:t>
            </a:r>
            <a:r>
              <a:rPr lang="fr-CA" sz="1600" b="1" i="1" dirty="0">
                <a:solidFill>
                  <a:schemeClr val="tx2">
                    <a:lumMod val="60000"/>
                    <a:lumOff val="40000"/>
                  </a:schemeClr>
                </a:solidFill>
              </a:rPr>
              <a:t>’)</a:t>
            </a:r>
          </a:p>
          <a:p>
            <a:pPr marL="0" indent="0">
              <a:buNone/>
            </a:pPr>
            <a:r>
              <a:rPr lang="fr-CA" sz="1600" b="1" dirty="0">
                <a:solidFill>
                  <a:srgbClr val="002060"/>
                </a:solidFill>
              </a:rPr>
              <a:t>					</a:t>
            </a:r>
          </a:p>
          <a:p>
            <a:pPr marL="0" indent="0">
              <a:buNone/>
            </a:pPr>
            <a:r>
              <a:rPr lang="fr-CA" sz="1600" b="1" dirty="0">
                <a:solidFill>
                  <a:srgbClr val="002060"/>
                </a:solidFill>
              </a:rPr>
              <a:t>Recherche de la bonne maîtrise d’œuvre (mise en concurrence de l’architecte…). </a:t>
            </a:r>
            <a:r>
              <a:rPr lang="fr-CA" sz="1600" b="1" i="1" dirty="0">
                <a:solidFill>
                  <a:schemeClr val="tx2">
                    <a:lumMod val="60000"/>
                    <a:lumOff val="40000"/>
                  </a:schemeClr>
                </a:solidFill>
              </a:rPr>
              <a:t>Si disposition </a:t>
            </a:r>
            <a:r>
              <a:rPr lang="fr-CA" sz="1600" b="1" i="1" dirty="0" err="1">
                <a:solidFill>
                  <a:schemeClr val="tx2">
                    <a:lumMod val="60000"/>
                    <a:lumOff val="40000"/>
                  </a:schemeClr>
                </a:solidFill>
              </a:rPr>
              <a:t>MaPrimRénov</a:t>
            </a:r>
            <a:r>
              <a:rPr lang="fr-CA" sz="1600" b="1" i="1" dirty="0">
                <a:solidFill>
                  <a:schemeClr val="tx2">
                    <a:lumMod val="60000"/>
                    <a:lumOff val="40000"/>
                  </a:schemeClr>
                </a:solidFill>
              </a:rPr>
              <a:t>’, obligation d’avoir une mission d’assistance à maître d’ouvrage qui vous accompagnera pendant le montage du dossier et les travaux.</a:t>
            </a:r>
          </a:p>
          <a:p>
            <a:pPr marL="0" indent="0">
              <a:buNone/>
            </a:pPr>
            <a:endParaRPr lang="fr-CA" sz="1600" b="1" dirty="0">
              <a:solidFill>
                <a:srgbClr val="002060"/>
              </a:solidFill>
            </a:endParaRPr>
          </a:p>
          <a:p>
            <a:pPr marL="0" indent="0">
              <a:buNone/>
            </a:pPr>
            <a:r>
              <a:rPr lang="fr-CA" sz="1600" b="1" u="sng" dirty="0">
                <a:solidFill>
                  <a:srgbClr val="002060"/>
                </a:solidFill>
              </a:rPr>
              <a:t>Pendant l’étude du Projet</a:t>
            </a:r>
            <a:r>
              <a:rPr lang="fr-CA" sz="1600" b="1" dirty="0">
                <a:solidFill>
                  <a:srgbClr val="002060"/>
                </a:solidFill>
              </a:rPr>
              <a:t> : </a:t>
            </a:r>
          </a:p>
          <a:p>
            <a:pPr marL="0" indent="0">
              <a:buNone/>
            </a:pPr>
            <a:r>
              <a:rPr lang="fr-CA" sz="1600" b="1" dirty="0">
                <a:solidFill>
                  <a:srgbClr val="002060"/>
                </a:solidFill>
              </a:rPr>
              <a:t>Accompagnement de l’étude et validation de la proposition de l’architecte</a:t>
            </a:r>
          </a:p>
          <a:p>
            <a:pPr marL="0" indent="0">
              <a:buNone/>
            </a:pPr>
            <a:r>
              <a:rPr lang="fr-CA" sz="1600" b="1" u="sng" dirty="0">
                <a:solidFill>
                  <a:srgbClr val="002060"/>
                </a:solidFill>
              </a:rPr>
              <a:t>Pendant le Chantier</a:t>
            </a:r>
            <a:r>
              <a:rPr lang="fr-CA" sz="1600" b="1" dirty="0">
                <a:solidFill>
                  <a:srgbClr val="002060"/>
                </a:solidFill>
              </a:rPr>
              <a:t> :</a:t>
            </a:r>
          </a:p>
          <a:p>
            <a:pPr marL="0" indent="0">
              <a:buNone/>
            </a:pPr>
            <a:r>
              <a:rPr lang="fr-CA" sz="1600" b="1" dirty="0">
                <a:solidFill>
                  <a:srgbClr val="002060"/>
                </a:solidFill>
              </a:rPr>
              <a:t>Comité de suivi des travaux par Conseil Syndical et toujours le même interlocuteur avec l’architecte</a:t>
            </a:r>
          </a:p>
          <a:p>
            <a:pPr marL="0" indent="0">
              <a:buNone/>
            </a:pPr>
            <a:r>
              <a:rPr lang="fr-CA" sz="1600" b="1" dirty="0">
                <a:solidFill>
                  <a:srgbClr val="002060"/>
                </a:solidFill>
              </a:rPr>
              <a:t>pour éviter cacophonie.</a:t>
            </a:r>
          </a:p>
          <a:p>
            <a:pPr marL="0" indent="0">
              <a:buNone/>
            </a:pPr>
            <a:r>
              <a:rPr lang="fr-CA" sz="1600" b="1" dirty="0">
                <a:solidFill>
                  <a:srgbClr val="002060"/>
                </a:solidFill>
              </a:rPr>
              <a:t>Pas d’interférence directe sur l’entreprise. Faire remonter questions à l’architecte, avec trace écrite.</a:t>
            </a:r>
          </a:p>
          <a:p>
            <a:pPr marL="0" indent="0">
              <a:buNone/>
            </a:pPr>
            <a:r>
              <a:rPr lang="fr-CA" sz="1600" b="1" u="sng" dirty="0">
                <a:solidFill>
                  <a:srgbClr val="002060"/>
                </a:solidFill>
              </a:rPr>
              <a:t>Pendant la Réception</a:t>
            </a:r>
            <a:r>
              <a:rPr lang="fr-CA" sz="1600" b="1" dirty="0">
                <a:solidFill>
                  <a:srgbClr val="002060"/>
                </a:solidFill>
              </a:rPr>
              <a:t> :</a:t>
            </a:r>
          </a:p>
          <a:p>
            <a:pPr marL="0" indent="0">
              <a:buNone/>
            </a:pPr>
            <a:r>
              <a:rPr lang="fr-CA" sz="1600" b="1" dirty="0">
                <a:solidFill>
                  <a:srgbClr val="002060"/>
                </a:solidFill>
              </a:rPr>
              <a:t>Faire remonter à l’architecte « votre » liste de réserves</a:t>
            </a:r>
          </a:p>
          <a:p>
            <a:pPr marL="0" indent="0">
              <a:buNone/>
            </a:pPr>
            <a:endParaRPr lang="fr-CA" sz="1600" b="1" dirty="0">
              <a:solidFill>
                <a:srgbClr val="002060"/>
              </a:solidFill>
            </a:endParaRPr>
          </a:p>
          <a:p>
            <a:pPr marL="0" indent="0">
              <a:buNone/>
            </a:pPr>
            <a:endParaRPr lang="fr-CA" sz="1600" b="1" dirty="0">
              <a:solidFill>
                <a:srgbClr val="002060"/>
              </a:solidFill>
            </a:endParaRPr>
          </a:p>
          <a:p>
            <a:pPr marL="0" indent="0">
              <a:buNone/>
            </a:pPr>
            <a:r>
              <a:rPr lang="fr-CA" sz="1600" b="1" dirty="0">
                <a:solidFill>
                  <a:srgbClr val="002060"/>
                </a:solidFill>
              </a:rPr>
              <a:t>		</a:t>
            </a:r>
          </a:p>
          <a:p>
            <a:pPr marL="0" indent="0">
              <a:buNone/>
            </a:pPr>
            <a:endParaRPr lang="fr-FR" b="1" dirty="0">
              <a:solidFill>
                <a:srgbClr val="002060"/>
              </a:solidFill>
            </a:endParaRPr>
          </a:p>
        </p:txBody>
      </p:sp>
      <p:sp>
        <p:nvSpPr>
          <p:cNvPr id="6" name="Titre 4">
            <a:extLst>
              <a:ext uri="{FF2B5EF4-FFF2-40B4-BE49-F238E27FC236}">
                <a16:creationId xmlns:a16="http://schemas.microsoft.com/office/drawing/2014/main" id="{0406EFB2-88B1-E8E8-64E5-80EE4BD6C4EA}"/>
              </a:ext>
            </a:extLst>
          </p:cNvPr>
          <p:cNvSpPr txBox="1">
            <a:spLocks/>
          </p:cNvSpPr>
          <p:nvPr/>
        </p:nvSpPr>
        <p:spPr>
          <a:xfrm>
            <a:off x="457200" y="-33069"/>
            <a:ext cx="8229600" cy="490066"/>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1400" i="1" dirty="0">
                <a:solidFill>
                  <a:schemeClr val="bg1"/>
                </a:solidFill>
              </a:rPr>
              <a:t>Ravalement en copropriété  09/04/2025</a:t>
            </a:r>
            <a:endParaRPr lang="fr-FR" sz="2400" i="1" dirty="0">
              <a:solidFill>
                <a:schemeClr val="bg1"/>
              </a:solidFill>
            </a:endParaRPr>
          </a:p>
        </p:txBody>
      </p:sp>
    </p:spTree>
    <p:extLst>
      <p:ext uri="{BB962C8B-B14F-4D97-AF65-F5344CB8AC3E}">
        <p14:creationId xmlns:p14="http://schemas.microsoft.com/office/powerpoint/2010/main" val="805783933"/>
      </p:ext>
    </p:extLst>
  </p:cSld>
  <p:clrMapOvr>
    <a:masterClrMapping/>
  </p:clrMapOvr>
  <p:transition spd="med">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7504" y="692696"/>
            <a:ext cx="8579296" cy="400110"/>
          </a:xfrm>
          <a:prstGeom prst="rect">
            <a:avLst/>
          </a:prstGeom>
        </p:spPr>
        <p:txBody>
          <a:bodyPr wrap="square">
            <a:spAutoFit/>
          </a:bodyPr>
          <a:lstStyle/>
          <a:p>
            <a:pPr lvl="3"/>
            <a:r>
              <a:rPr lang="fr-FR" sz="2000" b="1" dirty="0">
                <a:solidFill>
                  <a:schemeClr val="bg1"/>
                </a:solidFill>
              </a:rPr>
              <a:t>Forcément sur-mesure</a:t>
            </a:r>
          </a:p>
        </p:txBody>
      </p:sp>
      <p:pic>
        <p:nvPicPr>
          <p:cNvPr id="4" name="Image 3">
            <a:extLst>
              <a:ext uri="{FF2B5EF4-FFF2-40B4-BE49-F238E27FC236}">
                <a16:creationId xmlns:a16="http://schemas.microsoft.com/office/drawing/2014/main" id="{15C27ABA-AE81-0BFA-3A30-8E7DD78BD9E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0801" y="14445"/>
            <a:ext cx="889515" cy="1038291"/>
          </a:xfrm>
          <a:prstGeom prst="rect">
            <a:avLst/>
          </a:prstGeom>
        </p:spPr>
      </p:pic>
      <p:pic>
        <p:nvPicPr>
          <p:cNvPr id="8" name="Image 7">
            <a:extLst>
              <a:ext uri="{FF2B5EF4-FFF2-40B4-BE49-F238E27FC236}">
                <a16:creationId xmlns:a16="http://schemas.microsoft.com/office/drawing/2014/main" id="{A641A5CF-C08B-6BBD-0792-41C11BBF3C1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3617" y="5445224"/>
            <a:ext cx="1299325" cy="1272780"/>
          </a:xfrm>
          <a:prstGeom prst="rect">
            <a:avLst/>
          </a:prstGeom>
        </p:spPr>
      </p:pic>
      <p:sp>
        <p:nvSpPr>
          <p:cNvPr id="2" name="Sous-titre 2">
            <a:extLst>
              <a:ext uri="{FF2B5EF4-FFF2-40B4-BE49-F238E27FC236}">
                <a16:creationId xmlns:a16="http://schemas.microsoft.com/office/drawing/2014/main" id="{29CE0922-5838-2B79-9C79-62D165087CE8}"/>
              </a:ext>
            </a:extLst>
          </p:cNvPr>
          <p:cNvSpPr txBox="1">
            <a:spLocks/>
          </p:cNvSpPr>
          <p:nvPr/>
        </p:nvSpPr>
        <p:spPr>
          <a:xfrm>
            <a:off x="1444734" y="1628800"/>
            <a:ext cx="7140987" cy="5920866"/>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fr-CA" sz="1600" b="1" dirty="0">
                <a:solidFill>
                  <a:srgbClr val="002060"/>
                </a:solidFill>
              </a:rPr>
              <a:t>Une opération de ravalement est forcément du sur-mesure</a:t>
            </a:r>
          </a:p>
          <a:p>
            <a:pPr marL="0" indent="0">
              <a:buNone/>
            </a:pPr>
            <a:r>
              <a:rPr lang="fr-CA" sz="1600" b="1" dirty="0">
                <a:solidFill>
                  <a:srgbClr val="002060"/>
                </a:solidFill>
              </a:rPr>
              <a:t>Tous les bâtiments sont différents car :</a:t>
            </a:r>
          </a:p>
          <a:p>
            <a:pPr marL="0" indent="0">
              <a:buNone/>
            </a:pPr>
            <a:r>
              <a:rPr lang="fr-CA" sz="1600" b="1" dirty="0">
                <a:solidFill>
                  <a:srgbClr val="002060"/>
                </a:solidFill>
              </a:rPr>
              <a:t>- pratiques constructives différentes selon les époques, ainsi les matériaux, les techniques,</a:t>
            </a:r>
          </a:p>
          <a:p>
            <a:pPr marL="0" indent="0">
              <a:buNone/>
            </a:pPr>
            <a:r>
              <a:rPr lang="fr-CA" sz="1600" b="1" dirty="0">
                <a:solidFill>
                  <a:srgbClr val="002060"/>
                </a:solidFill>
              </a:rPr>
              <a:t>- orientations solaires différentes, usure par les éléments différente, sols, pathologies…</a:t>
            </a:r>
          </a:p>
          <a:p>
            <a:pPr marL="0" indent="0">
              <a:buNone/>
            </a:pPr>
            <a:r>
              <a:rPr lang="fr-CA" sz="1600" b="1" dirty="0">
                <a:solidFill>
                  <a:srgbClr val="002060"/>
                </a:solidFill>
              </a:rPr>
              <a:t>- usages par les habitants différents, historique différent…</a:t>
            </a:r>
          </a:p>
          <a:p>
            <a:pPr marL="0" indent="0">
              <a:buNone/>
            </a:pPr>
            <a:endParaRPr lang="fr-CA" sz="1600" b="1" dirty="0">
              <a:solidFill>
                <a:srgbClr val="002060"/>
              </a:solidFill>
            </a:endParaRPr>
          </a:p>
          <a:p>
            <a:pPr marL="0" indent="0">
              <a:buNone/>
            </a:pPr>
            <a:r>
              <a:rPr lang="fr-CA" sz="1600" b="1" dirty="0">
                <a:solidFill>
                  <a:srgbClr val="002060"/>
                </a:solidFill>
              </a:rPr>
              <a:t>Les réponses apportées doivent :</a:t>
            </a:r>
          </a:p>
          <a:p>
            <a:pPr marL="0" indent="0">
              <a:buNone/>
            </a:pPr>
            <a:r>
              <a:rPr lang="fr-CA" sz="1800" b="1" dirty="0">
                <a:solidFill>
                  <a:srgbClr val="002060"/>
                </a:solidFill>
              </a:rPr>
              <a:t>Corriger</a:t>
            </a:r>
            <a:r>
              <a:rPr lang="fr-CA" sz="1600" b="1" dirty="0">
                <a:solidFill>
                  <a:srgbClr val="002060"/>
                </a:solidFill>
              </a:rPr>
              <a:t> les éventuels problèmes (par exemple fuite, remontées d’eau par capillarité, solins défectueux, fissurations dues à des tassements différentiels…)</a:t>
            </a:r>
          </a:p>
          <a:p>
            <a:pPr marL="0" indent="0">
              <a:buNone/>
            </a:pPr>
            <a:endParaRPr lang="fr-CA" sz="1600" b="1" dirty="0">
              <a:solidFill>
                <a:srgbClr val="002060"/>
              </a:solidFill>
            </a:endParaRPr>
          </a:p>
          <a:p>
            <a:pPr marL="0" indent="0">
              <a:buNone/>
            </a:pPr>
            <a:r>
              <a:rPr lang="fr-CA" sz="1800" b="1" dirty="0">
                <a:solidFill>
                  <a:srgbClr val="002060"/>
                </a:solidFill>
              </a:rPr>
              <a:t>Réparer</a:t>
            </a:r>
            <a:r>
              <a:rPr lang="fr-CA" sz="1600" b="1" dirty="0">
                <a:solidFill>
                  <a:srgbClr val="002060"/>
                </a:solidFill>
              </a:rPr>
              <a:t> les dégâts.</a:t>
            </a:r>
          </a:p>
          <a:p>
            <a:pPr marL="0" indent="0">
              <a:buNone/>
            </a:pPr>
            <a:endParaRPr lang="fr-CA" sz="1600" b="1" dirty="0">
              <a:solidFill>
                <a:srgbClr val="002060"/>
              </a:solidFill>
            </a:endParaRPr>
          </a:p>
          <a:p>
            <a:pPr marL="0" indent="0">
              <a:buNone/>
            </a:pPr>
            <a:r>
              <a:rPr lang="fr-CA" sz="1800" b="1" dirty="0">
                <a:solidFill>
                  <a:srgbClr val="002060"/>
                </a:solidFill>
              </a:rPr>
              <a:t>Proposer</a:t>
            </a:r>
            <a:r>
              <a:rPr lang="fr-CA" sz="1600" b="1" dirty="0">
                <a:solidFill>
                  <a:srgbClr val="002060"/>
                </a:solidFill>
              </a:rPr>
              <a:t> un résultat de qualité dans le rendu et pérenne dans le temps</a:t>
            </a:r>
          </a:p>
          <a:p>
            <a:pPr marL="0" indent="0">
              <a:buNone/>
            </a:pPr>
            <a:endParaRPr lang="fr-CA" sz="1600" b="1" dirty="0">
              <a:solidFill>
                <a:srgbClr val="002060"/>
              </a:solidFill>
            </a:endParaRPr>
          </a:p>
          <a:p>
            <a:pPr marL="0" indent="0">
              <a:buNone/>
            </a:pPr>
            <a:endParaRPr lang="fr-CA" sz="1600" b="1" dirty="0">
              <a:solidFill>
                <a:schemeClr val="tx2">
                  <a:lumMod val="60000"/>
                  <a:lumOff val="40000"/>
                </a:schemeClr>
              </a:solidFill>
            </a:endParaRPr>
          </a:p>
          <a:p>
            <a:pPr marL="0" indent="0">
              <a:buNone/>
            </a:pPr>
            <a:endParaRPr lang="fr-CA" sz="1600" b="1" dirty="0">
              <a:solidFill>
                <a:srgbClr val="002060"/>
              </a:solidFill>
            </a:endParaRPr>
          </a:p>
          <a:p>
            <a:pPr marL="0" indent="0">
              <a:buNone/>
            </a:pPr>
            <a:endParaRPr lang="fr-CA" sz="1600" b="1" dirty="0">
              <a:solidFill>
                <a:srgbClr val="002060"/>
              </a:solidFill>
            </a:endParaRPr>
          </a:p>
          <a:p>
            <a:pPr marL="0" indent="0">
              <a:buNone/>
            </a:pPr>
            <a:r>
              <a:rPr lang="fr-CA" sz="1600" b="1" dirty="0">
                <a:solidFill>
                  <a:srgbClr val="002060"/>
                </a:solidFill>
              </a:rPr>
              <a:t>		</a:t>
            </a:r>
          </a:p>
          <a:p>
            <a:pPr marL="0" indent="0">
              <a:buNone/>
            </a:pPr>
            <a:endParaRPr lang="fr-FR" b="1" dirty="0">
              <a:solidFill>
                <a:srgbClr val="002060"/>
              </a:solidFill>
            </a:endParaRPr>
          </a:p>
        </p:txBody>
      </p:sp>
      <p:sp>
        <p:nvSpPr>
          <p:cNvPr id="6" name="Titre 4">
            <a:extLst>
              <a:ext uri="{FF2B5EF4-FFF2-40B4-BE49-F238E27FC236}">
                <a16:creationId xmlns:a16="http://schemas.microsoft.com/office/drawing/2014/main" id="{0BC44835-4F94-E3AE-6B70-6126A2A92709}"/>
              </a:ext>
            </a:extLst>
          </p:cNvPr>
          <p:cNvSpPr txBox="1">
            <a:spLocks/>
          </p:cNvSpPr>
          <p:nvPr/>
        </p:nvSpPr>
        <p:spPr>
          <a:xfrm>
            <a:off x="457200" y="-33069"/>
            <a:ext cx="8229600" cy="490066"/>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1400" i="1" dirty="0">
                <a:solidFill>
                  <a:schemeClr val="bg1"/>
                </a:solidFill>
              </a:rPr>
              <a:t>Ravalement en copropriété  09/04/2025</a:t>
            </a:r>
            <a:endParaRPr lang="fr-FR" sz="2400" i="1" dirty="0">
              <a:solidFill>
                <a:schemeClr val="bg1"/>
              </a:solidFill>
            </a:endParaRPr>
          </a:p>
        </p:txBody>
      </p:sp>
    </p:spTree>
    <p:extLst>
      <p:ext uri="{BB962C8B-B14F-4D97-AF65-F5344CB8AC3E}">
        <p14:creationId xmlns:p14="http://schemas.microsoft.com/office/powerpoint/2010/main" val="2093175363"/>
      </p:ext>
    </p:extLst>
  </p:cSld>
  <p:clrMapOvr>
    <a:masterClrMapping/>
  </p:clrMapOvr>
  <p:transition spd="med">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7504" y="692696"/>
            <a:ext cx="8579296" cy="400110"/>
          </a:xfrm>
          <a:prstGeom prst="rect">
            <a:avLst/>
          </a:prstGeom>
        </p:spPr>
        <p:txBody>
          <a:bodyPr wrap="square">
            <a:spAutoFit/>
          </a:bodyPr>
          <a:lstStyle/>
          <a:p>
            <a:pPr lvl="3"/>
            <a:r>
              <a:rPr lang="fr-FR" sz="2000" b="1" dirty="0">
                <a:solidFill>
                  <a:schemeClr val="bg1"/>
                </a:solidFill>
              </a:rPr>
              <a:t>Eléments d’une façade</a:t>
            </a:r>
          </a:p>
        </p:txBody>
      </p:sp>
      <p:pic>
        <p:nvPicPr>
          <p:cNvPr id="4" name="Image 3">
            <a:extLst>
              <a:ext uri="{FF2B5EF4-FFF2-40B4-BE49-F238E27FC236}">
                <a16:creationId xmlns:a16="http://schemas.microsoft.com/office/drawing/2014/main" id="{15C27ABA-AE81-0BFA-3A30-8E7DD78BD9E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0801" y="14445"/>
            <a:ext cx="889515" cy="1038291"/>
          </a:xfrm>
          <a:prstGeom prst="rect">
            <a:avLst/>
          </a:prstGeom>
        </p:spPr>
      </p:pic>
      <p:pic>
        <p:nvPicPr>
          <p:cNvPr id="8" name="Image 7">
            <a:extLst>
              <a:ext uri="{FF2B5EF4-FFF2-40B4-BE49-F238E27FC236}">
                <a16:creationId xmlns:a16="http://schemas.microsoft.com/office/drawing/2014/main" id="{A641A5CF-C08B-6BBD-0792-41C11BBF3C1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3617" y="5445224"/>
            <a:ext cx="1299325" cy="1272780"/>
          </a:xfrm>
          <a:prstGeom prst="rect">
            <a:avLst/>
          </a:prstGeom>
        </p:spPr>
      </p:pic>
      <p:pic>
        <p:nvPicPr>
          <p:cNvPr id="6" name="Image 5">
            <a:extLst>
              <a:ext uri="{FF2B5EF4-FFF2-40B4-BE49-F238E27FC236}">
                <a16:creationId xmlns:a16="http://schemas.microsoft.com/office/drawing/2014/main" id="{7AF0B2AA-E56B-3A34-4F66-60F3FC1C68D6}"/>
              </a:ext>
            </a:extLst>
          </p:cNvPr>
          <p:cNvPicPr>
            <a:picLocks noChangeAspect="1"/>
          </p:cNvPicPr>
          <p:nvPr/>
        </p:nvPicPr>
        <p:blipFill>
          <a:blip r:embed="rId4">
            <a:extLst>
              <a:ext uri="{28A0092B-C50C-407E-A947-70E740481C1C}">
                <a14:useLocalDpi xmlns:a14="http://schemas.microsoft.com/office/drawing/2010/main" val="0"/>
              </a:ext>
            </a:extLst>
          </a:blip>
          <a:srcRect l="1592" t="3665" r="2715" b="2404"/>
          <a:stretch/>
        </p:blipFill>
        <p:spPr>
          <a:xfrm>
            <a:off x="5202150" y="456997"/>
            <a:ext cx="3778233" cy="6253545"/>
          </a:xfrm>
          <a:prstGeom prst="rect">
            <a:avLst/>
          </a:prstGeom>
        </p:spPr>
      </p:pic>
      <p:pic>
        <p:nvPicPr>
          <p:cNvPr id="10" name="Image 9">
            <a:extLst>
              <a:ext uri="{FF2B5EF4-FFF2-40B4-BE49-F238E27FC236}">
                <a16:creationId xmlns:a16="http://schemas.microsoft.com/office/drawing/2014/main" id="{00102056-D06C-F82F-40FF-05CCF794233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7200" y="1431764"/>
            <a:ext cx="4453935" cy="3658068"/>
          </a:xfrm>
          <a:prstGeom prst="rect">
            <a:avLst/>
          </a:prstGeom>
        </p:spPr>
      </p:pic>
      <p:sp>
        <p:nvSpPr>
          <p:cNvPr id="5" name="Titre 4">
            <a:extLst>
              <a:ext uri="{FF2B5EF4-FFF2-40B4-BE49-F238E27FC236}">
                <a16:creationId xmlns:a16="http://schemas.microsoft.com/office/drawing/2014/main" id="{D4963412-7B6C-37E0-ABA5-ED6F8665EE41}"/>
              </a:ext>
            </a:extLst>
          </p:cNvPr>
          <p:cNvSpPr txBox="1">
            <a:spLocks/>
          </p:cNvSpPr>
          <p:nvPr/>
        </p:nvSpPr>
        <p:spPr>
          <a:xfrm>
            <a:off x="457200" y="-33069"/>
            <a:ext cx="8229600" cy="490066"/>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1400" i="1" dirty="0">
                <a:solidFill>
                  <a:schemeClr val="bg1"/>
                </a:solidFill>
              </a:rPr>
              <a:t>Ravalement en copropriété  09/04/2025</a:t>
            </a:r>
            <a:endParaRPr lang="fr-FR" sz="2400" i="1" dirty="0">
              <a:solidFill>
                <a:schemeClr val="bg1"/>
              </a:solidFill>
            </a:endParaRPr>
          </a:p>
        </p:txBody>
      </p:sp>
    </p:spTree>
    <p:extLst>
      <p:ext uri="{BB962C8B-B14F-4D97-AF65-F5344CB8AC3E}">
        <p14:creationId xmlns:p14="http://schemas.microsoft.com/office/powerpoint/2010/main" val="3250861732"/>
      </p:ext>
    </p:extLst>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965920" y="274638"/>
            <a:ext cx="5486400" cy="778098"/>
          </a:xfrm>
          <a:ln>
            <a:solidFill>
              <a:schemeClr val="accent1"/>
            </a:solidFill>
          </a:ln>
        </p:spPr>
        <p:txBody>
          <a:bodyPr>
            <a:normAutofit/>
          </a:bodyPr>
          <a:lstStyle/>
          <a:p>
            <a:pPr>
              <a:defRPr/>
            </a:pPr>
            <a:r>
              <a:rPr lang="fr-FR" sz="3100" b="1" dirty="0">
                <a:solidFill>
                  <a:schemeClr val="bg1"/>
                </a:solidFill>
              </a:rPr>
              <a:t>Sommaire</a:t>
            </a:r>
            <a:endParaRPr lang="fr-FR" b="1" dirty="0">
              <a:solidFill>
                <a:schemeClr val="bg1"/>
              </a:solidFill>
            </a:endParaRPr>
          </a:p>
        </p:txBody>
      </p:sp>
      <p:sp>
        <p:nvSpPr>
          <p:cNvPr id="3" name="Rectangle 2"/>
          <p:cNvSpPr/>
          <p:nvPr/>
        </p:nvSpPr>
        <p:spPr>
          <a:xfrm>
            <a:off x="813280" y="1326141"/>
            <a:ext cx="7308812" cy="5386090"/>
          </a:xfrm>
          <a:prstGeom prst="rect">
            <a:avLst/>
          </a:prstGeom>
        </p:spPr>
        <p:txBody>
          <a:bodyPr wrap="square">
            <a:spAutoFit/>
          </a:bodyPr>
          <a:lstStyle/>
          <a:p>
            <a:pPr marL="1714500" lvl="3" indent="-342900">
              <a:buFont typeface="Arial" panose="020B0604020202020204" pitchFamily="34" charset="0"/>
              <a:buChar char="•"/>
            </a:pPr>
            <a:r>
              <a:rPr lang="fr-FR" sz="1600" b="1" dirty="0"/>
              <a:t>Généralités </a:t>
            </a:r>
          </a:p>
          <a:p>
            <a:pPr marL="1714500" lvl="3" indent="-342900">
              <a:buFont typeface="Arial" panose="020B0604020202020204" pitchFamily="34" charset="0"/>
              <a:buChar char="•"/>
            </a:pPr>
            <a:r>
              <a:rPr lang="fr-FR" sz="1600" b="1" dirty="0"/>
              <a:t>Quand entreprendre un ravalement</a:t>
            </a:r>
          </a:p>
          <a:p>
            <a:pPr marL="1714500" lvl="3" indent="-342900">
              <a:buFont typeface="Arial" panose="020B0604020202020204" pitchFamily="34" charset="0"/>
              <a:buChar char="•"/>
            </a:pPr>
            <a:r>
              <a:rPr lang="fr-FR" sz="1600" b="1" dirty="0"/>
              <a:t>Modalités de vote</a:t>
            </a:r>
          </a:p>
          <a:p>
            <a:pPr marL="1714500" lvl="3" indent="-342900">
              <a:buFont typeface="Arial" panose="020B0604020202020204" pitchFamily="34" charset="0"/>
              <a:buChar char="•"/>
            </a:pPr>
            <a:r>
              <a:rPr lang="fr-FR" sz="1600" b="1" dirty="0"/>
              <a:t>Quand la thermique s’en mêle</a:t>
            </a:r>
          </a:p>
          <a:p>
            <a:pPr marL="1714500" lvl="3" indent="-342900">
              <a:buFont typeface="Arial" panose="020B0604020202020204" pitchFamily="34" charset="0"/>
              <a:buChar char="•"/>
            </a:pPr>
            <a:r>
              <a:rPr lang="fr-FR" sz="1600" b="1" dirty="0"/>
              <a:t>Un point sur le Plan Pluriannuel de Travaux</a:t>
            </a:r>
          </a:p>
          <a:p>
            <a:pPr marL="1714500" lvl="3" indent="-342900">
              <a:buFont typeface="Arial" panose="020B0604020202020204" pitchFamily="34" charset="0"/>
              <a:buChar char="•"/>
            </a:pPr>
            <a:r>
              <a:rPr lang="fr-FR" sz="1600" b="1" dirty="0"/>
              <a:t>Diagnostic et prescription : l’importance du maître d’œuvre</a:t>
            </a:r>
          </a:p>
          <a:p>
            <a:pPr marL="1714500" lvl="3" indent="-342900">
              <a:buFont typeface="Arial" panose="020B0604020202020204" pitchFamily="34" charset="0"/>
              <a:buChar char="•"/>
            </a:pPr>
            <a:r>
              <a:rPr lang="fr-FR" sz="1600" b="1" dirty="0"/>
              <a:t>L’entreprise : qualifications </a:t>
            </a:r>
          </a:p>
          <a:p>
            <a:pPr marL="1714500" lvl="3" indent="-342900">
              <a:buFont typeface="Arial" panose="020B0604020202020204" pitchFamily="34" charset="0"/>
              <a:buChar char="•"/>
            </a:pPr>
            <a:r>
              <a:rPr lang="fr-FR" sz="1600" b="1" dirty="0"/>
              <a:t>Coordonnateur SPS nécessaire ?</a:t>
            </a:r>
          </a:p>
          <a:p>
            <a:pPr marL="1714500" lvl="3" indent="-342900">
              <a:buFont typeface="Arial" panose="020B0604020202020204" pitchFamily="34" charset="0"/>
              <a:buChar char="•"/>
            </a:pPr>
            <a:r>
              <a:rPr lang="fr-FR" sz="1600" b="1" dirty="0"/>
              <a:t>Assurance Dommage Ouvrage, décennale, garantie de parfait achèvement… </a:t>
            </a:r>
          </a:p>
          <a:p>
            <a:pPr marL="1714500" lvl="3" indent="-342900">
              <a:buFont typeface="Arial" panose="020B0604020202020204" pitchFamily="34" charset="0"/>
              <a:buChar char="•"/>
            </a:pPr>
            <a:r>
              <a:rPr lang="fr-FR" sz="1600" b="1" dirty="0"/>
              <a:t>Le rôle du Conseil Syndical</a:t>
            </a:r>
          </a:p>
          <a:p>
            <a:pPr marL="1714500" lvl="3" indent="-342900">
              <a:buFont typeface="Arial" panose="020B0604020202020204" pitchFamily="34" charset="0"/>
              <a:buChar char="•"/>
            </a:pPr>
            <a:r>
              <a:rPr lang="fr-FR" sz="1600" b="1" dirty="0"/>
              <a:t>Forcément sur-mesure : chaque façade est différente</a:t>
            </a:r>
          </a:p>
          <a:p>
            <a:pPr marL="1714500" lvl="3" indent="-342900">
              <a:buFont typeface="Arial" panose="020B0604020202020204" pitchFamily="34" charset="0"/>
              <a:buChar char="•"/>
            </a:pPr>
            <a:r>
              <a:rPr lang="fr-FR" sz="1600" b="1" dirty="0"/>
              <a:t>Eléments d’une façade Parcours de l’eau</a:t>
            </a:r>
          </a:p>
          <a:p>
            <a:pPr marL="1714500" lvl="3" indent="-342900">
              <a:buFont typeface="Arial" panose="020B0604020202020204" pitchFamily="34" charset="0"/>
              <a:buChar char="•"/>
            </a:pPr>
            <a:r>
              <a:rPr lang="fr-FR" sz="1600" b="1" dirty="0"/>
              <a:t>De la </a:t>
            </a:r>
            <a:r>
              <a:rPr lang="fr-FR" sz="1600" b="1" dirty="0" err="1"/>
              <a:t>perspirance</a:t>
            </a:r>
            <a:r>
              <a:rPr lang="fr-FR" sz="1600" b="1" dirty="0"/>
              <a:t>, de la pierre, de l’imperméabilité</a:t>
            </a:r>
          </a:p>
          <a:p>
            <a:pPr marL="1714500" lvl="3" indent="-342900">
              <a:buFont typeface="Arial" panose="020B0604020202020204" pitchFamily="34" charset="0"/>
              <a:buChar char="•"/>
            </a:pPr>
            <a:r>
              <a:rPr lang="fr-FR" sz="1600" b="1" dirty="0"/>
              <a:t>La pierre, précautions</a:t>
            </a:r>
          </a:p>
          <a:p>
            <a:pPr marL="1714500" lvl="3" indent="-342900">
              <a:buFont typeface="Arial" panose="020B0604020202020204" pitchFamily="34" charset="0"/>
              <a:buChar char="•"/>
            </a:pPr>
            <a:r>
              <a:rPr lang="fr-FR" sz="1600" b="1" dirty="0"/>
              <a:t>« J’ai même vu des ITE bien faites »</a:t>
            </a:r>
          </a:p>
          <a:p>
            <a:pPr marL="1714500" lvl="3" indent="-342900">
              <a:buFont typeface="Arial" panose="020B0604020202020204" pitchFamily="34" charset="0"/>
              <a:buChar char="•"/>
            </a:pPr>
            <a:r>
              <a:rPr lang="fr-FR" sz="1600" b="1" dirty="0"/>
              <a:t>Déroulement du chantier, réunions et acrobaties</a:t>
            </a:r>
          </a:p>
          <a:p>
            <a:pPr marL="1714500" lvl="3" indent="-342900">
              <a:buFont typeface="Arial" panose="020B0604020202020204" pitchFamily="34" charset="0"/>
              <a:buChar char="•"/>
            </a:pPr>
            <a:r>
              <a:rPr lang="fr-FR" sz="1600" b="1" dirty="0"/>
              <a:t>La Réception</a:t>
            </a:r>
          </a:p>
          <a:p>
            <a:pPr marL="1714500" lvl="3" indent="-342900">
              <a:buFont typeface="Arial" panose="020B0604020202020204" pitchFamily="34" charset="0"/>
              <a:buChar char="•"/>
            </a:pPr>
            <a:r>
              <a:rPr lang="fr-FR" sz="1600" b="1" dirty="0"/>
              <a:t>Copro-Devis</a:t>
            </a:r>
            <a:endParaRPr lang="fr-FR" sz="2000" b="1" dirty="0"/>
          </a:p>
          <a:p>
            <a:pPr marL="1714500" lvl="3" indent="-342900">
              <a:buFont typeface="Arial" panose="020B0604020202020204" pitchFamily="34" charset="0"/>
              <a:buChar char="•"/>
            </a:pPr>
            <a:endParaRPr lang="fr-FR" sz="2000" b="1" dirty="0"/>
          </a:p>
          <a:p>
            <a:pPr lvl="3"/>
            <a:endParaRPr lang="fr-FR" sz="2000" b="1" dirty="0"/>
          </a:p>
        </p:txBody>
      </p:sp>
      <p:pic>
        <p:nvPicPr>
          <p:cNvPr id="4" name="Image 3">
            <a:extLst>
              <a:ext uri="{FF2B5EF4-FFF2-40B4-BE49-F238E27FC236}">
                <a16:creationId xmlns:a16="http://schemas.microsoft.com/office/drawing/2014/main" id="{15C27ABA-AE81-0BFA-3A30-8E7DD78BD9E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0801" y="14445"/>
            <a:ext cx="889515" cy="1038291"/>
          </a:xfrm>
          <a:prstGeom prst="rect">
            <a:avLst/>
          </a:prstGeom>
        </p:spPr>
      </p:pic>
      <p:pic>
        <p:nvPicPr>
          <p:cNvPr id="8" name="Image 7">
            <a:extLst>
              <a:ext uri="{FF2B5EF4-FFF2-40B4-BE49-F238E27FC236}">
                <a16:creationId xmlns:a16="http://schemas.microsoft.com/office/drawing/2014/main" id="{A641A5CF-C08B-6BBD-0792-41C11BBF3C1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3617" y="5445224"/>
            <a:ext cx="1299325" cy="1272780"/>
          </a:xfrm>
          <a:prstGeom prst="rect">
            <a:avLst/>
          </a:prstGeom>
        </p:spPr>
      </p:pic>
    </p:spTree>
    <p:extLst>
      <p:ext uri="{BB962C8B-B14F-4D97-AF65-F5344CB8AC3E}">
        <p14:creationId xmlns:p14="http://schemas.microsoft.com/office/powerpoint/2010/main" val="1133549242"/>
      </p:ext>
    </p:extLst>
  </p:cSld>
  <p:clrMapOvr>
    <a:masterClrMapping/>
  </p:clrMapOvr>
  <p:transition spd="med">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7504" y="692696"/>
            <a:ext cx="8579296" cy="400110"/>
          </a:xfrm>
          <a:prstGeom prst="rect">
            <a:avLst/>
          </a:prstGeom>
        </p:spPr>
        <p:txBody>
          <a:bodyPr wrap="square">
            <a:spAutoFit/>
          </a:bodyPr>
          <a:lstStyle/>
          <a:p>
            <a:pPr lvl="3"/>
            <a:r>
              <a:rPr lang="fr-FR" sz="2000" b="1" dirty="0">
                <a:solidFill>
                  <a:schemeClr val="bg1"/>
                </a:solidFill>
              </a:rPr>
              <a:t>Eléments d’une façade, points sensibles</a:t>
            </a:r>
          </a:p>
        </p:txBody>
      </p:sp>
      <p:pic>
        <p:nvPicPr>
          <p:cNvPr id="4" name="Image 3">
            <a:extLst>
              <a:ext uri="{FF2B5EF4-FFF2-40B4-BE49-F238E27FC236}">
                <a16:creationId xmlns:a16="http://schemas.microsoft.com/office/drawing/2014/main" id="{15C27ABA-AE81-0BFA-3A30-8E7DD78BD9E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0801" y="14445"/>
            <a:ext cx="889515" cy="1038291"/>
          </a:xfrm>
          <a:prstGeom prst="rect">
            <a:avLst/>
          </a:prstGeom>
        </p:spPr>
      </p:pic>
      <p:pic>
        <p:nvPicPr>
          <p:cNvPr id="8" name="Image 7">
            <a:extLst>
              <a:ext uri="{FF2B5EF4-FFF2-40B4-BE49-F238E27FC236}">
                <a16:creationId xmlns:a16="http://schemas.microsoft.com/office/drawing/2014/main" id="{A641A5CF-C08B-6BBD-0792-41C11BBF3C1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3617" y="5445224"/>
            <a:ext cx="1299325" cy="1272780"/>
          </a:xfrm>
          <a:prstGeom prst="rect">
            <a:avLst/>
          </a:prstGeom>
        </p:spPr>
      </p:pic>
      <p:pic>
        <p:nvPicPr>
          <p:cNvPr id="5" name="Image 4">
            <a:extLst>
              <a:ext uri="{FF2B5EF4-FFF2-40B4-BE49-F238E27FC236}">
                <a16:creationId xmlns:a16="http://schemas.microsoft.com/office/drawing/2014/main" id="{BFC7279C-05B7-3E13-C8CB-C8AF165534F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83768" y="1360066"/>
            <a:ext cx="5028678" cy="4952057"/>
          </a:xfrm>
          <a:prstGeom prst="rect">
            <a:avLst/>
          </a:prstGeom>
        </p:spPr>
      </p:pic>
      <p:sp>
        <p:nvSpPr>
          <p:cNvPr id="6" name="Titre 4">
            <a:extLst>
              <a:ext uri="{FF2B5EF4-FFF2-40B4-BE49-F238E27FC236}">
                <a16:creationId xmlns:a16="http://schemas.microsoft.com/office/drawing/2014/main" id="{1D74E90A-2E47-9B1E-C912-8C3BEB33828D}"/>
              </a:ext>
            </a:extLst>
          </p:cNvPr>
          <p:cNvSpPr txBox="1">
            <a:spLocks/>
          </p:cNvSpPr>
          <p:nvPr/>
        </p:nvSpPr>
        <p:spPr>
          <a:xfrm>
            <a:off x="457200" y="-33069"/>
            <a:ext cx="8229600" cy="490066"/>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1400" i="1" dirty="0">
                <a:solidFill>
                  <a:schemeClr val="bg1"/>
                </a:solidFill>
              </a:rPr>
              <a:t>Ravalement en copropriété  09/04/2025</a:t>
            </a:r>
            <a:endParaRPr lang="fr-FR" sz="2400" i="1" dirty="0">
              <a:solidFill>
                <a:schemeClr val="bg1"/>
              </a:solidFill>
            </a:endParaRPr>
          </a:p>
        </p:txBody>
      </p:sp>
    </p:spTree>
    <p:extLst>
      <p:ext uri="{BB962C8B-B14F-4D97-AF65-F5344CB8AC3E}">
        <p14:creationId xmlns:p14="http://schemas.microsoft.com/office/powerpoint/2010/main" val="854159849"/>
      </p:ext>
    </p:extLst>
  </p:cSld>
  <p:clrMapOvr>
    <a:masterClrMapping/>
  </p:clrMapOvr>
  <p:transition spd="med">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7504" y="692696"/>
            <a:ext cx="8579296" cy="400110"/>
          </a:xfrm>
          <a:prstGeom prst="rect">
            <a:avLst/>
          </a:prstGeom>
        </p:spPr>
        <p:txBody>
          <a:bodyPr wrap="square">
            <a:spAutoFit/>
          </a:bodyPr>
          <a:lstStyle/>
          <a:p>
            <a:pPr lvl="3"/>
            <a:r>
              <a:rPr lang="fr-FR" sz="2000" b="1" dirty="0">
                <a:solidFill>
                  <a:schemeClr val="bg1"/>
                </a:solidFill>
              </a:rPr>
              <a:t>Le parcours de l’eau :</a:t>
            </a:r>
          </a:p>
        </p:txBody>
      </p:sp>
      <p:pic>
        <p:nvPicPr>
          <p:cNvPr id="4" name="Image 3">
            <a:extLst>
              <a:ext uri="{FF2B5EF4-FFF2-40B4-BE49-F238E27FC236}">
                <a16:creationId xmlns:a16="http://schemas.microsoft.com/office/drawing/2014/main" id="{15C27ABA-AE81-0BFA-3A30-8E7DD78BD9E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0801" y="14445"/>
            <a:ext cx="889515" cy="1038291"/>
          </a:xfrm>
          <a:prstGeom prst="rect">
            <a:avLst/>
          </a:prstGeom>
        </p:spPr>
      </p:pic>
      <p:pic>
        <p:nvPicPr>
          <p:cNvPr id="8" name="Image 7">
            <a:extLst>
              <a:ext uri="{FF2B5EF4-FFF2-40B4-BE49-F238E27FC236}">
                <a16:creationId xmlns:a16="http://schemas.microsoft.com/office/drawing/2014/main" id="{A641A5CF-C08B-6BBD-0792-41C11BBF3C1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585220"/>
            <a:ext cx="1299325" cy="1272780"/>
          </a:xfrm>
          <a:prstGeom prst="rect">
            <a:avLst/>
          </a:prstGeom>
        </p:spPr>
      </p:pic>
      <p:sp>
        <p:nvSpPr>
          <p:cNvPr id="2" name="Sous-titre 2">
            <a:extLst>
              <a:ext uri="{FF2B5EF4-FFF2-40B4-BE49-F238E27FC236}">
                <a16:creationId xmlns:a16="http://schemas.microsoft.com/office/drawing/2014/main" id="{29CE0922-5838-2B79-9C79-62D165087CE8}"/>
              </a:ext>
            </a:extLst>
          </p:cNvPr>
          <p:cNvSpPr txBox="1">
            <a:spLocks/>
          </p:cNvSpPr>
          <p:nvPr/>
        </p:nvSpPr>
        <p:spPr>
          <a:xfrm>
            <a:off x="1462942" y="1200635"/>
            <a:ext cx="7140987" cy="618218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fr-CA" sz="1600" b="1" dirty="0">
                <a:solidFill>
                  <a:srgbClr val="002060"/>
                </a:solidFill>
              </a:rPr>
              <a:t>Principale fonction d’une façade : repousser </a:t>
            </a:r>
            <a:r>
              <a:rPr lang="fr-CA" sz="1600" b="1" dirty="0">
                <a:solidFill>
                  <a:srgbClr val="0070C0"/>
                </a:solidFill>
              </a:rPr>
              <a:t>l’</a:t>
            </a:r>
            <a:r>
              <a:rPr lang="fr-CA" sz="2000" b="1" dirty="0">
                <a:solidFill>
                  <a:srgbClr val="0070C0"/>
                </a:solidFill>
              </a:rPr>
              <a:t>EAU</a:t>
            </a:r>
            <a:r>
              <a:rPr lang="fr-CA" sz="1600" b="1" dirty="0">
                <a:solidFill>
                  <a:srgbClr val="002060"/>
                </a:solidFill>
              </a:rPr>
              <a:t> !</a:t>
            </a:r>
          </a:p>
          <a:p>
            <a:pPr marL="0" indent="0">
              <a:buNone/>
            </a:pPr>
            <a:endParaRPr lang="fr-CA" sz="1600" b="1" dirty="0">
              <a:solidFill>
                <a:srgbClr val="002060"/>
              </a:solidFill>
            </a:endParaRPr>
          </a:p>
          <a:p>
            <a:pPr marL="0" indent="0">
              <a:buNone/>
            </a:pPr>
            <a:r>
              <a:rPr lang="fr-CA" sz="1600" b="1" dirty="0">
                <a:solidFill>
                  <a:srgbClr val="002060"/>
                </a:solidFill>
              </a:rPr>
              <a:t>De fait, la problématique de l’eau est omniprésente lorsque l’on regarde une façade et doit être la préoccupation majeure du ravalement.</a:t>
            </a:r>
          </a:p>
          <a:p>
            <a:pPr marL="0" indent="0">
              <a:buNone/>
            </a:pPr>
            <a:endParaRPr lang="fr-CA" sz="1600" b="1" dirty="0">
              <a:solidFill>
                <a:srgbClr val="002060"/>
              </a:solidFill>
            </a:endParaRPr>
          </a:p>
          <a:p>
            <a:pPr marL="0" indent="0">
              <a:buNone/>
            </a:pPr>
            <a:r>
              <a:rPr lang="fr-CA" sz="1600" b="1" dirty="0">
                <a:solidFill>
                  <a:srgbClr val="002060"/>
                </a:solidFill>
              </a:rPr>
              <a:t>L’eau coule, ruisselle, fuit, tombe, rejaillit, remonte par capillarité sur la façade : partout il faut la prendre en compte, partout il faut la repousser en maitrisant son parcours.</a:t>
            </a:r>
          </a:p>
          <a:p>
            <a:pPr marL="0" indent="0">
              <a:buNone/>
            </a:pPr>
            <a:endParaRPr lang="fr-CA" sz="1600" b="1" dirty="0">
              <a:solidFill>
                <a:srgbClr val="002060"/>
              </a:solidFill>
            </a:endParaRPr>
          </a:p>
          <a:p>
            <a:pPr marL="0" indent="0">
              <a:buNone/>
            </a:pPr>
            <a:r>
              <a:rPr lang="fr-CA" sz="1600" b="1" dirty="0">
                <a:solidFill>
                  <a:srgbClr val="002060"/>
                </a:solidFill>
              </a:rPr>
              <a:t>Certaines façades anciennes sont perdues leurs bandeaux et cadres décoratifs. Ils étaient aussi utilitaires car ils précipitaient la chute des gouttes en l’écartant et en évitant qu’elle ruisselle. </a:t>
            </a:r>
          </a:p>
          <a:p>
            <a:pPr marL="0" indent="0">
              <a:buNone/>
            </a:pPr>
            <a:endParaRPr lang="fr-CA" sz="1600" b="1" dirty="0">
              <a:solidFill>
                <a:srgbClr val="002060"/>
              </a:solidFill>
            </a:endParaRPr>
          </a:p>
          <a:p>
            <a:pPr marL="0" indent="0">
              <a:buNone/>
            </a:pPr>
            <a:r>
              <a:rPr lang="fr-CA" sz="1600" b="1" dirty="0">
                <a:solidFill>
                  <a:srgbClr val="002060"/>
                </a:solidFill>
              </a:rPr>
              <a:t>Sur certaines façades, notamment en pierre, des bandeaux et rebords de fenêtres doivent être, selon les cas, recouverts de zinc. Les couventines se généralisent.</a:t>
            </a:r>
          </a:p>
          <a:p>
            <a:pPr marL="0" indent="0">
              <a:buNone/>
            </a:pPr>
            <a:endParaRPr lang="fr-CA" sz="1600" b="1" dirty="0">
              <a:solidFill>
                <a:srgbClr val="002060"/>
              </a:solidFill>
            </a:endParaRPr>
          </a:p>
          <a:p>
            <a:pPr marL="0" indent="0">
              <a:buNone/>
            </a:pPr>
            <a:r>
              <a:rPr lang="fr-CA" sz="1600" b="1" dirty="0">
                <a:solidFill>
                  <a:srgbClr val="002060"/>
                </a:solidFill>
              </a:rPr>
              <a:t>De fait, le métier de zingueur est indissociable d’un ravalement.</a:t>
            </a:r>
          </a:p>
          <a:p>
            <a:pPr marL="0" indent="0">
              <a:buNone/>
            </a:pPr>
            <a:r>
              <a:rPr lang="fr-CA" sz="1600" b="1" dirty="0">
                <a:solidFill>
                  <a:srgbClr val="002060"/>
                </a:solidFill>
              </a:rPr>
              <a:t>		</a:t>
            </a:r>
          </a:p>
          <a:p>
            <a:pPr marL="0" indent="0">
              <a:buNone/>
            </a:pPr>
            <a:endParaRPr lang="fr-FR" b="1" dirty="0">
              <a:solidFill>
                <a:srgbClr val="002060"/>
              </a:solidFill>
            </a:endParaRPr>
          </a:p>
        </p:txBody>
      </p:sp>
      <p:sp>
        <p:nvSpPr>
          <p:cNvPr id="6" name="Titre 4">
            <a:extLst>
              <a:ext uri="{FF2B5EF4-FFF2-40B4-BE49-F238E27FC236}">
                <a16:creationId xmlns:a16="http://schemas.microsoft.com/office/drawing/2014/main" id="{2FFA1966-D554-D89D-0FD3-9153C0383470}"/>
              </a:ext>
            </a:extLst>
          </p:cNvPr>
          <p:cNvSpPr txBox="1">
            <a:spLocks/>
          </p:cNvSpPr>
          <p:nvPr/>
        </p:nvSpPr>
        <p:spPr>
          <a:xfrm>
            <a:off x="457200" y="-33069"/>
            <a:ext cx="8229600" cy="490066"/>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1400" i="1" dirty="0">
                <a:solidFill>
                  <a:schemeClr val="bg1"/>
                </a:solidFill>
              </a:rPr>
              <a:t>Ravalement en copropriété  09/04/2025</a:t>
            </a:r>
            <a:endParaRPr lang="fr-FR" sz="2400" i="1" dirty="0">
              <a:solidFill>
                <a:schemeClr val="bg1"/>
              </a:solidFill>
            </a:endParaRPr>
          </a:p>
        </p:txBody>
      </p:sp>
    </p:spTree>
    <p:extLst>
      <p:ext uri="{BB962C8B-B14F-4D97-AF65-F5344CB8AC3E}">
        <p14:creationId xmlns:p14="http://schemas.microsoft.com/office/powerpoint/2010/main" val="693253164"/>
      </p:ext>
    </p:extLst>
  </p:cSld>
  <p:clrMapOvr>
    <a:masterClrMapping/>
  </p:clrMapOvr>
  <p:transition spd="med">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7504" y="504511"/>
            <a:ext cx="8579296" cy="707886"/>
          </a:xfrm>
          <a:prstGeom prst="rect">
            <a:avLst/>
          </a:prstGeom>
        </p:spPr>
        <p:txBody>
          <a:bodyPr wrap="square">
            <a:spAutoFit/>
          </a:bodyPr>
          <a:lstStyle/>
          <a:p>
            <a:pPr lvl="3"/>
            <a:r>
              <a:rPr lang="fr-FR" sz="2000" b="1" dirty="0">
                <a:solidFill>
                  <a:schemeClr val="bg1"/>
                </a:solidFill>
              </a:rPr>
              <a:t>De la </a:t>
            </a:r>
            <a:r>
              <a:rPr lang="fr-FR" sz="2000" b="1" dirty="0" err="1">
                <a:solidFill>
                  <a:schemeClr val="bg1"/>
                </a:solidFill>
              </a:rPr>
              <a:t>Perspirance</a:t>
            </a:r>
            <a:r>
              <a:rPr lang="fr-FR" sz="2000" b="1" dirty="0">
                <a:solidFill>
                  <a:schemeClr val="bg1"/>
                </a:solidFill>
              </a:rPr>
              <a:t>, de la pierre, de l’imperméabilité : notions</a:t>
            </a:r>
          </a:p>
        </p:txBody>
      </p:sp>
      <p:pic>
        <p:nvPicPr>
          <p:cNvPr id="4" name="Image 3">
            <a:extLst>
              <a:ext uri="{FF2B5EF4-FFF2-40B4-BE49-F238E27FC236}">
                <a16:creationId xmlns:a16="http://schemas.microsoft.com/office/drawing/2014/main" id="{15C27ABA-AE81-0BFA-3A30-8E7DD78BD9E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0801" y="14445"/>
            <a:ext cx="889515" cy="1038291"/>
          </a:xfrm>
          <a:prstGeom prst="rect">
            <a:avLst/>
          </a:prstGeom>
        </p:spPr>
      </p:pic>
      <p:pic>
        <p:nvPicPr>
          <p:cNvPr id="8" name="Image 7">
            <a:extLst>
              <a:ext uri="{FF2B5EF4-FFF2-40B4-BE49-F238E27FC236}">
                <a16:creationId xmlns:a16="http://schemas.microsoft.com/office/drawing/2014/main" id="{A641A5CF-C08B-6BBD-0792-41C11BBF3C1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3617" y="5445224"/>
            <a:ext cx="1299325" cy="1272780"/>
          </a:xfrm>
          <a:prstGeom prst="rect">
            <a:avLst/>
          </a:prstGeom>
        </p:spPr>
      </p:pic>
      <p:sp>
        <p:nvSpPr>
          <p:cNvPr id="2" name="Sous-titre 2">
            <a:extLst>
              <a:ext uri="{FF2B5EF4-FFF2-40B4-BE49-F238E27FC236}">
                <a16:creationId xmlns:a16="http://schemas.microsoft.com/office/drawing/2014/main" id="{29CE0922-5838-2B79-9C79-62D165087CE8}"/>
              </a:ext>
            </a:extLst>
          </p:cNvPr>
          <p:cNvSpPr txBox="1">
            <a:spLocks/>
          </p:cNvSpPr>
          <p:nvPr/>
        </p:nvSpPr>
        <p:spPr>
          <a:xfrm>
            <a:off x="1545813" y="1484784"/>
            <a:ext cx="7140987" cy="6182184"/>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fr-CA" sz="1600" b="1" dirty="0">
                <a:solidFill>
                  <a:srgbClr val="0070C0"/>
                </a:solidFill>
              </a:rPr>
              <a:t>Toujours à propos d’eau…</a:t>
            </a:r>
          </a:p>
          <a:p>
            <a:pPr marL="0" indent="0">
              <a:buNone/>
            </a:pPr>
            <a:r>
              <a:rPr lang="fr-CA" sz="1600" dirty="0"/>
              <a:t>L’intérieur des logements est toujours plus humide que l’extérieur.</a:t>
            </a:r>
          </a:p>
          <a:p>
            <a:pPr marL="0" indent="0">
              <a:buNone/>
            </a:pPr>
            <a:endParaRPr lang="fr-CA" sz="1600" dirty="0"/>
          </a:p>
          <a:p>
            <a:pPr marL="0" indent="0">
              <a:buNone/>
            </a:pPr>
            <a:r>
              <a:rPr lang="fr-CA" sz="1600" dirty="0"/>
              <a:t>Dans les constructions modernes, après 1948 pour simplifier, des systèmes d’aération naturelle par balayage existent et, depuis les années 70, l’apparition de Ventilations Mécaniques Contrôlées (VMC) a apporté un vrai confort et participé à la qualité de l’air intérieur.</a:t>
            </a:r>
          </a:p>
          <a:p>
            <a:pPr marL="0" indent="0">
              <a:buNone/>
            </a:pPr>
            <a:endParaRPr lang="fr-CA" sz="1600" dirty="0"/>
          </a:p>
          <a:p>
            <a:pPr marL="0" indent="0">
              <a:buNone/>
            </a:pPr>
            <a:r>
              <a:rPr lang="fr-CA" sz="1600" dirty="0"/>
              <a:t>Dans les constructions antérieures, dont la construction, plus artisanale, comprend des cloisons en matériaux naturels, une régulation se faisait naturellement par :</a:t>
            </a:r>
          </a:p>
          <a:p>
            <a:pPr marL="0" indent="0">
              <a:buNone/>
            </a:pPr>
            <a:r>
              <a:rPr lang="fr-CA" sz="1600" dirty="0"/>
              <a:t>	- la non-étanchéité des fenêtres anciennes</a:t>
            </a:r>
          </a:p>
          <a:p>
            <a:pPr marL="0" indent="0">
              <a:buNone/>
            </a:pPr>
            <a:r>
              <a:rPr lang="fr-CA" sz="1600" dirty="0"/>
              <a:t>	- la migration de la vapeur d’eau à travers les murs, de l’intérieur vers l’extérieur</a:t>
            </a:r>
          </a:p>
          <a:p>
            <a:pPr marL="0" indent="0">
              <a:buNone/>
            </a:pPr>
            <a:endParaRPr lang="fr-CA" sz="1600" dirty="0"/>
          </a:p>
          <a:p>
            <a:pPr marL="0" indent="0">
              <a:buNone/>
            </a:pPr>
            <a:r>
              <a:rPr lang="fr-CA" sz="1600" dirty="0"/>
              <a:t>Ce phénomène n’est possible que si le mur a la capacité de ne pas bloquer la migration de la vapeur. Cette qualité s’appelle la « </a:t>
            </a:r>
            <a:r>
              <a:rPr lang="fr-CA" sz="1800" b="1" u="sng" dirty="0" err="1">
                <a:solidFill>
                  <a:srgbClr val="0070C0"/>
                </a:solidFill>
              </a:rPr>
              <a:t>perspirance</a:t>
            </a:r>
            <a:r>
              <a:rPr lang="fr-CA" sz="1600" dirty="0"/>
              <a:t> ».</a:t>
            </a:r>
          </a:p>
          <a:p>
            <a:pPr marL="0" indent="0">
              <a:buNone/>
            </a:pPr>
            <a:endParaRPr lang="fr-CA" sz="1600" dirty="0"/>
          </a:p>
          <a:p>
            <a:pPr marL="0" indent="0">
              <a:buNone/>
            </a:pPr>
            <a:r>
              <a:rPr lang="fr-CA" sz="1600" dirty="0"/>
              <a:t>Typiquement, les murs perspirants sont ceux construits en pierre ou en pans de bois remplis de pierres mal dégrossies (les moellons) et de plâtre, apparents ou recouvert d’un enduit également perspirant, à la chaux.</a:t>
            </a:r>
          </a:p>
          <a:p>
            <a:pPr marL="0" indent="0">
              <a:buNone/>
            </a:pPr>
            <a:endParaRPr lang="fr-CA" sz="1600" b="1" dirty="0">
              <a:solidFill>
                <a:schemeClr val="tx2">
                  <a:lumMod val="60000"/>
                  <a:lumOff val="40000"/>
                </a:schemeClr>
              </a:solidFill>
            </a:endParaRPr>
          </a:p>
          <a:p>
            <a:pPr marL="0" indent="0">
              <a:buNone/>
            </a:pPr>
            <a:endParaRPr lang="fr-CA" sz="1600" b="1" dirty="0">
              <a:solidFill>
                <a:srgbClr val="002060"/>
              </a:solidFill>
            </a:endParaRPr>
          </a:p>
          <a:p>
            <a:pPr marL="0" indent="0">
              <a:buNone/>
            </a:pPr>
            <a:endParaRPr lang="fr-CA" sz="1600" b="1" dirty="0">
              <a:solidFill>
                <a:srgbClr val="002060"/>
              </a:solidFill>
            </a:endParaRPr>
          </a:p>
          <a:p>
            <a:pPr marL="0" indent="0">
              <a:buNone/>
            </a:pPr>
            <a:r>
              <a:rPr lang="fr-CA" sz="1600" b="1" dirty="0">
                <a:solidFill>
                  <a:srgbClr val="002060"/>
                </a:solidFill>
              </a:rPr>
              <a:t>		</a:t>
            </a:r>
          </a:p>
          <a:p>
            <a:pPr marL="0" indent="0">
              <a:buNone/>
            </a:pPr>
            <a:endParaRPr lang="fr-FR" b="1" dirty="0">
              <a:solidFill>
                <a:srgbClr val="002060"/>
              </a:solidFill>
            </a:endParaRPr>
          </a:p>
        </p:txBody>
      </p:sp>
      <p:sp>
        <p:nvSpPr>
          <p:cNvPr id="6" name="Titre 4">
            <a:extLst>
              <a:ext uri="{FF2B5EF4-FFF2-40B4-BE49-F238E27FC236}">
                <a16:creationId xmlns:a16="http://schemas.microsoft.com/office/drawing/2014/main" id="{C60EC13C-0CD0-1C79-3706-BF9892F1F1BB}"/>
              </a:ext>
            </a:extLst>
          </p:cNvPr>
          <p:cNvSpPr txBox="1">
            <a:spLocks/>
          </p:cNvSpPr>
          <p:nvPr/>
        </p:nvSpPr>
        <p:spPr>
          <a:xfrm>
            <a:off x="457200" y="-33069"/>
            <a:ext cx="8229600" cy="490066"/>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1400" i="1" dirty="0">
                <a:solidFill>
                  <a:schemeClr val="bg1"/>
                </a:solidFill>
              </a:rPr>
              <a:t>Ravalement en copropriété  09/04/2025</a:t>
            </a:r>
            <a:endParaRPr lang="fr-FR" sz="2400" i="1" dirty="0">
              <a:solidFill>
                <a:schemeClr val="bg1"/>
              </a:solidFill>
            </a:endParaRPr>
          </a:p>
        </p:txBody>
      </p:sp>
    </p:spTree>
    <p:extLst>
      <p:ext uri="{BB962C8B-B14F-4D97-AF65-F5344CB8AC3E}">
        <p14:creationId xmlns:p14="http://schemas.microsoft.com/office/powerpoint/2010/main" val="1570767534"/>
      </p:ext>
    </p:extLst>
  </p:cSld>
  <p:clrMapOvr>
    <a:masterClrMapping/>
  </p:clrMapOvr>
  <p:transition spd="med">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15C27ABA-AE81-0BFA-3A30-8E7DD78BD9E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0801" y="14445"/>
            <a:ext cx="889515" cy="1038291"/>
          </a:xfrm>
          <a:prstGeom prst="rect">
            <a:avLst/>
          </a:prstGeom>
        </p:spPr>
      </p:pic>
      <p:pic>
        <p:nvPicPr>
          <p:cNvPr id="8" name="Image 7">
            <a:extLst>
              <a:ext uri="{FF2B5EF4-FFF2-40B4-BE49-F238E27FC236}">
                <a16:creationId xmlns:a16="http://schemas.microsoft.com/office/drawing/2014/main" id="{A641A5CF-C08B-6BBD-0792-41C11BBF3C1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3617" y="5445224"/>
            <a:ext cx="1299325" cy="1272780"/>
          </a:xfrm>
          <a:prstGeom prst="rect">
            <a:avLst/>
          </a:prstGeom>
        </p:spPr>
      </p:pic>
      <p:sp>
        <p:nvSpPr>
          <p:cNvPr id="2" name="Sous-titre 2">
            <a:extLst>
              <a:ext uri="{FF2B5EF4-FFF2-40B4-BE49-F238E27FC236}">
                <a16:creationId xmlns:a16="http://schemas.microsoft.com/office/drawing/2014/main" id="{29CE0922-5838-2B79-9C79-62D165087CE8}"/>
              </a:ext>
            </a:extLst>
          </p:cNvPr>
          <p:cNvSpPr txBox="1">
            <a:spLocks/>
          </p:cNvSpPr>
          <p:nvPr/>
        </p:nvSpPr>
        <p:spPr>
          <a:xfrm>
            <a:off x="1462942" y="1200635"/>
            <a:ext cx="7140987" cy="6182184"/>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fr-CA" sz="1600" b="1" dirty="0">
              <a:solidFill>
                <a:srgbClr val="002060"/>
              </a:solidFill>
            </a:endParaRPr>
          </a:p>
          <a:p>
            <a:pPr marL="0" indent="0">
              <a:buNone/>
            </a:pPr>
            <a:r>
              <a:rPr lang="fr-CA" sz="1600" dirty="0"/>
              <a:t>Des années 50 aux années 80, lors de nombreux ravalements des solutions moins chères que la réfection de l’enduit traditionnel à la chaux arrière été mises en œuvre et des enduit ciment (imperméables) ont été apposés.</a:t>
            </a:r>
          </a:p>
          <a:p>
            <a:pPr marL="0" indent="0">
              <a:buNone/>
            </a:pPr>
            <a:endParaRPr lang="fr-CA" sz="1600" b="1" dirty="0"/>
          </a:p>
          <a:p>
            <a:pPr marL="0" indent="0">
              <a:buNone/>
            </a:pPr>
            <a:r>
              <a:rPr lang="fr-CA" sz="1600" dirty="0"/>
              <a:t>Plus tard, des peintures imperméables plastiques ont été employées sur des supports qui devaient « respirer » pour maintenir leur équilibre</a:t>
            </a:r>
            <a:r>
              <a:rPr lang="fr-CA" sz="1600" b="1" dirty="0"/>
              <a:t>.</a:t>
            </a:r>
          </a:p>
          <a:p>
            <a:pPr marL="0" indent="0">
              <a:buNone/>
            </a:pPr>
            <a:endParaRPr lang="fr-CA" sz="1600" b="1" dirty="0"/>
          </a:p>
          <a:p>
            <a:pPr marL="0" indent="0">
              <a:buNone/>
            </a:pPr>
            <a:r>
              <a:rPr lang="fr-CA" sz="1600" dirty="0"/>
              <a:t>Le résultat de ce genre d’interventions malheureuses a été le développement de </a:t>
            </a:r>
            <a:r>
              <a:rPr lang="fr-CA" sz="1600" b="1" dirty="0"/>
              <a:t>moisissures</a:t>
            </a:r>
            <a:r>
              <a:rPr lang="fr-CA" sz="1600" dirty="0"/>
              <a:t> et </a:t>
            </a:r>
            <a:r>
              <a:rPr lang="fr-CA" sz="1600" b="1" dirty="0"/>
              <a:t>condensations</a:t>
            </a:r>
            <a:r>
              <a:rPr lang="fr-CA" sz="1600" dirty="0"/>
              <a:t> côté intérieur et, dans le cas de murs en pans de bois, le </a:t>
            </a:r>
            <a:r>
              <a:rPr lang="fr-CA" sz="1600" b="1" dirty="0"/>
              <a:t>pourrissement</a:t>
            </a:r>
            <a:r>
              <a:rPr lang="fr-CA" sz="1600" dirty="0"/>
              <a:t> des traverses et colombages cachées de l’extérieur mais bien présents au cœur de la paroi. La correction de ces phénomènes peut être assez onéreuse, avec la purge des façades (à la main) et des interventions assez techniques de réparation ou de remplacement de tronçons de bois…</a:t>
            </a:r>
          </a:p>
          <a:p>
            <a:pPr marL="0" indent="0">
              <a:buNone/>
            </a:pPr>
            <a:r>
              <a:rPr lang="fr-CA" sz="1600" dirty="0"/>
              <a:t>C’est souvent une source de surprise et de mécontentement vis-à-vis de l’architecte et de l’entreprise.</a:t>
            </a:r>
          </a:p>
          <a:p>
            <a:pPr marL="0" indent="0">
              <a:buNone/>
            </a:pPr>
            <a:endParaRPr lang="fr-CA" sz="1600" b="1" dirty="0"/>
          </a:p>
          <a:p>
            <a:pPr marL="0" indent="0">
              <a:buNone/>
            </a:pPr>
            <a:r>
              <a:rPr lang="fr-CA" sz="1600" b="1" dirty="0"/>
              <a:t>Cette situation (mur perspirant recouvert d’une couche imperméable) est très courante sur les courettes ou façades arrière des immeubles faubouriens ou haussmanniens d’avant 1890. </a:t>
            </a:r>
          </a:p>
          <a:p>
            <a:pPr marL="0" indent="0">
              <a:buNone/>
            </a:pPr>
            <a:endParaRPr lang="fr-CA" sz="1600" b="1" dirty="0"/>
          </a:p>
          <a:p>
            <a:pPr marL="0" indent="0">
              <a:buNone/>
            </a:pPr>
            <a:r>
              <a:rPr lang="fr-CA" sz="1600" b="1" dirty="0">
                <a:solidFill>
                  <a:srgbClr val="0070C0"/>
                </a:solidFill>
              </a:rPr>
              <a:t>Si vous avez une paroi perspirante, l’ARC vous conseille d’être vigilant et de demander à l’architecte de faire chiffrer par l’entreprise, en amont, trois scénarios de dégradations. La réalités et l’entendue des dégâts ne se constate pleinement que lorsque les échafaudages sont posés et votre marge de négociation est alors réduite…</a:t>
            </a:r>
          </a:p>
          <a:p>
            <a:pPr marL="0" indent="0">
              <a:buNone/>
            </a:pPr>
            <a:endParaRPr lang="fr-CA" sz="1600" b="1" dirty="0">
              <a:solidFill>
                <a:srgbClr val="002060"/>
              </a:solidFill>
            </a:endParaRPr>
          </a:p>
          <a:p>
            <a:pPr marL="0" indent="0">
              <a:buNone/>
            </a:pPr>
            <a:endParaRPr lang="fr-CA" sz="1600" b="1" dirty="0">
              <a:solidFill>
                <a:srgbClr val="002060"/>
              </a:solidFill>
            </a:endParaRPr>
          </a:p>
          <a:p>
            <a:pPr marL="0" indent="0">
              <a:buNone/>
            </a:pPr>
            <a:r>
              <a:rPr lang="fr-CA" sz="1600" b="1" dirty="0">
                <a:solidFill>
                  <a:srgbClr val="002060"/>
                </a:solidFill>
              </a:rPr>
              <a:t>		</a:t>
            </a:r>
          </a:p>
          <a:p>
            <a:pPr marL="0" indent="0">
              <a:buNone/>
            </a:pPr>
            <a:endParaRPr lang="fr-FR" b="1" dirty="0">
              <a:solidFill>
                <a:srgbClr val="002060"/>
              </a:solidFill>
            </a:endParaRPr>
          </a:p>
        </p:txBody>
      </p:sp>
      <p:pic>
        <p:nvPicPr>
          <p:cNvPr id="10" name="Graphique 9" descr="Loupe avec un remplissage uni">
            <a:extLst>
              <a:ext uri="{FF2B5EF4-FFF2-40B4-BE49-F238E27FC236}">
                <a16:creationId xmlns:a16="http://schemas.microsoft.com/office/drawing/2014/main" id="{25077DAB-2A1C-6DDD-A6C2-4CA657C9312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21136216">
            <a:off x="8079254" y="5947872"/>
            <a:ext cx="811233" cy="811233"/>
          </a:xfrm>
          <a:prstGeom prst="rect">
            <a:avLst/>
          </a:prstGeom>
        </p:spPr>
      </p:pic>
      <p:sp>
        <p:nvSpPr>
          <p:cNvPr id="6" name="Titre 4">
            <a:extLst>
              <a:ext uri="{FF2B5EF4-FFF2-40B4-BE49-F238E27FC236}">
                <a16:creationId xmlns:a16="http://schemas.microsoft.com/office/drawing/2014/main" id="{4616B2BB-D60D-54B7-E552-318364D065ED}"/>
              </a:ext>
            </a:extLst>
          </p:cNvPr>
          <p:cNvSpPr txBox="1">
            <a:spLocks/>
          </p:cNvSpPr>
          <p:nvPr/>
        </p:nvSpPr>
        <p:spPr>
          <a:xfrm>
            <a:off x="457200" y="-33069"/>
            <a:ext cx="8229600" cy="490066"/>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1400" i="1" dirty="0">
                <a:solidFill>
                  <a:schemeClr val="bg1"/>
                </a:solidFill>
              </a:rPr>
              <a:t>Ravalement en copropriété  09/04/2025</a:t>
            </a:r>
            <a:endParaRPr lang="fr-FR" sz="2400" i="1" dirty="0">
              <a:solidFill>
                <a:schemeClr val="bg1"/>
              </a:solidFill>
            </a:endParaRPr>
          </a:p>
        </p:txBody>
      </p:sp>
      <p:sp>
        <p:nvSpPr>
          <p:cNvPr id="5" name="Rectangle 4">
            <a:extLst>
              <a:ext uri="{FF2B5EF4-FFF2-40B4-BE49-F238E27FC236}">
                <a16:creationId xmlns:a16="http://schemas.microsoft.com/office/drawing/2014/main" id="{FBA195AB-93C6-FF7E-5078-5AE7878C7599}"/>
              </a:ext>
            </a:extLst>
          </p:cNvPr>
          <p:cNvSpPr/>
          <p:nvPr/>
        </p:nvSpPr>
        <p:spPr>
          <a:xfrm>
            <a:off x="136330" y="504511"/>
            <a:ext cx="8579296" cy="707886"/>
          </a:xfrm>
          <a:prstGeom prst="rect">
            <a:avLst/>
          </a:prstGeom>
        </p:spPr>
        <p:txBody>
          <a:bodyPr wrap="square">
            <a:spAutoFit/>
          </a:bodyPr>
          <a:lstStyle/>
          <a:p>
            <a:pPr lvl="3"/>
            <a:r>
              <a:rPr lang="fr-FR" sz="2000" b="1" dirty="0">
                <a:solidFill>
                  <a:schemeClr val="bg1"/>
                </a:solidFill>
              </a:rPr>
              <a:t>De la </a:t>
            </a:r>
            <a:r>
              <a:rPr lang="fr-FR" sz="2000" b="1" dirty="0" err="1">
                <a:solidFill>
                  <a:schemeClr val="bg1"/>
                </a:solidFill>
              </a:rPr>
              <a:t>Perspirance</a:t>
            </a:r>
            <a:r>
              <a:rPr lang="fr-FR" sz="2000" b="1" dirty="0">
                <a:solidFill>
                  <a:schemeClr val="bg1"/>
                </a:solidFill>
              </a:rPr>
              <a:t>, de la pierre, de l’imperméabilité : notions</a:t>
            </a:r>
          </a:p>
        </p:txBody>
      </p:sp>
    </p:spTree>
    <p:extLst>
      <p:ext uri="{BB962C8B-B14F-4D97-AF65-F5344CB8AC3E}">
        <p14:creationId xmlns:p14="http://schemas.microsoft.com/office/powerpoint/2010/main" val="3632231336"/>
      </p:ext>
    </p:extLst>
  </p:cSld>
  <p:clrMapOvr>
    <a:masterClrMapping/>
  </p:clrMapOvr>
  <p:transition spd="med">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15C27ABA-AE81-0BFA-3A30-8E7DD78BD9E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0801" y="14445"/>
            <a:ext cx="889515" cy="1038291"/>
          </a:xfrm>
          <a:prstGeom prst="rect">
            <a:avLst/>
          </a:prstGeom>
        </p:spPr>
      </p:pic>
      <p:pic>
        <p:nvPicPr>
          <p:cNvPr id="8" name="Image 7">
            <a:extLst>
              <a:ext uri="{FF2B5EF4-FFF2-40B4-BE49-F238E27FC236}">
                <a16:creationId xmlns:a16="http://schemas.microsoft.com/office/drawing/2014/main" id="{A641A5CF-C08B-6BBD-0792-41C11BBF3C1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3617" y="5445224"/>
            <a:ext cx="1299325" cy="1272780"/>
          </a:xfrm>
          <a:prstGeom prst="rect">
            <a:avLst/>
          </a:prstGeom>
        </p:spPr>
      </p:pic>
      <p:sp>
        <p:nvSpPr>
          <p:cNvPr id="2" name="Sous-titre 2">
            <a:extLst>
              <a:ext uri="{FF2B5EF4-FFF2-40B4-BE49-F238E27FC236}">
                <a16:creationId xmlns:a16="http://schemas.microsoft.com/office/drawing/2014/main" id="{29CE0922-5838-2B79-9C79-62D165087CE8}"/>
              </a:ext>
            </a:extLst>
          </p:cNvPr>
          <p:cNvSpPr txBox="1">
            <a:spLocks/>
          </p:cNvSpPr>
          <p:nvPr/>
        </p:nvSpPr>
        <p:spPr>
          <a:xfrm>
            <a:off x="1462942" y="1412775"/>
            <a:ext cx="7140987" cy="597004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fr-CA" sz="1600" b="1" dirty="0">
                <a:solidFill>
                  <a:srgbClr val="002060"/>
                </a:solidFill>
              </a:rPr>
              <a:t>Pans de bois</a:t>
            </a:r>
            <a:endParaRPr lang="fr-CA" sz="1600" b="1" dirty="0">
              <a:solidFill>
                <a:schemeClr val="tx2">
                  <a:lumMod val="60000"/>
                  <a:lumOff val="40000"/>
                </a:schemeClr>
              </a:solidFill>
            </a:endParaRPr>
          </a:p>
          <a:p>
            <a:pPr marL="0" indent="0">
              <a:buNone/>
            </a:pPr>
            <a:endParaRPr lang="fr-CA" sz="1600" b="1" dirty="0">
              <a:solidFill>
                <a:srgbClr val="002060"/>
              </a:solidFill>
            </a:endParaRPr>
          </a:p>
          <a:p>
            <a:pPr marL="0" indent="0">
              <a:buNone/>
            </a:pPr>
            <a:endParaRPr lang="fr-CA" sz="1600" b="1" dirty="0">
              <a:solidFill>
                <a:srgbClr val="002060"/>
              </a:solidFill>
            </a:endParaRPr>
          </a:p>
          <a:p>
            <a:pPr marL="0" indent="0">
              <a:buNone/>
            </a:pPr>
            <a:r>
              <a:rPr lang="fr-CA" sz="1600" b="1" dirty="0">
                <a:solidFill>
                  <a:srgbClr val="002060"/>
                </a:solidFill>
              </a:rPr>
              <a:t>		</a:t>
            </a:r>
          </a:p>
          <a:p>
            <a:pPr marL="0" indent="0">
              <a:buNone/>
            </a:pPr>
            <a:endParaRPr lang="fr-FR" b="1" dirty="0">
              <a:solidFill>
                <a:srgbClr val="002060"/>
              </a:solidFill>
            </a:endParaRPr>
          </a:p>
        </p:txBody>
      </p:sp>
      <p:pic>
        <p:nvPicPr>
          <p:cNvPr id="6" name="Image 5">
            <a:extLst>
              <a:ext uri="{FF2B5EF4-FFF2-40B4-BE49-F238E27FC236}">
                <a16:creationId xmlns:a16="http://schemas.microsoft.com/office/drawing/2014/main" id="{4C2A8D21-3AFB-5A1A-9AE8-F657B662869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63888" y="1559497"/>
            <a:ext cx="3778135" cy="4522117"/>
          </a:xfrm>
          <a:prstGeom prst="rect">
            <a:avLst/>
          </a:prstGeom>
          <a:scene3d>
            <a:camera prst="orthographicFront">
              <a:rot lat="0" lon="10800000" rev="0"/>
            </a:camera>
            <a:lightRig rig="threePt" dir="t"/>
          </a:scene3d>
          <a:sp3d/>
        </p:spPr>
      </p:pic>
      <p:sp>
        <p:nvSpPr>
          <p:cNvPr id="7" name="Titre 4">
            <a:extLst>
              <a:ext uri="{FF2B5EF4-FFF2-40B4-BE49-F238E27FC236}">
                <a16:creationId xmlns:a16="http://schemas.microsoft.com/office/drawing/2014/main" id="{AEB3ADD7-DB9F-59BA-E871-AE78A766FC1B}"/>
              </a:ext>
            </a:extLst>
          </p:cNvPr>
          <p:cNvSpPr txBox="1">
            <a:spLocks/>
          </p:cNvSpPr>
          <p:nvPr/>
        </p:nvSpPr>
        <p:spPr>
          <a:xfrm>
            <a:off x="457200" y="-33069"/>
            <a:ext cx="8229600" cy="490066"/>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1400" i="1" dirty="0">
                <a:solidFill>
                  <a:schemeClr val="bg1"/>
                </a:solidFill>
              </a:rPr>
              <a:t>Ravalement en copropriété  09/04/2025</a:t>
            </a:r>
            <a:endParaRPr lang="fr-FR" sz="2400" i="1" dirty="0">
              <a:solidFill>
                <a:schemeClr val="bg1"/>
              </a:solidFill>
            </a:endParaRPr>
          </a:p>
        </p:txBody>
      </p:sp>
      <p:sp>
        <p:nvSpPr>
          <p:cNvPr id="5" name="Rectangle 4">
            <a:extLst>
              <a:ext uri="{FF2B5EF4-FFF2-40B4-BE49-F238E27FC236}">
                <a16:creationId xmlns:a16="http://schemas.microsoft.com/office/drawing/2014/main" id="{612C193B-856E-4E4F-70C5-98C9CAC28A25}"/>
              </a:ext>
            </a:extLst>
          </p:cNvPr>
          <p:cNvSpPr/>
          <p:nvPr/>
        </p:nvSpPr>
        <p:spPr>
          <a:xfrm>
            <a:off x="107504" y="504511"/>
            <a:ext cx="8579296" cy="707886"/>
          </a:xfrm>
          <a:prstGeom prst="rect">
            <a:avLst/>
          </a:prstGeom>
        </p:spPr>
        <p:txBody>
          <a:bodyPr wrap="square">
            <a:spAutoFit/>
          </a:bodyPr>
          <a:lstStyle/>
          <a:p>
            <a:pPr lvl="3"/>
            <a:r>
              <a:rPr lang="fr-FR" sz="2000" b="1" dirty="0">
                <a:solidFill>
                  <a:schemeClr val="bg1"/>
                </a:solidFill>
              </a:rPr>
              <a:t>De la </a:t>
            </a:r>
            <a:r>
              <a:rPr lang="fr-FR" sz="2000" b="1" dirty="0" err="1">
                <a:solidFill>
                  <a:schemeClr val="bg1"/>
                </a:solidFill>
              </a:rPr>
              <a:t>Perspirance</a:t>
            </a:r>
            <a:r>
              <a:rPr lang="fr-FR" sz="2000" b="1" dirty="0">
                <a:solidFill>
                  <a:schemeClr val="bg1"/>
                </a:solidFill>
              </a:rPr>
              <a:t>, de la pierre, de l’imperméabilité : notions</a:t>
            </a:r>
          </a:p>
        </p:txBody>
      </p:sp>
    </p:spTree>
    <p:extLst>
      <p:ext uri="{BB962C8B-B14F-4D97-AF65-F5344CB8AC3E}">
        <p14:creationId xmlns:p14="http://schemas.microsoft.com/office/powerpoint/2010/main" val="1824276938"/>
      </p:ext>
    </p:extLst>
  </p:cSld>
  <p:clrMapOvr>
    <a:masterClrMapping/>
  </p:clrMapOvr>
  <p:transition spd="med">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7504" y="692696"/>
            <a:ext cx="8579296" cy="400110"/>
          </a:xfrm>
          <a:prstGeom prst="rect">
            <a:avLst/>
          </a:prstGeom>
        </p:spPr>
        <p:txBody>
          <a:bodyPr wrap="square">
            <a:spAutoFit/>
          </a:bodyPr>
          <a:lstStyle/>
          <a:p>
            <a:pPr lvl="3"/>
            <a:r>
              <a:rPr lang="fr-FR" sz="2000" b="1" dirty="0">
                <a:solidFill>
                  <a:schemeClr val="bg1"/>
                </a:solidFill>
              </a:rPr>
              <a:t>La pierre de taille, précautions</a:t>
            </a:r>
          </a:p>
        </p:txBody>
      </p:sp>
      <p:pic>
        <p:nvPicPr>
          <p:cNvPr id="4" name="Image 3">
            <a:extLst>
              <a:ext uri="{FF2B5EF4-FFF2-40B4-BE49-F238E27FC236}">
                <a16:creationId xmlns:a16="http://schemas.microsoft.com/office/drawing/2014/main" id="{15C27ABA-AE81-0BFA-3A30-8E7DD78BD9E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0801" y="14445"/>
            <a:ext cx="889515" cy="1038291"/>
          </a:xfrm>
          <a:prstGeom prst="rect">
            <a:avLst/>
          </a:prstGeom>
        </p:spPr>
      </p:pic>
      <p:pic>
        <p:nvPicPr>
          <p:cNvPr id="8" name="Image 7">
            <a:extLst>
              <a:ext uri="{FF2B5EF4-FFF2-40B4-BE49-F238E27FC236}">
                <a16:creationId xmlns:a16="http://schemas.microsoft.com/office/drawing/2014/main" id="{A641A5CF-C08B-6BBD-0792-41C11BBF3C1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3617" y="5445224"/>
            <a:ext cx="1299325" cy="1272780"/>
          </a:xfrm>
          <a:prstGeom prst="rect">
            <a:avLst/>
          </a:prstGeom>
        </p:spPr>
      </p:pic>
      <p:sp>
        <p:nvSpPr>
          <p:cNvPr id="2" name="Sous-titre 2">
            <a:extLst>
              <a:ext uri="{FF2B5EF4-FFF2-40B4-BE49-F238E27FC236}">
                <a16:creationId xmlns:a16="http://schemas.microsoft.com/office/drawing/2014/main" id="{29CE0922-5838-2B79-9C79-62D165087CE8}"/>
              </a:ext>
            </a:extLst>
          </p:cNvPr>
          <p:cNvSpPr txBox="1">
            <a:spLocks/>
          </p:cNvSpPr>
          <p:nvPr/>
        </p:nvSpPr>
        <p:spPr>
          <a:xfrm>
            <a:off x="1462942" y="1196752"/>
            <a:ext cx="7140987" cy="618218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fr-CA" sz="1600" b="1" dirty="0">
              <a:solidFill>
                <a:srgbClr val="002060"/>
              </a:solidFill>
            </a:endParaRPr>
          </a:p>
          <a:p>
            <a:pPr marL="0" indent="0">
              <a:buNone/>
            </a:pPr>
            <a:r>
              <a:rPr lang="fr-CA" sz="1600" dirty="0"/>
              <a:t>Les façades en pierre de taille, surtout dans nos régions, sont surtout en pierre calcaire.</a:t>
            </a:r>
          </a:p>
          <a:p>
            <a:pPr marL="0" indent="0">
              <a:buNone/>
            </a:pPr>
            <a:r>
              <a:rPr lang="fr-CA" sz="1600" dirty="0"/>
              <a:t>Ces façades ont subi des traitements parfois agressifs dans le but de les nettoyer de leur encrassement.</a:t>
            </a:r>
          </a:p>
          <a:p>
            <a:pPr marL="0" indent="0">
              <a:buNone/>
            </a:pPr>
            <a:endParaRPr lang="fr-CA" sz="1600" dirty="0"/>
          </a:p>
          <a:p>
            <a:pPr marL="0" indent="0">
              <a:buNone/>
            </a:pPr>
            <a:r>
              <a:rPr lang="fr-CA" sz="1600" dirty="0"/>
              <a:t>Le </a:t>
            </a:r>
            <a:r>
              <a:rPr lang="fr-CA" sz="1600" b="1" dirty="0"/>
              <a:t>calcin </a:t>
            </a:r>
            <a:r>
              <a:rPr lang="fr-CA" sz="1600" dirty="0"/>
              <a:t>est une fine pellicule qui se forme à la surface dès que la pierre sort de sa couche géologique en carrière et est exposée à l’air.</a:t>
            </a:r>
          </a:p>
          <a:p>
            <a:pPr marL="0" indent="0">
              <a:buNone/>
            </a:pPr>
            <a:r>
              <a:rPr lang="fr-CA" sz="1600" dirty="0"/>
              <a:t>Des sels minéraux migrent vers la surface de la pierre, formant cette peau invisible, ledit calcin. La couche sous le calcin est plus « tendre » car il lui manque les sels minéraux qui ont migré.</a:t>
            </a:r>
          </a:p>
          <a:p>
            <a:pPr marL="0" indent="0">
              <a:buNone/>
            </a:pPr>
            <a:r>
              <a:rPr lang="fr-CA" sz="1600" dirty="0"/>
              <a:t>Lors de ravalements avec nettoyage à haute pression, eau ou sable, le calcin est emporté et la couche « tendre » exposée aux éléments. L’érosion combinée par la pollution et par la pluie accélère les dégradations. </a:t>
            </a:r>
          </a:p>
          <a:p>
            <a:pPr marL="0" indent="0">
              <a:buNone/>
            </a:pPr>
            <a:endParaRPr lang="fr-CA" sz="1600" dirty="0"/>
          </a:p>
          <a:p>
            <a:pPr marL="0" indent="0">
              <a:buNone/>
            </a:pPr>
            <a:r>
              <a:rPr lang="fr-CA" sz="1600" dirty="0"/>
              <a:t>Aujourd’hui, des méthodes plus douces sont  employées, avec moins de pression ou usage de cabines de gommage soulevées par des bras télescopiques (procédé Thomann-</a:t>
            </a:r>
            <a:r>
              <a:rPr lang="fr-CA" sz="1600" dirty="0" err="1"/>
              <a:t>Hanry</a:t>
            </a:r>
            <a:r>
              <a:rPr lang="fr-CA" sz="1600" dirty="0"/>
              <a:t>).</a:t>
            </a:r>
          </a:p>
          <a:p>
            <a:pPr marL="0" indent="0">
              <a:buNone/>
            </a:pPr>
            <a:r>
              <a:rPr lang="fr-CA" sz="1600" dirty="0"/>
              <a:t>Un bain reminéralisant (durcissant) est systématiquement proposé.</a:t>
            </a:r>
          </a:p>
          <a:p>
            <a:pPr marL="0" indent="0">
              <a:buNone/>
            </a:pPr>
            <a:endParaRPr lang="fr-CA" sz="1600" b="1" dirty="0">
              <a:solidFill>
                <a:srgbClr val="002060"/>
              </a:solidFill>
            </a:endParaRPr>
          </a:p>
          <a:p>
            <a:pPr marL="0" indent="0">
              <a:buNone/>
            </a:pPr>
            <a:endParaRPr lang="fr-CA" sz="1600" b="1" dirty="0">
              <a:solidFill>
                <a:srgbClr val="002060"/>
              </a:solidFill>
            </a:endParaRPr>
          </a:p>
          <a:p>
            <a:pPr marL="0" indent="0">
              <a:buNone/>
            </a:pPr>
            <a:r>
              <a:rPr lang="fr-CA" sz="1600" b="1" dirty="0">
                <a:solidFill>
                  <a:srgbClr val="002060"/>
                </a:solidFill>
              </a:rPr>
              <a:t>		</a:t>
            </a:r>
          </a:p>
          <a:p>
            <a:pPr marL="0" indent="0">
              <a:buNone/>
            </a:pPr>
            <a:endParaRPr lang="fr-FR" b="1" dirty="0">
              <a:solidFill>
                <a:srgbClr val="002060"/>
              </a:solidFill>
            </a:endParaRPr>
          </a:p>
        </p:txBody>
      </p:sp>
      <p:sp>
        <p:nvSpPr>
          <p:cNvPr id="6" name="Titre 4">
            <a:extLst>
              <a:ext uri="{FF2B5EF4-FFF2-40B4-BE49-F238E27FC236}">
                <a16:creationId xmlns:a16="http://schemas.microsoft.com/office/drawing/2014/main" id="{157E2815-FDDE-4CC7-1402-DFEAE9E7CFE4}"/>
              </a:ext>
            </a:extLst>
          </p:cNvPr>
          <p:cNvSpPr txBox="1">
            <a:spLocks/>
          </p:cNvSpPr>
          <p:nvPr/>
        </p:nvSpPr>
        <p:spPr>
          <a:xfrm>
            <a:off x="457200" y="-33069"/>
            <a:ext cx="8229600" cy="490066"/>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1400" i="1" dirty="0">
                <a:solidFill>
                  <a:schemeClr val="bg1"/>
                </a:solidFill>
              </a:rPr>
              <a:t>Ravalement en copropriété  09/04/2025</a:t>
            </a:r>
            <a:endParaRPr lang="fr-FR" sz="2400" i="1" dirty="0">
              <a:solidFill>
                <a:schemeClr val="bg1"/>
              </a:solidFill>
            </a:endParaRPr>
          </a:p>
        </p:txBody>
      </p:sp>
    </p:spTree>
    <p:extLst>
      <p:ext uri="{BB962C8B-B14F-4D97-AF65-F5344CB8AC3E}">
        <p14:creationId xmlns:p14="http://schemas.microsoft.com/office/powerpoint/2010/main" val="4160405645"/>
      </p:ext>
    </p:extLst>
  </p:cSld>
  <p:clrMapOvr>
    <a:masterClrMapping/>
  </p:clrMapOvr>
  <p:transition spd="med">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7504" y="692696"/>
            <a:ext cx="8579296" cy="400110"/>
          </a:xfrm>
          <a:prstGeom prst="rect">
            <a:avLst/>
          </a:prstGeom>
        </p:spPr>
        <p:txBody>
          <a:bodyPr wrap="square">
            <a:spAutoFit/>
          </a:bodyPr>
          <a:lstStyle/>
          <a:p>
            <a:pPr lvl="3"/>
            <a:r>
              <a:rPr lang="fr-FR" sz="2000" b="1" dirty="0">
                <a:solidFill>
                  <a:schemeClr val="bg1"/>
                </a:solidFill>
              </a:rPr>
              <a:t>« J’ai même vu des ITE bien faites »…</a:t>
            </a:r>
          </a:p>
        </p:txBody>
      </p:sp>
      <p:pic>
        <p:nvPicPr>
          <p:cNvPr id="4" name="Image 3">
            <a:extLst>
              <a:ext uri="{FF2B5EF4-FFF2-40B4-BE49-F238E27FC236}">
                <a16:creationId xmlns:a16="http://schemas.microsoft.com/office/drawing/2014/main" id="{15C27ABA-AE81-0BFA-3A30-8E7DD78BD9E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0801" y="14445"/>
            <a:ext cx="889515" cy="1038291"/>
          </a:xfrm>
          <a:prstGeom prst="rect">
            <a:avLst/>
          </a:prstGeom>
        </p:spPr>
      </p:pic>
      <p:pic>
        <p:nvPicPr>
          <p:cNvPr id="8" name="Image 7">
            <a:extLst>
              <a:ext uri="{FF2B5EF4-FFF2-40B4-BE49-F238E27FC236}">
                <a16:creationId xmlns:a16="http://schemas.microsoft.com/office/drawing/2014/main" id="{A641A5CF-C08B-6BBD-0792-41C11BBF3C1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3617" y="5445224"/>
            <a:ext cx="1299325" cy="1272780"/>
          </a:xfrm>
          <a:prstGeom prst="rect">
            <a:avLst/>
          </a:prstGeom>
        </p:spPr>
      </p:pic>
      <p:sp>
        <p:nvSpPr>
          <p:cNvPr id="2" name="Sous-titre 2">
            <a:extLst>
              <a:ext uri="{FF2B5EF4-FFF2-40B4-BE49-F238E27FC236}">
                <a16:creationId xmlns:a16="http://schemas.microsoft.com/office/drawing/2014/main" id="{29CE0922-5838-2B79-9C79-62D165087CE8}"/>
              </a:ext>
            </a:extLst>
          </p:cNvPr>
          <p:cNvSpPr txBox="1">
            <a:spLocks/>
          </p:cNvSpPr>
          <p:nvPr/>
        </p:nvSpPr>
        <p:spPr>
          <a:xfrm>
            <a:off x="683568" y="1200635"/>
            <a:ext cx="8296815" cy="618218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fr-CA" sz="1600" b="1" dirty="0">
              <a:solidFill>
                <a:srgbClr val="002060"/>
              </a:solidFill>
            </a:endParaRPr>
          </a:p>
          <a:p>
            <a:pPr marL="0" indent="0">
              <a:buNone/>
            </a:pPr>
            <a:r>
              <a:rPr lang="fr-CA" sz="1600" dirty="0"/>
              <a:t>L’isolation thermique par l’extérieur a le vent en poupe et le phénomène n’est pas près de s’atténuer.</a:t>
            </a:r>
          </a:p>
          <a:p>
            <a:pPr marL="0" indent="0">
              <a:buNone/>
            </a:pPr>
            <a:endParaRPr lang="fr-CA" sz="1600" dirty="0"/>
          </a:p>
          <a:p>
            <a:pPr marL="0" indent="0">
              <a:buNone/>
            </a:pPr>
            <a:r>
              <a:rPr lang="fr-CA" sz="1600" dirty="0"/>
              <a:t>C’est la méthode la plus efficace pour isoler un bâtiment :</a:t>
            </a:r>
          </a:p>
          <a:p>
            <a:pPr marL="0" indent="0">
              <a:buNone/>
            </a:pPr>
            <a:endParaRPr lang="fr-CA" sz="1600" dirty="0"/>
          </a:p>
          <a:p>
            <a:pPr marL="0" indent="0">
              <a:buNone/>
            </a:pPr>
            <a:r>
              <a:rPr lang="fr-CA" sz="1600" dirty="0"/>
              <a:t>	- </a:t>
            </a:r>
            <a:r>
              <a:rPr lang="fr-CA" sz="1600" b="1" dirty="0"/>
              <a:t>Recouvre les ponts thermiques</a:t>
            </a:r>
          </a:p>
          <a:p>
            <a:pPr marL="0" indent="0">
              <a:buNone/>
            </a:pPr>
            <a:endParaRPr lang="fr-CA" sz="1600" b="1" dirty="0"/>
          </a:p>
          <a:p>
            <a:pPr marL="0" indent="0">
              <a:buNone/>
            </a:pPr>
            <a:r>
              <a:rPr lang="fr-CA" sz="1600" dirty="0"/>
              <a:t>	- </a:t>
            </a:r>
            <a:r>
              <a:rPr lang="fr-CA" sz="1600" b="1" dirty="0"/>
              <a:t>Ne fait pas perdre de l’espace à l’intérieur des appartements (ni 	  	  dérangement dans l’aménagement intérieur)</a:t>
            </a:r>
          </a:p>
          <a:p>
            <a:pPr marL="0" indent="0">
              <a:buNone/>
            </a:pPr>
            <a:endParaRPr lang="fr-CA" sz="1600" b="1" dirty="0"/>
          </a:p>
          <a:p>
            <a:pPr marL="0" indent="0">
              <a:buNone/>
            </a:pPr>
            <a:r>
              <a:rPr lang="fr-CA" sz="1600" dirty="0"/>
              <a:t>	</a:t>
            </a:r>
            <a:r>
              <a:rPr lang="fr-CA" sz="1600" b="1" dirty="0"/>
              <a:t>- Possibilité de mettre des isolants performants et adaptés à plusieurs 	   besoins </a:t>
            </a:r>
            <a:r>
              <a:rPr lang="fr-CA" sz="1600" dirty="0"/>
              <a:t>(coupe-feu, confort d’été…)</a:t>
            </a:r>
          </a:p>
          <a:p>
            <a:pPr marL="0" indent="0">
              <a:buNone/>
            </a:pPr>
            <a:endParaRPr lang="fr-CA" sz="1600" dirty="0"/>
          </a:p>
          <a:p>
            <a:pPr marL="0" indent="0">
              <a:buNone/>
            </a:pPr>
            <a:r>
              <a:rPr lang="fr-CA" sz="1600" dirty="0"/>
              <a:t>	</a:t>
            </a:r>
            <a:r>
              <a:rPr lang="fr-CA" sz="1600" b="1" dirty="0"/>
              <a:t>- La pose d’ITE peut permettre d’améliorer le visuel de l’immeuble car les 	   choix techniques et esthétiques sont très étendus </a:t>
            </a:r>
          </a:p>
          <a:p>
            <a:pPr marL="0" indent="0">
              <a:buNone/>
            </a:pPr>
            <a:endParaRPr lang="fr-CA" sz="1600" dirty="0"/>
          </a:p>
          <a:p>
            <a:pPr marL="0" indent="0">
              <a:buNone/>
            </a:pPr>
            <a:endParaRPr lang="fr-CA" sz="1600" b="1" dirty="0">
              <a:solidFill>
                <a:srgbClr val="002060"/>
              </a:solidFill>
            </a:endParaRPr>
          </a:p>
          <a:p>
            <a:pPr marL="0" indent="0">
              <a:buNone/>
            </a:pPr>
            <a:r>
              <a:rPr lang="fr-CA" sz="1600" b="1" dirty="0">
                <a:solidFill>
                  <a:srgbClr val="002060"/>
                </a:solidFill>
              </a:rPr>
              <a:t>		</a:t>
            </a:r>
          </a:p>
          <a:p>
            <a:pPr marL="0" indent="0">
              <a:buNone/>
            </a:pPr>
            <a:endParaRPr lang="fr-FR" b="1" dirty="0">
              <a:solidFill>
                <a:srgbClr val="002060"/>
              </a:solidFill>
            </a:endParaRPr>
          </a:p>
        </p:txBody>
      </p:sp>
      <p:sp>
        <p:nvSpPr>
          <p:cNvPr id="6" name="Titre 4">
            <a:extLst>
              <a:ext uri="{FF2B5EF4-FFF2-40B4-BE49-F238E27FC236}">
                <a16:creationId xmlns:a16="http://schemas.microsoft.com/office/drawing/2014/main" id="{AFC71804-6445-600A-D394-BC64087A669B}"/>
              </a:ext>
            </a:extLst>
          </p:cNvPr>
          <p:cNvSpPr txBox="1">
            <a:spLocks/>
          </p:cNvSpPr>
          <p:nvPr/>
        </p:nvSpPr>
        <p:spPr>
          <a:xfrm>
            <a:off x="457200" y="-33069"/>
            <a:ext cx="8229600" cy="490066"/>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1400" i="1" dirty="0">
                <a:solidFill>
                  <a:schemeClr val="bg1"/>
                </a:solidFill>
              </a:rPr>
              <a:t>Ravalement en copropriété  09/04/2025</a:t>
            </a:r>
            <a:endParaRPr lang="fr-FR" sz="2400" i="1" dirty="0">
              <a:solidFill>
                <a:schemeClr val="bg1"/>
              </a:solidFill>
            </a:endParaRPr>
          </a:p>
        </p:txBody>
      </p:sp>
    </p:spTree>
    <p:extLst>
      <p:ext uri="{BB962C8B-B14F-4D97-AF65-F5344CB8AC3E}">
        <p14:creationId xmlns:p14="http://schemas.microsoft.com/office/powerpoint/2010/main" val="2438747141"/>
      </p:ext>
    </p:extLst>
  </p:cSld>
  <p:clrMapOvr>
    <a:masterClrMapping/>
  </p:clrMapOvr>
  <p:transition spd="med">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7504" y="692696"/>
            <a:ext cx="8579296" cy="400110"/>
          </a:xfrm>
          <a:prstGeom prst="rect">
            <a:avLst/>
          </a:prstGeom>
        </p:spPr>
        <p:txBody>
          <a:bodyPr wrap="square">
            <a:spAutoFit/>
          </a:bodyPr>
          <a:lstStyle/>
          <a:p>
            <a:pPr lvl="3"/>
            <a:r>
              <a:rPr lang="fr-FR" sz="2000" b="1" dirty="0">
                <a:solidFill>
                  <a:schemeClr val="bg1"/>
                </a:solidFill>
              </a:rPr>
              <a:t>« J’ai même vu des ITE bien faites »…</a:t>
            </a:r>
          </a:p>
        </p:txBody>
      </p:sp>
      <p:pic>
        <p:nvPicPr>
          <p:cNvPr id="4" name="Image 3">
            <a:extLst>
              <a:ext uri="{FF2B5EF4-FFF2-40B4-BE49-F238E27FC236}">
                <a16:creationId xmlns:a16="http://schemas.microsoft.com/office/drawing/2014/main" id="{15C27ABA-AE81-0BFA-3A30-8E7DD78BD9E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0801" y="14445"/>
            <a:ext cx="889515" cy="1038291"/>
          </a:xfrm>
          <a:prstGeom prst="rect">
            <a:avLst/>
          </a:prstGeom>
        </p:spPr>
      </p:pic>
      <p:pic>
        <p:nvPicPr>
          <p:cNvPr id="8" name="Image 7">
            <a:extLst>
              <a:ext uri="{FF2B5EF4-FFF2-40B4-BE49-F238E27FC236}">
                <a16:creationId xmlns:a16="http://schemas.microsoft.com/office/drawing/2014/main" id="{A641A5CF-C08B-6BBD-0792-41C11BBF3C1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3617" y="5445224"/>
            <a:ext cx="1299325" cy="1272780"/>
          </a:xfrm>
          <a:prstGeom prst="rect">
            <a:avLst/>
          </a:prstGeom>
        </p:spPr>
      </p:pic>
      <p:pic>
        <p:nvPicPr>
          <p:cNvPr id="5" name="Image 4">
            <a:extLst>
              <a:ext uri="{FF2B5EF4-FFF2-40B4-BE49-F238E27FC236}">
                <a16:creationId xmlns:a16="http://schemas.microsoft.com/office/drawing/2014/main" id="{FF248E1C-26D9-BAEA-8B51-0F6B240F98E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83805" y="1628800"/>
            <a:ext cx="6581387" cy="4392488"/>
          </a:xfrm>
          <a:prstGeom prst="rect">
            <a:avLst/>
          </a:prstGeom>
        </p:spPr>
      </p:pic>
      <p:sp>
        <p:nvSpPr>
          <p:cNvPr id="6" name="Titre 4">
            <a:extLst>
              <a:ext uri="{FF2B5EF4-FFF2-40B4-BE49-F238E27FC236}">
                <a16:creationId xmlns:a16="http://schemas.microsoft.com/office/drawing/2014/main" id="{B6C31FCC-2170-F2BA-B52E-001ED2627877}"/>
              </a:ext>
            </a:extLst>
          </p:cNvPr>
          <p:cNvSpPr txBox="1">
            <a:spLocks/>
          </p:cNvSpPr>
          <p:nvPr/>
        </p:nvSpPr>
        <p:spPr>
          <a:xfrm>
            <a:off x="457200" y="-33069"/>
            <a:ext cx="8229600" cy="490066"/>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1400" i="1" dirty="0">
                <a:solidFill>
                  <a:schemeClr val="bg1"/>
                </a:solidFill>
              </a:rPr>
              <a:t>Ravalement en copropriété  09/04/2025</a:t>
            </a:r>
            <a:endParaRPr lang="fr-FR" sz="2400" i="1" dirty="0">
              <a:solidFill>
                <a:schemeClr val="bg1"/>
              </a:solidFill>
            </a:endParaRPr>
          </a:p>
        </p:txBody>
      </p:sp>
    </p:spTree>
    <p:extLst>
      <p:ext uri="{BB962C8B-B14F-4D97-AF65-F5344CB8AC3E}">
        <p14:creationId xmlns:p14="http://schemas.microsoft.com/office/powerpoint/2010/main" val="3080011540"/>
      </p:ext>
    </p:extLst>
  </p:cSld>
  <p:clrMapOvr>
    <a:masterClrMapping/>
  </p:clrMapOvr>
  <p:transition spd="med">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7504" y="692696"/>
            <a:ext cx="8579296" cy="400110"/>
          </a:xfrm>
          <a:prstGeom prst="rect">
            <a:avLst/>
          </a:prstGeom>
        </p:spPr>
        <p:txBody>
          <a:bodyPr wrap="square">
            <a:spAutoFit/>
          </a:bodyPr>
          <a:lstStyle/>
          <a:p>
            <a:pPr lvl="3"/>
            <a:r>
              <a:rPr lang="fr-FR" sz="2000" b="1" dirty="0">
                <a:solidFill>
                  <a:schemeClr val="bg1"/>
                </a:solidFill>
              </a:rPr>
              <a:t>« J’ai même vu des ITE bien faites »…</a:t>
            </a:r>
            <a:r>
              <a:rPr lang="fr-FR" b="1" i="1" dirty="0">
                <a:solidFill>
                  <a:schemeClr val="bg1"/>
                </a:solidFill>
              </a:rPr>
              <a:t>, suite</a:t>
            </a:r>
            <a:endParaRPr lang="fr-FR" sz="2000" b="1" dirty="0">
              <a:solidFill>
                <a:schemeClr val="bg1"/>
              </a:solidFill>
            </a:endParaRPr>
          </a:p>
        </p:txBody>
      </p:sp>
      <p:pic>
        <p:nvPicPr>
          <p:cNvPr id="4" name="Image 3">
            <a:extLst>
              <a:ext uri="{FF2B5EF4-FFF2-40B4-BE49-F238E27FC236}">
                <a16:creationId xmlns:a16="http://schemas.microsoft.com/office/drawing/2014/main" id="{15C27ABA-AE81-0BFA-3A30-8E7DD78BD9E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0801" y="14445"/>
            <a:ext cx="889515" cy="1038291"/>
          </a:xfrm>
          <a:prstGeom prst="rect">
            <a:avLst/>
          </a:prstGeom>
        </p:spPr>
      </p:pic>
      <p:pic>
        <p:nvPicPr>
          <p:cNvPr id="8" name="Image 7">
            <a:extLst>
              <a:ext uri="{FF2B5EF4-FFF2-40B4-BE49-F238E27FC236}">
                <a16:creationId xmlns:a16="http://schemas.microsoft.com/office/drawing/2014/main" id="{A641A5CF-C08B-6BBD-0792-41C11BBF3C1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905" y="5598815"/>
            <a:ext cx="1299325" cy="1272780"/>
          </a:xfrm>
          <a:prstGeom prst="rect">
            <a:avLst/>
          </a:prstGeom>
        </p:spPr>
      </p:pic>
      <p:sp>
        <p:nvSpPr>
          <p:cNvPr id="2" name="Sous-titre 2">
            <a:extLst>
              <a:ext uri="{FF2B5EF4-FFF2-40B4-BE49-F238E27FC236}">
                <a16:creationId xmlns:a16="http://schemas.microsoft.com/office/drawing/2014/main" id="{29CE0922-5838-2B79-9C79-62D165087CE8}"/>
              </a:ext>
            </a:extLst>
          </p:cNvPr>
          <p:cNvSpPr txBox="1">
            <a:spLocks/>
          </p:cNvSpPr>
          <p:nvPr/>
        </p:nvSpPr>
        <p:spPr>
          <a:xfrm>
            <a:off x="683567" y="1309433"/>
            <a:ext cx="8296815" cy="618218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fr-CA" sz="1600" b="1" dirty="0">
                <a:solidFill>
                  <a:srgbClr val="002060"/>
                </a:solidFill>
              </a:rPr>
              <a:t>Néanmoins, nous constatons, de </a:t>
            </a:r>
            <a:r>
              <a:rPr lang="fr-CA" sz="1600" b="1" dirty="0">
                <a:solidFill>
                  <a:srgbClr val="FF0000"/>
                </a:solidFill>
              </a:rPr>
              <a:t>nouvelles pathologies et malfaçons</a:t>
            </a:r>
            <a:r>
              <a:rPr lang="fr-CA" sz="1600" b="1" dirty="0">
                <a:solidFill>
                  <a:srgbClr val="002060"/>
                </a:solidFill>
              </a:rPr>
              <a:t>. Ainsi, ce n’est pas le principe d’ITE qui est en cause mais, parfois, sa conception et/ou sa mise en œuvre.</a:t>
            </a:r>
          </a:p>
          <a:p>
            <a:pPr marL="0" indent="0">
              <a:buNone/>
            </a:pPr>
            <a:r>
              <a:rPr lang="fr-CA" sz="1600" b="1" dirty="0">
                <a:solidFill>
                  <a:srgbClr val="002060"/>
                </a:solidFill>
              </a:rPr>
              <a:t>Quelques exemples :</a:t>
            </a:r>
          </a:p>
          <a:p>
            <a:pPr marL="0" indent="0">
              <a:buNone/>
            </a:pPr>
            <a:r>
              <a:rPr lang="fr-CA" sz="1600" b="1" u="sng" dirty="0">
                <a:solidFill>
                  <a:srgbClr val="002060"/>
                </a:solidFill>
              </a:rPr>
              <a:t>Désordres visibles</a:t>
            </a:r>
            <a:endParaRPr lang="fr-CA" sz="1600" b="1" dirty="0">
              <a:solidFill>
                <a:srgbClr val="002060"/>
              </a:solidFill>
            </a:endParaRPr>
          </a:p>
          <a:p>
            <a:pPr marL="0" indent="0">
              <a:buNone/>
            </a:pPr>
            <a:endParaRPr lang="fr-CA" sz="1600" b="1" dirty="0">
              <a:solidFill>
                <a:srgbClr val="002060"/>
              </a:solidFill>
            </a:endParaRPr>
          </a:p>
          <a:p>
            <a:pPr marL="0" indent="0">
              <a:buNone/>
            </a:pPr>
            <a:endParaRPr lang="fr-CA" sz="1600" b="1" dirty="0">
              <a:solidFill>
                <a:srgbClr val="002060"/>
              </a:solidFill>
            </a:endParaRPr>
          </a:p>
          <a:p>
            <a:pPr marL="0" indent="0">
              <a:buNone/>
            </a:pPr>
            <a:endParaRPr lang="fr-CA" sz="1600" b="1" dirty="0">
              <a:solidFill>
                <a:srgbClr val="002060"/>
              </a:solidFill>
            </a:endParaRPr>
          </a:p>
          <a:p>
            <a:pPr marL="0" indent="0">
              <a:buNone/>
            </a:pPr>
            <a:endParaRPr lang="fr-CA" sz="1600" b="1" dirty="0">
              <a:solidFill>
                <a:srgbClr val="002060"/>
              </a:solidFill>
            </a:endParaRPr>
          </a:p>
          <a:p>
            <a:pPr marL="0" indent="0">
              <a:buNone/>
            </a:pPr>
            <a:r>
              <a:rPr lang="fr-CA" sz="1600" b="1" dirty="0">
                <a:solidFill>
                  <a:srgbClr val="002060"/>
                </a:solidFill>
              </a:rPr>
              <a:t>		</a:t>
            </a:r>
          </a:p>
          <a:p>
            <a:pPr marL="0" indent="0">
              <a:buNone/>
            </a:pPr>
            <a:endParaRPr lang="fr-FR" b="1" dirty="0">
              <a:solidFill>
                <a:srgbClr val="002060"/>
              </a:solidFill>
            </a:endParaRPr>
          </a:p>
        </p:txBody>
      </p:sp>
      <p:pic>
        <p:nvPicPr>
          <p:cNvPr id="6" name="Image 5">
            <a:extLst>
              <a:ext uri="{FF2B5EF4-FFF2-40B4-BE49-F238E27FC236}">
                <a16:creationId xmlns:a16="http://schemas.microsoft.com/office/drawing/2014/main" id="{D20DE615-2388-223C-44E7-4E815BC2060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70250" y="2241281"/>
            <a:ext cx="5616624" cy="3924023"/>
          </a:xfrm>
          <a:prstGeom prst="rect">
            <a:avLst/>
          </a:prstGeom>
        </p:spPr>
      </p:pic>
      <p:sp>
        <p:nvSpPr>
          <p:cNvPr id="9" name="Sous-titre 2">
            <a:extLst>
              <a:ext uri="{FF2B5EF4-FFF2-40B4-BE49-F238E27FC236}">
                <a16:creationId xmlns:a16="http://schemas.microsoft.com/office/drawing/2014/main" id="{145618D0-A944-0747-E59F-2EA34798C8B7}"/>
              </a:ext>
            </a:extLst>
          </p:cNvPr>
          <p:cNvSpPr txBox="1">
            <a:spLocks/>
          </p:cNvSpPr>
          <p:nvPr/>
        </p:nvSpPr>
        <p:spPr>
          <a:xfrm>
            <a:off x="683567" y="2780928"/>
            <a:ext cx="2386683" cy="575013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buNone/>
            </a:pPr>
            <a:r>
              <a:rPr lang="fr-CA" sz="1600" b="1" dirty="0">
                <a:solidFill>
                  <a:srgbClr val="002060"/>
                </a:solidFill>
              </a:rPr>
              <a:t>Ici, une couche intermédiaire de laine de roche a été posée entre les autres panneaux d’isolant (au niveau des planchers). Le ponçage a été mal fait, avec la même technique pour la laine de roche que pour les autres panneaux en polyuréthane.</a:t>
            </a:r>
          </a:p>
          <a:p>
            <a:pPr marL="0" indent="0" algn="r">
              <a:buNone/>
            </a:pPr>
            <a:endParaRPr lang="fr-CA" sz="1600" b="1" dirty="0">
              <a:solidFill>
                <a:srgbClr val="002060"/>
              </a:solidFill>
            </a:endParaRPr>
          </a:p>
          <a:p>
            <a:pPr marL="0" indent="0" algn="r">
              <a:buNone/>
            </a:pPr>
            <a:endParaRPr lang="fr-CA" sz="1600" b="1" dirty="0">
              <a:solidFill>
                <a:srgbClr val="002060"/>
              </a:solidFill>
            </a:endParaRPr>
          </a:p>
          <a:p>
            <a:pPr marL="0" indent="0" algn="r">
              <a:buNone/>
            </a:pPr>
            <a:endParaRPr lang="fr-CA" sz="1600" b="1" dirty="0">
              <a:solidFill>
                <a:srgbClr val="002060"/>
              </a:solidFill>
            </a:endParaRPr>
          </a:p>
          <a:p>
            <a:pPr marL="0" indent="0" algn="r">
              <a:buNone/>
            </a:pPr>
            <a:endParaRPr lang="fr-CA" sz="1600" b="1" dirty="0">
              <a:solidFill>
                <a:srgbClr val="002060"/>
              </a:solidFill>
            </a:endParaRPr>
          </a:p>
          <a:p>
            <a:pPr marL="0" indent="0" algn="r">
              <a:buNone/>
            </a:pPr>
            <a:r>
              <a:rPr lang="fr-CA" sz="1600" b="1" dirty="0">
                <a:solidFill>
                  <a:srgbClr val="002060"/>
                </a:solidFill>
              </a:rPr>
              <a:t>		</a:t>
            </a:r>
          </a:p>
          <a:p>
            <a:pPr marL="0" indent="0" algn="r">
              <a:buNone/>
            </a:pPr>
            <a:endParaRPr lang="fr-FR" b="1" dirty="0">
              <a:solidFill>
                <a:srgbClr val="002060"/>
              </a:solidFill>
            </a:endParaRPr>
          </a:p>
        </p:txBody>
      </p:sp>
      <p:sp>
        <p:nvSpPr>
          <p:cNvPr id="7" name="Titre 4">
            <a:extLst>
              <a:ext uri="{FF2B5EF4-FFF2-40B4-BE49-F238E27FC236}">
                <a16:creationId xmlns:a16="http://schemas.microsoft.com/office/drawing/2014/main" id="{BA04E531-5F0E-EF5B-6970-579CB9185CD9}"/>
              </a:ext>
            </a:extLst>
          </p:cNvPr>
          <p:cNvSpPr txBox="1">
            <a:spLocks/>
          </p:cNvSpPr>
          <p:nvPr/>
        </p:nvSpPr>
        <p:spPr>
          <a:xfrm>
            <a:off x="457200" y="-33069"/>
            <a:ext cx="8229600" cy="490066"/>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1400" i="1" dirty="0">
                <a:solidFill>
                  <a:schemeClr val="bg1"/>
                </a:solidFill>
              </a:rPr>
              <a:t>Ravalement en copropriété  09/04/2025</a:t>
            </a:r>
            <a:endParaRPr lang="fr-FR" sz="2400" i="1" dirty="0">
              <a:solidFill>
                <a:schemeClr val="bg1"/>
              </a:solidFill>
            </a:endParaRPr>
          </a:p>
        </p:txBody>
      </p:sp>
    </p:spTree>
    <p:extLst>
      <p:ext uri="{BB962C8B-B14F-4D97-AF65-F5344CB8AC3E}">
        <p14:creationId xmlns:p14="http://schemas.microsoft.com/office/powerpoint/2010/main" val="1475088340"/>
      </p:ext>
    </p:extLst>
  </p:cSld>
  <p:clrMapOvr>
    <a:masterClrMapping/>
  </p:clrMapOvr>
  <p:transition spd="med">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28673" y="664777"/>
            <a:ext cx="8579296" cy="400110"/>
          </a:xfrm>
          <a:prstGeom prst="rect">
            <a:avLst/>
          </a:prstGeom>
        </p:spPr>
        <p:txBody>
          <a:bodyPr wrap="square">
            <a:spAutoFit/>
          </a:bodyPr>
          <a:lstStyle/>
          <a:p>
            <a:pPr lvl="3"/>
            <a:r>
              <a:rPr lang="fr-FR" sz="2000" b="1" dirty="0">
                <a:solidFill>
                  <a:schemeClr val="bg1"/>
                </a:solidFill>
              </a:rPr>
              <a:t>« J’ai même vu des ITE bien faites »…</a:t>
            </a:r>
            <a:r>
              <a:rPr lang="fr-FR" b="1" i="1" dirty="0">
                <a:solidFill>
                  <a:schemeClr val="bg1"/>
                </a:solidFill>
              </a:rPr>
              <a:t>, suite</a:t>
            </a:r>
            <a:endParaRPr lang="fr-FR" sz="2000" b="1" dirty="0">
              <a:solidFill>
                <a:schemeClr val="bg1"/>
              </a:solidFill>
            </a:endParaRPr>
          </a:p>
        </p:txBody>
      </p:sp>
      <p:pic>
        <p:nvPicPr>
          <p:cNvPr id="4" name="Image 3">
            <a:extLst>
              <a:ext uri="{FF2B5EF4-FFF2-40B4-BE49-F238E27FC236}">
                <a16:creationId xmlns:a16="http://schemas.microsoft.com/office/drawing/2014/main" id="{15C27ABA-AE81-0BFA-3A30-8E7DD78BD9E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0801" y="14445"/>
            <a:ext cx="889515" cy="1038291"/>
          </a:xfrm>
          <a:prstGeom prst="rect">
            <a:avLst/>
          </a:prstGeom>
        </p:spPr>
      </p:pic>
      <p:pic>
        <p:nvPicPr>
          <p:cNvPr id="8" name="Image 7">
            <a:extLst>
              <a:ext uri="{FF2B5EF4-FFF2-40B4-BE49-F238E27FC236}">
                <a16:creationId xmlns:a16="http://schemas.microsoft.com/office/drawing/2014/main" id="{A641A5CF-C08B-6BBD-0792-41C11BBF3C1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3617" y="5445224"/>
            <a:ext cx="1299325" cy="1272780"/>
          </a:xfrm>
          <a:prstGeom prst="rect">
            <a:avLst/>
          </a:prstGeom>
        </p:spPr>
      </p:pic>
      <p:sp>
        <p:nvSpPr>
          <p:cNvPr id="2" name="Sous-titre 2">
            <a:extLst>
              <a:ext uri="{FF2B5EF4-FFF2-40B4-BE49-F238E27FC236}">
                <a16:creationId xmlns:a16="http://schemas.microsoft.com/office/drawing/2014/main" id="{29CE0922-5838-2B79-9C79-62D165087CE8}"/>
              </a:ext>
            </a:extLst>
          </p:cNvPr>
          <p:cNvSpPr txBox="1">
            <a:spLocks/>
          </p:cNvSpPr>
          <p:nvPr/>
        </p:nvSpPr>
        <p:spPr>
          <a:xfrm>
            <a:off x="683568" y="1340768"/>
            <a:ext cx="8296815" cy="618218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fr-CA" sz="1600" b="1" u="sng" dirty="0">
                <a:solidFill>
                  <a:srgbClr val="002060"/>
                </a:solidFill>
              </a:rPr>
              <a:t>Désordres invisibles</a:t>
            </a:r>
          </a:p>
          <a:p>
            <a:pPr marL="0" indent="0">
              <a:buNone/>
            </a:pPr>
            <a:r>
              <a:rPr lang="fr-CA" sz="1600" b="1" dirty="0">
                <a:solidFill>
                  <a:srgbClr val="002060"/>
                </a:solidFill>
              </a:rPr>
              <a:t>Lors d’isolation en utilisant du polystyrène graphité (couleur grise), l’isolant doit être mis en œuvre sans le laisser exposé au soleil car il perd une partie de ses caractéristiques isolantes en présence des rayons UV du soleil… Il faut soit le couvrir, soit le mettre rapidement en œuvre.</a:t>
            </a:r>
          </a:p>
          <a:p>
            <a:pPr marL="0" indent="0">
              <a:buNone/>
            </a:pPr>
            <a:r>
              <a:rPr lang="fr-CA" sz="1600" b="1" dirty="0">
                <a:solidFill>
                  <a:srgbClr val="002060"/>
                </a:solidFill>
              </a:rPr>
              <a:t>Le risque est d’avoir une performance moindre, malgré une ITE toute neuve, payée par la copro en bons euros…</a:t>
            </a:r>
          </a:p>
          <a:p>
            <a:pPr marL="0" indent="0">
              <a:buNone/>
            </a:pPr>
            <a:endParaRPr lang="fr-CA" sz="1600" b="1" dirty="0">
              <a:solidFill>
                <a:srgbClr val="002060"/>
              </a:solidFill>
            </a:endParaRPr>
          </a:p>
          <a:p>
            <a:pPr marL="0" indent="0">
              <a:buNone/>
            </a:pPr>
            <a:r>
              <a:rPr lang="fr-CA" sz="1600" b="1" dirty="0">
                <a:solidFill>
                  <a:srgbClr val="002060"/>
                </a:solidFill>
              </a:rPr>
              <a:t>Lors de travaux de ravalement avec ITE sans amélioration de l’aération/ventilation : les logements deviennent des cocottes minutes et vont produire une importante condensation, entrainant moisissures, dégâts sur les aménagements intérieurs, même troubles respiratoires à terme</a:t>
            </a:r>
          </a:p>
          <a:p>
            <a:pPr marL="0" indent="0">
              <a:buNone/>
            </a:pPr>
            <a:endParaRPr lang="fr-CA" sz="1600" b="1" dirty="0">
              <a:solidFill>
                <a:srgbClr val="002060"/>
              </a:solidFill>
            </a:endParaRPr>
          </a:p>
          <a:p>
            <a:pPr marL="0" indent="0">
              <a:buNone/>
            </a:pPr>
            <a:r>
              <a:rPr lang="fr-CA" sz="1600" b="1" dirty="0">
                <a:solidFill>
                  <a:srgbClr val="002060"/>
                </a:solidFill>
              </a:rPr>
              <a:t>		</a:t>
            </a:r>
          </a:p>
          <a:p>
            <a:pPr marL="0" indent="0">
              <a:buNone/>
            </a:pPr>
            <a:endParaRPr lang="fr-FR" b="1" dirty="0">
              <a:solidFill>
                <a:srgbClr val="002060"/>
              </a:solidFill>
            </a:endParaRPr>
          </a:p>
        </p:txBody>
      </p:sp>
      <p:pic>
        <p:nvPicPr>
          <p:cNvPr id="6" name="Image 5">
            <a:extLst>
              <a:ext uri="{FF2B5EF4-FFF2-40B4-BE49-F238E27FC236}">
                <a16:creationId xmlns:a16="http://schemas.microsoft.com/office/drawing/2014/main" id="{184B120F-009F-A35F-EF75-B14D4E5CB472}"/>
              </a:ext>
            </a:extLst>
          </p:cNvPr>
          <p:cNvPicPr>
            <a:picLocks noChangeAspect="1"/>
          </p:cNvPicPr>
          <p:nvPr/>
        </p:nvPicPr>
        <p:blipFill rotWithShape="1">
          <a:blip r:embed="rId4">
            <a:extLst>
              <a:ext uri="{28A0092B-C50C-407E-A947-70E740481C1C}">
                <a14:useLocalDpi xmlns:a14="http://schemas.microsoft.com/office/drawing/2010/main" val="0"/>
              </a:ext>
            </a:extLst>
          </a:blip>
          <a:srcRect b="6288"/>
          <a:stretch/>
        </p:blipFill>
        <p:spPr>
          <a:xfrm>
            <a:off x="4383554" y="4415423"/>
            <a:ext cx="4540672" cy="2059601"/>
          </a:xfrm>
          <a:prstGeom prst="rect">
            <a:avLst/>
          </a:prstGeom>
        </p:spPr>
      </p:pic>
      <p:sp>
        <p:nvSpPr>
          <p:cNvPr id="7" name="Titre 4">
            <a:extLst>
              <a:ext uri="{FF2B5EF4-FFF2-40B4-BE49-F238E27FC236}">
                <a16:creationId xmlns:a16="http://schemas.microsoft.com/office/drawing/2014/main" id="{9F13C12A-391C-BC9B-DF82-99B3170353DC}"/>
              </a:ext>
            </a:extLst>
          </p:cNvPr>
          <p:cNvSpPr txBox="1">
            <a:spLocks/>
          </p:cNvSpPr>
          <p:nvPr/>
        </p:nvSpPr>
        <p:spPr>
          <a:xfrm>
            <a:off x="457200" y="-33069"/>
            <a:ext cx="8229600" cy="490066"/>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1400" i="1" dirty="0">
                <a:solidFill>
                  <a:schemeClr val="bg1"/>
                </a:solidFill>
              </a:rPr>
              <a:t>Ravalement en copropriété  09/04/2025</a:t>
            </a:r>
            <a:endParaRPr lang="fr-FR" sz="2400" i="1" dirty="0">
              <a:solidFill>
                <a:schemeClr val="bg1"/>
              </a:solidFill>
            </a:endParaRPr>
          </a:p>
        </p:txBody>
      </p:sp>
    </p:spTree>
    <p:extLst>
      <p:ext uri="{BB962C8B-B14F-4D97-AF65-F5344CB8AC3E}">
        <p14:creationId xmlns:p14="http://schemas.microsoft.com/office/powerpoint/2010/main" val="2733321659"/>
      </p:ext>
    </p:extLst>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7504" y="692696"/>
            <a:ext cx="4126156" cy="400110"/>
          </a:xfrm>
          <a:prstGeom prst="rect">
            <a:avLst/>
          </a:prstGeom>
        </p:spPr>
        <p:txBody>
          <a:bodyPr wrap="square">
            <a:spAutoFit/>
          </a:bodyPr>
          <a:lstStyle/>
          <a:p>
            <a:pPr lvl="3"/>
            <a:r>
              <a:rPr lang="fr-FR" sz="2000" b="1" u="sng" dirty="0">
                <a:solidFill>
                  <a:schemeClr val="bg1"/>
                </a:solidFill>
              </a:rPr>
              <a:t>Généralités</a:t>
            </a:r>
            <a:r>
              <a:rPr lang="fr-FR" sz="2000" b="1" dirty="0">
                <a:solidFill>
                  <a:schemeClr val="bg1"/>
                </a:solidFill>
              </a:rPr>
              <a:t> : </a:t>
            </a:r>
          </a:p>
        </p:txBody>
      </p:sp>
      <p:pic>
        <p:nvPicPr>
          <p:cNvPr id="4" name="Image 3">
            <a:extLst>
              <a:ext uri="{FF2B5EF4-FFF2-40B4-BE49-F238E27FC236}">
                <a16:creationId xmlns:a16="http://schemas.microsoft.com/office/drawing/2014/main" id="{15C27ABA-AE81-0BFA-3A30-8E7DD78BD9E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0801" y="14445"/>
            <a:ext cx="889515" cy="1038291"/>
          </a:xfrm>
          <a:prstGeom prst="rect">
            <a:avLst/>
          </a:prstGeom>
        </p:spPr>
      </p:pic>
      <p:pic>
        <p:nvPicPr>
          <p:cNvPr id="8" name="Image 7">
            <a:extLst>
              <a:ext uri="{FF2B5EF4-FFF2-40B4-BE49-F238E27FC236}">
                <a16:creationId xmlns:a16="http://schemas.microsoft.com/office/drawing/2014/main" id="{A641A5CF-C08B-6BBD-0792-41C11BBF3C1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3617" y="5445224"/>
            <a:ext cx="1299325" cy="1272780"/>
          </a:xfrm>
          <a:prstGeom prst="rect">
            <a:avLst/>
          </a:prstGeom>
        </p:spPr>
      </p:pic>
      <p:sp>
        <p:nvSpPr>
          <p:cNvPr id="9" name="Sous-titre 2">
            <a:extLst>
              <a:ext uri="{FF2B5EF4-FFF2-40B4-BE49-F238E27FC236}">
                <a16:creationId xmlns:a16="http://schemas.microsoft.com/office/drawing/2014/main" id="{AD82E281-0F75-0DB1-90BB-22AF5AEE187A}"/>
              </a:ext>
            </a:extLst>
          </p:cNvPr>
          <p:cNvSpPr txBox="1">
            <a:spLocks/>
          </p:cNvSpPr>
          <p:nvPr/>
        </p:nvSpPr>
        <p:spPr>
          <a:xfrm>
            <a:off x="578600" y="1582872"/>
            <a:ext cx="7968343" cy="1272780"/>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fr-CA" sz="1600" b="1" dirty="0">
                <a:solidFill>
                  <a:srgbClr val="002060"/>
                </a:solidFill>
              </a:rPr>
              <a:t>Petite précision de vocabulaire :</a:t>
            </a:r>
          </a:p>
          <a:p>
            <a:pPr>
              <a:buFont typeface="Wingdings" panose="05000000000000000000" pitchFamily="2" charset="2"/>
              <a:buChar char="Ø"/>
            </a:pPr>
            <a:r>
              <a:rPr lang="fr-CA" sz="1200" dirty="0">
                <a:solidFill>
                  <a:srgbClr val="002060"/>
                </a:solidFill>
              </a:rPr>
              <a:t>Un Maître d’Œuvre est le professionnel qui conçoit et dirige les travaux. En tant que tel, il en est responsable. Les architectes sont des Maîtres d’Œuvre.</a:t>
            </a:r>
          </a:p>
          <a:p>
            <a:pPr marL="0" indent="0">
              <a:buNone/>
            </a:pPr>
            <a:endParaRPr lang="fr-CA" sz="1200" dirty="0">
              <a:solidFill>
                <a:srgbClr val="002060"/>
              </a:solidFill>
            </a:endParaRPr>
          </a:p>
          <a:p>
            <a:pPr>
              <a:buFont typeface="Wingdings" panose="05000000000000000000" pitchFamily="2" charset="2"/>
              <a:buChar char="Ø"/>
            </a:pPr>
            <a:r>
              <a:rPr lang="fr-CA" sz="1200" dirty="0">
                <a:solidFill>
                  <a:srgbClr val="002060"/>
                </a:solidFill>
              </a:rPr>
              <a:t>Un Maître d’Ouvrage est le commanditaire des travaux. Dans le cadre de la copropriété, c’est le Syndicat  des Copropriétaires. Ce n’est pas le syndic. Celui-ci est le Maître d’Ouvrage Délégué.</a:t>
            </a:r>
          </a:p>
          <a:p>
            <a:endParaRPr lang="fr-FR" b="1" dirty="0">
              <a:solidFill>
                <a:srgbClr val="002060"/>
              </a:solidFill>
            </a:endParaRPr>
          </a:p>
          <a:p>
            <a:pPr marL="0" indent="0">
              <a:buNone/>
            </a:pPr>
            <a:endParaRPr lang="fr-FR" b="1" dirty="0">
              <a:solidFill>
                <a:srgbClr val="002060"/>
              </a:solidFill>
            </a:endParaRPr>
          </a:p>
        </p:txBody>
      </p:sp>
      <p:sp>
        <p:nvSpPr>
          <p:cNvPr id="10" name="Sous-titre 2">
            <a:extLst>
              <a:ext uri="{FF2B5EF4-FFF2-40B4-BE49-F238E27FC236}">
                <a16:creationId xmlns:a16="http://schemas.microsoft.com/office/drawing/2014/main" id="{1E61EF52-3D80-91BA-12A8-A0D18C909C28}"/>
              </a:ext>
            </a:extLst>
          </p:cNvPr>
          <p:cNvSpPr txBox="1">
            <a:spLocks/>
          </p:cNvSpPr>
          <p:nvPr/>
        </p:nvSpPr>
        <p:spPr>
          <a:xfrm>
            <a:off x="578601" y="3135489"/>
            <a:ext cx="7968343" cy="127278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fr-CA" sz="1600" b="1" dirty="0">
                <a:solidFill>
                  <a:srgbClr val="002060"/>
                </a:solidFill>
              </a:rPr>
              <a:t>Définition du Larousse de </a:t>
            </a:r>
            <a:r>
              <a:rPr lang="fr-CA" sz="1600" b="1" i="1" dirty="0">
                <a:solidFill>
                  <a:srgbClr val="002060"/>
                </a:solidFill>
              </a:rPr>
              <a:t>Ravalement (de façade)</a:t>
            </a:r>
          </a:p>
          <a:p>
            <a:pPr marL="0" indent="0">
              <a:buNone/>
            </a:pPr>
            <a:r>
              <a:rPr lang="fr-CA" sz="1400" b="1" dirty="0">
                <a:solidFill>
                  <a:srgbClr val="002060"/>
                </a:solidFill>
              </a:rPr>
              <a:t>Nom masculin (de ravaler)</a:t>
            </a:r>
          </a:p>
          <a:p>
            <a:pPr marL="0" indent="0">
              <a:buNone/>
            </a:pPr>
            <a:r>
              <a:rPr lang="fr-FR" sz="1800" b="0" i="0" dirty="0">
                <a:solidFill>
                  <a:srgbClr val="444A4D"/>
                </a:solidFill>
                <a:effectLst/>
                <a:latin typeface="FiraSans Regular"/>
              </a:rPr>
              <a:t>Nettoyage d'un mur par grattage, lavage, ragréage et/ou application d'un enduit.</a:t>
            </a:r>
            <a:endParaRPr lang="fr-CA" dirty="0">
              <a:solidFill>
                <a:srgbClr val="002060"/>
              </a:solidFill>
            </a:endParaRPr>
          </a:p>
          <a:p>
            <a:endParaRPr lang="fr-FR" b="1" dirty="0">
              <a:solidFill>
                <a:srgbClr val="002060"/>
              </a:solidFill>
            </a:endParaRPr>
          </a:p>
        </p:txBody>
      </p:sp>
      <p:sp>
        <p:nvSpPr>
          <p:cNvPr id="11" name="Sous-titre 2">
            <a:extLst>
              <a:ext uri="{FF2B5EF4-FFF2-40B4-BE49-F238E27FC236}">
                <a16:creationId xmlns:a16="http://schemas.microsoft.com/office/drawing/2014/main" id="{ADC0ADEC-4996-5080-6222-BF0C732D6B6A}"/>
              </a:ext>
            </a:extLst>
          </p:cNvPr>
          <p:cNvSpPr txBox="1">
            <a:spLocks/>
          </p:cNvSpPr>
          <p:nvPr/>
        </p:nvSpPr>
        <p:spPr>
          <a:xfrm>
            <a:off x="587827" y="4569838"/>
            <a:ext cx="7968343" cy="69671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fr-CA" sz="1600" b="1" i="1" dirty="0">
                <a:solidFill>
                  <a:srgbClr val="002060"/>
                </a:solidFill>
              </a:rPr>
              <a:t>Le Ravalement concerne la peau extérieure du bâtiment : façades, pignons et courettes…</a:t>
            </a:r>
          </a:p>
        </p:txBody>
      </p:sp>
      <p:sp>
        <p:nvSpPr>
          <p:cNvPr id="2" name="Titre 4">
            <a:extLst>
              <a:ext uri="{FF2B5EF4-FFF2-40B4-BE49-F238E27FC236}">
                <a16:creationId xmlns:a16="http://schemas.microsoft.com/office/drawing/2014/main" id="{0AB183DA-FAFA-9B96-6BB8-5BF1A8AFE24D}"/>
              </a:ext>
            </a:extLst>
          </p:cNvPr>
          <p:cNvSpPr txBox="1">
            <a:spLocks/>
          </p:cNvSpPr>
          <p:nvPr/>
        </p:nvSpPr>
        <p:spPr>
          <a:xfrm>
            <a:off x="326569" y="202630"/>
            <a:ext cx="8229600" cy="490066"/>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1400" i="1" dirty="0">
                <a:solidFill>
                  <a:schemeClr val="bg1"/>
                </a:solidFill>
              </a:rPr>
              <a:t>Ravalement en copropriété  09/04/2025</a:t>
            </a:r>
            <a:endParaRPr lang="fr-FR" sz="2400" i="1" dirty="0">
              <a:solidFill>
                <a:schemeClr val="bg1"/>
              </a:solidFill>
            </a:endParaRPr>
          </a:p>
        </p:txBody>
      </p:sp>
    </p:spTree>
    <p:extLst>
      <p:ext uri="{BB962C8B-B14F-4D97-AF65-F5344CB8AC3E}">
        <p14:creationId xmlns:p14="http://schemas.microsoft.com/office/powerpoint/2010/main" val="219752787"/>
      </p:ext>
    </p:extLst>
  </p:cSld>
  <p:clrMapOvr>
    <a:masterClrMapping/>
  </p:clrMapOvr>
  <p:transition spd="med">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C01CC1-E137-A78D-D87B-DE62C29DC334}"/>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0771670C-1E32-7D0D-C87B-6050B79BFFD7}"/>
              </a:ext>
            </a:extLst>
          </p:cNvPr>
          <p:cNvSpPr/>
          <p:nvPr/>
        </p:nvSpPr>
        <p:spPr>
          <a:xfrm>
            <a:off x="128673" y="664777"/>
            <a:ext cx="8579296" cy="400110"/>
          </a:xfrm>
          <a:prstGeom prst="rect">
            <a:avLst/>
          </a:prstGeom>
        </p:spPr>
        <p:txBody>
          <a:bodyPr wrap="square">
            <a:spAutoFit/>
          </a:bodyPr>
          <a:lstStyle/>
          <a:p>
            <a:pPr lvl="3"/>
            <a:r>
              <a:rPr lang="fr-FR" sz="2000" b="1" dirty="0">
                <a:solidFill>
                  <a:schemeClr val="bg1"/>
                </a:solidFill>
              </a:rPr>
              <a:t>« J’ai même vu des ITE bien faites »…</a:t>
            </a:r>
            <a:r>
              <a:rPr lang="fr-FR" b="1" i="1" dirty="0">
                <a:solidFill>
                  <a:schemeClr val="bg1"/>
                </a:solidFill>
              </a:rPr>
              <a:t>, suite</a:t>
            </a:r>
            <a:endParaRPr lang="fr-FR" sz="2000" b="1" dirty="0">
              <a:solidFill>
                <a:schemeClr val="bg1"/>
              </a:solidFill>
            </a:endParaRPr>
          </a:p>
        </p:txBody>
      </p:sp>
      <p:pic>
        <p:nvPicPr>
          <p:cNvPr id="4" name="Image 3">
            <a:extLst>
              <a:ext uri="{FF2B5EF4-FFF2-40B4-BE49-F238E27FC236}">
                <a16:creationId xmlns:a16="http://schemas.microsoft.com/office/drawing/2014/main" id="{8275C52E-8EAC-41A8-840F-E50BA88CF41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0801" y="14445"/>
            <a:ext cx="889515" cy="1038291"/>
          </a:xfrm>
          <a:prstGeom prst="rect">
            <a:avLst/>
          </a:prstGeom>
        </p:spPr>
      </p:pic>
      <p:pic>
        <p:nvPicPr>
          <p:cNvPr id="8" name="Image 7">
            <a:extLst>
              <a:ext uri="{FF2B5EF4-FFF2-40B4-BE49-F238E27FC236}">
                <a16:creationId xmlns:a16="http://schemas.microsoft.com/office/drawing/2014/main" id="{8B936085-DB7E-8DD3-9E96-B700A077193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3617" y="5445224"/>
            <a:ext cx="1299325" cy="1272780"/>
          </a:xfrm>
          <a:prstGeom prst="rect">
            <a:avLst/>
          </a:prstGeom>
        </p:spPr>
      </p:pic>
      <p:sp>
        <p:nvSpPr>
          <p:cNvPr id="2" name="Sous-titre 2">
            <a:extLst>
              <a:ext uri="{FF2B5EF4-FFF2-40B4-BE49-F238E27FC236}">
                <a16:creationId xmlns:a16="http://schemas.microsoft.com/office/drawing/2014/main" id="{E9C5B84A-1E5C-DDD9-1D35-B845CC6E5BB3}"/>
              </a:ext>
            </a:extLst>
          </p:cNvPr>
          <p:cNvSpPr txBox="1">
            <a:spLocks/>
          </p:cNvSpPr>
          <p:nvPr/>
        </p:nvSpPr>
        <p:spPr>
          <a:xfrm>
            <a:off x="683568" y="1272667"/>
            <a:ext cx="8296815" cy="611015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fr-CA" sz="1600" b="1" u="sng" dirty="0">
                <a:solidFill>
                  <a:srgbClr val="002060"/>
                </a:solidFill>
              </a:rPr>
              <a:t>EXEMPLE VERTUEUX, AVANT :</a:t>
            </a:r>
            <a:endParaRPr lang="fr-CA" sz="1600" b="1" dirty="0">
              <a:solidFill>
                <a:srgbClr val="002060"/>
              </a:solidFill>
            </a:endParaRPr>
          </a:p>
          <a:p>
            <a:pPr marL="0" indent="0">
              <a:buNone/>
            </a:pPr>
            <a:endParaRPr lang="fr-CA" sz="1600" b="1" dirty="0">
              <a:solidFill>
                <a:srgbClr val="002060"/>
              </a:solidFill>
            </a:endParaRPr>
          </a:p>
          <a:p>
            <a:pPr marL="0" indent="0">
              <a:buNone/>
            </a:pPr>
            <a:r>
              <a:rPr lang="fr-CA" sz="1600" b="1" dirty="0">
                <a:solidFill>
                  <a:srgbClr val="002060"/>
                </a:solidFill>
              </a:rPr>
              <a:t>		</a:t>
            </a:r>
          </a:p>
          <a:p>
            <a:pPr marL="0" indent="0">
              <a:buNone/>
            </a:pPr>
            <a:endParaRPr lang="fr-FR" b="1" dirty="0">
              <a:solidFill>
                <a:srgbClr val="002060"/>
              </a:solidFill>
            </a:endParaRPr>
          </a:p>
        </p:txBody>
      </p:sp>
      <p:pic>
        <p:nvPicPr>
          <p:cNvPr id="9" name="Image 8">
            <a:extLst>
              <a:ext uri="{FF2B5EF4-FFF2-40B4-BE49-F238E27FC236}">
                <a16:creationId xmlns:a16="http://schemas.microsoft.com/office/drawing/2014/main" id="{E1C8B27B-9D89-07A2-82BC-35FAA957DF4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08866" y="1628800"/>
            <a:ext cx="6999103" cy="4927738"/>
          </a:xfrm>
          <a:prstGeom prst="rect">
            <a:avLst/>
          </a:prstGeom>
        </p:spPr>
      </p:pic>
      <p:sp>
        <p:nvSpPr>
          <p:cNvPr id="6" name="Titre 4">
            <a:extLst>
              <a:ext uri="{FF2B5EF4-FFF2-40B4-BE49-F238E27FC236}">
                <a16:creationId xmlns:a16="http://schemas.microsoft.com/office/drawing/2014/main" id="{37D105B5-AD8D-0D71-7410-4943DB05831D}"/>
              </a:ext>
            </a:extLst>
          </p:cNvPr>
          <p:cNvSpPr txBox="1">
            <a:spLocks/>
          </p:cNvSpPr>
          <p:nvPr/>
        </p:nvSpPr>
        <p:spPr>
          <a:xfrm>
            <a:off x="457200" y="-33069"/>
            <a:ext cx="8229600" cy="490066"/>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1400" i="1" dirty="0">
                <a:solidFill>
                  <a:schemeClr val="bg1"/>
                </a:solidFill>
              </a:rPr>
              <a:t>Ravalement en copropriété  09/04/2025</a:t>
            </a:r>
            <a:endParaRPr lang="fr-FR" sz="2400" i="1" dirty="0">
              <a:solidFill>
                <a:schemeClr val="bg1"/>
              </a:solidFill>
            </a:endParaRPr>
          </a:p>
        </p:txBody>
      </p:sp>
    </p:spTree>
    <p:extLst>
      <p:ext uri="{BB962C8B-B14F-4D97-AF65-F5344CB8AC3E}">
        <p14:creationId xmlns:p14="http://schemas.microsoft.com/office/powerpoint/2010/main" val="1350879619"/>
      </p:ext>
    </p:extLst>
  </p:cSld>
  <p:clrMapOvr>
    <a:masterClrMapping/>
  </p:clrMapOvr>
  <p:transition spd="med">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7C743B-CD86-4484-7F05-7509AAA57E16}"/>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93321B35-BD4E-981C-91DD-5CE9810280CE}"/>
              </a:ext>
            </a:extLst>
          </p:cNvPr>
          <p:cNvSpPr/>
          <p:nvPr/>
        </p:nvSpPr>
        <p:spPr>
          <a:xfrm>
            <a:off x="128673" y="664777"/>
            <a:ext cx="8579296" cy="400110"/>
          </a:xfrm>
          <a:prstGeom prst="rect">
            <a:avLst/>
          </a:prstGeom>
        </p:spPr>
        <p:txBody>
          <a:bodyPr wrap="square">
            <a:spAutoFit/>
          </a:bodyPr>
          <a:lstStyle/>
          <a:p>
            <a:pPr lvl="3"/>
            <a:r>
              <a:rPr lang="fr-FR" sz="2000" b="1" dirty="0">
                <a:solidFill>
                  <a:schemeClr val="bg1"/>
                </a:solidFill>
              </a:rPr>
              <a:t>« J’ai même vu des ITE bien faites »…</a:t>
            </a:r>
            <a:r>
              <a:rPr lang="fr-FR" b="1" i="1" dirty="0">
                <a:solidFill>
                  <a:schemeClr val="bg1"/>
                </a:solidFill>
              </a:rPr>
              <a:t>, suite</a:t>
            </a:r>
            <a:endParaRPr lang="fr-FR" sz="2000" b="1" dirty="0">
              <a:solidFill>
                <a:schemeClr val="bg1"/>
              </a:solidFill>
            </a:endParaRPr>
          </a:p>
        </p:txBody>
      </p:sp>
      <p:pic>
        <p:nvPicPr>
          <p:cNvPr id="4" name="Image 3">
            <a:extLst>
              <a:ext uri="{FF2B5EF4-FFF2-40B4-BE49-F238E27FC236}">
                <a16:creationId xmlns:a16="http://schemas.microsoft.com/office/drawing/2014/main" id="{3A98DEF9-49D6-1F40-D396-DF4F7338F6C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0801" y="14445"/>
            <a:ext cx="889515" cy="1038291"/>
          </a:xfrm>
          <a:prstGeom prst="rect">
            <a:avLst/>
          </a:prstGeom>
        </p:spPr>
      </p:pic>
      <p:pic>
        <p:nvPicPr>
          <p:cNvPr id="8" name="Image 7">
            <a:extLst>
              <a:ext uri="{FF2B5EF4-FFF2-40B4-BE49-F238E27FC236}">
                <a16:creationId xmlns:a16="http://schemas.microsoft.com/office/drawing/2014/main" id="{D5DC9063-FA10-6389-A968-5DC55658313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3617" y="5445224"/>
            <a:ext cx="1299325" cy="1272780"/>
          </a:xfrm>
          <a:prstGeom prst="rect">
            <a:avLst/>
          </a:prstGeom>
        </p:spPr>
      </p:pic>
      <p:sp>
        <p:nvSpPr>
          <p:cNvPr id="2" name="Sous-titre 2">
            <a:extLst>
              <a:ext uri="{FF2B5EF4-FFF2-40B4-BE49-F238E27FC236}">
                <a16:creationId xmlns:a16="http://schemas.microsoft.com/office/drawing/2014/main" id="{076838BA-A069-2F2D-2689-05E652DB5ABD}"/>
              </a:ext>
            </a:extLst>
          </p:cNvPr>
          <p:cNvSpPr txBox="1">
            <a:spLocks/>
          </p:cNvSpPr>
          <p:nvPr/>
        </p:nvSpPr>
        <p:spPr>
          <a:xfrm>
            <a:off x="683568" y="1340767"/>
            <a:ext cx="8296815" cy="604205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fr-CA" sz="1600" b="1" u="sng" dirty="0">
                <a:solidFill>
                  <a:srgbClr val="002060"/>
                </a:solidFill>
              </a:rPr>
              <a:t>EXEMPLE VERTUEUX, APRÈS :</a:t>
            </a:r>
            <a:endParaRPr lang="fr-CA" sz="1600" b="1" dirty="0">
              <a:solidFill>
                <a:srgbClr val="002060"/>
              </a:solidFill>
            </a:endParaRPr>
          </a:p>
          <a:p>
            <a:pPr marL="0" indent="0">
              <a:buNone/>
            </a:pPr>
            <a:endParaRPr lang="fr-CA" sz="1600" b="1" dirty="0">
              <a:solidFill>
                <a:srgbClr val="002060"/>
              </a:solidFill>
            </a:endParaRPr>
          </a:p>
          <a:p>
            <a:pPr marL="0" indent="0">
              <a:buNone/>
            </a:pPr>
            <a:r>
              <a:rPr lang="fr-CA" sz="1600" b="1" dirty="0">
                <a:solidFill>
                  <a:srgbClr val="002060"/>
                </a:solidFill>
              </a:rPr>
              <a:t>		</a:t>
            </a:r>
          </a:p>
          <a:p>
            <a:pPr marL="0" indent="0">
              <a:buNone/>
            </a:pPr>
            <a:endParaRPr lang="fr-FR" b="1" dirty="0">
              <a:solidFill>
                <a:srgbClr val="002060"/>
              </a:solidFill>
            </a:endParaRPr>
          </a:p>
        </p:txBody>
      </p:sp>
      <p:pic>
        <p:nvPicPr>
          <p:cNvPr id="7" name="Image 6">
            <a:extLst>
              <a:ext uri="{FF2B5EF4-FFF2-40B4-BE49-F238E27FC236}">
                <a16:creationId xmlns:a16="http://schemas.microsoft.com/office/drawing/2014/main" id="{F0EB4FFA-E414-5858-3A09-E335FB7AD790}"/>
              </a:ext>
            </a:extLst>
          </p:cNvPr>
          <p:cNvPicPr>
            <a:picLocks noChangeAspect="1"/>
          </p:cNvPicPr>
          <p:nvPr/>
        </p:nvPicPr>
        <p:blipFill>
          <a:blip r:embed="rId4">
            <a:extLst>
              <a:ext uri="{28A0092B-C50C-407E-A947-70E740481C1C}">
                <a14:useLocalDpi xmlns:a14="http://schemas.microsoft.com/office/drawing/2010/main" val="0"/>
              </a:ext>
            </a:extLst>
          </a:blip>
          <a:srcRect l="1025" b="6868"/>
          <a:stretch/>
        </p:blipFill>
        <p:spPr>
          <a:xfrm>
            <a:off x="1512168" y="1715219"/>
            <a:ext cx="7596336" cy="4738117"/>
          </a:xfrm>
          <a:prstGeom prst="rect">
            <a:avLst/>
          </a:prstGeom>
        </p:spPr>
      </p:pic>
      <p:sp>
        <p:nvSpPr>
          <p:cNvPr id="6" name="Titre 4">
            <a:extLst>
              <a:ext uri="{FF2B5EF4-FFF2-40B4-BE49-F238E27FC236}">
                <a16:creationId xmlns:a16="http://schemas.microsoft.com/office/drawing/2014/main" id="{B0F7AF08-018C-38C3-BA04-233CF45EBF5D}"/>
              </a:ext>
            </a:extLst>
          </p:cNvPr>
          <p:cNvSpPr txBox="1">
            <a:spLocks/>
          </p:cNvSpPr>
          <p:nvPr/>
        </p:nvSpPr>
        <p:spPr>
          <a:xfrm>
            <a:off x="457200" y="-33069"/>
            <a:ext cx="8229600" cy="490066"/>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1400" i="1" dirty="0">
                <a:solidFill>
                  <a:schemeClr val="bg1"/>
                </a:solidFill>
              </a:rPr>
              <a:t>Ravalement en copropriété  09/04/2025</a:t>
            </a:r>
            <a:endParaRPr lang="fr-FR" sz="2400" i="1" dirty="0">
              <a:solidFill>
                <a:schemeClr val="bg1"/>
              </a:solidFill>
            </a:endParaRPr>
          </a:p>
        </p:txBody>
      </p:sp>
    </p:spTree>
    <p:extLst>
      <p:ext uri="{BB962C8B-B14F-4D97-AF65-F5344CB8AC3E}">
        <p14:creationId xmlns:p14="http://schemas.microsoft.com/office/powerpoint/2010/main" val="3472849241"/>
      </p:ext>
    </p:extLst>
  </p:cSld>
  <p:clrMapOvr>
    <a:masterClrMapping/>
  </p:clrMapOvr>
  <p:transition spd="med">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7504" y="692696"/>
            <a:ext cx="8579296" cy="400110"/>
          </a:xfrm>
          <a:prstGeom prst="rect">
            <a:avLst/>
          </a:prstGeom>
        </p:spPr>
        <p:txBody>
          <a:bodyPr wrap="square">
            <a:spAutoFit/>
          </a:bodyPr>
          <a:lstStyle/>
          <a:p>
            <a:pPr lvl="3"/>
            <a:r>
              <a:rPr lang="fr-FR" sz="2000" b="1" dirty="0">
                <a:solidFill>
                  <a:schemeClr val="bg1"/>
                </a:solidFill>
              </a:rPr>
              <a:t>Déroulement du chantier, réunions, acrobaties</a:t>
            </a:r>
          </a:p>
        </p:txBody>
      </p:sp>
      <p:pic>
        <p:nvPicPr>
          <p:cNvPr id="4" name="Image 3">
            <a:extLst>
              <a:ext uri="{FF2B5EF4-FFF2-40B4-BE49-F238E27FC236}">
                <a16:creationId xmlns:a16="http://schemas.microsoft.com/office/drawing/2014/main" id="{15C27ABA-AE81-0BFA-3A30-8E7DD78BD9E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0801" y="14445"/>
            <a:ext cx="889515" cy="1038291"/>
          </a:xfrm>
          <a:prstGeom prst="rect">
            <a:avLst/>
          </a:prstGeom>
        </p:spPr>
      </p:pic>
      <p:pic>
        <p:nvPicPr>
          <p:cNvPr id="8" name="Image 7">
            <a:extLst>
              <a:ext uri="{FF2B5EF4-FFF2-40B4-BE49-F238E27FC236}">
                <a16:creationId xmlns:a16="http://schemas.microsoft.com/office/drawing/2014/main" id="{A641A5CF-C08B-6BBD-0792-41C11BBF3C1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3617" y="5445224"/>
            <a:ext cx="1299325" cy="1272780"/>
          </a:xfrm>
          <a:prstGeom prst="rect">
            <a:avLst/>
          </a:prstGeom>
        </p:spPr>
      </p:pic>
      <p:sp>
        <p:nvSpPr>
          <p:cNvPr id="2" name="Sous-titre 2">
            <a:extLst>
              <a:ext uri="{FF2B5EF4-FFF2-40B4-BE49-F238E27FC236}">
                <a16:creationId xmlns:a16="http://schemas.microsoft.com/office/drawing/2014/main" id="{29CE0922-5838-2B79-9C79-62D165087CE8}"/>
              </a:ext>
            </a:extLst>
          </p:cNvPr>
          <p:cNvSpPr txBox="1">
            <a:spLocks/>
          </p:cNvSpPr>
          <p:nvPr/>
        </p:nvSpPr>
        <p:spPr>
          <a:xfrm>
            <a:off x="1043608" y="1300683"/>
            <a:ext cx="6840760" cy="6182184"/>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fr-CA" sz="1600" b="1" dirty="0">
                <a:solidFill>
                  <a:srgbClr val="002060"/>
                </a:solidFill>
              </a:rPr>
              <a:t>Avant le démarrage des travaux, il faut déposer au service d’urbanisme de votre commune une </a:t>
            </a:r>
            <a:r>
              <a:rPr lang="fr-CA" sz="1600" b="1" u="sng" dirty="0">
                <a:solidFill>
                  <a:srgbClr val="002060"/>
                </a:solidFill>
              </a:rPr>
              <a:t>Déclaration Préalable de Travaux </a:t>
            </a:r>
            <a:r>
              <a:rPr lang="fr-CA" sz="1600" b="1" dirty="0">
                <a:solidFill>
                  <a:srgbClr val="002060"/>
                </a:solidFill>
              </a:rPr>
              <a:t>(et l’obtenir !)</a:t>
            </a:r>
          </a:p>
          <a:p>
            <a:pPr marL="0" indent="0">
              <a:buNone/>
            </a:pPr>
            <a:endParaRPr lang="fr-CA" sz="1600" b="1" dirty="0">
              <a:solidFill>
                <a:srgbClr val="002060"/>
              </a:solidFill>
            </a:endParaRPr>
          </a:p>
          <a:p>
            <a:r>
              <a:rPr lang="fr-CA" sz="1600" b="1" dirty="0">
                <a:solidFill>
                  <a:srgbClr val="002060"/>
                </a:solidFill>
              </a:rPr>
              <a:t>Lors d’ITE sur les pignons, en empiètement de la parcelle voisine, il faut signer une </a:t>
            </a:r>
            <a:r>
              <a:rPr lang="fr-CA" sz="1800" b="1" u="sng" dirty="0">
                <a:solidFill>
                  <a:srgbClr val="002060"/>
                </a:solidFill>
              </a:rPr>
              <a:t>convention de surplomb</a:t>
            </a:r>
            <a:r>
              <a:rPr lang="fr-CA" sz="1600" b="1" dirty="0">
                <a:solidFill>
                  <a:srgbClr val="002060"/>
                </a:solidFill>
              </a:rPr>
              <a:t>. Parfois, référé préventif.</a:t>
            </a:r>
          </a:p>
          <a:p>
            <a:r>
              <a:rPr lang="fr-CA" sz="1600" b="1" dirty="0">
                <a:solidFill>
                  <a:srgbClr val="002060"/>
                </a:solidFill>
              </a:rPr>
              <a:t>Réunion de démarrage </a:t>
            </a:r>
          </a:p>
          <a:p>
            <a:r>
              <a:rPr lang="fr-CA" sz="1600" b="1" dirty="0">
                <a:solidFill>
                  <a:srgbClr val="002060"/>
                </a:solidFill>
              </a:rPr>
              <a:t>Installation des échafaudages (avec autorisation de la voirie et indemnité journalière qui va avec) et de la base de vie.</a:t>
            </a:r>
          </a:p>
          <a:p>
            <a:r>
              <a:rPr lang="fr-CA" sz="1600" b="1" dirty="0">
                <a:solidFill>
                  <a:srgbClr val="002060"/>
                </a:solidFill>
              </a:rPr>
              <a:t>Démarrage des travaux</a:t>
            </a:r>
          </a:p>
          <a:p>
            <a:r>
              <a:rPr lang="fr-CA" sz="1600" b="1" dirty="0">
                <a:solidFill>
                  <a:srgbClr val="002060"/>
                </a:solidFill>
              </a:rPr>
              <a:t>Visites de l’architecte. Des comptes-rendus hebdomadaires, rédigés par l’architecte.</a:t>
            </a:r>
          </a:p>
          <a:p>
            <a:r>
              <a:rPr lang="fr-CA" sz="1600" b="1" dirty="0">
                <a:solidFill>
                  <a:srgbClr val="002060"/>
                </a:solidFill>
              </a:rPr>
              <a:t>Participation d’un membre du CS aux réunions, mais sans immiscions et sans jouer à tarzan dans les échafaudages (même si c’est tentant…)</a:t>
            </a:r>
          </a:p>
          <a:p>
            <a:r>
              <a:rPr lang="fr-CA" sz="1600" b="1" dirty="0">
                <a:solidFill>
                  <a:srgbClr val="002060"/>
                </a:solidFill>
              </a:rPr>
              <a:t>Constitution de la liste des réserves par l’architecte (avec liste parallèle du CS à communiquer à l’architecte)</a:t>
            </a:r>
          </a:p>
          <a:p>
            <a:r>
              <a:rPr lang="fr-CA" sz="1600" b="1" dirty="0">
                <a:solidFill>
                  <a:srgbClr val="002060"/>
                </a:solidFill>
              </a:rPr>
              <a:t>Réception (et éventuelle réunion ultérieure si des réserves sont à lever)</a:t>
            </a:r>
          </a:p>
          <a:p>
            <a:pPr marL="0" indent="0">
              <a:buNone/>
            </a:pPr>
            <a:endParaRPr lang="fr-CA" sz="1600" b="1" dirty="0">
              <a:solidFill>
                <a:srgbClr val="002060"/>
              </a:solidFill>
            </a:endParaRPr>
          </a:p>
          <a:p>
            <a:pPr marL="0" indent="0">
              <a:buNone/>
            </a:pPr>
            <a:endParaRPr lang="fr-CA" sz="1600" b="1" dirty="0">
              <a:solidFill>
                <a:srgbClr val="002060"/>
              </a:solidFill>
            </a:endParaRPr>
          </a:p>
          <a:p>
            <a:pPr marL="0" indent="0">
              <a:buNone/>
            </a:pPr>
            <a:endParaRPr lang="fr-CA" sz="1600" b="1" dirty="0">
              <a:solidFill>
                <a:srgbClr val="002060"/>
              </a:solidFill>
            </a:endParaRPr>
          </a:p>
          <a:p>
            <a:pPr marL="0" indent="0">
              <a:buNone/>
            </a:pPr>
            <a:endParaRPr lang="fr-CA" sz="1600" b="1" dirty="0">
              <a:solidFill>
                <a:srgbClr val="002060"/>
              </a:solidFill>
            </a:endParaRPr>
          </a:p>
          <a:p>
            <a:pPr marL="0" indent="0">
              <a:buNone/>
            </a:pPr>
            <a:endParaRPr lang="fr-CA" sz="1600" b="1" dirty="0">
              <a:solidFill>
                <a:srgbClr val="002060"/>
              </a:solidFill>
            </a:endParaRPr>
          </a:p>
          <a:p>
            <a:pPr marL="0" indent="0">
              <a:buNone/>
            </a:pPr>
            <a:r>
              <a:rPr lang="fr-CA" sz="1600" b="1" dirty="0">
                <a:solidFill>
                  <a:srgbClr val="002060"/>
                </a:solidFill>
              </a:rPr>
              <a:t>		</a:t>
            </a:r>
          </a:p>
          <a:p>
            <a:pPr marL="0" indent="0">
              <a:buNone/>
            </a:pPr>
            <a:endParaRPr lang="fr-FR" b="1" dirty="0">
              <a:solidFill>
                <a:srgbClr val="002060"/>
              </a:solidFill>
            </a:endParaRPr>
          </a:p>
        </p:txBody>
      </p:sp>
      <p:pic>
        <p:nvPicPr>
          <p:cNvPr id="6" name="Image 5">
            <a:extLst>
              <a:ext uri="{FF2B5EF4-FFF2-40B4-BE49-F238E27FC236}">
                <a16:creationId xmlns:a16="http://schemas.microsoft.com/office/drawing/2014/main" id="{DDDB0319-895A-3EC0-0233-AE7BF849295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7784032" y="4448416"/>
            <a:ext cx="1226261" cy="2269588"/>
          </a:xfrm>
          <a:prstGeom prst="rect">
            <a:avLst/>
          </a:prstGeom>
        </p:spPr>
      </p:pic>
      <p:sp>
        <p:nvSpPr>
          <p:cNvPr id="9" name="Titre 4">
            <a:extLst>
              <a:ext uri="{FF2B5EF4-FFF2-40B4-BE49-F238E27FC236}">
                <a16:creationId xmlns:a16="http://schemas.microsoft.com/office/drawing/2014/main" id="{05A212C4-5D95-3990-E3C2-0D75A81BF176}"/>
              </a:ext>
            </a:extLst>
          </p:cNvPr>
          <p:cNvSpPr txBox="1">
            <a:spLocks/>
          </p:cNvSpPr>
          <p:nvPr/>
        </p:nvSpPr>
        <p:spPr>
          <a:xfrm>
            <a:off x="457200" y="-33069"/>
            <a:ext cx="8229600" cy="490066"/>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1400" i="1" dirty="0">
                <a:solidFill>
                  <a:schemeClr val="bg1"/>
                </a:solidFill>
              </a:rPr>
              <a:t>Ravalement en copropriété  09/04/2025</a:t>
            </a:r>
            <a:endParaRPr lang="fr-FR" sz="2400" i="1" dirty="0">
              <a:solidFill>
                <a:schemeClr val="bg1"/>
              </a:solidFill>
            </a:endParaRPr>
          </a:p>
        </p:txBody>
      </p:sp>
    </p:spTree>
    <p:extLst>
      <p:ext uri="{BB962C8B-B14F-4D97-AF65-F5344CB8AC3E}">
        <p14:creationId xmlns:p14="http://schemas.microsoft.com/office/powerpoint/2010/main" val="2318714664"/>
      </p:ext>
    </p:extLst>
  </p:cSld>
  <p:clrMapOvr>
    <a:masterClrMapping/>
  </p:clrMapOvr>
  <p:transition spd="med">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7504" y="692696"/>
            <a:ext cx="8579296" cy="400110"/>
          </a:xfrm>
          <a:prstGeom prst="rect">
            <a:avLst/>
          </a:prstGeom>
        </p:spPr>
        <p:txBody>
          <a:bodyPr wrap="square">
            <a:spAutoFit/>
          </a:bodyPr>
          <a:lstStyle/>
          <a:p>
            <a:pPr lvl="3"/>
            <a:r>
              <a:rPr lang="fr-FR" sz="2000" b="1" dirty="0">
                <a:solidFill>
                  <a:schemeClr val="bg1"/>
                </a:solidFill>
              </a:rPr>
              <a:t>Réception :</a:t>
            </a:r>
          </a:p>
        </p:txBody>
      </p:sp>
      <p:pic>
        <p:nvPicPr>
          <p:cNvPr id="4" name="Image 3">
            <a:extLst>
              <a:ext uri="{FF2B5EF4-FFF2-40B4-BE49-F238E27FC236}">
                <a16:creationId xmlns:a16="http://schemas.microsoft.com/office/drawing/2014/main" id="{15C27ABA-AE81-0BFA-3A30-8E7DD78BD9E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0801" y="14445"/>
            <a:ext cx="889515" cy="1038291"/>
          </a:xfrm>
          <a:prstGeom prst="rect">
            <a:avLst/>
          </a:prstGeom>
        </p:spPr>
      </p:pic>
      <p:pic>
        <p:nvPicPr>
          <p:cNvPr id="8" name="Image 7">
            <a:extLst>
              <a:ext uri="{FF2B5EF4-FFF2-40B4-BE49-F238E27FC236}">
                <a16:creationId xmlns:a16="http://schemas.microsoft.com/office/drawing/2014/main" id="{A641A5CF-C08B-6BBD-0792-41C11BBF3C1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3617" y="5445224"/>
            <a:ext cx="1299325" cy="1272780"/>
          </a:xfrm>
          <a:prstGeom prst="rect">
            <a:avLst/>
          </a:prstGeom>
        </p:spPr>
      </p:pic>
      <p:sp>
        <p:nvSpPr>
          <p:cNvPr id="2" name="Sous-titre 2">
            <a:extLst>
              <a:ext uri="{FF2B5EF4-FFF2-40B4-BE49-F238E27FC236}">
                <a16:creationId xmlns:a16="http://schemas.microsoft.com/office/drawing/2014/main" id="{29CE0922-5838-2B79-9C79-62D165087CE8}"/>
              </a:ext>
            </a:extLst>
          </p:cNvPr>
          <p:cNvSpPr txBox="1">
            <a:spLocks/>
          </p:cNvSpPr>
          <p:nvPr/>
        </p:nvSpPr>
        <p:spPr>
          <a:xfrm>
            <a:off x="1331641" y="1328505"/>
            <a:ext cx="7355160" cy="618218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fr-CA" sz="1600" b="1" dirty="0">
                <a:solidFill>
                  <a:srgbClr val="002060"/>
                </a:solidFill>
              </a:rPr>
              <a:t>L’architecte assiste, mais c’est le représentant de la copropriété (syndic) qui signe ainsi que l’entreprise.</a:t>
            </a:r>
          </a:p>
          <a:p>
            <a:pPr marL="0" indent="0">
              <a:buNone/>
            </a:pPr>
            <a:endParaRPr lang="fr-CA" sz="1600" b="1" dirty="0">
              <a:solidFill>
                <a:srgbClr val="002060"/>
              </a:solidFill>
            </a:endParaRPr>
          </a:p>
          <a:p>
            <a:pPr marL="0" indent="0">
              <a:buNone/>
            </a:pPr>
            <a:r>
              <a:rPr lang="fr-CA" sz="2400" b="1" u="sng" dirty="0">
                <a:solidFill>
                  <a:srgbClr val="002060"/>
                </a:solidFill>
              </a:rPr>
              <a:t>PV de réception </a:t>
            </a:r>
            <a:r>
              <a:rPr lang="fr-CA" sz="2400" b="1" dirty="0">
                <a:solidFill>
                  <a:srgbClr val="002060"/>
                </a:solidFill>
              </a:rPr>
              <a:t>avec trois options :</a:t>
            </a:r>
          </a:p>
          <a:p>
            <a:pPr lvl="1"/>
            <a:r>
              <a:rPr lang="fr-CA" sz="2400" b="1" dirty="0">
                <a:solidFill>
                  <a:srgbClr val="002060"/>
                </a:solidFill>
              </a:rPr>
              <a:t>Réception sans réserve</a:t>
            </a:r>
          </a:p>
          <a:p>
            <a:pPr lvl="1"/>
            <a:r>
              <a:rPr lang="fr-CA" sz="2400" b="1" dirty="0">
                <a:solidFill>
                  <a:srgbClr val="002060"/>
                </a:solidFill>
              </a:rPr>
              <a:t>Réception avec réserves, liste des réserves annexée</a:t>
            </a:r>
          </a:p>
          <a:p>
            <a:pPr lvl="1"/>
            <a:r>
              <a:rPr lang="fr-CA" sz="2400" b="1" dirty="0">
                <a:solidFill>
                  <a:srgbClr val="002060"/>
                </a:solidFill>
              </a:rPr>
              <a:t>Travaux non-recevables.</a:t>
            </a:r>
            <a:endParaRPr lang="fr-CA" sz="900" b="1" dirty="0">
              <a:solidFill>
                <a:srgbClr val="002060"/>
              </a:solidFill>
            </a:endParaRPr>
          </a:p>
          <a:p>
            <a:pPr marL="0" indent="0">
              <a:buNone/>
            </a:pPr>
            <a:endParaRPr lang="fr-CA" sz="1600" b="1" dirty="0">
              <a:solidFill>
                <a:srgbClr val="002060"/>
              </a:solidFill>
            </a:endParaRPr>
          </a:p>
          <a:p>
            <a:pPr marL="0" indent="0">
              <a:buNone/>
            </a:pPr>
            <a:endParaRPr lang="fr-CA" sz="1600" b="1" dirty="0">
              <a:solidFill>
                <a:srgbClr val="002060"/>
              </a:solidFill>
            </a:endParaRPr>
          </a:p>
          <a:p>
            <a:pPr marL="0" indent="0">
              <a:buNone/>
            </a:pPr>
            <a:r>
              <a:rPr lang="fr-CA" sz="1600" b="1" dirty="0">
                <a:solidFill>
                  <a:srgbClr val="002060"/>
                </a:solidFill>
              </a:rPr>
              <a:t>Le solde peut être réglé à l’entreprise mais il convient de garder quelque temps les 5% de dépôt de garantie d’usage.</a:t>
            </a:r>
          </a:p>
          <a:p>
            <a:pPr marL="0" indent="0">
              <a:buNone/>
            </a:pPr>
            <a:endParaRPr lang="fr-CA" sz="1600" b="1" dirty="0">
              <a:solidFill>
                <a:srgbClr val="002060"/>
              </a:solidFill>
            </a:endParaRPr>
          </a:p>
          <a:p>
            <a:pPr marL="0" indent="0" algn="ctr">
              <a:buNone/>
            </a:pPr>
            <a:r>
              <a:rPr lang="fr-CA" sz="1600" b="1" dirty="0">
                <a:solidFill>
                  <a:srgbClr val="002060"/>
                </a:solidFill>
              </a:rPr>
              <a:t>	Très important : avant la conclusion de la garantie de parfait achèvement, faire une liste exhaustive des désordres apparus. Faites vous accompagner par un sachant.</a:t>
            </a:r>
          </a:p>
          <a:p>
            <a:pPr marL="0" indent="0">
              <a:buNone/>
            </a:pPr>
            <a:endParaRPr lang="fr-CA" sz="1600" b="1" dirty="0">
              <a:solidFill>
                <a:srgbClr val="002060"/>
              </a:solidFill>
            </a:endParaRPr>
          </a:p>
          <a:p>
            <a:pPr marL="0" indent="0">
              <a:buNone/>
            </a:pPr>
            <a:endParaRPr lang="fr-CA" sz="1600" b="1" dirty="0">
              <a:solidFill>
                <a:srgbClr val="002060"/>
              </a:solidFill>
            </a:endParaRPr>
          </a:p>
          <a:p>
            <a:pPr marL="0" indent="0">
              <a:buNone/>
            </a:pPr>
            <a:r>
              <a:rPr lang="fr-CA" sz="1600" b="1" dirty="0">
                <a:solidFill>
                  <a:srgbClr val="002060"/>
                </a:solidFill>
              </a:rPr>
              <a:t>		</a:t>
            </a:r>
          </a:p>
          <a:p>
            <a:pPr marL="0" indent="0">
              <a:buNone/>
            </a:pPr>
            <a:endParaRPr lang="fr-FR" b="1" dirty="0">
              <a:solidFill>
                <a:srgbClr val="002060"/>
              </a:solidFill>
            </a:endParaRPr>
          </a:p>
        </p:txBody>
      </p:sp>
      <p:sp>
        <p:nvSpPr>
          <p:cNvPr id="6" name="Titre 4">
            <a:extLst>
              <a:ext uri="{FF2B5EF4-FFF2-40B4-BE49-F238E27FC236}">
                <a16:creationId xmlns:a16="http://schemas.microsoft.com/office/drawing/2014/main" id="{E6BA5C40-65AA-7D19-26D3-F6BCBB0EE53E}"/>
              </a:ext>
            </a:extLst>
          </p:cNvPr>
          <p:cNvSpPr txBox="1">
            <a:spLocks/>
          </p:cNvSpPr>
          <p:nvPr/>
        </p:nvSpPr>
        <p:spPr>
          <a:xfrm>
            <a:off x="457200" y="-33069"/>
            <a:ext cx="8229600" cy="490066"/>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1400" i="1" dirty="0">
                <a:solidFill>
                  <a:schemeClr val="bg1"/>
                </a:solidFill>
              </a:rPr>
              <a:t>Ravalement en copropriété  09/04/2025</a:t>
            </a:r>
            <a:endParaRPr lang="fr-FR" sz="2400" i="1" dirty="0">
              <a:solidFill>
                <a:schemeClr val="bg1"/>
              </a:solidFill>
            </a:endParaRPr>
          </a:p>
        </p:txBody>
      </p:sp>
    </p:spTree>
    <p:extLst>
      <p:ext uri="{BB962C8B-B14F-4D97-AF65-F5344CB8AC3E}">
        <p14:creationId xmlns:p14="http://schemas.microsoft.com/office/powerpoint/2010/main" val="1018309903"/>
      </p:ext>
    </p:extLst>
  </p:cSld>
  <p:clrMapOvr>
    <a:masterClrMapping/>
  </p:clrMapOvr>
  <p:transition spd="med">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476616" y="2091588"/>
            <a:ext cx="7991669" cy="3140492"/>
          </a:xfrm>
        </p:spPr>
        <p:txBody>
          <a:bodyPr>
            <a:normAutofit fontScale="77500" lnSpcReduction="20000"/>
          </a:bodyPr>
          <a:lstStyle/>
          <a:p>
            <a:pPr algn="l"/>
            <a:r>
              <a:rPr lang="fr-CA" dirty="0">
                <a:solidFill>
                  <a:srgbClr val="002060"/>
                </a:solidFill>
              </a:rPr>
              <a:t>Étape sensible : la recherche d’architectes et d’entreprises  à consulter. </a:t>
            </a:r>
          </a:p>
          <a:p>
            <a:pPr algn="l"/>
            <a:endParaRPr lang="fr-CA" dirty="0">
              <a:solidFill>
                <a:srgbClr val="002060"/>
              </a:solidFill>
            </a:endParaRPr>
          </a:p>
          <a:p>
            <a:pPr marL="257175" indent="-257175" algn="l">
              <a:buFontTx/>
              <a:buChar char="-"/>
            </a:pPr>
            <a:r>
              <a:rPr lang="fr-CA" dirty="0">
                <a:solidFill>
                  <a:srgbClr val="002060"/>
                </a:solidFill>
              </a:rPr>
              <a:t>Les adhérents de l’ARC ont accès à Copro-Devis.</a:t>
            </a:r>
          </a:p>
          <a:p>
            <a:pPr marL="257175" indent="-257175" algn="l">
              <a:buFontTx/>
              <a:buChar char="-"/>
            </a:pPr>
            <a:r>
              <a:rPr lang="fr-CA" dirty="0">
                <a:solidFill>
                  <a:srgbClr val="002060"/>
                </a:solidFill>
              </a:rPr>
              <a:t>Les adhérents peuvent appeler les mardis et mercredis après-midi et demander l’avis de l’architecte de permanence (01.40.30.42.82).</a:t>
            </a:r>
          </a:p>
          <a:p>
            <a:pPr marL="257175" indent="-257175" algn="l">
              <a:buFontTx/>
              <a:buChar char="-"/>
            </a:pPr>
            <a:r>
              <a:rPr lang="fr-CA" dirty="0">
                <a:solidFill>
                  <a:srgbClr val="002060"/>
                </a:solidFill>
              </a:rPr>
              <a:t>Pour ce qui est des architectes, vous pouvez contacter aussi la Compagnie des Architectes de Copropriété.</a:t>
            </a:r>
          </a:p>
          <a:p>
            <a:pPr marL="257175" indent="-257175" algn="l">
              <a:buFontTx/>
              <a:buChar char="-"/>
            </a:pPr>
            <a:endParaRPr lang="fr-CA" dirty="0">
              <a:solidFill>
                <a:srgbClr val="002060"/>
              </a:solidFill>
            </a:endParaRPr>
          </a:p>
          <a:p>
            <a:pPr algn="l"/>
            <a:endParaRPr lang="fr-CA" dirty="0">
              <a:solidFill>
                <a:srgbClr val="002060"/>
              </a:solidFill>
            </a:endParaRPr>
          </a:p>
          <a:p>
            <a:pPr algn="l"/>
            <a:endParaRPr lang="fr-CA" dirty="0">
              <a:solidFill>
                <a:srgbClr val="002060"/>
              </a:solidFill>
            </a:endParaRPr>
          </a:p>
          <a:p>
            <a:pPr algn="l"/>
            <a:r>
              <a:rPr lang="fr-CA" dirty="0">
                <a:solidFill>
                  <a:srgbClr val="002060"/>
                </a:solidFill>
              </a:rPr>
              <a:t>Il faut la dédramatiser la « Quête » de la perle rare : l’architecte est un professionnel qui propose des services payants, et dont la prestation est quantifiable. Pour l’entreprise c’est encore plus facile. </a:t>
            </a:r>
            <a:endParaRPr lang="fr-FR" dirty="0">
              <a:solidFill>
                <a:srgbClr val="002060"/>
              </a:solidFill>
            </a:endParaRPr>
          </a:p>
        </p:txBody>
      </p:sp>
      <p:sp>
        <p:nvSpPr>
          <p:cNvPr id="9" name="Rectangle 8">
            <a:extLst>
              <a:ext uri="{FF2B5EF4-FFF2-40B4-BE49-F238E27FC236}">
                <a16:creationId xmlns:a16="http://schemas.microsoft.com/office/drawing/2014/main" id="{EDC8F81D-658A-7859-320C-1EC609A702CE}"/>
              </a:ext>
            </a:extLst>
          </p:cNvPr>
          <p:cNvSpPr/>
          <p:nvPr/>
        </p:nvSpPr>
        <p:spPr>
          <a:xfrm>
            <a:off x="107504" y="692696"/>
            <a:ext cx="8579296" cy="400110"/>
          </a:xfrm>
          <a:prstGeom prst="rect">
            <a:avLst/>
          </a:prstGeom>
        </p:spPr>
        <p:txBody>
          <a:bodyPr wrap="square">
            <a:spAutoFit/>
          </a:bodyPr>
          <a:lstStyle/>
          <a:p>
            <a:pPr lvl="3"/>
            <a:r>
              <a:rPr lang="fr-FR" sz="2000" b="1" dirty="0">
                <a:solidFill>
                  <a:schemeClr val="bg1"/>
                </a:solidFill>
              </a:rPr>
              <a:t>Copro-Devis</a:t>
            </a:r>
          </a:p>
        </p:txBody>
      </p:sp>
      <p:pic>
        <p:nvPicPr>
          <p:cNvPr id="10" name="Image 9">
            <a:extLst>
              <a:ext uri="{FF2B5EF4-FFF2-40B4-BE49-F238E27FC236}">
                <a16:creationId xmlns:a16="http://schemas.microsoft.com/office/drawing/2014/main" id="{32F5A46F-4073-9C17-031C-DCCE02CD851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0801" y="14445"/>
            <a:ext cx="889515" cy="1038291"/>
          </a:xfrm>
          <a:prstGeom prst="rect">
            <a:avLst/>
          </a:prstGeom>
        </p:spPr>
      </p:pic>
      <p:pic>
        <p:nvPicPr>
          <p:cNvPr id="11" name="Image 10">
            <a:extLst>
              <a:ext uri="{FF2B5EF4-FFF2-40B4-BE49-F238E27FC236}">
                <a16:creationId xmlns:a16="http://schemas.microsoft.com/office/drawing/2014/main" id="{A00B81DB-6CDC-1F78-31D8-AD7B0B25465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3617" y="5445224"/>
            <a:ext cx="1299325" cy="1272780"/>
          </a:xfrm>
          <a:prstGeom prst="rect">
            <a:avLst/>
          </a:prstGeom>
        </p:spPr>
      </p:pic>
      <p:sp>
        <p:nvSpPr>
          <p:cNvPr id="4" name="Titre 4">
            <a:extLst>
              <a:ext uri="{FF2B5EF4-FFF2-40B4-BE49-F238E27FC236}">
                <a16:creationId xmlns:a16="http://schemas.microsoft.com/office/drawing/2014/main" id="{15E1184B-57AD-9CCB-4127-9ECBDFC3187D}"/>
              </a:ext>
            </a:extLst>
          </p:cNvPr>
          <p:cNvSpPr txBox="1">
            <a:spLocks/>
          </p:cNvSpPr>
          <p:nvPr/>
        </p:nvSpPr>
        <p:spPr>
          <a:xfrm>
            <a:off x="457200" y="-33069"/>
            <a:ext cx="8229600" cy="490066"/>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1400" i="1" dirty="0">
                <a:solidFill>
                  <a:schemeClr val="bg1"/>
                </a:solidFill>
              </a:rPr>
              <a:t>Ravalement en copropriété  09/04/2025</a:t>
            </a:r>
            <a:endParaRPr lang="fr-FR" sz="2400" i="1" dirty="0">
              <a:solidFill>
                <a:schemeClr val="bg1"/>
              </a:solidFill>
            </a:endParaRPr>
          </a:p>
        </p:txBody>
      </p:sp>
    </p:spTree>
    <p:extLst>
      <p:ext uri="{BB962C8B-B14F-4D97-AF65-F5344CB8AC3E}">
        <p14:creationId xmlns:p14="http://schemas.microsoft.com/office/powerpoint/2010/main" val="3225696077"/>
      </p:ext>
    </p:extLst>
  </p:cSld>
  <p:clrMapOvr>
    <a:masterClrMapping/>
  </p:clrMapOvr>
  <p:transition spd="med">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a:extLst>
              <a:ext uri="{FF2B5EF4-FFF2-40B4-BE49-F238E27FC236}">
                <a16:creationId xmlns:a16="http://schemas.microsoft.com/office/drawing/2014/main" id="{0B5CAEB7-BF79-47F5-89CD-3CB8B2FB707B}"/>
              </a:ext>
            </a:extLst>
          </p:cNvPr>
          <p:cNvPicPr>
            <a:picLocks noChangeAspect="1"/>
          </p:cNvPicPr>
          <p:nvPr/>
        </p:nvPicPr>
        <p:blipFill rotWithShape="1">
          <a:blip r:embed="rId2">
            <a:extLst>
              <a:ext uri="{28A0092B-C50C-407E-A947-70E740481C1C}">
                <a14:useLocalDpi xmlns:a14="http://schemas.microsoft.com/office/drawing/2010/main" val="0"/>
              </a:ext>
            </a:extLst>
          </a:blip>
          <a:srcRect l="25278" t="9722" r="25131" b="30632"/>
          <a:stretch/>
        </p:blipFill>
        <p:spPr>
          <a:xfrm>
            <a:off x="1403648" y="1922045"/>
            <a:ext cx="7452827" cy="5042343"/>
          </a:xfrm>
          <a:prstGeom prst="rect">
            <a:avLst/>
          </a:prstGeom>
        </p:spPr>
      </p:pic>
      <p:sp>
        <p:nvSpPr>
          <p:cNvPr id="14" name="Rectangle 13">
            <a:extLst>
              <a:ext uri="{FF2B5EF4-FFF2-40B4-BE49-F238E27FC236}">
                <a16:creationId xmlns:a16="http://schemas.microsoft.com/office/drawing/2014/main" id="{8C7A3125-D036-4C1C-9F6B-9F189585F50C}"/>
              </a:ext>
            </a:extLst>
          </p:cNvPr>
          <p:cNvSpPr/>
          <p:nvPr/>
        </p:nvSpPr>
        <p:spPr>
          <a:xfrm>
            <a:off x="2195736" y="3861048"/>
            <a:ext cx="276225" cy="90458"/>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sz="1350"/>
          </a:p>
        </p:txBody>
      </p:sp>
      <p:pic>
        <p:nvPicPr>
          <p:cNvPr id="4" name="Image 3">
            <a:extLst>
              <a:ext uri="{FF2B5EF4-FFF2-40B4-BE49-F238E27FC236}">
                <a16:creationId xmlns:a16="http://schemas.microsoft.com/office/drawing/2014/main" id="{2299A299-61D1-7E30-78EA-DD5CFBF6087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0801" y="14445"/>
            <a:ext cx="889515" cy="1038291"/>
          </a:xfrm>
          <a:prstGeom prst="rect">
            <a:avLst/>
          </a:prstGeom>
        </p:spPr>
      </p:pic>
      <p:pic>
        <p:nvPicPr>
          <p:cNvPr id="5" name="Image 4">
            <a:extLst>
              <a:ext uri="{FF2B5EF4-FFF2-40B4-BE49-F238E27FC236}">
                <a16:creationId xmlns:a16="http://schemas.microsoft.com/office/drawing/2014/main" id="{85403764-9029-A24B-D59B-064557470DD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3617" y="5445224"/>
            <a:ext cx="1299325" cy="1272780"/>
          </a:xfrm>
          <a:prstGeom prst="rect">
            <a:avLst/>
          </a:prstGeom>
        </p:spPr>
      </p:pic>
      <p:sp>
        <p:nvSpPr>
          <p:cNvPr id="3" name="Titre 4">
            <a:extLst>
              <a:ext uri="{FF2B5EF4-FFF2-40B4-BE49-F238E27FC236}">
                <a16:creationId xmlns:a16="http://schemas.microsoft.com/office/drawing/2014/main" id="{DA945504-CA06-430F-16B8-365417FEA184}"/>
              </a:ext>
            </a:extLst>
          </p:cNvPr>
          <p:cNvSpPr txBox="1">
            <a:spLocks/>
          </p:cNvSpPr>
          <p:nvPr/>
        </p:nvSpPr>
        <p:spPr>
          <a:xfrm>
            <a:off x="457200" y="-33069"/>
            <a:ext cx="8229600" cy="490066"/>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1400" i="1" dirty="0">
                <a:solidFill>
                  <a:schemeClr val="bg1"/>
                </a:solidFill>
              </a:rPr>
              <a:t>Ravalement en copropriété  09/04/2025</a:t>
            </a:r>
            <a:endParaRPr lang="fr-FR" sz="2400" i="1" dirty="0">
              <a:solidFill>
                <a:schemeClr val="bg1"/>
              </a:solidFill>
            </a:endParaRPr>
          </a:p>
        </p:txBody>
      </p:sp>
    </p:spTree>
    <p:extLst>
      <p:ext uri="{BB962C8B-B14F-4D97-AF65-F5344CB8AC3E}">
        <p14:creationId xmlns:p14="http://schemas.microsoft.com/office/powerpoint/2010/main" val="261415379"/>
      </p:ext>
    </p:extLst>
  </p:cSld>
  <p:clrMapOvr>
    <a:masterClrMapping/>
  </p:clrMapOvr>
  <p:transition spd="med">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FDFC6C29-2964-6B31-D748-1D7BDCAC302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5616" y="1526957"/>
            <a:ext cx="7091909" cy="4536504"/>
          </a:xfrm>
          <a:prstGeom prst="rect">
            <a:avLst/>
          </a:prstGeom>
        </p:spPr>
      </p:pic>
      <p:sp>
        <p:nvSpPr>
          <p:cNvPr id="12" name="Flèche : droite 11">
            <a:extLst>
              <a:ext uri="{FF2B5EF4-FFF2-40B4-BE49-F238E27FC236}">
                <a16:creationId xmlns:a16="http://schemas.microsoft.com/office/drawing/2014/main" id="{4362669B-3EB4-49CB-BA6F-AF32158EDE1F}"/>
              </a:ext>
            </a:extLst>
          </p:cNvPr>
          <p:cNvSpPr/>
          <p:nvPr/>
        </p:nvSpPr>
        <p:spPr>
          <a:xfrm rot="18492952" flipV="1">
            <a:off x="2865327" y="2601949"/>
            <a:ext cx="514350" cy="487743"/>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pic>
        <p:nvPicPr>
          <p:cNvPr id="10" name="Image 9">
            <a:extLst>
              <a:ext uri="{FF2B5EF4-FFF2-40B4-BE49-F238E27FC236}">
                <a16:creationId xmlns:a16="http://schemas.microsoft.com/office/drawing/2014/main" id="{0395FCA1-07F2-428D-7292-69FE95BD2C0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0801" y="14445"/>
            <a:ext cx="889515" cy="1038291"/>
          </a:xfrm>
          <a:prstGeom prst="rect">
            <a:avLst/>
          </a:prstGeom>
        </p:spPr>
      </p:pic>
      <p:pic>
        <p:nvPicPr>
          <p:cNvPr id="11" name="Image 10">
            <a:extLst>
              <a:ext uri="{FF2B5EF4-FFF2-40B4-BE49-F238E27FC236}">
                <a16:creationId xmlns:a16="http://schemas.microsoft.com/office/drawing/2014/main" id="{E67D7D77-CC73-2353-063E-D761E37E1F3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3617" y="5445224"/>
            <a:ext cx="1299325" cy="1272780"/>
          </a:xfrm>
          <a:prstGeom prst="rect">
            <a:avLst/>
          </a:prstGeom>
        </p:spPr>
      </p:pic>
      <p:sp>
        <p:nvSpPr>
          <p:cNvPr id="3" name="Titre 4">
            <a:extLst>
              <a:ext uri="{FF2B5EF4-FFF2-40B4-BE49-F238E27FC236}">
                <a16:creationId xmlns:a16="http://schemas.microsoft.com/office/drawing/2014/main" id="{EBEB9ADD-B926-372D-F357-44602ADDC848}"/>
              </a:ext>
            </a:extLst>
          </p:cNvPr>
          <p:cNvSpPr txBox="1">
            <a:spLocks/>
          </p:cNvSpPr>
          <p:nvPr/>
        </p:nvSpPr>
        <p:spPr>
          <a:xfrm>
            <a:off x="457200" y="-33069"/>
            <a:ext cx="8229600" cy="490066"/>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1400" i="1" dirty="0">
                <a:solidFill>
                  <a:schemeClr val="bg1"/>
                </a:solidFill>
              </a:rPr>
              <a:t>Ravalement en copropriété  09/04/2025</a:t>
            </a:r>
            <a:endParaRPr lang="fr-FR" sz="2400" i="1" dirty="0">
              <a:solidFill>
                <a:schemeClr val="bg1"/>
              </a:solidFill>
            </a:endParaRPr>
          </a:p>
        </p:txBody>
      </p:sp>
    </p:spTree>
    <p:extLst>
      <p:ext uri="{BB962C8B-B14F-4D97-AF65-F5344CB8AC3E}">
        <p14:creationId xmlns:p14="http://schemas.microsoft.com/office/powerpoint/2010/main" val="820730"/>
      </p:ext>
    </p:extLst>
  </p:cSld>
  <p:clrMapOvr>
    <a:masterClrMapping/>
  </p:clrMapOvr>
  <p:transition spd="med">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E38CB6BF-756F-A67A-BDC7-DED7D285957D}"/>
              </a:ext>
            </a:extLst>
          </p:cNvPr>
          <p:cNvPicPr>
            <a:picLocks noChangeAspect="1"/>
          </p:cNvPicPr>
          <p:nvPr/>
        </p:nvPicPr>
        <p:blipFill rotWithShape="1">
          <a:blip r:embed="rId2">
            <a:extLst>
              <a:ext uri="{28A0092B-C50C-407E-A947-70E740481C1C}">
                <a14:useLocalDpi xmlns:a14="http://schemas.microsoft.com/office/drawing/2010/main" val="0"/>
              </a:ext>
            </a:extLst>
          </a:blip>
          <a:srcRect l="4723" t="3045" r="18956" b="9352"/>
          <a:stretch/>
        </p:blipFill>
        <p:spPr>
          <a:xfrm>
            <a:off x="1184420" y="1272712"/>
            <a:ext cx="7531434" cy="4751508"/>
          </a:xfrm>
          <a:prstGeom prst="rect">
            <a:avLst/>
          </a:prstGeom>
          <a:ln>
            <a:solidFill>
              <a:schemeClr val="accent1"/>
            </a:solidFill>
          </a:ln>
        </p:spPr>
      </p:pic>
      <p:sp>
        <p:nvSpPr>
          <p:cNvPr id="12" name="Flèche : droite 11">
            <a:extLst>
              <a:ext uri="{FF2B5EF4-FFF2-40B4-BE49-F238E27FC236}">
                <a16:creationId xmlns:a16="http://schemas.microsoft.com/office/drawing/2014/main" id="{4362669B-3EB4-49CB-BA6F-AF32158EDE1F}"/>
              </a:ext>
            </a:extLst>
          </p:cNvPr>
          <p:cNvSpPr/>
          <p:nvPr/>
        </p:nvSpPr>
        <p:spPr>
          <a:xfrm rot="885759" flipV="1">
            <a:off x="640962" y="4269840"/>
            <a:ext cx="441244" cy="452393"/>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pic>
        <p:nvPicPr>
          <p:cNvPr id="10" name="Image 9">
            <a:extLst>
              <a:ext uri="{FF2B5EF4-FFF2-40B4-BE49-F238E27FC236}">
                <a16:creationId xmlns:a16="http://schemas.microsoft.com/office/drawing/2014/main" id="{FB230151-A364-EE37-4EAB-F169290364B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0801" y="14445"/>
            <a:ext cx="889515" cy="1038291"/>
          </a:xfrm>
          <a:prstGeom prst="rect">
            <a:avLst/>
          </a:prstGeom>
        </p:spPr>
      </p:pic>
      <p:pic>
        <p:nvPicPr>
          <p:cNvPr id="11" name="Image 10">
            <a:extLst>
              <a:ext uri="{FF2B5EF4-FFF2-40B4-BE49-F238E27FC236}">
                <a16:creationId xmlns:a16="http://schemas.microsoft.com/office/drawing/2014/main" id="{BCC61C66-8490-33C3-A066-27323C3F26F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09" y="5514425"/>
            <a:ext cx="1299325" cy="1272780"/>
          </a:xfrm>
          <a:prstGeom prst="rect">
            <a:avLst/>
          </a:prstGeom>
        </p:spPr>
      </p:pic>
      <p:sp>
        <p:nvSpPr>
          <p:cNvPr id="3" name="Titre 4">
            <a:extLst>
              <a:ext uri="{FF2B5EF4-FFF2-40B4-BE49-F238E27FC236}">
                <a16:creationId xmlns:a16="http://schemas.microsoft.com/office/drawing/2014/main" id="{9AE290FA-AB52-6BD2-6097-C5ED5FE75919}"/>
              </a:ext>
            </a:extLst>
          </p:cNvPr>
          <p:cNvSpPr txBox="1">
            <a:spLocks/>
          </p:cNvSpPr>
          <p:nvPr/>
        </p:nvSpPr>
        <p:spPr>
          <a:xfrm>
            <a:off x="457200" y="-33069"/>
            <a:ext cx="8229600" cy="490066"/>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1400" i="1" dirty="0">
                <a:solidFill>
                  <a:schemeClr val="bg1"/>
                </a:solidFill>
              </a:rPr>
              <a:t>Ravalement en copropriété  09/04/2025</a:t>
            </a:r>
            <a:endParaRPr lang="fr-FR" sz="2400" i="1" dirty="0">
              <a:solidFill>
                <a:schemeClr val="bg1"/>
              </a:solidFill>
            </a:endParaRPr>
          </a:p>
        </p:txBody>
      </p:sp>
    </p:spTree>
    <p:extLst>
      <p:ext uri="{BB962C8B-B14F-4D97-AF65-F5344CB8AC3E}">
        <p14:creationId xmlns:p14="http://schemas.microsoft.com/office/powerpoint/2010/main" val="1946428693"/>
      </p:ext>
    </p:extLst>
  </p:cSld>
  <p:clrMapOvr>
    <a:masterClrMapping/>
  </p:clrMapOvr>
  <p:transition spd="med">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D9172757-945C-41D8-9C88-9A4EE7B12675}"/>
              </a:ext>
            </a:extLst>
          </p:cNvPr>
          <p:cNvPicPr>
            <a:picLocks noChangeAspect="1"/>
          </p:cNvPicPr>
          <p:nvPr/>
        </p:nvPicPr>
        <p:blipFill rotWithShape="1">
          <a:blip r:embed="rId2">
            <a:extLst>
              <a:ext uri="{28A0092B-C50C-407E-A947-70E740481C1C}">
                <a14:useLocalDpi xmlns:a14="http://schemas.microsoft.com/office/drawing/2010/main" val="0"/>
              </a:ext>
            </a:extLst>
          </a:blip>
          <a:srcRect l="748" t="13738" r="33461" b="16178"/>
          <a:stretch/>
        </p:blipFill>
        <p:spPr>
          <a:xfrm>
            <a:off x="1233253" y="1440710"/>
            <a:ext cx="7453547" cy="4466164"/>
          </a:xfrm>
          <a:prstGeom prst="rect">
            <a:avLst/>
          </a:prstGeom>
          <a:ln>
            <a:solidFill>
              <a:schemeClr val="accent1"/>
            </a:solidFill>
          </a:ln>
        </p:spPr>
      </p:pic>
      <p:sp>
        <p:nvSpPr>
          <p:cNvPr id="12" name="Flèche : droite 11">
            <a:extLst>
              <a:ext uri="{FF2B5EF4-FFF2-40B4-BE49-F238E27FC236}">
                <a16:creationId xmlns:a16="http://schemas.microsoft.com/office/drawing/2014/main" id="{4362669B-3EB4-49CB-BA6F-AF32158EDE1F}"/>
              </a:ext>
            </a:extLst>
          </p:cNvPr>
          <p:cNvSpPr/>
          <p:nvPr/>
        </p:nvSpPr>
        <p:spPr>
          <a:xfrm rot="901997" flipV="1">
            <a:off x="2427503" y="3349449"/>
            <a:ext cx="285750" cy="159101"/>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dirty="0"/>
          </a:p>
        </p:txBody>
      </p:sp>
      <p:pic>
        <p:nvPicPr>
          <p:cNvPr id="7" name="Image 6">
            <a:extLst>
              <a:ext uri="{FF2B5EF4-FFF2-40B4-BE49-F238E27FC236}">
                <a16:creationId xmlns:a16="http://schemas.microsoft.com/office/drawing/2014/main" id="{38FD69C6-9404-B121-5EAE-52D69EF7EE0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0801" y="14445"/>
            <a:ext cx="889515" cy="1038291"/>
          </a:xfrm>
          <a:prstGeom prst="rect">
            <a:avLst/>
          </a:prstGeom>
        </p:spPr>
      </p:pic>
      <p:pic>
        <p:nvPicPr>
          <p:cNvPr id="9" name="Image 8">
            <a:extLst>
              <a:ext uri="{FF2B5EF4-FFF2-40B4-BE49-F238E27FC236}">
                <a16:creationId xmlns:a16="http://schemas.microsoft.com/office/drawing/2014/main" id="{9EA086C9-CD12-8D50-E93E-7C0F511950C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038" y="5661248"/>
            <a:ext cx="1059946" cy="1038291"/>
          </a:xfrm>
          <a:prstGeom prst="rect">
            <a:avLst/>
          </a:prstGeom>
        </p:spPr>
      </p:pic>
      <p:sp>
        <p:nvSpPr>
          <p:cNvPr id="3" name="Titre 4">
            <a:extLst>
              <a:ext uri="{FF2B5EF4-FFF2-40B4-BE49-F238E27FC236}">
                <a16:creationId xmlns:a16="http://schemas.microsoft.com/office/drawing/2014/main" id="{E26B2A8D-EE73-E3F5-3E36-F97FD95AEC46}"/>
              </a:ext>
            </a:extLst>
          </p:cNvPr>
          <p:cNvSpPr txBox="1">
            <a:spLocks/>
          </p:cNvSpPr>
          <p:nvPr/>
        </p:nvSpPr>
        <p:spPr>
          <a:xfrm>
            <a:off x="457200" y="-33069"/>
            <a:ext cx="8229600" cy="490066"/>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1400" i="1" dirty="0">
                <a:solidFill>
                  <a:schemeClr val="bg1"/>
                </a:solidFill>
              </a:rPr>
              <a:t>Ravalement en copropriété  09/04/2025</a:t>
            </a:r>
            <a:endParaRPr lang="fr-FR" sz="2400" i="1" dirty="0">
              <a:solidFill>
                <a:schemeClr val="bg1"/>
              </a:solidFill>
            </a:endParaRPr>
          </a:p>
        </p:txBody>
      </p:sp>
    </p:spTree>
    <p:extLst>
      <p:ext uri="{BB962C8B-B14F-4D97-AF65-F5344CB8AC3E}">
        <p14:creationId xmlns:p14="http://schemas.microsoft.com/office/powerpoint/2010/main" val="2511480958"/>
      </p:ext>
    </p:extLst>
  </p:cSld>
  <p:clrMapOvr>
    <a:masterClrMapping/>
  </p:clrMapOvr>
  <p:transition spd="med">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C3A1A692-FBF8-40E2-BDBD-56E2DF07FD26}"/>
              </a:ext>
            </a:extLst>
          </p:cNvPr>
          <p:cNvPicPr>
            <a:picLocks noChangeAspect="1"/>
          </p:cNvPicPr>
          <p:nvPr/>
        </p:nvPicPr>
        <p:blipFill rotWithShape="1">
          <a:blip r:embed="rId2">
            <a:extLst>
              <a:ext uri="{28A0092B-C50C-407E-A947-70E740481C1C}">
                <a14:useLocalDpi xmlns:a14="http://schemas.microsoft.com/office/drawing/2010/main" val="0"/>
              </a:ext>
            </a:extLst>
          </a:blip>
          <a:srcRect l="630" t="13552" r="41823" b="16417"/>
          <a:stretch/>
        </p:blipFill>
        <p:spPr>
          <a:xfrm>
            <a:off x="1401825" y="987540"/>
            <a:ext cx="7056784" cy="4830589"/>
          </a:xfrm>
          <a:prstGeom prst="rect">
            <a:avLst/>
          </a:prstGeom>
          <a:ln>
            <a:solidFill>
              <a:schemeClr val="accent1"/>
            </a:solidFill>
          </a:ln>
        </p:spPr>
      </p:pic>
      <p:pic>
        <p:nvPicPr>
          <p:cNvPr id="6" name="Image 5">
            <a:extLst>
              <a:ext uri="{FF2B5EF4-FFF2-40B4-BE49-F238E27FC236}">
                <a16:creationId xmlns:a16="http://schemas.microsoft.com/office/drawing/2014/main" id="{BE903924-175E-56EE-F25C-F5A0A2751FE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0801" y="14445"/>
            <a:ext cx="889515" cy="1038291"/>
          </a:xfrm>
          <a:prstGeom prst="rect">
            <a:avLst/>
          </a:prstGeom>
        </p:spPr>
      </p:pic>
      <p:pic>
        <p:nvPicPr>
          <p:cNvPr id="7" name="Image 6">
            <a:extLst>
              <a:ext uri="{FF2B5EF4-FFF2-40B4-BE49-F238E27FC236}">
                <a16:creationId xmlns:a16="http://schemas.microsoft.com/office/drawing/2014/main" id="{6D1BA036-A6C8-57F5-3884-E3283DE4488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83" y="5445224"/>
            <a:ext cx="1299325" cy="1272780"/>
          </a:xfrm>
          <a:prstGeom prst="rect">
            <a:avLst/>
          </a:prstGeom>
        </p:spPr>
      </p:pic>
      <p:sp>
        <p:nvSpPr>
          <p:cNvPr id="3" name="Rectangle 2">
            <a:extLst>
              <a:ext uri="{FF2B5EF4-FFF2-40B4-BE49-F238E27FC236}">
                <a16:creationId xmlns:a16="http://schemas.microsoft.com/office/drawing/2014/main" id="{F442E8A7-D70C-DCFF-9A54-06E4B86F2A91}"/>
              </a:ext>
            </a:extLst>
          </p:cNvPr>
          <p:cNvSpPr/>
          <p:nvPr/>
        </p:nvSpPr>
        <p:spPr>
          <a:xfrm>
            <a:off x="1489226" y="6348672"/>
            <a:ext cx="7776864" cy="369332"/>
          </a:xfrm>
          <a:prstGeom prst="rect">
            <a:avLst/>
          </a:prstGeom>
        </p:spPr>
        <p:txBody>
          <a:bodyPr wrap="square">
            <a:spAutoFit/>
          </a:bodyPr>
          <a:lstStyle/>
          <a:p>
            <a:pPr lvl="3"/>
            <a:r>
              <a:rPr lang="fr-FR" i="1" dirty="0">
                <a:solidFill>
                  <a:srgbClr val="00B0F0"/>
                </a:solidFill>
              </a:rPr>
              <a:t>Copro-Devis propose également des entreprises de ravalement</a:t>
            </a:r>
          </a:p>
        </p:txBody>
      </p:sp>
      <p:sp>
        <p:nvSpPr>
          <p:cNvPr id="4" name="Titre 4">
            <a:extLst>
              <a:ext uri="{FF2B5EF4-FFF2-40B4-BE49-F238E27FC236}">
                <a16:creationId xmlns:a16="http://schemas.microsoft.com/office/drawing/2014/main" id="{4B7645CE-E36D-B7DB-3DA3-A67DDE99DA15}"/>
              </a:ext>
            </a:extLst>
          </p:cNvPr>
          <p:cNvSpPr txBox="1">
            <a:spLocks/>
          </p:cNvSpPr>
          <p:nvPr/>
        </p:nvSpPr>
        <p:spPr>
          <a:xfrm>
            <a:off x="457200" y="-33069"/>
            <a:ext cx="8229600" cy="490066"/>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1400" i="1" dirty="0">
                <a:solidFill>
                  <a:schemeClr val="bg1"/>
                </a:solidFill>
              </a:rPr>
              <a:t>Ravalement en copropriété  09/04/2025</a:t>
            </a:r>
            <a:endParaRPr lang="fr-FR" sz="2400" i="1" dirty="0">
              <a:solidFill>
                <a:schemeClr val="bg1"/>
              </a:solidFill>
            </a:endParaRPr>
          </a:p>
        </p:txBody>
      </p:sp>
    </p:spTree>
    <p:extLst>
      <p:ext uri="{BB962C8B-B14F-4D97-AF65-F5344CB8AC3E}">
        <p14:creationId xmlns:p14="http://schemas.microsoft.com/office/powerpoint/2010/main" val="3066195398"/>
      </p:ext>
    </p:extLst>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15C27ABA-AE81-0BFA-3A30-8E7DD78BD9E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0801" y="14445"/>
            <a:ext cx="889515" cy="1038291"/>
          </a:xfrm>
          <a:prstGeom prst="rect">
            <a:avLst/>
          </a:prstGeom>
        </p:spPr>
      </p:pic>
      <p:pic>
        <p:nvPicPr>
          <p:cNvPr id="8" name="Image 7">
            <a:extLst>
              <a:ext uri="{FF2B5EF4-FFF2-40B4-BE49-F238E27FC236}">
                <a16:creationId xmlns:a16="http://schemas.microsoft.com/office/drawing/2014/main" id="{A641A5CF-C08B-6BBD-0792-41C11BBF3C1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0304" y="5653127"/>
            <a:ext cx="1195007" cy="1170593"/>
          </a:xfrm>
          <a:prstGeom prst="rect">
            <a:avLst/>
          </a:prstGeom>
        </p:spPr>
      </p:pic>
      <p:sp>
        <p:nvSpPr>
          <p:cNvPr id="9" name="Sous-titre 2">
            <a:extLst>
              <a:ext uri="{FF2B5EF4-FFF2-40B4-BE49-F238E27FC236}">
                <a16:creationId xmlns:a16="http://schemas.microsoft.com/office/drawing/2014/main" id="{AD82E281-0F75-0DB1-90BB-22AF5AEE187A}"/>
              </a:ext>
            </a:extLst>
          </p:cNvPr>
          <p:cNvSpPr txBox="1">
            <a:spLocks/>
          </p:cNvSpPr>
          <p:nvPr/>
        </p:nvSpPr>
        <p:spPr>
          <a:xfrm>
            <a:off x="587828" y="1344254"/>
            <a:ext cx="7968343" cy="127278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fr-CA" sz="1600" b="1" dirty="0">
                <a:solidFill>
                  <a:srgbClr val="002060"/>
                </a:solidFill>
              </a:rPr>
              <a:t>Deux bonnes raisons :      </a:t>
            </a:r>
            <a:r>
              <a:rPr lang="fr-CA" sz="1600" b="1" u="sng" dirty="0">
                <a:solidFill>
                  <a:srgbClr val="002060"/>
                </a:solidFill>
              </a:rPr>
              <a:t>la nécessité technique</a:t>
            </a:r>
            <a:r>
              <a:rPr lang="fr-CA" sz="1600" b="1" dirty="0">
                <a:solidFill>
                  <a:srgbClr val="002060"/>
                </a:solidFill>
              </a:rPr>
              <a:t>  /  </a:t>
            </a:r>
            <a:r>
              <a:rPr lang="fr-CA" sz="1600" b="1" u="sng" dirty="0">
                <a:solidFill>
                  <a:srgbClr val="002060"/>
                </a:solidFill>
              </a:rPr>
              <a:t>l’exigence règlementaire</a:t>
            </a:r>
          </a:p>
          <a:p>
            <a:endParaRPr lang="fr-FR" b="1" dirty="0">
              <a:solidFill>
                <a:srgbClr val="002060"/>
              </a:solidFill>
            </a:endParaRPr>
          </a:p>
        </p:txBody>
      </p:sp>
      <p:sp>
        <p:nvSpPr>
          <p:cNvPr id="10" name="Sous-titre 2">
            <a:extLst>
              <a:ext uri="{FF2B5EF4-FFF2-40B4-BE49-F238E27FC236}">
                <a16:creationId xmlns:a16="http://schemas.microsoft.com/office/drawing/2014/main" id="{1E61EF52-3D80-91BA-12A8-A0D18C909C28}"/>
              </a:ext>
            </a:extLst>
          </p:cNvPr>
          <p:cNvSpPr txBox="1">
            <a:spLocks/>
          </p:cNvSpPr>
          <p:nvPr/>
        </p:nvSpPr>
        <p:spPr>
          <a:xfrm>
            <a:off x="750783" y="1780425"/>
            <a:ext cx="7968343" cy="232992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fr-FR" sz="1700" dirty="0">
                <a:solidFill>
                  <a:srgbClr val="002060"/>
                </a:solidFill>
                <a:highlight>
                  <a:srgbClr val="FFFF00"/>
                </a:highlight>
              </a:rPr>
              <a:t>Nécessité Technique </a:t>
            </a:r>
            <a:r>
              <a:rPr lang="fr-FR" sz="1700" dirty="0">
                <a:solidFill>
                  <a:srgbClr val="002060"/>
                </a:solidFill>
              </a:rPr>
              <a:t>:</a:t>
            </a:r>
          </a:p>
          <a:p>
            <a:pPr marL="0" indent="0">
              <a:buNone/>
            </a:pPr>
            <a:r>
              <a:rPr lang="fr-FR" sz="2400" dirty="0">
                <a:solidFill>
                  <a:srgbClr val="002060"/>
                </a:solidFill>
              </a:rPr>
              <a:t>La façade est le </a:t>
            </a:r>
            <a:r>
              <a:rPr lang="fr-FR" sz="2400" b="1" dirty="0">
                <a:solidFill>
                  <a:srgbClr val="002060"/>
                </a:solidFill>
              </a:rPr>
              <a:t>visage</a:t>
            </a:r>
            <a:r>
              <a:rPr lang="fr-FR" sz="2400" dirty="0">
                <a:solidFill>
                  <a:srgbClr val="002060"/>
                </a:solidFill>
              </a:rPr>
              <a:t> de la copropriété : </a:t>
            </a:r>
          </a:p>
          <a:p>
            <a:pPr marL="0" indent="0">
              <a:buNone/>
            </a:pPr>
            <a:r>
              <a:rPr lang="fr-FR" sz="1800" dirty="0">
                <a:solidFill>
                  <a:srgbClr val="002060"/>
                </a:solidFill>
              </a:rPr>
              <a:t>Les dégâts et traces du temps y sont relativement apparents. Les conséquences sont visibles et subies par tous. </a:t>
            </a:r>
          </a:p>
          <a:p>
            <a:pPr marL="0" indent="0">
              <a:buNone/>
            </a:pPr>
            <a:endParaRPr lang="fr-FR" sz="1000" dirty="0">
              <a:solidFill>
                <a:srgbClr val="002060"/>
              </a:solidFill>
            </a:endParaRPr>
          </a:p>
          <a:p>
            <a:pPr marL="0" indent="0">
              <a:buNone/>
            </a:pPr>
            <a:r>
              <a:rPr lang="fr-CA" sz="1800" dirty="0">
                <a:solidFill>
                  <a:srgbClr val="002060"/>
                </a:solidFill>
              </a:rPr>
              <a:t>Parfois les symptômes sont moins visibles : notamment la dégradation des éléments métalliques et de zinguerie, ou l’état des courettes et des pignons. </a:t>
            </a:r>
          </a:p>
          <a:p>
            <a:endParaRPr lang="fr-FR" b="1" dirty="0">
              <a:solidFill>
                <a:srgbClr val="002060"/>
              </a:solidFill>
            </a:endParaRPr>
          </a:p>
        </p:txBody>
      </p:sp>
      <p:sp>
        <p:nvSpPr>
          <p:cNvPr id="11" name="Sous-titre 2">
            <a:extLst>
              <a:ext uri="{FF2B5EF4-FFF2-40B4-BE49-F238E27FC236}">
                <a16:creationId xmlns:a16="http://schemas.microsoft.com/office/drawing/2014/main" id="{ADC0ADEC-4996-5080-6222-BF0C732D6B6A}"/>
              </a:ext>
            </a:extLst>
          </p:cNvPr>
          <p:cNvSpPr txBox="1">
            <a:spLocks/>
          </p:cNvSpPr>
          <p:nvPr/>
        </p:nvSpPr>
        <p:spPr>
          <a:xfrm>
            <a:off x="750783" y="4084372"/>
            <a:ext cx="8229600" cy="1936916"/>
          </a:xfrm>
          <a:prstGeom prst="rect">
            <a:avLst/>
          </a:prstGeom>
        </p:spPr>
        <p:txBody>
          <a:bodyPr vert="horz" lIns="91440" tIns="45720" rIns="91440" bIns="45720" rtlCol="0">
            <a:normAutofit fontScale="70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fr-FR" sz="2400" dirty="0">
                <a:solidFill>
                  <a:schemeClr val="tx2">
                    <a:lumMod val="75000"/>
                  </a:schemeClr>
                </a:solidFill>
                <a:effectLst/>
                <a:highlight>
                  <a:srgbClr val="FFFF00"/>
                </a:highlight>
                <a:ea typeface="Times New Roman" panose="02020603050405020304" pitchFamily="18" charset="0"/>
              </a:rPr>
              <a:t>Exigence</a:t>
            </a:r>
            <a:r>
              <a:rPr lang="fr-FR" sz="2400" dirty="0">
                <a:effectLst/>
                <a:highlight>
                  <a:srgbClr val="FFFF00"/>
                </a:highlight>
                <a:ea typeface="Times New Roman" panose="02020603050405020304" pitchFamily="18" charset="0"/>
              </a:rPr>
              <a:t> </a:t>
            </a:r>
            <a:r>
              <a:rPr lang="fr-FR" sz="2400" dirty="0">
                <a:solidFill>
                  <a:schemeClr val="tx2">
                    <a:lumMod val="75000"/>
                  </a:schemeClr>
                </a:solidFill>
                <a:effectLst/>
                <a:highlight>
                  <a:srgbClr val="FFFF00"/>
                </a:highlight>
                <a:ea typeface="Times New Roman" panose="02020603050405020304" pitchFamily="18" charset="0"/>
              </a:rPr>
              <a:t>Règlementaire </a:t>
            </a:r>
            <a:r>
              <a:rPr lang="fr-FR" sz="2400" dirty="0">
                <a:solidFill>
                  <a:schemeClr val="tx2">
                    <a:lumMod val="75000"/>
                  </a:schemeClr>
                </a:solidFill>
                <a:effectLst/>
                <a:ea typeface="Times New Roman" panose="02020603050405020304" pitchFamily="18" charset="0"/>
              </a:rPr>
              <a:t>:</a:t>
            </a:r>
          </a:p>
          <a:p>
            <a:pPr algn="just"/>
            <a:r>
              <a:rPr lang="fr-FR" sz="1900" dirty="0">
                <a:solidFill>
                  <a:schemeClr val="tx2">
                    <a:lumMod val="75000"/>
                  </a:schemeClr>
                </a:solidFill>
                <a:effectLst/>
                <a:latin typeface="Arial" panose="020B0604020202020204" pitchFamily="34" charset="0"/>
                <a:ea typeface="Times New Roman" panose="02020603050405020304" pitchFamily="18" charset="0"/>
              </a:rPr>
              <a:t>Code de la Construction et de l’Habitation (CCH) article L132-1, il est précisé que </a:t>
            </a:r>
            <a:r>
              <a:rPr lang="fr-FR" sz="1900" i="1" dirty="0">
                <a:solidFill>
                  <a:schemeClr val="tx2">
                    <a:lumMod val="75000"/>
                  </a:schemeClr>
                </a:solidFill>
                <a:effectLst/>
                <a:latin typeface="Arial" panose="020B0604020202020204" pitchFamily="34" charset="0"/>
                <a:ea typeface="Times New Roman" panose="02020603050405020304" pitchFamily="18" charset="0"/>
              </a:rPr>
              <a:t>« les façades des immeubles doivent être constamment tenues en bon état de propreté»</a:t>
            </a:r>
            <a:r>
              <a:rPr lang="fr-FR" sz="1900" dirty="0">
                <a:solidFill>
                  <a:schemeClr val="tx2">
                    <a:lumMod val="75000"/>
                  </a:schemeClr>
                </a:solidFill>
                <a:effectLst/>
                <a:latin typeface="Arial" panose="020B0604020202020204" pitchFamily="34" charset="0"/>
                <a:ea typeface="Times New Roman" panose="02020603050405020304" pitchFamily="18" charset="0"/>
              </a:rPr>
              <a:t>. Il est précisé, à l’article L132-2, que ces « travaux nécessaires » doivent être effectués tous les 10 ans à Paris et sur une liste de communes. </a:t>
            </a:r>
          </a:p>
          <a:p>
            <a:pPr algn="just"/>
            <a:r>
              <a:rPr lang="fr-FR" sz="1900" dirty="0">
                <a:solidFill>
                  <a:schemeClr val="tx2">
                    <a:lumMod val="75000"/>
                  </a:schemeClr>
                </a:solidFill>
                <a:effectLst/>
                <a:latin typeface="Arial" panose="020B0604020202020204" pitchFamily="34" charset="0"/>
                <a:ea typeface="Times New Roman" panose="02020603050405020304" pitchFamily="18" charset="0"/>
              </a:rPr>
              <a:t>En dehors de capitale, il faudra consulter localement les arrêtés municipaux ou, plus simplement, demander au service d’urbanisme de votre mairie. Dans la pratique, vous aurez une injonction lorsque la façade présentera des signes indiquant le besoin d’un ravalement et, à partir de là, la copropriété devra faire preuve de bonne foi et communiquer les démarches en cours pour mettre en place un ravalement et éviter des sanctions.</a:t>
            </a:r>
            <a:endParaRPr lang="fr-FR" sz="1900" dirty="0">
              <a:solidFill>
                <a:schemeClr val="tx2">
                  <a:lumMod val="75000"/>
                </a:schemeClr>
              </a:solidFill>
              <a:effectLst/>
              <a:latin typeface="Times New Roman" panose="02020603050405020304" pitchFamily="18" charset="0"/>
              <a:ea typeface="Times New Roman" panose="02020603050405020304" pitchFamily="18" charset="0"/>
            </a:endParaRPr>
          </a:p>
        </p:txBody>
      </p:sp>
      <p:sp>
        <p:nvSpPr>
          <p:cNvPr id="2" name="Rectangle 1">
            <a:extLst>
              <a:ext uri="{FF2B5EF4-FFF2-40B4-BE49-F238E27FC236}">
                <a16:creationId xmlns:a16="http://schemas.microsoft.com/office/drawing/2014/main" id="{416C6055-735E-7478-C0EF-BABAFAB4F600}"/>
              </a:ext>
            </a:extLst>
          </p:cNvPr>
          <p:cNvSpPr/>
          <p:nvPr/>
        </p:nvSpPr>
        <p:spPr>
          <a:xfrm>
            <a:off x="107504" y="692696"/>
            <a:ext cx="6192688" cy="400110"/>
          </a:xfrm>
          <a:prstGeom prst="rect">
            <a:avLst/>
          </a:prstGeom>
        </p:spPr>
        <p:txBody>
          <a:bodyPr wrap="square">
            <a:spAutoFit/>
          </a:bodyPr>
          <a:lstStyle/>
          <a:p>
            <a:pPr lvl="3"/>
            <a:r>
              <a:rPr lang="fr-FR" sz="2000" b="1" u="sng" dirty="0">
                <a:solidFill>
                  <a:schemeClr val="bg1"/>
                </a:solidFill>
              </a:rPr>
              <a:t>Quand entreprendre un ravalement ? </a:t>
            </a:r>
          </a:p>
        </p:txBody>
      </p:sp>
      <p:sp>
        <p:nvSpPr>
          <p:cNvPr id="5" name="Rectangle 4">
            <a:extLst>
              <a:ext uri="{FF2B5EF4-FFF2-40B4-BE49-F238E27FC236}">
                <a16:creationId xmlns:a16="http://schemas.microsoft.com/office/drawing/2014/main" id="{691E3748-BDAB-5AA5-F23A-011584F23CAB}"/>
              </a:ext>
            </a:extLst>
          </p:cNvPr>
          <p:cNvSpPr/>
          <p:nvPr/>
        </p:nvSpPr>
        <p:spPr>
          <a:xfrm>
            <a:off x="2124032" y="6000699"/>
            <a:ext cx="6602619" cy="369332"/>
          </a:xfrm>
          <a:prstGeom prst="rect">
            <a:avLst/>
          </a:prstGeom>
        </p:spPr>
        <p:txBody>
          <a:bodyPr wrap="square">
            <a:spAutoFit/>
          </a:bodyPr>
          <a:lstStyle/>
          <a:p>
            <a:pPr lvl="3"/>
            <a:r>
              <a:rPr lang="fr-FR" dirty="0">
                <a:solidFill>
                  <a:srgbClr val="00B0F0"/>
                </a:solidFill>
              </a:rPr>
              <a:t>En cas d’injonction de la mairie : pas de panique !</a:t>
            </a:r>
            <a:endParaRPr lang="fr-FR" i="1" dirty="0">
              <a:solidFill>
                <a:srgbClr val="00B0F0"/>
              </a:solidFill>
            </a:endParaRPr>
          </a:p>
        </p:txBody>
      </p:sp>
      <p:sp>
        <p:nvSpPr>
          <p:cNvPr id="3" name="Titre 4">
            <a:extLst>
              <a:ext uri="{FF2B5EF4-FFF2-40B4-BE49-F238E27FC236}">
                <a16:creationId xmlns:a16="http://schemas.microsoft.com/office/drawing/2014/main" id="{0533BB95-88C3-58EE-0946-445AEE212D96}"/>
              </a:ext>
            </a:extLst>
          </p:cNvPr>
          <p:cNvSpPr txBox="1">
            <a:spLocks/>
          </p:cNvSpPr>
          <p:nvPr/>
        </p:nvSpPr>
        <p:spPr>
          <a:xfrm>
            <a:off x="326569" y="202630"/>
            <a:ext cx="8229600" cy="490066"/>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1400" i="1" dirty="0">
                <a:solidFill>
                  <a:schemeClr val="bg1"/>
                </a:solidFill>
              </a:rPr>
              <a:t>Ravalement en copropriété  09/04/2025</a:t>
            </a:r>
            <a:endParaRPr lang="fr-FR" sz="2400" i="1" dirty="0">
              <a:solidFill>
                <a:schemeClr val="bg1"/>
              </a:solidFill>
            </a:endParaRPr>
          </a:p>
        </p:txBody>
      </p:sp>
    </p:spTree>
    <p:extLst>
      <p:ext uri="{BB962C8B-B14F-4D97-AF65-F5344CB8AC3E}">
        <p14:creationId xmlns:p14="http://schemas.microsoft.com/office/powerpoint/2010/main" val="2189657089"/>
      </p:ext>
    </p:extLst>
  </p:cSld>
  <p:clrMapOvr>
    <a:masterClrMapping/>
  </p:clrMapOvr>
  <p:transition spd="med">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A54DBB-C6A7-6E82-2FF9-4E39385BF2F7}"/>
            </a:ext>
          </a:extLst>
        </p:cNvPr>
        <p:cNvGrpSpPr/>
        <p:nvPr/>
      </p:nvGrpSpPr>
      <p:grpSpPr>
        <a:xfrm>
          <a:off x="0" y="0"/>
          <a:ext cx="0" cy="0"/>
          <a:chOff x="0" y="0"/>
          <a:chExt cx="0" cy="0"/>
        </a:xfrm>
      </p:grpSpPr>
      <p:pic>
        <p:nvPicPr>
          <p:cNvPr id="6" name="Image 5">
            <a:extLst>
              <a:ext uri="{FF2B5EF4-FFF2-40B4-BE49-F238E27FC236}">
                <a16:creationId xmlns:a16="http://schemas.microsoft.com/office/drawing/2014/main" id="{AF7AB4CB-33B7-B35B-4EDD-42EFA56E8EA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0801" y="14445"/>
            <a:ext cx="889515" cy="1038291"/>
          </a:xfrm>
          <a:prstGeom prst="rect">
            <a:avLst/>
          </a:prstGeom>
        </p:spPr>
      </p:pic>
      <p:pic>
        <p:nvPicPr>
          <p:cNvPr id="7" name="Image 6">
            <a:extLst>
              <a:ext uri="{FF2B5EF4-FFF2-40B4-BE49-F238E27FC236}">
                <a16:creationId xmlns:a16="http://schemas.microsoft.com/office/drawing/2014/main" id="{1020A900-9506-919D-FD65-CBBE05FAD3D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3617" y="5445224"/>
            <a:ext cx="1299325" cy="1272780"/>
          </a:xfrm>
          <a:prstGeom prst="rect">
            <a:avLst/>
          </a:prstGeom>
        </p:spPr>
      </p:pic>
      <p:pic>
        <p:nvPicPr>
          <p:cNvPr id="8" name="Image 7">
            <a:extLst>
              <a:ext uri="{FF2B5EF4-FFF2-40B4-BE49-F238E27FC236}">
                <a16:creationId xmlns:a16="http://schemas.microsoft.com/office/drawing/2014/main" id="{B3B99EA4-F4E1-5BCF-99DB-366576C89767}"/>
              </a:ext>
            </a:extLst>
          </p:cNvPr>
          <p:cNvPicPr>
            <a:picLocks noChangeAspect="1"/>
          </p:cNvPicPr>
          <p:nvPr/>
        </p:nvPicPr>
        <p:blipFill>
          <a:blip r:embed="rId4">
            <a:extLst>
              <a:ext uri="{28A0092B-C50C-407E-A947-70E740481C1C}">
                <a14:useLocalDpi xmlns:a14="http://schemas.microsoft.com/office/drawing/2010/main" val="0"/>
              </a:ext>
            </a:extLst>
          </a:blip>
          <a:srcRect l="6735" t="8483" r="8091" b="6144"/>
          <a:stretch/>
        </p:blipFill>
        <p:spPr>
          <a:xfrm>
            <a:off x="1485762" y="1268760"/>
            <a:ext cx="7120791" cy="5040560"/>
          </a:xfrm>
          <a:prstGeom prst="rect">
            <a:avLst/>
          </a:prstGeom>
          <a:ln>
            <a:solidFill>
              <a:schemeClr val="accent1"/>
            </a:solidFill>
          </a:ln>
        </p:spPr>
      </p:pic>
      <p:sp>
        <p:nvSpPr>
          <p:cNvPr id="9" name="Flèche : droite 8">
            <a:extLst>
              <a:ext uri="{FF2B5EF4-FFF2-40B4-BE49-F238E27FC236}">
                <a16:creationId xmlns:a16="http://schemas.microsoft.com/office/drawing/2014/main" id="{E119079A-C646-8916-D563-34663D5ED20A}"/>
              </a:ext>
            </a:extLst>
          </p:cNvPr>
          <p:cNvSpPr/>
          <p:nvPr/>
        </p:nvSpPr>
        <p:spPr>
          <a:xfrm rot="901997" flipV="1">
            <a:off x="1300272" y="3595603"/>
            <a:ext cx="285750" cy="159101"/>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3" name="Titre 4">
            <a:extLst>
              <a:ext uri="{FF2B5EF4-FFF2-40B4-BE49-F238E27FC236}">
                <a16:creationId xmlns:a16="http://schemas.microsoft.com/office/drawing/2014/main" id="{B3D8660D-0141-E5B5-33E0-53505967D22C}"/>
              </a:ext>
            </a:extLst>
          </p:cNvPr>
          <p:cNvSpPr txBox="1">
            <a:spLocks/>
          </p:cNvSpPr>
          <p:nvPr/>
        </p:nvSpPr>
        <p:spPr>
          <a:xfrm>
            <a:off x="457200" y="-33069"/>
            <a:ext cx="8229600" cy="490066"/>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1400" i="1" dirty="0">
                <a:solidFill>
                  <a:schemeClr val="bg1"/>
                </a:solidFill>
              </a:rPr>
              <a:t>Ravalement en copropriété  09/04/2025</a:t>
            </a:r>
            <a:endParaRPr lang="fr-FR" sz="2400" i="1" dirty="0">
              <a:solidFill>
                <a:schemeClr val="bg1"/>
              </a:solidFill>
            </a:endParaRPr>
          </a:p>
        </p:txBody>
      </p:sp>
    </p:spTree>
    <p:extLst>
      <p:ext uri="{BB962C8B-B14F-4D97-AF65-F5344CB8AC3E}">
        <p14:creationId xmlns:p14="http://schemas.microsoft.com/office/powerpoint/2010/main" val="1510055655"/>
      </p:ext>
    </p:extLst>
  </p:cSld>
  <p:clrMapOvr>
    <a:masterClrMapping/>
  </p:clrMapOvr>
  <p:transition spd="med">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FE9FA0-8C49-8052-EE09-0EDF2D25BBA8}"/>
            </a:ext>
          </a:extLst>
        </p:cNvPr>
        <p:cNvGrpSpPr/>
        <p:nvPr/>
      </p:nvGrpSpPr>
      <p:grpSpPr>
        <a:xfrm>
          <a:off x="0" y="0"/>
          <a:ext cx="0" cy="0"/>
          <a:chOff x="0" y="0"/>
          <a:chExt cx="0" cy="0"/>
        </a:xfrm>
      </p:grpSpPr>
      <p:pic>
        <p:nvPicPr>
          <p:cNvPr id="6" name="Image 5">
            <a:extLst>
              <a:ext uri="{FF2B5EF4-FFF2-40B4-BE49-F238E27FC236}">
                <a16:creationId xmlns:a16="http://schemas.microsoft.com/office/drawing/2014/main" id="{5BB04AD6-B24A-10D0-27D6-7F167E9D459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0801" y="14445"/>
            <a:ext cx="889515" cy="1038291"/>
          </a:xfrm>
          <a:prstGeom prst="rect">
            <a:avLst/>
          </a:prstGeom>
        </p:spPr>
      </p:pic>
      <p:pic>
        <p:nvPicPr>
          <p:cNvPr id="7" name="Image 6">
            <a:extLst>
              <a:ext uri="{FF2B5EF4-FFF2-40B4-BE49-F238E27FC236}">
                <a16:creationId xmlns:a16="http://schemas.microsoft.com/office/drawing/2014/main" id="{E17AD50B-FCD3-A343-E50C-5D12FE2BC02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039" y="5861458"/>
            <a:ext cx="1002580" cy="982097"/>
          </a:xfrm>
          <a:prstGeom prst="rect">
            <a:avLst/>
          </a:prstGeom>
        </p:spPr>
      </p:pic>
      <p:pic>
        <p:nvPicPr>
          <p:cNvPr id="4" name="Image 3">
            <a:extLst>
              <a:ext uri="{FF2B5EF4-FFF2-40B4-BE49-F238E27FC236}">
                <a16:creationId xmlns:a16="http://schemas.microsoft.com/office/drawing/2014/main" id="{3372AC32-80BB-BF7A-350A-F803C69A0480}"/>
              </a:ext>
            </a:extLst>
          </p:cNvPr>
          <p:cNvPicPr>
            <a:picLocks noChangeAspect="1"/>
          </p:cNvPicPr>
          <p:nvPr/>
        </p:nvPicPr>
        <p:blipFill>
          <a:blip r:embed="rId4">
            <a:extLst>
              <a:ext uri="{28A0092B-C50C-407E-A947-70E740481C1C}">
                <a14:useLocalDpi xmlns:a14="http://schemas.microsoft.com/office/drawing/2010/main" val="0"/>
              </a:ext>
            </a:extLst>
          </a:blip>
          <a:srcRect l="-310" t="2649" r="22274" b="6019"/>
          <a:stretch/>
        </p:blipFill>
        <p:spPr>
          <a:xfrm>
            <a:off x="997052" y="1242745"/>
            <a:ext cx="7689748" cy="4824536"/>
          </a:xfrm>
          <a:prstGeom prst="rect">
            <a:avLst/>
          </a:prstGeom>
          <a:ln>
            <a:solidFill>
              <a:schemeClr val="accent1">
                <a:shade val="50000"/>
              </a:schemeClr>
            </a:solidFill>
          </a:ln>
        </p:spPr>
      </p:pic>
      <p:sp>
        <p:nvSpPr>
          <p:cNvPr id="3" name="Titre 4">
            <a:extLst>
              <a:ext uri="{FF2B5EF4-FFF2-40B4-BE49-F238E27FC236}">
                <a16:creationId xmlns:a16="http://schemas.microsoft.com/office/drawing/2014/main" id="{D40246ED-7712-E5BE-D298-DF43A55055B4}"/>
              </a:ext>
            </a:extLst>
          </p:cNvPr>
          <p:cNvSpPr txBox="1">
            <a:spLocks/>
          </p:cNvSpPr>
          <p:nvPr/>
        </p:nvSpPr>
        <p:spPr>
          <a:xfrm>
            <a:off x="457200" y="-33069"/>
            <a:ext cx="8229600" cy="490066"/>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1400" i="1" dirty="0">
                <a:solidFill>
                  <a:schemeClr val="bg1"/>
                </a:solidFill>
              </a:rPr>
              <a:t>Ravalement en copropriété  09/04/2025</a:t>
            </a:r>
            <a:endParaRPr lang="fr-FR" sz="2400" i="1" dirty="0">
              <a:solidFill>
                <a:schemeClr val="bg1"/>
              </a:solidFill>
            </a:endParaRPr>
          </a:p>
        </p:txBody>
      </p:sp>
    </p:spTree>
    <p:extLst>
      <p:ext uri="{BB962C8B-B14F-4D97-AF65-F5344CB8AC3E}">
        <p14:creationId xmlns:p14="http://schemas.microsoft.com/office/powerpoint/2010/main" val="364545284"/>
      </p:ext>
    </p:extLst>
  </p:cSld>
  <p:clrMapOvr>
    <a:masterClrMapping/>
  </p:clrMapOvr>
  <p:transition spd="med">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BE903924-175E-56EE-F25C-F5A0A2751FE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0801" y="14445"/>
            <a:ext cx="889515" cy="1038291"/>
          </a:xfrm>
          <a:prstGeom prst="rect">
            <a:avLst/>
          </a:prstGeom>
        </p:spPr>
      </p:pic>
      <p:pic>
        <p:nvPicPr>
          <p:cNvPr id="7" name="Image 6">
            <a:extLst>
              <a:ext uri="{FF2B5EF4-FFF2-40B4-BE49-F238E27FC236}">
                <a16:creationId xmlns:a16="http://schemas.microsoft.com/office/drawing/2014/main" id="{6D1BA036-A6C8-57F5-3884-E3283DE4488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3617" y="5445224"/>
            <a:ext cx="1299325" cy="1272780"/>
          </a:xfrm>
          <a:prstGeom prst="rect">
            <a:avLst/>
          </a:prstGeom>
        </p:spPr>
      </p:pic>
      <p:sp>
        <p:nvSpPr>
          <p:cNvPr id="2" name="Rectangle 1">
            <a:extLst>
              <a:ext uri="{FF2B5EF4-FFF2-40B4-BE49-F238E27FC236}">
                <a16:creationId xmlns:a16="http://schemas.microsoft.com/office/drawing/2014/main" id="{7BF2B497-7D0F-D6CC-AA66-E28FD9B50426}"/>
              </a:ext>
            </a:extLst>
          </p:cNvPr>
          <p:cNvSpPr/>
          <p:nvPr/>
        </p:nvSpPr>
        <p:spPr>
          <a:xfrm>
            <a:off x="430446" y="177442"/>
            <a:ext cx="6999994" cy="984885"/>
          </a:xfrm>
          <a:prstGeom prst="rect">
            <a:avLst/>
          </a:prstGeom>
        </p:spPr>
        <p:txBody>
          <a:bodyPr wrap="square">
            <a:spAutoFit/>
          </a:bodyPr>
          <a:lstStyle/>
          <a:p>
            <a:pPr lvl="3" algn="ctr"/>
            <a:endParaRPr lang="fr-FR" sz="2000" b="1" i="1" dirty="0">
              <a:solidFill>
                <a:srgbClr val="0070C0"/>
              </a:solidFill>
            </a:endParaRPr>
          </a:p>
          <a:p>
            <a:pPr lvl="3" algn="ctr"/>
            <a:endParaRPr lang="fr-FR" sz="2000" b="1" i="1" dirty="0">
              <a:solidFill>
                <a:srgbClr val="0070C0"/>
              </a:solidFill>
            </a:endParaRPr>
          </a:p>
          <a:p>
            <a:pPr lvl="3" algn="ctr"/>
            <a:r>
              <a:rPr lang="fr-FR" i="1" dirty="0">
                <a:solidFill>
                  <a:schemeClr val="bg1"/>
                </a:solidFill>
              </a:rPr>
              <a:t>Pour aller plus loin, disponible à la librairie de l’ARC </a:t>
            </a:r>
            <a:r>
              <a:rPr lang="fr-FR" i="1" dirty="0">
                <a:solidFill>
                  <a:srgbClr val="0070C0"/>
                </a:solidFill>
              </a:rPr>
              <a:t>:</a:t>
            </a:r>
          </a:p>
        </p:txBody>
      </p:sp>
      <p:pic>
        <p:nvPicPr>
          <p:cNvPr id="5" name="Image 4">
            <a:extLst>
              <a:ext uri="{FF2B5EF4-FFF2-40B4-BE49-F238E27FC236}">
                <a16:creationId xmlns:a16="http://schemas.microsoft.com/office/drawing/2014/main" id="{43EFDB1C-4C05-FF87-61C6-98A2F5455E0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5941" y="1272075"/>
            <a:ext cx="2368821" cy="3381902"/>
          </a:xfrm>
          <a:prstGeom prst="rect">
            <a:avLst/>
          </a:prstGeom>
        </p:spPr>
      </p:pic>
      <p:pic>
        <p:nvPicPr>
          <p:cNvPr id="10" name="Image 9">
            <a:extLst>
              <a:ext uri="{FF2B5EF4-FFF2-40B4-BE49-F238E27FC236}">
                <a16:creationId xmlns:a16="http://schemas.microsoft.com/office/drawing/2014/main" id="{0FCCDE3B-5905-EAAA-0205-07019385877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16765" y="1272076"/>
            <a:ext cx="2808312" cy="3953808"/>
          </a:xfrm>
          <a:prstGeom prst="rect">
            <a:avLst/>
          </a:prstGeom>
        </p:spPr>
      </p:pic>
      <p:pic>
        <p:nvPicPr>
          <p:cNvPr id="14" name="Image 13">
            <a:extLst>
              <a:ext uri="{FF2B5EF4-FFF2-40B4-BE49-F238E27FC236}">
                <a16:creationId xmlns:a16="http://schemas.microsoft.com/office/drawing/2014/main" id="{43394C6C-CEA5-924F-3C19-56AC94E3F44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415821" y="1272076"/>
            <a:ext cx="2385821" cy="3381901"/>
          </a:xfrm>
          <a:prstGeom prst="rect">
            <a:avLst/>
          </a:prstGeom>
        </p:spPr>
      </p:pic>
      <p:sp>
        <p:nvSpPr>
          <p:cNvPr id="15" name="Rectangle 14">
            <a:extLst>
              <a:ext uri="{FF2B5EF4-FFF2-40B4-BE49-F238E27FC236}">
                <a16:creationId xmlns:a16="http://schemas.microsoft.com/office/drawing/2014/main" id="{C78D3D68-DBCE-F4F2-225C-686D2C23425B}"/>
              </a:ext>
            </a:extLst>
          </p:cNvPr>
          <p:cNvSpPr/>
          <p:nvPr/>
        </p:nvSpPr>
        <p:spPr>
          <a:xfrm>
            <a:off x="462444" y="5456489"/>
            <a:ext cx="6999994" cy="1631216"/>
          </a:xfrm>
          <a:prstGeom prst="rect">
            <a:avLst/>
          </a:prstGeom>
        </p:spPr>
        <p:txBody>
          <a:bodyPr wrap="square">
            <a:spAutoFit/>
          </a:bodyPr>
          <a:lstStyle/>
          <a:p>
            <a:pPr lvl="3" algn="ctr"/>
            <a:r>
              <a:rPr lang="fr-FR" sz="2000" b="1" dirty="0">
                <a:solidFill>
                  <a:schemeClr val="tx2">
                    <a:lumMod val="75000"/>
                  </a:schemeClr>
                </a:solidFill>
              </a:rPr>
              <a:t>Merci pour votre attention.</a:t>
            </a:r>
          </a:p>
          <a:p>
            <a:pPr lvl="3" algn="ctr"/>
            <a:endParaRPr lang="fr-FR" sz="2000" b="1" dirty="0">
              <a:solidFill>
                <a:schemeClr val="tx2">
                  <a:lumMod val="75000"/>
                </a:schemeClr>
              </a:solidFill>
            </a:endParaRPr>
          </a:p>
          <a:p>
            <a:pPr lvl="3" algn="ctr"/>
            <a:r>
              <a:rPr lang="fr-FR" sz="2000" b="1" i="1" dirty="0">
                <a:solidFill>
                  <a:schemeClr val="tx2">
                    <a:lumMod val="75000"/>
                  </a:schemeClr>
                </a:solidFill>
              </a:rPr>
              <a:t>Bons ravalements !</a:t>
            </a:r>
          </a:p>
          <a:p>
            <a:pPr lvl="3" algn="ctr"/>
            <a:endParaRPr lang="fr-FR" sz="2000" b="1" i="1" dirty="0">
              <a:solidFill>
                <a:schemeClr val="tx2">
                  <a:lumMod val="75000"/>
                </a:schemeClr>
              </a:solidFill>
            </a:endParaRPr>
          </a:p>
          <a:p>
            <a:pPr lvl="3" algn="ctr"/>
            <a:endParaRPr lang="fr-FR" sz="2000" b="1" i="1" dirty="0">
              <a:solidFill>
                <a:schemeClr val="tx2">
                  <a:lumMod val="75000"/>
                </a:schemeClr>
              </a:solidFill>
            </a:endParaRPr>
          </a:p>
        </p:txBody>
      </p:sp>
      <p:sp>
        <p:nvSpPr>
          <p:cNvPr id="3" name="Titre 4">
            <a:extLst>
              <a:ext uri="{FF2B5EF4-FFF2-40B4-BE49-F238E27FC236}">
                <a16:creationId xmlns:a16="http://schemas.microsoft.com/office/drawing/2014/main" id="{ECAE798C-A25A-7C94-87FE-26F8A457D5D5}"/>
              </a:ext>
            </a:extLst>
          </p:cNvPr>
          <p:cNvSpPr txBox="1">
            <a:spLocks/>
          </p:cNvSpPr>
          <p:nvPr/>
        </p:nvSpPr>
        <p:spPr>
          <a:xfrm>
            <a:off x="326569" y="202630"/>
            <a:ext cx="8229600" cy="490066"/>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1400" i="1" dirty="0">
                <a:solidFill>
                  <a:schemeClr val="bg1"/>
                </a:solidFill>
              </a:rPr>
              <a:t>Ravalement en copropriété  09/04/2025</a:t>
            </a:r>
            <a:endParaRPr lang="fr-FR" sz="2400" i="1" dirty="0">
              <a:solidFill>
                <a:schemeClr val="bg1"/>
              </a:solidFill>
            </a:endParaRPr>
          </a:p>
        </p:txBody>
      </p:sp>
    </p:spTree>
    <p:extLst>
      <p:ext uri="{BB962C8B-B14F-4D97-AF65-F5344CB8AC3E}">
        <p14:creationId xmlns:p14="http://schemas.microsoft.com/office/powerpoint/2010/main" val="414183349"/>
      </p:ext>
    </p:extLst>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433" y="718099"/>
            <a:ext cx="6192688" cy="400110"/>
          </a:xfrm>
          <a:prstGeom prst="rect">
            <a:avLst/>
          </a:prstGeom>
        </p:spPr>
        <p:txBody>
          <a:bodyPr wrap="square">
            <a:spAutoFit/>
          </a:bodyPr>
          <a:lstStyle/>
          <a:p>
            <a:pPr lvl="3"/>
            <a:r>
              <a:rPr lang="fr-FR" sz="2000" b="1" u="sng" dirty="0">
                <a:solidFill>
                  <a:schemeClr val="bg1"/>
                </a:solidFill>
              </a:rPr>
              <a:t>Modalités de vote :</a:t>
            </a:r>
          </a:p>
        </p:txBody>
      </p:sp>
      <p:pic>
        <p:nvPicPr>
          <p:cNvPr id="4" name="Image 3">
            <a:extLst>
              <a:ext uri="{FF2B5EF4-FFF2-40B4-BE49-F238E27FC236}">
                <a16:creationId xmlns:a16="http://schemas.microsoft.com/office/drawing/2014/main" id="{15C27ABA-AE81-0BFA-3A30-8E7DD78BD9E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0801" y="14445"/>
            <a:ext cx="889515" cy="1038291"/>
          </a:xfrm>
          <a:prstGeom prst="rect">
            <a:avLst/>
          </a:prstGeom>
        </p:spPr>
      </p:pic>
      <p:pic>
        <p:nvPicPr>
          <p:cNvPr id="8" name="Image 7">
            <a:extLst>
              <a:ext uri="{FF2B5EF4-FFF2-40B4-BE49-F238E27FC236}">
                <a16:creationId xmlns:a16="http://schemas.microsoft.com/office/drawing/2014/main" id="{A641A5CF-C08B-6BBD-0792-41C11BBF3C1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3617" y="5445224"/>
            <a:ext cx="1299325" cy="1272780"/>
          </a:xfrm>
          <a:prstGeom prst="rect">
            <a:avLst/>
          </a:prstGeom>
        </p:spPr>
      </p:pic>
      <p:sp>
        <p:nvSpPr>
          <p:cNvPr id="9" name="Sous-titre 2">
            <a:extLst>
              <a:ext uri="{FF2B5EF4-FFF2-40B4-BE49-F238E27FC236}">
                <a16:creationId xmlns:a16="http://schemas.microsoft.com/office/drawing/2014/main" id="{AD82E281-0F75-0DB1-90BB-22AF5AEE187A}"/>
              </a:ext>
            </a:extLst>
          </p:cNvPr>
          <p:cNvSpPr txBox="1">
            <a:spLocks/>
          </p:cNvSpPr>
          <p:nvPr/>
        </p:nvSpPr>
        <p:spPr>
          <a:xfrm>
            <a:off x="584330" y="1542802"/>
            <a:ext cx="7968343" cy="4736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fr-CA" sz="1600" b="1" dirty="0">
                <a:solidFill>
                  <a:srgbClr val="002060"/>
                </a:solidFill>
              </a:rPr>
              <a:t>Article 24 si ravalement « simple », d’entretien</a:t>
            </a:r>
          </a:p>
          <a:p>
            <a:pPr marL="1371600" lvl="3" indent="0">
              <a:buNone/>
            </a:pPr>
            <a:r>
              <a:rPr lang="fr-CA" sz="1400" b="1" i="1" dirty="0">
                <a:solidFill>
                  <a:srgbClr val="002060"/>
                </a:solidFill>
              </a:rPr>
              <a:t>Art . 24 = Majorité simple : majorité des voix exprimées des copropriétaires présents ou représentés</a:t>
            </a:r>
          </a:p>
          <a:p>
            <a:pPr marL="0" indent="0">
              <a:buNone/>
            </a:pPr>
            <a:endParaRPr lang="fr-CA" sz="1600" b="1" dirty="0">
              <a:solidFill>
                <a:srgbClr val="002060"/>
              </a:solidFill>
            </a:endParaRPr>
          </a:p>
          <a:p>
            <a:pPr marL="0" indent="0">
              <a:buNone/>
            </a:pPr>
            <a:endParaRPr lang="fr-CA" sz="1600" b="1" dirty="0">
              <a:solidFill>
                <a:srgbClr val="002060"/>
              </a:solidFill>
            </a:endParaRPr>
          </a:p>
          <a:p>
            <a:r>
              <a:rPr lang="fr-CA" sz="1600" b="1" dirty="0">
                <a:solidFill>
                  <a:srgbClr val="002060"/>
                </a:solidFill>
              </a:rPr>
              <a:t>Article 25 si ravalement avec amélioration, par exemple installation d’Isolation Thermique par l’Extérieur (ITE)</a:t>
            </a:r>
          </a:p>
          <a:p>
            <a:pPr marL="1371600" lvl="3" indent="0">
              <a:buNone/>
            </a:pPr>
            <a:r>
              <a:rPr lang="fr-CA" sz="1400" b="1" i="1" dirty="0">
                <a:solidFill>
                  <a:srgbClr val="002060"/>
                </a:solidFill>
              </a:rPr>
              <a:t>Art. 25 = Majorité absolue : majorité des voix de tous les copropriétaires, présents, représentés et absents. Deuxième vote à majorité simple si le projet a recueilli au moins un tiers des votes.</a:t>
            </a:r>
          </a:p>
          <a:p>
            <a:pPr marL="0" indent="0">
              <a:buNone/>
            </a:pPr>
            <a:endParaRPr lang="fr-CA" sz="1600" b="1" dirty="0">
              <a:solidFill>
                <a:srgbClr val="002060"/>
              </a:solidFill>
            </a:endParaRPr>
          </a:p>
          <a:p>
            <a:r>
              <a:rPr lang="fr-CA" sz="1600" b="1" dirty="0">
                <a:solidFill>
                  <a:srgbClr val="002060"/>
                </a:solidFill>
              </a:rPr>
              <a:t>Cas particulier : travaux d’intérêt collectif</a:t>
            </a:r>
          </a:p>
          <a:p>
            <a:pPr lvl="1">
              <a:buFont typeface="Wingdings" panose="05000000000000000000" pitchFamily="2" charset="2"/>
              <a:buChar char="Ø"/>
            </a:pPr>
            <a:r>
              <a:rPr lang="fr-CA" sz="1400" b="1" dirty="0">
                <a:solidFill>
                  <a:srgbClr val="002060"/>
                </a:solidFill>
              </a:rPr>
              <a:t>Suite à injonction de péril : article 24</a:t>
            </a:r>
          </a:p>
          <a:p>
            <a:pPr lvl="1">
              <a:buFont typeface="Wingdings" panose="05000000000000000000" pitchFamily="2" charset="2"/>
              <a:buChar char="Ø"/>
            </a:pPr>
            <a:r>
              <a:rPr lang="fr-CA" sz="1400" b="1" dirty="0">
                <a:solidFill>
                  <a:srgbClr val="002060"/>
                </a:solidFill>
              </a:rPr>
              <a:t>Avec amélioration énergétique : article 25 &gt; changements de fenêtres privatives</a:t>
            </a:r>
          </a:p>
          <a:p>
            <a:endParaRPr lang="fr-CA" sz="1600" b="1" dirty="0">
              <a:solidFill>
                <a:srgbClr val="002060"/>
              </a:solidFill>
            </a:endParaRPr>
          </a:p>
          <a:p>
            <a:endParaRPr lang="fr-CA" sz="1600" b="1" dirty="0">
              <a:solidFill>
                <a:srgbClr val="002060"/>
              </a:solidFill>
            </a:endParaRPr>
          </a:p>
          <a:p>
            <a:endParaRPr lang="fr-FR" b="1" dirty="0">
              <a:solidFill>
                <a:srgbClr val="002060"/>
              </a:solidFill>
            </a:endParaRPr>
          </a:p>
        </p:txBody>
      </p:sp>
      <p:sp>
        <p:nvSpPr>
          <p:cNvPr id="2" name="Titre 4">
            <a:extLst>
              <a:ext uri="{FF2B5EF4-FFF2-40B4-BE49-F238E27FC236}">
                <a16:creationId xmlns:a16="http://schemas.microsoft.com/office/drawing/2014/main" id="{291EBB1E-FB59-116F-EE72-4EFE1C23E5BF}"/>
              </a:ext>
            </a:extLst>
          </p:cNvPr>
          <p:cNvSpPr txBox="1">
            <a:spLocks/>
          </p:cNvSpPr>
          <p:nvPr/>
        </p:nvSpPr>
        <p:spPr>
          <a:xfrm>
            <a:off x="326569" y="202630"/>
            <a:ext cx="8229600" cy="490066"/>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1400" i="1" dirty="0">
                <a:solidFill>
                  <a:schemeClr val="bg1"/>
                </a:solidFill>
              </a:rPr>
              <a:t>Ravalement en copropriété  09/04/2025</a:t>
            </a:r>
            <a:endParaRPr lang="fr-FR" sz="2400" i="1" dirty="0">
              <a:solidFill>
                <a:schemeClr val="bg1"/>
              </a:solidFill>
            </a:endParaRPr>
          </a:p>
        </p:txBody>
      </p:sp>
    </p:spTree>
    <p:extLst>
      <p:ext uri="{BB962C8B-B14F-4D97-AF65-F5344CB8AC3E}">
        <p14:creationId xmlns:p14="http://schemas.microsoft.com/office/powerpoint/2010/main" val="257424754"/>
      </p:ext>
    </p:extLst>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7504" y="692696"/>
            <a:ext cx="6192688" cy="400110"/>
          </a:xfrm>
          <a:prstGeom prst="rect">
            <a:avLst/>
          </a:prstGeom>
        </p:spPr>
        <p:txBody>
          <a:bodyPr wrap="square">
            <a:spAutoFit/>
          </a:bodyPr>
          <a:lstStyle/>
          <a:p>
            <a:pPr lvl="3"/>
            <a:r>
              <a:rPr lang="fr-FR" sz="2000" b="1" u="sng" dirty="0">
                <a:solidFill>
                  <a:schemeClr val="bg1"/>
                </a:solidFill>
              </a:rPr>
              <a:t>Quand la thermique s’en mêle :</a:t>
            </a:r>
          </a:p>
        </p:txBody>
      </p:sp>
      <p:pic>
        <p:nvPicPr>
          <p:cNvPr id="4" name="Image 3">
            <a:extLst>
              <a:ext uri="{FF2B5EF4-FFF2-40B4-BE49-F238E27FC236}">
                <a16:creationId xmlns:a16="http://schemas.microsoft.com/office/drawing/2014/main" id="{15C27ABA-AE81-0BFA-3A30-8E7DD78BD9E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0801" y="14445"/>
            <a:ext cx="889515" cy="1038291"/>
          </a:xfrm>
          <a:prstGeom prst="rect">
            <a:avLst/>
          </a:prstGeom>
        </p:spPr>
      </p:pic>
      <p:pic>
        <p:nvPicPr>
          <p:cNvPr id="8" name="Image 7">
            <a:extLst>
              <a:ext uri="{FF2B5EF4-FFF2-40B4-BE49-F238E27FC236}">
                <a16:creationId xmlns:a16="http://schemas.microsoft.com/office/drawing/2014/main" id="{A641A5CF-C08B-6BBD-0792-41C11BBF3C1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3617" y="5445224"/>
            <a:ext cx="1299325" cy="1272780"/>
          </a:xfrm>
          <a:prstGeom prst="rect">
            <a:avLst/>
          </a:prstGeom>
        </p:spPr>
      </p:pic>
      <p:sp>
        <p:nvSpPr>
          <p:cNvPr id="9" name="Sous-titre 2">
            <a:extLst>
              <a:ext uri="{FF2B5EF4-FFF2-40B4-BE49-F238E27FC236}">
                <a16:creationId xmlns:a16="http://schemas.microsoft.com/office/drawing/2014/main" id="{AD82E281-0F75-0DB1-90BB-22AF5AEE187A}"/>
              </a:ext>
            </a:extLst>
          </p:cNvPr>
          <p:cNvSpPr txBox="1">
            <a:spLocks/>
          </p:cNvSpPr>
          <p:nvPr/>
        </p:nvSpPr>
        <p:spPr>
          <a:xfrm>
            <a:off x="1462942" y="1289529"/>
            <a:ext cx="7356855" cy="5384536"/>
          </a:xfrm>
          <a:prstGeom prst="rect">
            <a:avLst/>
          </a:prstGeom>
        </p:spPr>
        <p:txBody>
          <a:bodyPr vert="horz" lIns="91440" tIns="45720" rIns="91440" bIns="45720" rtlCol="0">
            <a:normAutofit fontScale="925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fr-CA" sz="1600" b="1" dirty="0">
                <a:solidFill>
                  <a:srgbClr val="002060"/>
                </a:solidFill>
              </a:rPr>
              <a:t>Décret n°2017-919 du 9 mai 2017 : </a:t>
            </a:r>
            <a:r>
              <a:rPr lang="fr-CA" sz="2000" b="1" dirty="0">
                <a:solidFill>
                  <a:srgbClr val="FF0000"/>
                </a:solidFill>
              </a:rPr>
              <a:t>lors de travaux de rénovation des bâtiments (dont ravalement de façade construite en matériaux industriels) il peut être obligatoire de coupler les travaux prévus avec des travaux d’isolation thermique </a:t>
            </a:r>
          </a:p>
          <a:p>
            <a:pPr marL="0" indent="0">
              <a:buNone/>
            </a:pPr>
            <a:endParaRPr lang="fr-CA" sz="1600" b="1" dirty="0">
              <a:solidFill>
                <a:srgbClr val="002060"/>
              </a:solidFill>
            </a:endParaRPr>
          </a:p>
          <a:p>
            <a:pPr marL="0" indent="0">
              <a:buNone/>
            </a:pPr>
            <a:r>
              <a:rPr lang="fr-CA" sz="1600" b="1" dirty="0">
                <a:solidFill>
                  <a:srgbClr val="002060"/>
                </a:solidFill>
              </a:rPr>
              <a:t>Néanmoins, il existe des dérogations :</a:t>
            </a:r>
          </a:p>
          <a:p>
            <a:pPr marL="0" indent="0">
              <a:buNone/>
            </a:pPr>
            <a:endParaRPr lang="fr-CA" sz="1600" b="1" dirty="0">
              <a:solidFill>
                <a:srgbClr val="002060"/>
              </a:solidFill>
            </a:endParaRPr>
          </a:p>
          <a:p>
            <a:pPr>
              <a:buFont typeface="Wingdings" panose="05000000000000000000" pitchFamily="2" charset="2"/>
              <a:buChar char="Ø"/>
            </a:pPr>
            <a:r>
              <a:rPr lang="fr-CA" sz="1600" b="1" dirty="0">
                <a:solidFill>
                  <a:srgbClr val="002060"/>
                </a:solidFill>
              </a:rPr>
              <a:t>La nature des parois si en matériaux naturels ou artisanaux (nota : la brique est un matériau industriel)</a:t>
            </a:r>
          </a:p>
          <a:p>
            <a:pPr>
              <a:buFont typeface="Wingdings" panose="05000000000000000000" pitchFamily="2" charset="2"/>
              <a:buChar char="Ø"/>
            </a:pPr>
            <a:r>
              <a:rPr lang="fr-CA" sz="1600" b="1" dirty="0">
                <a:solidFill>
                  <a:srgbClr val="002060"/>
                </a:solidFill>
              </a:rPr>
              <a:t>En cas de contrainte technique, non compatibilité du support (ex. : pans de bois fragiles…), risque de pathologie</a:t>
            </a:r>
          </a:p>
          <a:p>
            <a:pPr>
              <a:buFont typeface="Wingdings" panose="05000000000000000000" pitchFamily="2" charset="2"/>
              <a:buChar char="Ø"/>
            </a:pPr>
            <a:r>
              <a:rPr lang="fr-CA" sz="1600" b="1" dirty="0">
                <a:solidFill>
                  <a:srgbClr val="002060"/>
                </a:solidFill>
              </a:rPr>
              <a:t>En cas de présence de plus de 50% de baies (fenêtres, porte fenêtres, portes…)</a:t>
            </a:r>
          </a:p>
          <a:p>
            <a:pPr>
              <a:buFont typeface="Wingdings" panose="05000000000000000000" pitchFamily="2" charset="2"/>
              <a:buChar char="Ø"/>
            </a:pPr>
            <a:r>
              <a:rPr lang="fr-CA" sz="1600" b="1" dirty="0">
                <a:solidFill>
                  <a:srgbClr val="002060"/>
                </a:solidFill>
              </a:rPr>
              <a:t>En cas de contrainte juridique : règles d’urbanisme, droit de propriété intellectuelle exercé par l’architecte d’origine qui est défavorable au projet, Avis défavorable de l’architecte des Bâtiments de France…</a:t>
            </a:r>
          </a:p>
          <a:p>
            <a:pPr>
              <a:buFont typeface="Wingdings" panose="05000000000000000000" pitchFamily="2" charset="2"/>
              <a:buChar char="Ø"/>
            </a:pPr>
            <a:r>
              <a:rPr lang="fr-CA" sz="1600" b="1" dirty="0">
                <a:solidFill>
                  <a:srgbClr val="002060"/>
                </a:solidFill>
              </a:rPr>
              <a:t>En cas de dégradation de la qualité architecturale du bâtiment </a:t>
            </a:r>
          </a:p>
          <a:p>
            <a:pPr>
              <a:buFont typeface="Wingdings" panose="05000000000000000000" pitchFamily="2" charset="2"/>
              <a:buChar char="Ø"/>
            </a:pPr>
            <a:r>
              <a:rPr lang="fr-CA" sz="1600" b="1" dirty="0">
                <a:solidFill>
                  <a:srgbClr val="002060"/>
                </a:solidFill>
              </a:rPr>
              <a:t>La trop forte contrainte économique : le temps de retour sur investissement supérieur à 10 ans (calcul compliqué à fournir en justificatif et prix de l’énergie qui flambe)</a:t>
            </a:r>
          </a:p>
        </p:txBody>
      </p:sp>
      <p:sp>
        <p:nvSpPr>
          <p:cNvPr id="2" name="Titre 4">
            <a:extLst>
              <a:ext uri="{FF2B5EF4-FFF2-40B4-BE49-F238E27FC236}">
                <a16:creationId xmlns:a16="http://schemas.microsoft.com/office/drawing/2014/main" id="{64B97B1B-E41B-5C33-C83F-54CC44387B0D}"/>
              </a:ext>
            </a:extLst>
          </p:cNvPr>
          <p:cNvSpPr txBox="1">
            <a:spLocks/>
          </p:cNvSpPr>
          <p:nvPr/>
        </p:nvSpPr>
        <p:spPr>
          <a:xfrm>
            <a:off x="326569" y="202630"/>
            <a:ext cx="8229600" cy="490066"/>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1400" i="1" dirty="0">
                <a:solidFill>
                  <a:schemeClr val="bg1"/>
                </a:solidFill>
              </a:rPr>
              <a:t>Ravalement en copropriété  09/04/2025</a:t>
            </a:r>
            <a:endParaRPr lang="fr-FR" sz="2400" i="1" dirty="0">
              <a:solidFill>
                <a:schemeClr val="bg1"/>
              </a:solidFill>
            </a:endParaRPr>
          </a:p>
        </p:txBody>
      </p:sp>
    </p:spTree>
    <p:extLst>
      <p:ext uri="{BB962C8B-B14F-4D97-AF65-F5344CB8AC3E}">
        <p14:creationId xmlns:p14="http://schemas.microsoft.com/office/powerpoint/2010/main" val="3675418936"/>
      </p:ext>
    </p:extLst>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7504" y="692696"/>
            <a:ext cx="6192688" cy="400110"/>
          </a:xfrm>
          <a:prstGeom prst="rect">
            <a:avLst/>
          </a:prstGeom>
        </p:spPr>
        <p:txBody>
          <a:bodyPr wrap="square">
            <a:spAutoFit/>
          </a:bodyPr>
          <a:lstStyle/>
          <a:p>
            <a:pPr lvl="3"/>
            <a:r>
              <a:rPr lang="fr-FR" sz="2000" b="1" u="sng" dirty="0">
                <a:solidFill>
                  <a:schemeClr val="bg1"/>
                </a:solidFill>
              </a:rPr>
              <a:t>Quand la thermique s’en mêle</a:t>
            </a:r>
            <a:r>
              <a:rPr lang="fr-FR" b="1" i="1" u="sng" dirty="0">
                <a:solidFill>
                  <a:schemeClr val="bg1"/>
                </a:solidFill>
              </a:rPr>
              <a:t>, suite</a:t>
            </a:r>
          </a:p>
        </p:txBody>
      </p:sp>
      <p:pic>
        <p:nvPicPr>
          <p:cNvPr id="4" name="Image 3">
            <a:extLst>
              <a:ext uri="{FF2B5EF4-FFF2-40B4-BE49-F238E27FC236}">
                <a16:creationId xmlns:a16="http://schemas.microsoft.com/office/drawing/2014/main" id="{15C27ABA-AE81-0BFA-3A30-8E7DD78BD9E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0801" y="14445"/>
            <a:ext cx="889515" cy="1038291"/>
          </a:xfrm>
          <a:prstGeom prst="rect">
            <a:avLst/>
          </a:prstGeom>
        </p:spPr>
      </p:pic>
      <p:pic>
        <p:nvPicPr>
          <p:cNvPr id="8" name="Image 7">
            <a:extLst>
              <a:ext uri="{FF2B5EF4-FFF2-40B4-BE49-F238E27FC236}">
                <a16:creationId xmlns:a16="http://schemas.microsoft.com/office/drawing/2014/main" id="{A641A5CF-C08B-6BBD-0792-41C11BBF3C1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3617" y="5445224"/>
            <a:ext cx="1299325" cy="1272780"/>
          </a:xfrm>
          <a:prstGeom prst="rect">
            <a:avLst/>
          </a:prstGeom>
        </p:spPr>
      </p:pic>
      <p:sp>
        <p:nvSpPr>
          <p:cNvPr id="9" name="Sous-titre 2">
            <a:extLst>
              <a:ext uri="{FF2B5EF4-FFF2-40B4-BE49-F238E27FC236}">
                <a16:creationId xmlns:a16="http://schemas.microsoft.com/office/drawing/2014/main" id="{AD82E281-0F75-0DB1-90BB-22AF5AEE187A}"/>
              </a:ext>
            </a:extLst>
          </p:cNvPr>
          <p:cNvSpPr txBox="1">
            <a:spLocks/>
          </p:cNvSpPr>
          <p:nvPr/>
        </p:nvSpPr>
        <p:spPr>
          <a:xfrm>
            <a:off x="1329945" y="2060848"/>
            <a:ext cx="7356855" cy="538453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fr-CA" sz="1600" b="1" dirty="0">
                <a:solidFill>
                  <a:srgbClr val="002060"/>
                </a:solidFill>
              </a:rPr>
              <a:t>D ’autres dérogations…</a:t>
            </a:r>
          </a:p>
          <a:p>
            <a:pPr>
              <a:buFont typeface="Wingdings" panose="05000000000000000000" pitchFamily="2" charset="2"/>
              <a:buChar char="Ø"/>
            </a:pPr>
            <a:r>
              <a:rPr lang="fr-CA" sz="1600" b="1" dirty="0">
                <a:solidFill>
                  <a:srgbClr val="002060"/>
                </a:solidFill>
              </a:rPr>
              <a:t>Bâtiment construit après 2001</a:t>
            </a:r>
          </a:p>
          <a:p>
            <a:pPr>
              <a:buFont typeface="Wingdings" panose="05000000000000000000" pitchFamily="2" charset="2"/>
              <a:buChar char="Ø"/>
            </a:pPr>
            <a:r>
              <a:rPr lang="fr-CA" sz="1600" b="1" dirty="0">
                <a:solidFill>
                  <a:srgbClr val="002060"/>
                </a:solidFill>
              </a:rPr>
              <a:t>Façade isolée après 2008</a:t>
            </a:r>
          </a:p>
          <a:p>
            <a:pPr>
              <a:buFont typeface="Wingdings" panose="05000000000000000000" pitchFamily="2" charset="2"/>
              <a:buChar char="Ø"/>
            </a:pPr>
            <a:r>
              <a:rPr lang="fr-CA" sz="1600" b="1" dirty="0">
                <a:solidFill>
                  <a:srgbClr val="002060"/>
                </a:solidFill>
              </a:rPr>
              <a:t>Façade déjà isolée avec résistance thermique de R=2,3m².K/W</a:t>
            </a:r>
          </a:p>
          <a:p>
            <a:pPr>
              <a:buFont typeface="Wingdings" panose="05000000000000000000" pitchFamily="2" charset="2"/>
              <a:buChar char="Ø"/>
            </a:pPr>
            <a:r>
              <a:rPr lang="fr-CA" sz="1600" b="1" dirty="0">
                <a:solidFill>
                  <a:srgbClr val="002060"/>
                </a:solidFill>
              </a:rPr>
              <a:t>Bâtiment ayant un audit énergétique, ou autre DTG, de moins de 10 ans démontrant que l’isolation n’est pas opportune</a:t>
            </a:r>
          </a:p>
          <a:p>
            <a:pPr>
              <a:buFont typeface="Wingdings" panose="05000000000000000000" pitchFamily="2" charset="2"/>
              <a:buChar char="Ø"/>
            </a:pPr>
            <a:r>
              <a:rPr lang="fr-CA" sz="1600" b="1" dirty="0">
                <a:solidFill>
                  <a:srgbClr val="002060"/>
                </a:solidFill>
              </a:rPr>
              <a:t>Présence de balcons d’une profondeur de moins d’1m (il existe néanmoins des solutions)</a:t>
            </a:r>
          </a:p>
          <a:p>
            <a:pPr>
              <a:buFont typeface="Wingdings" panose="05000000000000000000" pitchFamily="2" charset="2"/>
              <a:buChar char="Ø"/>
            </a:pPr>
            <a:r>
              <a:rPr lang="fr-CA" sz="1600" b="1" dirty="0">
                <a:solidFill>
                  <a:srgbClr val="002060"/>
                </a:solidFill>
              </a:rPr>
              <a:t>Travaux d’isolation nécessitant la reconstitution de décors ou modénatures</a:t>
            </a:r>
          </a:p>
          <a:p>
            <a:pPr>
              <a:buFont typeface="Wingdings" panose="05000000000000000000" pitchFamily="2" charset="2"/>
              <a:buChar char="Ø"/>
            </a:pPr>
            <a:r>
              <a:rPr lang="fr-CA" sz="1600" b="1" dirty="0">
                <a:solidFill>
                  <a:srgbClr val="002060"/>
                </a:solidFill>
              </a:rPr>
              <a:t>Travaux d’isolation nécessitant des travaux lourds de désamiantage.</a:t>
            </a:r>
          </a:p>
          <a:p>
            <a:pPr>
              <a:buFont typeface="Wingdings" panose="05000000000000000000" pitchFamily="2" charset="2"/>
              <a:buChar char="Ø"/>
            </a:pPr>
            <a:endParaRPr lang="fr-CA" sz="1600" b="1" dirty="0">
              <a:solidFill>
                <a:srgbClr val="002060"/>
              </a:solidFill>
            </a:endParaRPr>
          </a:p>
          <a:p>
            <a:pPr marL="0" indent="0">
              <a:buNone/>
            </a:pPr>
            <a:r>
              <a:rPr lang="fr-CA" sz="1800" b="1" dirty="0">
                <a:solidFill>
                  <a:srgbClr val="002060"/>
                </a:solidFill>
              </a:rPr>
              <a:t>					          </a:t>
            </a:r>
          </a:p>
          <a:p>
            <a:pPr>
              <a:buFont typeface="Wingdings" panose="05000000000000000000" pitchFamily="2" charset="2"/>
              <a:buChar char="Ø"/>
            </a:pPr>
            <a:endParaRPr lang="fr-CA" sz="1600" b="1" dirty="0">
              <a:solidFill>
                <a:srgbClr val="002060"/>
              </a:solidFill>
            </a:endParaRPr>
          </a:p>
          <a:p>
            <a:pPr>
              <a:buFont typeface="Wingdings" panose="05000000000000000000" pitchFamily="2" charset="2"/>
              <a:buChar char="Ø"/>
            </a:pPr>
            <a:endParaRPr lang="fr-CA" sz="1600" b="1" dirty="0">
              <a:solidFill>
                <a:srgbClr val="002060"/>
              </a:solidFill>
            </a:endParaRPr>
          </a:p>
          <a:p>
            <a:endParaRPr lang="fr-FR" b="1" dirty="0">
              <a:solidFill>
                <a:srgbClr val="002060"/>
              </a:solidFill>
            </a:endParaRPr>
          </a:p>
        </p:txBody>
      </p:sp>
      <p:sp>
        <p:nvSpPr>
          <p:cNvPr id="5" name="Titre 4">
            <a:extLst>
              <a:ext uri="{FF2B5EF4-FFF2-40B4-BE49-F238E27FC236}">
                <a16:creationId xmlns:a16="http://schemas.microsoft.com/office/drawing/2014/main" id="{56B0F9C8-3A68-65F5-1575-32423B9CCAB7}"/>
              </a:ext>
            </a:extLst>
          </p:cNvPr>
          <p:cNvSpPr txBox="1">
            <a:spLocks/>
          </p:cNvSpPr>
          <p:nvPr/>
        </p:nvSpPr>
        <p:spPr>
          <a:xfrm>
            <a:off x="457200" y="-33069"/>
            <a:ext cx="8229600" cy="490066"/>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1400" i="1" dirty="0">
                <a:solidFill>
                  <a:schemeClr val="bg1"/>
                </a:solidFill>
              </a:rPr>
              <a:t>Ravalement en copropriété  09/04/2025</a:t>
            </a:r>
            <a:endParaRPr lang="fr-FR" sz="2400" i="1" dirty="0">
              <a:solidFill>
                <a:schemeClr val="bg1"/>
              </a:solidFill>
            </a:endParaRPr>
          </a:p>
        </p:txBody>
      </p:sp>
    </p:spTree>
    <p:extLst>
      <p:ext uri="{BB962C8B-B14F-4D97-AF65-F5344CB8AC3E}">
        <p14:creationId xmlns:p14="http://schemas.microsoft.com/office/powerpoint/2010/main" val="373637651"/>
      </p:ext>
    </p:extLst>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7504" y="692696"/>
            <a:ext cx="6192688" cy="400110"/>
          </a:xfrm>
          <a:prstGeom prst="rect">
            <a:avLst/>
          </a:prstGeom>
        </p:spPr>
        <p:txBody>
          <a:bodyPr wrap="square">
            <a:spAutoFit/>
          </a:bodyPr>
          <a:lstStyle/>
          <a:p>
            <a:pPr lvl="3"/>
            <a:r>
              <a:rPr lang="fr-FR" sz="2000" b="1" dirty="0">
                <a:solidFill>
                  <a:schemeClr val="bg1"/>
                </a:solidFill>
              </a:rPr>
              <a:t>Quand la thermique s’en mêle</a:t>
            </a:r>
            <a:r>
              <a:rPr lang="fr-FR" b="1" i="1" dirty="0">
                <a:solidFill>
                  <a:schemeClr val="bg1"/>
                </a:solidFill>
              </a:rPr>
              <a:t>, suite</a:t>
            </a:r>
            <a:endParaRPr lang="fr-FR" sz="2000" b="1" i="1" dirty="0">
              <a:solidFill>
                <a:schemeClr val="bg1"/>
              </a:solidFill>
            </a:endParaRPr>
          </a:p>
        </p:txBody>
      </p:sp>
      <p:pic>
        <p:nvPicPr>
          <p:cNvPr id="4" name="Image 3">
            <a:extLst>
              <a:ext uri="{FF2B5EF4-FFF2-40B4-BE49-F238E27FC236}">
                <a16:creationId xmlns:a16="http://schemas.microsoft.com/office/drawing/2014/main" id="{15C27ABA-AE81-0BFA-3A30-8E7DD78BD9E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0801" y="14445"/>
            <a:ext cx="889515" cy="1038291"/>
          </a:xfrm>
          <a:prstGeom prst="rect">
            <a:avLst/>
          </a:prstGeom>
        </p:spPr>
      </p:pic>
      <p:pic>
        <p:nvPicPr>
          <p:cNvPr id="8" name="Image 7">
            <a:extLst>
              <a:ext uri="{FF2B5EF4-FFF2-40B4-BE49-F238E27FC236}">
                <a16:creationId xmlns:a16="http://schemas.microsoft.com/office/drawing/2014/main" id="{A641A5CF-C08B-6BBD-0792-41C11BBF3C1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777880"/>
            <a:ext cx="1102647" cy="1080120"/>
          </a:xfrm>
          <a:prstGeom prst="rect">
            <a:avLst/>
          </a:prstGeom>
        </p:spPr>
      </p:pic>
      <p:sp>
        <p:nvSpPr>
          <p:cNvPr id="9" name="Sous-titre 2">
            <a:extLst>
              <a:ext uri="{FF2B5EF4-FFF2-40B4-BE49-F238E27FC236}">
                <a16:creationId xmlns:a16="http://schemas.microsoft.com/office/drawing/2014/main" id="{AD82E281-0F75-0DB1-90BB-22AF5AEE187A}"/>
              </a:ext>
            </a:extLst>
          </p:cNvPr>
          <p:cNvSpPr txBox="1">
            <a:spLocks/>
          </p:cNvSpPr>
          <p:nvPr/>
        </p:nvSpPr>
        <p:spPr>
          <a:xfrm>
            <a:off x="1488275" y="1052736"/>
            <a:ext cx="7356855" cy="538453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fr-FR" b="1" dirty="0">
              <a:solidFill>
                <a:srgbClr val="002060"/>
              </a:solidFill>
            </a:endParaRPr>
          </a:p>
        </p:txBody>
      </p:sp>
      <p:graphicFrame>
        <p:nvGraphicFramePr>
          <p:cNvPr id="2" name="Tableau 1">
            <a:extLst>
              <a:ext uri="{FF2B5EF4-FFF2-40B4-BE49-F238E27FC236}">
                <a16:creationId xmlns:a16="http://schemas.microsoft.com/office/drawing/2014/main" id="{AA37AD23-B2C0-B7D9-E52C-234E301D319E}"/>
              </a:ext>
            </a:extLst>
          </p:cNvPr>
          <p:cNvGraphicFramePr>
            <a:graphicFrameLocks noGrp="1"/>
          </p:cNvGraphicFramePr>
          <p:nvPr>
            <p:extLst>
              <p:ext uri="{D42A27DB-BD31-4B8C-83A1-F6EECF244321}">
                <p14:modId xmlns:p14="http://schemas.microsoft.com/office/powerpoint/2010/main" val="2340264450"/>
              </p:ext>
            </p:extLst>
          </p:nvPr>
        </p:nvGraphicFramePr>
        <p:xfrm>
          <a:off x="615750" y="2766796"/>
          <a:ext cx="4821509" cy="2928151"/>
        </p:xfrm>
        <a:graphic>
          <a:graphicData uri="http://schemas.openxmlformats.org/drawingml/2006/table">
            <a:tbl>
              <a:tblPr>
                <a:tableStyleId>{5C22544A-7EE6-4342-B048-85BDC9FD1C3A}</a:tableStyleId>
              </a:tblPr>
              <a:tblGrid>
                <a:gridCol w="1994439">
                  <a:extLst>
                    <a:ext uri="{9D8B030D-6E8A-4147-A177-3AD203B41FA5}">
                      <a16:colId xmlns:a16="http://schemas.microsoft.com/office/drawing/2014/main" val="3970194672"/>
                    </a:ext>
                  </a:extLst>
                </a:gridCol>
                <a:gridCol w="1413535">
                  <a:extLst>
                    <a:ext uri="{9D8B030D-6E8A-4147-A177-3AD203B41FA5}">
                      <a16:colId xmlns:a16="http://schemas.microsoft.com/office/drawing/2014/main" val="3764715455"/>
                    </a:ext>
                  </a:extLst>
                </a:gridCol>
                <a:gridCol w="1413535">
                  <a:extLst>
                    <a:ext uri="{9D8B030D-6E8A-4147-A177-3AD203B41FA5}">
                      <a16:colId xmlns:a16="http://schemas.microsoft.com/office/drawing/2014/main" val="2674291301"/>
                    </a:ext>
                  </a:extLst>
                </a:gridCol>
              </a:tblGrid>
              <a:tr h="347278">
                <a:tc>
                  <a:txBody>
                    <a:bodyPr/>
                    <a:lstStyle/>
                    <a:p>
                      <a:pPr algn="l" fontAlgn="b"/>
                      <a:r>
                        <a:rPr lang="fr-FR" sz="1800" b="1" i="0" u="none" strike="noStrike" dirty="0">
                          <a:solidFill>
                            <a:srgbClr val="000000"/>
                          </a:solidFill>
                          <a:effectLst/>
                          <a:latin typeface="Calibri" panose="020F0502020204030204" pitchFamily="34" charset="0"/>
                        </a:rPr>
                        <a:t>Zone Climatique H1</a:t>
                      </a:r>
                    </a:p>
                  </a:txBody>
                  <a:tcPr marL="9525" marR="9525" marT="9525" marB="0" anchor="b"/>
                </a:tc>
                <a:tc>
                  <a:txBody>
                    <a:bodyPr/>
                    <a:lstStyle/>
                    <a:p>
                      <a:pPr algn="ctr" fontAlgn="b"/>
                      <a:r>
                        <a:rPr lang="fr-FR" sz="1600" b="1" u="none" strike="noStrike" dirty="0">
                          <a:effectLst/>
                        </a:rPr>
                        <a:t>RT-existant</a:t>
                      </a:r>
                      <a:endParaRPr lang="fr-FR" sz="16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fr-FR" sz="1600" b="1" u="none" strike="noStrike" dirty="0">
                          <a:effectLst/>
                        </a:rPr>
                        <a:t>Subventions</a:t>
                      </a:r>
                      <a:endParaRPr lang="fr-FR" sz="16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829116018"/>
                  </a:ext>
                </a:extLst>
              </a:tr>
              <a:tr h="347278">
                <a:tc>
                  <a:txBody>
                    <a:bodyPr/>
                    <a:lstStyle/>
                    <a:p>
                      <a:pPr algn="l" fontAlgn="b"/>
                      <a:r>
                        <a:rPr lang="fr-FR" sz="1600" b="1" u="none" strike="noStrike" dirty="0">
                          <a:effectLst/>
                        </a:rPr>
                        <a:t>Matériaux</a:t>
                      </a:r>
                      <a:endParaRPr lang="fr-FR" sz="16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pl-PL" sz="1600" b="1" u="none" strike="noStrike" dirty="0">
                          <a:effectLst/>
                        </a:rPr>
                        <a:t>R</a:t>
                      </a:r>
                      <a:r>
                        <a:rPr lang="pl-PL" sz="1600" u="none" strike="noStrike" dirty="0">
                          <a:effectLst/>
                        </a:rPr>
                        <a:t> = </a:t>
                      </a:r>
                      <a:r>
                        <a:rPr lang="fr-FR" sz="1600" b="1" u="none" strike="noStrike" dirty="0">
                          <a:effectLst/>
                        </a:rPr>
                        <a:t>3</a:t>
                      </a:r>
                      <a:r>
                        <a:rPr lang="pl-PL" sz="1600" b="1" u="none" strike="noStrike" dirty="0">
                          <a:effectLst/>
                        </a:rPr>
                        <a:t>,2</a:t>
                      </a:r>
                      <a:r>
                        <a:rPr lang="pl-PL" sz="1600" u="none" strike="noStrike" dirty="0">
                          <a:effectLst/>
                        </a:rPr>
                        <a:t> m².K/W</a:t>
                      </a:r>
                      <a:endParaRPr lang="pl-PL"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pl-PL" sz="1600" b="1" u="none" strike="noStrike" dirty="0">
                          <a:effectLst/>
                        </a:rPr>
                        <a:t>R</a:t>
                      </a:r>
                      <a:r>
                        <a:rPr lang="pl-PL" sz="1600" u="none" strike="noStrike" dirty="0">
                          <a:effectLst/>
                        </a:rPr>
                        <a:t> = </a:t>
                      </a:r>
                      <a:r>
                        <a:rPr lang="pl-PL" sz="1600" b="1" u="none" strike="noStrike" dirty="0">
                          <a:effectLst/>
                        </a:rPr>
                        <a:t>3,7</a:t>
                      </a:r>
                      <a:r>
                        <a:rPr lang="pl-PL" sz="1600" u="none" strike="noStrike" dirty="0">
                          <a:effectLst/>
                        </a:rPr>
                        <a:t> m².K/W</a:t>
                      </a:r>
                      <a:endParaRPr lang="pl-PL"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679390133"/>
                  </a:ext>
                </a:extLst>
              </a:tr>
              <a:tr h="347278">
                <a:tc>
                  <a:txBody>
                    <a:bodyPr/>
                    <a:lstStyle/>
                    <a:p>
                      <a:pPr algn="l" fontAlgn="b"/>
                      <a:r>
                        <a:rPr lang="fr-FR" sz="1600" u="none" strike="noStrike" dirty="0">
                          <a:effectLst/>
                        </a:rPr>
                        <a:t>Laine de verre</a:t>
                      </a:r>
                      <a:endParaRPr lang="fr-FR"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fr-FR" sz="1600" u="none" strike="noStrike" dirty="0">
                          <a:effectLst/>
                        </a:rPr>
                        <a:t>7,5 à 10 cm</a:t>
                      </a:r>
                      <a:endParaRPr lang="fr-FR"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fr-FR" sz="1600" u="none" strike="noStrike" dirty="0">
                          <a:effectLst/>
                        </a:rPr>
                        <a:t>11 à 15 cm</a:t>
                      </a:r>
                      <a:endParaRPr lang="fr-FR"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686064334"/>
                  </a:ext>
                </a:extLst>
              </a:tr>
              <a:tr h="347278">
                <a:tc>
                  <a:txBody>
                    <a:bodyPr/>
                    <a:lstStyle/>
                    <a:p>
                      <a:pPr algn="l" fontAlgn="b"/>
                      <a:r>
                        <a:rPr lang="fr-FR" sz="1600" u="none" strike="noStrike">
                          <a:effectLst/>
                        </a:rPr>
                        <a:t>Laine de roche </a:t>
                      </a:r>
                      <a:endParaRPr lang="fr-FR"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fr-FR" sz="1600" u="none" strike="noStrike">
                          <a:effectLst/>
                        </a:rPr>
                        <a:t>8 à 10 cm</a:t>
                      </a:r>
                      <a:endParaRPr lang="fr-FR"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fr-FR" sz="1600" u="none" strike="noStrike">
                          <a:effectLst/>
                        </a:rPr>
                        <a:t>13 à 16,5 cm</a:t>
                      </a:r>
                      <a:endParaRPr lang="fr-FR" sz="1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267711097"/>
                  </a:ext>
                </a:extLst>
              </a:tr>
              <a:tr h="347278">
                <a:tc>
                  <a:txBody>
                    <a:bodyPr/>
                    <a:lstStyle/>
                    <a:p>
                      <a:pPr algn="l" fontAlgn="b"/>
                      <a:r>
                        <a:rPr lang="fr-FR" sz="1600" u="none" strike="noStrike">
                          <a:effectLst/>
                        </a:rPr>
                        <a:t>Laine de bois</a:t>
                      </a:r>
                      <a:endParaRPr lang="fr-FR"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fr-FR" sz="1600" u="none" strike="noStrike">
                          <a:effectLst/>
                        </a:rPr>
                        <a:t>9 à 11 cm</a:t>
                      </a:r>
                      <a:endParaRPr lang="fr-FR"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fr-FR" sz="1600" u="none" strike="noStrike" dirty="0">
                          <a:effectLst/>
                        </a:rPr>
                        <a:t>15 à 18,5 cm</a:t>
                      </a:r>
                      <a:endParaRPr lang="fr-FR"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254826790"/>
                  </a:ext>
                </a:extLst>
              </a:tr>
              <a:tr h="347278">
                <a:tc>
                  <a:txBody>
                    <a:bodyPr/>
                    <a:lstStyle/>
                    <a:p>
                      <a:pPr algn="l" fontAlgn="b"/>
                      <a:r>
                        <a:rPr lang="fr-FR" sz="1600" u="none" strike="noStrike">
                          <a:effectLst/>
                        </a:rPr>
                        <a:t>Polystyrène expansé</a:t>
                      </a:r>
                      <a:endParaRPr lang="fr-FR"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fr-FR" sz="1600" u="none" strike="noStrike">
                          <a:effectLst/>
                        </a:rPr>
                        <a:t>10 cm</a:t>
                      </a:r>
                      <a:endParaRPr lang="fr-FR"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fr-FR" sz="1600" u="none" strike="noStrike" dirty="0">
                          <a:effectLst/>
                        </a:rPr>
                        <a:t>16,5 cm</a:t>
                      </a:r>
                      <a:endParaRPr lang="fr-FR"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948485670"/>
                  </a:ext>
                </a:extLst>
              </a:tr>
              <a:tr h="347278">
                <a:tc>
                  <a:txBody>
                    <a:bodyPr/>
                    <a:lstStyle/>
                    <a:p>
                      <a:pPr algn="l" fontAlgn="b"/>
                      <a:r>
                        <a:rPr lang="fr-FR" sz="1600" u="none" strike="noStrike">
                          <a:effectLst/>
                        </a:rPr>
                        <a:t>Polystyrène extrudé </a:t>
                      </a:r>
                      <a:endParaRPr lang="fr-FR"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fr-FR" sz="1600" u="none" strike="noStrike">
                          <a:effectLst/>
                        </a:rPr>
                        <a:t>9 cm</a:t>
                      </a:r>
                      <a:endParaRPr lang="fr-FR"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fr-FR" sz="1600" u="none" strike="noStrike" dirty="0">
                          <a:effectLst/>
                        </a:rPr>
                        <a:t>15 cm</a:t>
                      </a:r>
                      <a:endParaRPr lang="fr-FR"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901724820"/>
                  </a:ext>
                </a:extLst>
              </a:tr>
              <a:tr h="347278">
                <a:tc>
                  <a:txBody>
                    <a:bodyPr/>
                    <a:lstStyle/>
                    <a:p>
                      <a:pPr algn="l" fontAlgn="b"/>
                      <a:r>
                        <a:rPr lang="fr-FR" sz="1600" u="none" strike="noStrike">
                          <a:effectLst/>
                        </a:rPr>
                        <a:t>Polyuréthane</a:t>
                      </a:r>
                      <a:endParaRPr lang="fr-FR"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fr-FR" sz="1600" u="none" strike="noStrike">
                          <a:effectLst/>
                        </a:rPr>
                        <a:t>8 cm</a:t>
                      </a:r>
                      <a:endParaRPr lang="fr-FR"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fr-FR" sz="1600" u="none" strike="noStrike" dirty="0">
                          <a:effectLst/>
                        </a:rPr>
                        <a:t>13 cm</a:t>
                      </a:r>
                      <a:endParaRPr lang="fr-FR"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464963920"/>
                  </a:ext>
                </a:extLst>
              </a:tr>
            </a:tbl>
          </a:graphicData>
        </a:graphic>
      </p:graphicFrame>
      <p:pic>
        <p:nvPicPr>
          <p:cNvPr id="6" name="Image 5">
            <a:extLst>
              <a:ext uri="{FF2B5EF4-FFF2-40B4-BE49-F238E27FC236}">
                <a16:creationId xmlns:a16="http://schemas.microsoft.com/office/drawing/2014/main" id="{57F03388-E8EB-4A9B-88F6-CBDBC769B6E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03868" y="2071836"/>
            <a:ext cx="3371850" cy="4381500"/>
          </a:xfrm>
          <a:prstGeom prst="rect">
            <a:avLst/>
          </a:prstGeom>
        </p:spPr>
      </p:pic>
      <p:sp>
        <p:nvSpPr>
          <p:cNvPr id="10" name="Rectangle 9">
            <a:extLst>
              <a:ext uri="{FF2B5EF4-FFF2-40B4-BE49-F238E27FC236}">
                <a16:creationId xmlns:a16="http://schemas.microsoft.com/office/drawing/2014/main" id="{74EF9A8D-F748-6183-6A8F-369FCB913136}"/>
              </a:ext>
            </a:extLst>
          </p:cNvPr>
          <p:cNvSpPr/>
          <p:nvPr/>
        </p:nvSpPr>
        <p:spPr>
          <a:xfrm>
            <a:off x="-461237" y="2403673"/>
            <a:ext cx="6192688" cy="369332"/>
          </a:xfrm>
          <a:prstGeom prst="rect">
            <a:avLst/>
          </a:prstGeom>
        </p:spPr>
        <p:txBody>
          <a:bodyPr wrap="square">
            <a:spAutoFit/>
          </a:bodyPr>
          <a:lstStyle/>
          <a:p>
            <a:pPr lvl="3"/>
            <a:r>
              <a:rPr lang="fr-FR" dirty="0">
                <a:solidFill>
                  <a:schemeClr val="tx2">
                    <a:lumMod val="75000"/>
                  </a:schemeClr>
                </a:solidFill>
              </a:rPr>
              <a:t>Tableau épaisseur matériaux isolants</a:t>
            </a:r>
            <a:endParaRPr lang="fr-FR" i="1" dirty="0">
              <a:solidFill>
                <a:schemeClr val="tx2">
                  <a:lumMod val="75000"/>
                </a:schemeClr>
              </a:solidFill>
            </a:endParaRPr>
          </a:p>
        </p:txBody>
      </p:sp>
      <p:sp>
        <p:nvSpPr>
          <p:cNvPr id="11" name="Rectangle : coins arrondis 10">
            <a:extLst>
              <a:ext uri="{FF2B5EF4-FFF2-40B4-BE49-F238E27FC236}">
                <a16:creationId xmlns:a16="http://schemas.microsoft.com/office/drawing/2014/main" id="{7A4883F1-4A75-0C69-4B78-320F8C43210A}"/>
              </a:ext>
            </a:extLst>
          </p:cNvPr>
          <p:cNvSpPr/>
          <p:nvPr/>
        </p:nvSpPr>
        <p:spPr>
          <a:xfrm>
            <a:off x="3928461" y="2853348"/>
            <a:ext cx="1510668" cy="2949440"/>
          </a:xfrm>
          <a:prstGeom prst="roundRect">
            <a:avLst/>
          </a:prstGeom>
          <a:noFill/>
          <a:ln w="38100">
            <a:solidFill>
              <a:srgbClr val="FF00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a:extLst>
              <a:ext uri="{FF2B5EF4-FFF2-40B4-BE49-F238E27FC236}">
                <a16:creationId xmlns:a16="http://schemas.microsoft.com/office/drawing/2014/main" id="{452956F5-B937-AC8C-6F72-D8ACF9A2C917}"/>
              </a:ext>
            </a:extLst>
          </p:cNvPr>
          <p:cNvSpPr/>
          <p:nvPr/>
        </p:nvSpPr>
        <p:spPr>
          <a:xfrm>
            <a:off x="-900608" y="1346269"/>
            <a:ext cx="6192688" cy="646331"/>
          </a:xfrm>
          <a:prstGeom prst="rect">
            <a:avLst/>
          </a:prstGeom>
        </p:spPr>
        <p:txBody>
          <a:bodyPr wrap="square">
            <a:spAutoFit/>
          </a:bodyPr>
          <a:lstStyle/>
          <a:p>
            <a:pPr lvl="3"/>
            <a:r>
              <a:rPr lang="fr-FR" dirty="0">
                <a:solidFill>
                  <a:srgbClr val="00B0F0"/>
                </a:solidFill>
              </a:rPr>
              <a:t>R =  résistance thermique d’un matériau en fonction de sa conductivité et de son épaisseur</a:t>
            </a:r>
            <a:endParaRPr lang="fr-FR" i="1" dirty="0">
              <a:solidFill>
                <a:srgbClr val="00B0F0"/>
              </a:solidFill>
            </a:endParaRPr>
          </a:p>
        </p:txBody>
      </p:sp>
      <p:sp>
        <p:nvSpPr>
          <p:cNvPr id="7" name="Titre 4">
            <a:extLst>
              <a:ext uri="{FF2B5EF4-FFF2-40B4-BE49-F238E27FC236}">
                <a16:creationId xmlns:a16="http://schemas.microsoft.com/office/drawing/2014/main" id="{9739E74B-118D-C693-07B9-7081066FD4A2}"/>
              </a:ext>
            </a:extLst>
          </p:cNvPr>
          <p:cNvSpPr txBox="1">
            <a:spLocks/>
          </p:cNvSpPr>
          <p:nvPr/>
        </p:nvSpPr>
        <p:spPr>
          <a:xfrm>
            <a:off x="457200" y="-33069"/>
            <a:ext cx="8229600" cy="490066"/>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1400" i="1" dirty="0">
                <a:solidFill>
                  <a:schemeClr val="bg1"/>
                </a:solidFill>
              </a:rPr>
              <a:t>Ravalement en copropriété  09/04/2025</a:t>
            </a:r>
            <a:endParaRPr lang="fr-FR" sz="2400" i="1" dirty="0">
              <a:solidFill>
                <a:schemeClr val="bg1"/>
              </a:solidFill>
            </a:endParaRPr>
          </a:p>
        </p:txBody>
      </p:sp>
    </p:spTree>
    <p:extLst>
      <p:ext uri="{BB962C8B-B14F-4D97-AF65-F5344CB8AC3E}">
        <p14:creationId xmlns:p14="http://schemas.microsoft.com/office/powerpoint/2010/main" val="32300055"/>
      </p:ext>
    </p:extLst>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7504" y="692696"/>
            <a:ext cx="6192688" cy="400110"/>
          </a:xfrm>
          <a:prstGeom prst="rect">
            <a:avLst/>
          </a:prstGeom>
        </p:spPr>
        <p:txBody>
          <a:bodyPr wrap="square">
            <a:spAutoFit/>
          </a:bodyPr>
          <a:lstStyle/>
          <a:p>
            <a:pPr lvl="3"/>
            <a:r>
              <a:rPr lang="fr-FR" sz="2000" b="1" u="sng" dirty="0">
                <a:solidFill>
                  <a:schemeClr val="bg1"/>
                </a:solidFill>
              </a:rPr>
              <a:t>Quand la thermique s’en mêle</a:t>
            </a:r>
            <a:r>
              <a:rPr lang="fr-FR" b="1" i="1" u="sng" dirty="0">
                <a:solidFill>
                  <a:schemeClr val="bg1"/>
                </a:solidFill>
              </a:rPr>
              <a:t>, suite</a:t>
            </a:r>
            <a:endParaRPr lang="fr-FR" sz="2000" b="1" i="1" u="sng" dirty="0">
              <a:solidFill>
                <a:schemeClr val="bg1"/>
              </a:solidFill>
            </a:endParaRPr>
          </a:p>
        </p:txBody>
      </p:sp>
      <p:pic>
        <p:nvPicPr>
          <p:cNvPr id="4" name="Image 3">
            <a:extLst>
              <a:ext uri="{FF2B5EF4-FFF2-40B4-BE49-F238E27FC236}">
                <a16:creationId xmlns:a16="http://schemas.microsoft.com/office/drawing/2014/main" id="{15C27ABA-AE81-0BFA-3A30-8E7DD78BD9E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0801" y="14445"/>
            <a:ext cx="889515" cy="1038291"/>
          </a:xfrm>
          <a:prstGeom prst="rect">
            <a:avLst/>
          </a:prstGeom>
        </p:spPr>
      </p:pic>
      <p:pic>
        <p:nvPicPr>
          <p:cNvPr id="8" name="Image 7">
            <a:extLst>
              <a:ext uri="{FF2B5EF4-FFF2-40B4-BE49-F238E27FC236}">
                <a16:creationId xmlns:a16="http://schemas.microsoft.com/office/drawing/2014/main" id="{A641A5CF-C08B-6BBD-0792-41C11BBF3C1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3617" y="5445224"/>
            <a:ext cx="1299325" cy="1272780"/>
          </a:xfrm>
          <a:prstGeom prst="rect">
            <a:avLst/>
          </a:prstGeom>
        </p:spPr>
      </p:pic>
      <p:sp>
        <p:nvSpPr>
          <p:cNvPr id="9" name="Sous-titre 2">
            <a:extLst>
              <a:ext uri="{FF2B5EF4-FFF2-40B4-BE49-F238E27FC236}">
                <a16:creationId xmlns:a16="http://schemas.microsoft.com/office/drawing/2014/main" id="{AD82E281-0F75-0DB1-90BB-22AF5AEE187A}"/>
              </a:ext>
            </a:extLst>
          </p:cNvPr>
          <p:cNvSpPr txBox="1">
            <a:spLocks/>
          </p:cNvSpPr>
          <p:nvPr/>
        </p:nvSpPr>
        <p:spPr>
          <a:xfrm>
            <a:off x="1488275" y="1052736"/>
            <a:ext cx="7356855" cy="538453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fr-FR" b="1" dirty="0">
              <a:solidFill>
                <a:srgbClr val="002060"/>
              </a:solidFill>
            </a:endParaRPr>
          </a:p>
        </p:txBody>
      </p:sp>
      <p:pic>
        <p:nvPicPr>
          <p:cNvPr id="10" name="Image 9">
            <a:extLst>
              <a:ext uri="{FF2B5EF4-FFF2-40B4-BE49-F238E27FC236}">
                <a16:creationId xmlns:a16="http://schemas.microsoft.com/office/drawing/2014/main" id="{453B67CC-39D9-0257-E3CF-AF33B40E380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3249" y="1475424"/>
            <a:ext cx="7497502" cy="4114822"/>
          </a:xfrm>
          <a:prstGeom prst="rect">
            <a:avLst/>
          </a:prstGeom>
        </p:spPr>
      </p:pic>
      <p:pic>
        <p:nvPicPr>
          <p:cNvPr id="6" name="Image 5">
            <a:extLst>
              <a:ext uri="{FF2B5EF4-FFF2-40B4-BE49-F238E27FC236}">
                <a16:creationId xmlns:a16="http://schemas.microsoft.com/office/drawing/2014/main" id="{7D819B99-2994-20FB-AF1A-55FBFCAB70E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39752" y="1988840"/>
            <a:ext cx="1019175" cy="371475"/>
          </a:xfrm>
          <a:prstGeom prst="rect">
            <a:avLst/>
          </a:prstGeom>
        </p:spPr>
      </p:pic>
      <p:sp>
        <p:nvSpPr>
          <p:cNvPr id="5" name="Titre 4">
            <a:extLst>
              <a:ext uri="{FF2B5EF4-FFF2-40B4-BE49-F238E27FC236}">
                <a16:creationId xmlns:a16="http://schemas.microsoft.com/office/drawing/2014/main" id="{67EC91CF-5DCB-55D9-1F8D-43CB14E18E3C}"/>
              </a:ext>
            </a:extLst>
          </p:cNvPr>
          <p:cNvSpPr txBox="1">
            <a:spLocks/>
          </p:cNvSpPr>
          <p:nvPr/>
        </p:nvSpPr>
        <p:spPr>
          <a:xfrm>
            <a:off x="457200" y="-33069"/>
            <a:ext cx="8229600" cy="490066"/>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1400" i="1" dirty="0">
                <a:solidFill>
                  <a:schemeClr val="bg1"/>
                </a:solidFill>
              </a:rPr>
              <a:t>Ravalement en copropriété  09/04/2025</a:t>
            </a:r>
            <a:endParaRPr lang="fr-FR" sz="2400" i="1" dirty="0">
              <a:solidFill>
                <a:schemeClr val="bg1"/>
              </a:solidFill>
            </a:endParaRPr>
          </a:p>
        </p:txBody>
      </p:sp>
    </p:spTree>
    <p:extLst>
      <p:ext uri="{BB962C8B-B14F-4D97-AF65-F5344CB8AC3E}">
        <p14:creationId xmlns:p14="http://schemas.microsoft.com/office/powerpoint/2010/main" val="3523911849"/>
      </p:ext>
    </p:extLst>
  </p:cSld>
  <p:clrMapOvr>
    <a:masterClrMapping/>
  </p:clrMapOvr>
  <p:transition spd="med">
    <p:fade/>
  </p:transition>
</p:sld>
</file>

<file path=ppt/theme/theme1.xml><?xml version="1.0" encoding="utf-8"?>
<a:theme xmlns:a="http://schemas.openxmlformats.org/drawingml/2006/main" name="Thème1">
  <a:themeElements>
    <a:clrScheme name="Nouvelle pré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Nouvelle présentation">
      <a:majorFont>
        <a:latin typeface="Arial Black"/>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fr-FR" sz="24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fr-FR" sz="24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Nouvelle pré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Nouvelle pré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Nouvelle pré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Nouvelle pré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Nouvelle pré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Nouvelle pré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Nouvelle pré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Nouvelle pré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Nouvelle pré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Nouvelle pré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Nouvelle pré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Nouvelle pré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Thème1" id="{20E40EE2-72D9-45AF-BD6A-B0D55BB25D7C}" vid="{1851B0D8-18E1-41A3-959A-0B8A05150673}"/>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Thème1</Template>
  <TotalTime>7742</TotalTime>
  <Words>3708</Words>
  <Application>Microsoft Office PowerPoint</Application>
  <PresentationFormat>Affichage à l'écran (4:3)</PresentationFormat>
  <Paragraphs>424</Paragraphs>
  <Slides>42</Slides>
  <Notes>0</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42</vt:i4>
      </vt:variant>
    </vt:vector>
  </HeadingPairs>
  <TitlesOfParts>
    <vt:vector size="50" baseType="lpstr">
      <vt:lpstr>Arial</vt:lpstr>
      <vt:lpstr>Arial Black</vt:lpstr>
      <vt:lpstr>Arial Rounded MT Bold</vt:lpstr>
      <vt:lpstr>Calibri</vt:lpstr>
      <vt:lpstr>FiraSans Regular</vt:lpstr>
      <vt:lpstr>Times New Roman</vt:lpstr>
      <vt:lpstr>Wingdings</vt:lpstr>
      <vt:lpstr>Thème1</vt:lpstr>
      <vt:lpstr>Le Ravalement en copropriété, avec ou sans ITE</vt:lpstr>
      <vt:lpstr>Sommaire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Titre de la conférence ou de l’atelier</dc:title>
  <dc:creator>pc</dc:creator>
  <cp:lastModifiedBy>suivi</cp:lastModifiedBy>
  <cp:revision>202</cp:revision>
  <cp:lastPrinted>2025-02-28T08:27:17Z</cp:lastPrinted>
  <dcterms:created xsi:type="dcterms:W3CDTF">2018-09-22T09:06:44Z</dcterms:created>
  <dcterms:modified xsi:type="dcterms:W3CDTF">2025-04-03T13:03:24Z</dcterms:modified>
</cp:coreProperties>
</file>