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8" r:id="rId2"/>
    <p:sldId id="308" r:id="rId3"/>
    <p:sldId id="270" r:id="rId4"/>
    <p:sldId id="260" r:id="rId5"/>
    <p:sldId id="262" r:id="rId6"/>
    <p:sldId id="303" r:id="rId7"/>
    <p:sldId id="279" r:id="rId8"/>
    <p:sldId id="305" r:id="rId9"/>
    <p:sldId id="277" r:id="rId10"/>
    <p:sldId id="281" r:id="rId11"/>
    <p:sldId id="283" r:id="rId12"/>
    <p:sldId id="284" r:id="rId13"/>
    <p:sldId id="264" r:id="rId14"/>
    <p:sldId id="297" r:id="rId15"/>
    <p:sldId id="267" r:id="rId16"/>
    <p:sldId id="266" r:id="rId17"/>
    <p:sldId id="268" r:id="rId18"/>
    <p:sldId id="286" r:id="rId19"/>
    <p:sldId id="285" r:id="rId20"/>
    <p:sldId id="287" r:id="rId21"/>
    <p:sldId id="302" r:id="rId22"/>
    <p:sldId id="301" r:id="rId23"/>
    <p:sldId id="292" r:id="rId24"/>
    <p:sldId id="293" r:id="rId25"/>
    <p:sldId id="294" r:id="rId26"/>
    <p:sldId id="295" r:id="rId27"/>
    <p:sldId id="296" r:id="rId28"/>
    <p:sldId id="298"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106" d="100"/>
          <a:sy n="106"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09D4B-535C-4AE1-B046-190017774C02}" type="datetimeFigureOut">
              <a:rPr lang="fr-FR" smtClean="0"/>
              <a:t>03/04/2025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9A6B3-9C7F-42ED-8D63-39438C5F81CD}" type="slidenum">
              <a:rPr lang="fr-FR" smtClean="0"/>
              <a:t>‹N°›</a:t>
            </a:fld>
            <a:endParaRPr lang="fr-FR"/>
          </a:p>
        </p:txBody>
      </p:sp>
    </p:spTree>
    <p:extLst>
      <p:ext uri="{BB962C8B-B14F-4D97-AF65-F5344CB8AC3E}">
        <p14:creationId xmlns:p14="http://schemas.microsoft.com/office/powerpoint/2010/main" val="3269828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7D25BD5-7707-41BF-9E44-DE7408FDF6DC}" type="slidenum">
              <a:rPr lang="fr-FR" smtClean="0"/>
              <a:t>7</a:t>
            </a:fld>
            <a:endParaRPr lang="fr-FR"/>
          </a:p>
        </p:txBody>
      </p:sp>
    </p:spTree>
    <p:extLst>
      <p:ext uri="{BB962C8B-B14F-4D97-AF65-F5344CB8AC3E}">
        <p14:creationId xmlns:p14="http://schemas.microsoft.com/office/powerpoint/2010/main" val="1076329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7D25BD5-7707-41BF-9E44-DE7408FDF6DC}" type="slidenum">
              <a:rPr lang="fr-FR" smtClean="0"/>
              <a:t>8</a:t>
            </a:fld>
            <a:endParaRPr lang="fr-FR"/>
          </a:p>
        </p:txBody>
      </p:sp>
    </p:spTree>
    <p:extLst>
      <p:ext uri="{BB962C8B-B14F-4D97-AF65-F5344CB8AC3E}">
        <p14:creationId xmlns:p14="http://schemas.microsoft.com/office/powerpoint/2010/main" val="2351507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3916" y="2130154"/>
            <a:ext cx="10364168" cy="1470687"/>
          </a:xfrm>
          <a:prstGeom prst="rect">
            <a:avLst/>
          </a:prstGeom>
        </p:spPr>
        <p:txBody>
          <a:bodyPr/>
          <a:lstStyle>
            <a:lvl1pPr>
              <a:defRPr sz="5061">
                <a:latin typeface="Arial Rounded MT Bold" pitchFamily="34" charset="0"/>
              </a:defRPr>
            </a:lvl1pPr>
          </a:lstStyle>
          <a:p>
            <a:r>
              <a:rPr lang="fr-FR"/>
              <a:t>Modifiez le style du titre</a:t>
            </a:r>
          </a:p>
        </p:txBody>
      </p:sp>
      <p:sp>
        <p:nvSpPr>
          <p:cNvPr id="3" name="Sous-titre 2"/>
          <p:cNvSpPr>
            <a:spLocks noGrp="1"/>
          </p:cNvSpPr>
          <p:nvPr>
            <p:ph type="subTitle" idx="1"/>
          </p:nvPr>
        </p:nvSpPr>
        <p:spPr>
          <a:xfrm>
            <a:off x="1829322" y="3886498"/>
            <a:ext cx="8533357" cy="1751881"/>
          </a:xfrm>
          <a:prstGeom prst="rect">
            <a:avLst/>
          </a:prstGeom>
        </p:spPr>
        <p:txBody>
          <a:bodyPr/>
          <a:lstStyle>
            <a:lvl1pPr marL="0" indent="0" algn="ctr">
              <a:buNone/>
              <a:defRPr sz="2812">
                <a:latin typeface="Arial Rounded MT Bold" pitchFamily="34" charset="0"/>
              </a:defRPr>
            </a:lvl1pPr>
            <a:lvl2pPr marL="321366" indent="0" algn="ctr">
              <a:buNone/>
              <a:defRPr/>
            </a:lvl2pPr>
            <a:lvl3pPr marL="642732" indent="0" algn="ctr">
              <a:buNone/>
              <a:defRPr/>
            </a:lvl3pPr>
            <a:lvl4pPr marL="964098" indent="0" algn="ctr">
              <a:buNone/>
              <a:defRPr/>
            </a:lvl4pPr>
            <a:lvl5pPr marL="1285464" indent="0" algn="ctr">
              <a:buNone/>
              <a:defRPr/>
            </a:lvl5pPr>
            <a:lvl6pPr marL="1606829" indent="0" algn="ctr">
              <a:buNone/>
              <a:defRPr/>
            </a:lvl6pPr>
            <a:lvl7pPr marL="1928195" indent="0" algn="ctr">
              <a:buNone/>
              <a:defRPr/>
            </a:lvl7pPr>
            <a:lvl8pPr marL="2249561" indent="0" algn="ctr">
              <a:buNone/>
              <a:defRPr/>
            </a:lvl8pPr>
            <a:lvl9pPr marL="2570927" indent="0" algn="ctr">
              <a:buNone/>
              <a:defRPr/>
            </a:lvl9pPr>
          </a:lstStyle>
          <a:p>
            <a:r>
              <a:rPr lang="fr-FR"/>
              <a:t>Modifiez le style des sous-titres du masque</a:t>
            </a:r>
            <a:endParaRPr lang="fr-FR" dirty="0"/>
          </a:p>
        </p:txBody>
      </p:sp>
    </p:spTree>
    <p:extLst>
      <p:ext uri="{BB962C8B-B14F-4D97-AF65-F5344CB8AC3E}">
        <p14:creationId xmlns:p14="http://schemas.microsoft.com/office/powerpoint/2010/main" val="258162229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610270" y="1600126"/>
            <a:ext cx="10971460" cy="452587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pic>
        <p:nvPicPr>
          <p:cNvPr id="5" name="Image 4">
            <a:extLst>
              <a:ext uri="{FF2B5EF4-FFF2-40B4-BE49-F238E27FC236}">
                <a16:creationId xmlns:a16="http://schemas.microsoft.com/office/drawing/2014/main" id="{76E313F7-51C6-C37B-993E-88AA6AC102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401612137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982" y="274499"/>
            <a:ext cx="2741749" cy="585150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10270" y="274499"/>
            <a:ext cx="8086819" cy="585150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pic>
        <p:nvPicPr>
          <p:cNvPr id="5" name="Image 4">
            <a:extLst>
              <a:ext uri="{FF2B5EF4-FFF2-40B4-BE49-F238E27FC236}">
                <a16:creationId xmlns:a16="http://schemas.microsoft.com/office/drawing/2014/main" id="{8D5E78F2-0A58-DEBF-3F42-2C4867E9A4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185494709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610270" y="1600126"/>
            <a:ext cx="10971460" cy="4525878"/>
          </a:xfrm>
          <a:prstGeom prst="rect">
            <a:avLst/>
          </a:prstGeom>
        </p:spPr>
        <p:txBody>
          <a:bodyPr/>
          <a:lstStyle>
            <a:lvl1pPr>
              <a:defRPr>
                <a:latin typeface="Arial Rounded MT Bold" pitchFamily="34" charset="0"/>
              </a:defRPr>
            </a:lvl1pPr>
            <a:lvl2pPr marL="743159" indent="-285659">
              <a:buClr>
                <a:schemeClr val="accent1">
                  <a:lumMod val="50000"/>
                </a:schemeClr>
              </a:buClr>
              <a:buFont typeface="Wingdings" pitchFamily="2" charset="2"/>
              <a:buChar char="q"/>
              <a:defRPr>
                <a:latin typeface="Arial Rounded MT Bold" pitchFamily="34" charset="0"/>
              </a:defRPr>
            </a:lvl2pPr>
            <a:lvl3pPr>
              <a:buClr>
                <a:schemeClr val="bg2">
                  <a:lumMod val="75000"/>
                </a:schemeClr>
              </a:buClr>
              <a:defRPr>
                <a:latin typeface="Arial Rounded MT Bold" pitchFamily="34" charset="0"/>
              </a:defRPr>
            </a:lvl3pPr>
            <a:lvl4pPr>
              <a:defRPr>
                <a:latin typeface="Arial Rounded MT Bold" pitchFamily="34" charset="0"/>
              </a:defRPr>
            </a:lvl4pPr>
            <a:lvl5pPr>
              <a:defRPr>
                <a:latin typeface="Arial Rounded MT Bold"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pic>
        <p:nvPicPr>
          <p:cNvPr id="5" name="Image 4">
            <a:extLst>
              <a:ext uri="{FF2B5EF4-FFF2-40B4-BE49-F238E27FC236}">
                <a16:creationId xmlns:a16="http://schemas.microsoft.com/office/drawing/2014/main" id="{173BDDA8-0241-70B1-D07E-C05A7F5BB0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313638288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36" y="4406483"/>
            <a:ext cx="10362679" cy="1362450"/>
          </a:xfrm>
          <a:prstGeom prst="rect">
            <a:avLst/>
          </a:prstGeom>
        </p:spPr>
        <p:txBody>
          <a:bodyPr anchor="t"/>
          <a:lstStyle>
            <a:lvl1pPr algn="l">
              <a:defRPr sz="2812" b="1" cap="all">
                <a:latin typeface="Arial Rounded MT Bold" pitchFamily="34" charset="0"/>
              </a:defRPr>
            </a:lvl1pPr>
          </a:lstStyle>
          <a:p>
            <a:r>
              <a:rPr lang="fr-FR"/>
              <a:t>Modifiez le style du titre</a:t>
            </a:r>
            <a:endParaRPr lang="fr-FR" dirty="0"/>
          </a:p>
        </p:txBody>
      </p:sp>
      <p:sp>
        <p:nvSpPr>
          <p:cNvPr id="3" name="Espace réservé du texte 2"/>
          <p:cNvSpPr>
            <a:spLocks noGrp="1"/>
          </p:cNvSpPr>
          <p:nvPr>
            <p:ph type="body" idx="1"/>
          </p:nvPr>
        </p:nvSpPr>
        <p:spPr>
          <a:xfrm>
            <a:off x="963036" y="2906784"/>
            <a:ext cx="10362679" cy="1499699"/>
          </a:xfrm>
          <a:prstGeom prst="rect">
            <a:avLst/>
          </a:prstGeom>
        </p:spPr>
        <p:txBody>
          <a:bodyPr anchor="b"/>
          <a:lstStyle>
            <a:lvl1pPr marL="0" indent="0">
              <a:buNone/>
              <a:defRPr sz="1406">
                <a:latin typeface="Arial Rounded MT Bold" pitchFamily="34" charset="0"/>
              </a:defRPr>
            </a:lvl1pPr>
            <a:lvl2pPr marL="321366" indent="0">
              <a:buNone/>
              <a:defRPr sz="1265"/>
            </a:lvl2pPr>
            <a:lvl3pPr marL="642732" indent="0">
              <a:buNone/>
              <a:defRPr sz="1125"/>
            </a:lvl3pPr>
            <a:lvl4pPr marL="964098" indent="0">
              <a:buNone/>
              <a:defRPr sz="984"/>
            </a:lvl4pPr>
            <a:lvl5pPr marL="1285464" indent="0">
              <a:buNone/>
              <a:defRPr sz="984"/>
            </a:lvl5pPr>
            <a:lvl6pPr marL="1606829" indent="0">
              <a:buNone/>
              <a:defRPr sz="984"/>
            </a:lvl6pPr>
            <a:lvl7pPr marL="1928195" indent="0">
              <a:buNone/>
              <a:defRPr sz="984"/>
            </a:lvl7pPr>
            <a:lvl8pPr marL="2249561" indent="0">
              <a:buNone/>
              <a:defRPr sz="984"/>
            </a:lvl8pPr>
            <a:lvl9pPr marL="2570927" indent="0">
              <a:buNone/>
              <a:defRPr sz="984"/>
            </a:lvl9pPr>
          </a:lstStyle>
          <a:p>
            <a:pPr lvl="0"/>
            <a:r>
              <a:rPr lang="fr-FR"/>
              <a:t>Cliquez pour modifier les styles du texte du masque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pic>
        <p:nvPicPr>
          <p:cNvPr id="5" name="Image 4">
            <a:extLst>
              <a:ext uri="{FF2B5EF4-FFF2-40B4-BE49-F238E27FC236}">
                <a16:creationId xmlns:a16="http://schemas.microsoft.com/office/drawing/2014/main" id="{B77634F4-F875-3C8C-1F8C-810C21C102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380065771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610270" y="1600126"/>
            <a:ext cx="5413540" cy="4525878"/>
          </a:xfrm>
          <a:prstGeom prst="rect">
            <a:avLst/>
          </a:prstGeom>
        </p:spPr>
        <p:txBody>
          <a:bodyPr/>
          <a:lstStyle>
            <a:lvl1pPr>
              <a:defRPr sz="1968">
                <a:latin typeface="Arial Rounded MT Bold" pitchFamily="34" charset="0"/>
              </a:defRPr>
            </a:lvl1pPr>
            <a:lvl2pPr marL="743159" indent="-285659">
              <a:buClr>
                <a:schemeClr val="accent1">
                  <a:lumMod val="50000"/>
                </a:schemeClr>
              </a:buClr>
              <a:buFont typeface="Wingdings" pitchFamily="2" charset="2"/>
              <a:buChar char="q"/>
              <a:defRPr sz="1687">
                <a:latin typeface="Arial Rounded MT Bold" pitchFamily="34" charset="0"/>
              </a:defRPr>
            </a:lvl2pPr>
            <a:lvl3pPr>
              <a:buClr>
                <a:schemeClr val="bg2">
                  <a:lumMod val="75000"/>
                </a:schemeClr>
              </a:buClr>
              <a:defRPr sz="1406">
                <a:latin typeface="Arial Rounded MT Bold" pitchFamily="34" charset="0"/>
              </a:defRPr>
            </a:lvl3pPr>
            <a:lvl4pPr>
              <a:defRPr sz="1265">
                <a:latin typeface="Arial Rounded MT Bold" pitchFamily="34" charset="0"/>
              </a:defRPr>
            </a:lvl4pPr>
            <a:lvl5pPr>
              <a:defRPr sz="1265">
                <a:latin typeface="Arial Rounded MT Bold" pitchFamily="34" charset="0"/>
              </a:defRPr>
            </a:lvl5pPr>
            <a:lvl6pPr>
              <a:defRPr sz="1265"/>
            </a:lvl6pPr>
            <a:lvl7pPr>
              <a:defRPr sz="1265"/>
            </a:lvl7pPr>
            <a:lvl8pPr>
              <a:defRPr sz="1265"/>
            </a:lvl8pPr>
            <a:lvl9pPr>
              <a:defRPr sz="126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6166703" y="1600126"/>
            <a:ext cx="5415028" cy="4525878"/>
          </a:xfrm>
          <a:prstGeom prst="rect">
            <a:avLst/>
          </a:prstGeom>
        </p:spPr>
        <p:txBody>
          <a:bodyPr/>
          <a:lstStyle>
            <a:lvl1pPr>
              <a:defRPr sz="1968">
                <a:latin typeface="Arial Rounded MT Bold" pitchFamily="34" charset="0"/>
              </a:defRPr>
            </a:lvl1pPr>
            <a:lvl2pPr marL="778866" indent="-321366">
              <a:buClr>
                <a:schemeClr val="accent1">
                  <a:lumMod val="50000"/>
                </a:schemeClr>
              </a:buClr>
              <a:buFont typeface="Wingdings" pitchFamily="2" charset="2"/>
              <a:buChar char="q"/>
              <a:defRPr sz="1687">
                <a:latin typeface="Arial Rounded MT Bold" pitchFamily="34" charset="0"/>
              </a:defRPr>
            </a:lvl2pPr>
            <a:lvl3pPr>
              <a:buClr>
                <a:schemeClr val="bg2">
                  <a:lumMod val="75000"/>
                </a:schemeClr>
              </a:buClr>
              <a:defRPr sz="1406">
                <a:latin typeface="Arial Rounded MT Bold" pitchFamily="34" charset="0"/>
              </a:defRPr>
            </a:lvl3pPr>
            <a:lvl4pPr>
              <a:defRPr sz="1265">
                <a:latin typeface="Arial Rounded MT Bold" pitchFamily="34" charset="0"/>
              </a:defRPr>
            </a:lvl4pPr>
            <a:lvl5pPr>
              <a:defRPr sz="1265">
                <a:latin typeface="Arial Rounded MT Bold" pitchFamily="34" charset="0"/>
              </a:defRPr>
            </a:lvl5pPr>
            <a:lvl6pPr>
              <a:defRPr sz="1265"/>
            </a:lvl6pPr>
            <a:lvl7pPr>
              <a:defRPr sz="1265"/>
            </a:lvl7pPr>
            <a:lvl8pPr>
              <a:defRPr sz="1265"/>
            </a:lvl8pPr>
            <a:lvl9pPr>
              <a:defRPr sz="126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pic>
        <p:nvPicPr>
          <p:cNvPr id="6" name="Image 5">
            <a:extLst>
              <a:ext uri="{FF2B5EF4-FFF2-40B4-BE49-F238E27FC236}">
                <a16:creationId xmlns:a16="http://schemas.microsoft.com/office/drawing/2014/main" id="{FA194C7E-35C4-B6AC-051D-1768E5791C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104647570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10270" y="1535406"/>
            <a:ext cx="5386748" cy="639381"/>
          </a:xfrm>
          <a:prstGeom prst="rect">
            <a:avLst/>
          </a:prstGeom>
        </p:spPr>
        <p:txBody>
          <a:bodyPr anchor="b"/>
          <a:lstStyle>
            <a:lvl1pPr marL="0" indent="0">
              <a:buNone/>
              <a:defRPr sz="1687" b="1"/>
            </a:lvl1pPr>
            <a:lvl2pPr marL="321366" indent="0">
              <a:buNone/>
              <a:defRPr sz="1406" b="1"/>
            </a:lvl2pPr>
            <a:lvl3pPr marL="642732" indent="0">
              <a:buNone/>
              <a:defRPr sz="1265" b="1"/>
            </a:lvl3pPr>
            <a:lvl4pPr marL="964098" indent="0">
              <a:buNone/>
              <a:defRPr sz="1125" b="1"/>
            </a:lvl4pPr>
            <a:lvl5pPr marL="1285464" indent="0">
              <a:buNone/>
              <a:defRPr sz="1125" b="1"/>
            </a:lvl5pPr>
            <a:lvl6pPr marL="1606829" indent="0">
              <a:buNone/>
              <a:defRPr sz="1125" b="1"/>
            </a:lvl6pPr>
            <a:lvl7pPr marL="1928195" indent="0">
              <a:buNone/>
              <a:defRPr sz="1125" b="1"/>
            </a:lvl7pPr>
            <a:lvl8pPr marL="2249561" indent="0">
              <a:buNone/>
              <a:defRPr sz="1125" b="1"/>
            </a:lvl8pPr>
            <a:lvl9pPr marL="2570927" indent="0">
              <a:buNone/>
              <a:defRPr sz="1125" b="1"/>
            </a:lvl9pPr>
          </a:lstStyle>
          <a:p>
            <a:pPr lvl="0"/>
            <a:r>
              <a:rPr lang="fr-FR"/>
              <a:t>Cliquez pour modifier les styles du texte du masque</a:t>
            </a:r>
          </a:p>
        </p:txBody>
      </p:sp>
      <p:sp>
        <p:nvSpPr>
          <p:cNvPr id="4" name="Espace réservé du contenu 3"/>
          <p:cNvSpPr>
            <a:spLocks noGrp="1"/>
          </p:cNvSpPr>
          <p:nvPr>
            <p:ph sz="half" idx="2"/>
          </p:nvPr>
        </p:nvSpPr>
        <p:spPr>
          <a:xfrm>
            <a:off x="610270" y="2174788"/>
            <a:ext cx="5386748" cy="3951216"/>
          </a:xfrm>
          <a:prstGeom prst="rect">
            <a:avLst/>
          </a:prstGeom>
        </p:spPr>
        <p:txBody>
          <a:bodyPr/>
          <a:lstStyle>
            <a:lvl1pPr>
              <a:defRPr sz="1687"/>
            </a:lvl1pPr>
            <a:lvl2pPr>
              <a:defRPr sz="1406"/>
            </a:lvl2pPr>
            <a:lvl3pPr>
              <a:defRPr sz="1265"/>
            </a:lvl3pPr>
            <a:lvl4pPr>
              <a:defRPr sz="1125"/>
            </a:lvl4pPr>
            <a:lvl5pPr>
              <a:defRPr sz="1125"/>
            </a:lvl5pPr>
            <a:lvl6pPr>
              <a:defRPr sz="1125"/>
            </a:lvl6pPr>
            <a:lvl7pPr>
              <a:defRPr sz="1125"/>
            </a:lvl7pPr>
            <a:lvl8pPr>
              <a:defRPr sz="1125"/>
            </a:lvl8pPr>
            <a:lvl9pPr>
              <a:defRPr sz="112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494" y="1535406"/>
            <a:ext cx="5388236" cy="639381"/>
          </a:xfrm>
          <a:prstGeom prst="rect">
            <a:avLst/>
          </a:prstGeom>
        </p:spPr>
        <p:txBody>
          <a:bodyPr anchor="b"/>
          <a:lstStyle>
            <a:lvl1pPr marL="0" indent="0">
              <a:buNone/>
              <a:defRPr sz="1687" b="1"/>
            </a:lvl1pPr>
            <a:lvl2pPr marL="321366" indent="0">
              <a:buNone/>
              <a:defRPr sz="1406" b="1"/>
            </a:lvl2pPr>
            <a:lvl3pPr marL="642732" indent="0">
              <a:buNone/>
              <a:defRPr sz="1265" b="1"/>
            </a:lvl3pPr>
            <a:lvl4pPr marL="964098" indent="0">
              <a:buNone/>
              <a:defRPr sz="1125" b="1"/>
            </a:lvl4pPr>
            <a:lvl5pPr marL="1285464" indent="0">
              <a:buNone/>
              <a:defRPr sz="1125" b="1"/>
            </a:lvl5pPr>
            <a:lvl6pPr marL="1606829" indent="0">
              <a:buNone/>
              <a:defRPr sz="1125" b="1"/>
            </a:lvl6pPr>
            <a:lvl7pPr marL="1928195" indent="0">
              <a:buNone/>
              <a:defRPr sz="1125" b="1"/>
            </a:lvl7pPr>
            <a:lvl8pPr marL="2249561" indent="0">
              <a:buNone/>
              <a:defRPr sz="1125" b="1"/>
            </a:lvl8pPr>
            <a:lvl9pPr marL="2570927" indent="0">
              <a:buNone/>
              <a:defRPr sz="1125" b="1"/>
            </a:lvl9pPr>
          </a:lstStyle>
          <a:p>
            <a:pPr lvl="0"/>
            <a:r>
              <a:rPr lang="fr-FR"/>
              <a:t>Cliquez pour modifier les styles du texte du masque</a:t>
            </a:r>
          </a:p>
        </p:txBody>
      </p:sp>
      <p:sp>
        <p:nvSpPr>
          <p:cNvPr id="6" name="Espace réservé du contenu 5"/>
          <p:cNvSpPr>
            <a:spLocks noGrp="1"/>
          </p:cNvSpPr>
          <p:nvPr>
            <p:ph sz="quarter" idx="4"/>
          </p:nvPr>
        </p:nvSpPr>
        <p:spPr>
          <a:xfrm>
            <a:off x="6193494" y="2174788"/>
            <a:ext cx="5388236" cy="3951216"/>
          </a:xfrm>
          <a:prstGeom prst="rect">
            <a:avLst/>
          </a:prstGeom>
        </p:spPr>
        <p:txBody>
          <a:bodyPr/>
          <a:lstStyle>
            <a:lvl1pPr>
              <a:defRPr sz="1687"/>
            </a:lvl1pPr>
            <a:lvl2pPr>
              <a:defRPr sz="1406"/>
            </a:lvl2pPr>
            <a:lvl3pPr>
              <a:defRPr sz="1265"/>
            </a:lvl3pPr>
            <a:lvl4pPr>
              <a:defRPr sz="1125"/>
            </a:lvl4pPr>
            <a:lvl5pPr>
              <a:defRPr sz="1125"/>
            </a:lvl5pPr>
            <a:lvl6pPr>
              <a:defRPr sz="1125"/>
            </a:lvl6pPr>
            <a:lvl7pPr>
              <a:defRPr sz="1125"/>
            </a:lvl7pPr>
            <a:lvl8pPr>
              <a:defRPr sz="1125"/>
            </a:lvl8pPr>
            <a:lvl9pPr>
              <a:defRPr sz="112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pic>
        <p:nvPicPr>
          <p:cNvPr id="8" name="Image 7">
            <a:extLst>
              <a:ext uri="{FF2B5EF4-FFF2-40B4-BE49-F238E27FC236}">
                <a16:creationId xmlns:a16="http://schemas.microsoft.com/office/drawing/2014/main" id="{5D35E581-6FD2-7A5F-3B65-24BAC93879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357518941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p>
            <a:r>
              <a:rPr lang="fr-FR"/>
              <a:t>Modifiez le style du titre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pic>
        <p:nvPicPr>
          <p:cNvPr id="4" name="Image 3">
            <a:extLst>
              <a:ext uri="{FF2B5EF4-FFF2-40B4-BE49-F238E27FC236}">
                <a16:creationId xmlns:a16="http://schemas.microsoft.com/office/drawing/2014/main" id="{2EFC6F7C-5E12-1C96-5B02-2FB9E57FEE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80028311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pic>
        <p:nvPicPr>
          <p:cNvPr id="3" name="Image 2">
            <a:extLst>
              <a:ext uri="{FF2B5EF4-FFF2-40B4-BE49-F238E27FC236}">
                <a16:creationId xmlns:a16="http://schemas.microsoft.com/office/drawing/2014/main" id="{28DFB2E4-8348-5C58-A189-ADA3811694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240896307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10270" y="273383"/>
            <a:ext cx="4009919" cy="1161597"/>
          </a:xfrm>
          <a:prstGeom prst="rect">
            <a:avLst/>
          </a:prstGeom>
        </p:spPr>
        <p:txBody>
          <a:bodyPr anchor="b"/>
          <a:lstStyle>
            <a:lvl1pPr algn="l">
              <a:defRPr sz="1406" b="1"/>
            </a:lvl1pPr>
          </a:lstStyle>
          <a:p>
            <a:r>
              <a:rPr lang="fr-FR"/>
              <a:t>Modifiez le style du titre</a:t>
            </a:r>
          </a:p>
        </p:txBody>
      </p:sp>
      <p:sp>
        <p:nvSpPr>
          <p:cNvPr id="3" name="Espace réservé du contenu 2"/>
          <p:cNvSpPr>
            <a:spLocks noGrp="1"/>
          </p:cNvSpPr>
          <p:nvPr>
            <p:ph idx="1"/>
          </p:nvPr>
        </p:nvSpPr>
        <p:spPr>
          <a:xfrm>
            <a:off x="4766059" y="273383"/>
            <a:ext cx="6815672" cy="5852621"/>
          </a:xfrm>
          <a:prstGeom prst="rect">
            <a:avLst/>
          </a:prstGeom>
        </p:spPr>
        <p:txBody>
          <a:bodyPr/>
          <a:lstStyle>
            <a:lvl1pPr>
              <a:defRPr sz="2249"/>
            </a:lvl1pPr>
            <a:lvl2pPr>
              <a:defRPr sz="1968"/>
            </a:lvl2pPr>
            <a:lvl3pPr>
              <a:defRPr sz="1687"/>
            </a:lvl3pPr>
            <a:lvl4pPr>
              <a:defRPr sz="1406"/>
            </a:lvl4pPr>
            <a:lvl5pPr>
              <a:defRPr sz="1406"/>
            </a:lvl5pPr>
            <a:lvl6pPr>
              <a:defRPr sz="1406"/>
            </a:lvl6pPr>
            <a:lvl7pPr>
              <a:defRPr sz="1406"/>
            </a:lvl7pPr>
            <a:lvl8pPr>
              <a:defRPr sz="1406"/>
            </a:lvl8pPr>
            <a:lvl9pPr>
              <a:defRPr sz="140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10270" y="1434980"/>
            <a:ext cx="4009919" cy="4691024"/>
          </a:xfrm>
          <a:prstGeom prst="rect">
            <a:avLst/>
          </a:prstGeom>
        </p:spPr>
        <p:txBody>
          <a:bodyPr/>
          <a:lstStyle>
            <a:lvl1pPr marL="0" indent="0">
              <a:buNone/>
              <a:defRPr sz="984"/>
            </a:lvl1pPr>
            <a:lvl2pPr marL="321366" indent="0">
              <a:buNone/>
              <a:defRPr sz="843"/>
            </a:lvl2pPr>
            <a:lvl3pPr marL="642732" indent="0">
              <a:buNone/>
              <a:defRPr sz="703"/>
            </a:lvl3pPr>
            <a:lvl4pPr marL="964098" indent="0">
              <a:buNone/>
              <a:defRPr sz="633"/>
            </a:lvl4pPr>
            <a:lvl5pPr marL="1285464" indent="0">
              <a:buNone/>
              <a:defRPr sz="633"/>
            </a:lvl5pPr>
            <a:lvl6pPr marL="1606829" indent="0">
              <a:buNone/>
              <a:defRPr sz="633"/>
            </a:lvl6pPr>
            <a:lvl7pPr marL="1928195" indent="0">
              <a:buNone/>
              <a:defRPr sz="633"/>
            </a:lvl7pPr>
            <a:lvl8pPr marL="2249561" indent="0">
              <a:buNone/>
              <a:defRPr sz="633"/>
            </a:lvl8pPr>
            <a:lvl9pPr marL="2570927" indent="0">
              <a:buNone/>
              <a:defRPr sz="633"/>
            </a:lvl9pPr>
          </a:lstStyle>
          <a:p>
            <a:pPr lvl="0"/>
            <a:r>
              <a:rPr lang="fr-FR"/>
              <a:t>Cliquez pour modifier les styles du texte du masque</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pic>
        <p:nvPicPr>
          <p:cNvPr id="6" name="Image 5">
            <a:extLst>
              <a:ext uri="{FF2B5EF4-FFF2-40B4-BE49-F238E27FC236}">
                <a16:creationId xmlns:a16="http://schemas.microsoft.com/office/drawing/2014/main" id="{B9DEA160-DE17-2DA8-4B6F-0BECCEBFD2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211895012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8983" y="4800377"/>
            <a:ext cx="7315795" cy="566851"/>
          </a:xfrm>
          <a:prstGeom prst="rect">
            <a:avLst/>
          </a:prstGeom>
        </p:spPr>
        <p:txBody>
          <a:bodyPr anchor="b"/>
          <a:lstStyle>
            <a:lvl1pPr algn="l">
              <a:defRPr sz="1406" b="1"/>
            </a:lvl1pPr>
          </a:lstStyle>
          <a:p>
            <a:r>
              <a:rPr lang="fr-FR"/>
              <a:t>Modifiez le style du titre</a:t>
            </a:r>
          </a:p>
        </p:txBody>
      </p:sp>
      <p:sp>
        <p:nvSpPr>
          <p:cNvPr id="3" name="Espace réservé pour une image  2"/>
          <p:cNvSpPr>
            <a:spLocks noGrp="1"/>
          </p:cNvSpPr>
          <p:nvPr>
            <p:ph type="pic" idx="1"/>
          </p:nvPr>
        </p:nvSpPr>
        <p:spPr>
          <a:xfrm>
            <a:off x="2388983" y="612601"/>
            <a:ext cx="7315795" cy="4115246"/>
          </a:xfrm>
          <a:prstGeom prst="rect">
            <a:avLst/>
          </a:prstGeom>
        </p:spPr>
        <p:txBody>
          <a:bodyPr/>
          <a:lstStyle>
            <a:lvl1pPr marL="0" indent="0">
              <a:buNone/>
              <a:defRPr sz="2249"/>
            </a:lvl1pPr>
            <a:lvl2pPr marL="321366" indent="0">
              <a:buNone/>
              <a:defRPr sz="1968"/>
            </a:lvl2pPr>
            <a:lvl3pPr marL="642732" indent="0">
              <a:buNone/>
              <a:defRPr sz="1687"/>
            </a:lvl3pPr>
            <a:lvl4pPr marL="964098" indent="0">
              <a:buNone/>
              <a:defRPr sz="1406"/>
            </a:lvl4pPr>
            <a:lvl5pPr marL="1285464" indent="0">
              <a:buNone/>
              <a:defRPr sz="1406"/>
            </a:lvl5pPr>
            <a:lvl6pPr marL="1606829" indent="0">
              <a:buNone/>
              <a:defRPr sz="1406"/>
            </a:lvl6pPr>
            <a:lvl7pPr marL="1928195" indent="0">
              <a:buNone/>
              <a:defRPr sz="1406"/>
            </a:lvl7pPr>
            <a:lvl8pPr marL="2249561" indent="0">
              <a:buNone/>
              <a:defRPr sz="1406"/>
            </a:lvl8pPr>
            <a:lvl9pPr marL="2570927" indent="0">
              <a:buNone/>
              <a:defRPr sz="1406"/>
            </a:lvl9pPr>
          </a:lstStyle>
          <a:p>
            <a:r>
              <a:rPr lang="fr-FR"/>
              <a:t>Cliquez sur l'icône pour ajouter une image</a:t>
            </a:r>
          </a:p>
        </p:txBody>
      </p:sp>
      <p:sp>
        <p:nvSpPr>
          <p:cNvPr id="4" name="Espace réservé du texte 3"/>
          <p:cNvSpPr>
            <a:spLocks noGrp="1"/>
          </p:cNvSpPr>
          <p:nvPr>
            <p:ph type="body" sz="half" idx="2"/>
          </p:nvPr>
        </p:nvSpPr>
        <p:spPr>
          <a:xfrm>
            <a:off x="2388983" y="5367227"/>
            <a:ext cx="7315795" cy="804527"/>
          </a:xfrm>
          <a:prstGeom prst="rect">
            <a:avLst/>
          </a:prstGeom>
        </p:spPr>
        <p:txBody>
          <a:bodyPr/>
          <a:lstStyle>
            <a:lvl1pPr marL="0" indent="0">
              <a:buNone/>
              <a:defRPr sz="984"/>
            </a:lvl1pPr>
            <a:lvl2pPr marL="321366" indent="0">
              <a:buNone/>
              <a:defRPr sz="843"/>
            </a:lvl2pPr>
            <a:lvl3pPr marL="642732" indent="0">
              <a:buNone/>
              <a:defRPr sz="703"/>
            </a:lvl3pPr>
            <a:lvl4pPr marL="964098" indent="0">
              <a:buNone/>
              <a:defRPr sz="633"/>
            </a:lvl4pPr>
            <a:lvl5pPr marL="1285464" indent="0">
              <a:buNone/>
              <a:defRPr sz="633"/>
            </a:lvl5pPr>
            <a:lvl6pPr marL="1606829" indent="0">
              <a:buNone/>
              <a:defRPr sz="633"/>
            </a:lvl6pPr>
            <a:lvl7pPr marL="1928195" indent="0">
              <a:buNone/>
              <a:defRPr sz="633"/>
            </a:lvl7pPr>
            <a:lvl8pPr marL="2249561" indent="0">
              <a:buNone/>
              <a:defRPr sz="633"/>
            </a:lvl8pPr>
            <a:lvl9pPr marL="2570927" indent="0">
              <a:buNone/>
              <a:defRPr sz="633"/>
            </a:lvl9pPr>
          </a:lstStyle>
          <a:p>
            <a:pPr lvl="0"/>
            <a:r>
              <a:rPr lang="fr-FR"/>
              <a:t>Cliquez pour modifier les styles du texte du masque</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pic>
        <p:nvPicPr>
          <p:cNvPr id="6" name="Image 5">
            <a:extLst>
              <a:ext uri="{FF2B5EF4-FFF2-40B4-BE49-F238E27FC236}">
                <a16:creationId xmlns:a16="http://schemas.microsoft.com/office/drawing/2014/main" id="{10FF5A53-DF11-E22A-9B86-C1F11BC54D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135736683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4548">
              <a:srgbClr val="D1EAEC"/>
            </a:gs>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42" name="Picture 18" descr="fd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6233" y="0"/>
            <a:ext cx="12556440" cy="68557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8" descr="fd1">
            <a:extLst>
              <a:ext uri="{FF2B5EF4-FFF2-40B4-BE49-F238E27FC236}">
                <a16:creationId xmlns:a16="http://schemas.microsoft.com/office/drawing/2014/main" id="{EEC8095C-401D-DE96-770D-F9EB5234726B}"/>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36233" y="0"/>
            <a:ext cx="12556440" cy="685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8667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hf hdr="0" ftr="0" dt="0"/>
  <p:txStyles>
    <p:titleStyle>
      <a:lvl1pPr algn="ctr" defTabSz="913885" rtl="0" eaLnBrk="1" fontAlgn="base" hangingPunct="1">
        <a:spcBef>
          <a:spcPct val="0"/>
        </a:spcBef>
        <a:spcAft>
          <a:spcPct val="0"/>
        </a:spcAft>
        <a:defRPr sz="2530">
          <a:solidFill>
            <a:schemeClr val="tx2"/>
          </a:solidFill>
          <a:latin typeface="+mj-lt"/>
          <a:ea typeface="+mj-ea"/>
          <a:cs typeface="+mj-cs"/>
        </a:defRPr>
      </a:lvl1pPr>
      <a:lvl2pPr algn="ctr" defTabSz="913885" rtl="0" eaLnBrk="1" fontAlgn="base" hangingPunct="1">
        <a:spcBef>
          <a:spcPct val="0"/>
        </a:spcBef>
        <a:spcAft>
          <a:spcPct val="0"/>
        </a:spcAft>
        <a:defRPr sz="2530">
          <a:solidFill>
            <a:schemeClr val="tx2"/>
          </a:solidFill>
          <a:latin typeface="Arial Black" pitchFamily="1" charset="0"/>
          <a:ea typeface="ＭＳ Ｐゴシック" pitchFamily="1" charset="-128"/>
        </a:defRPr>
      </a:lvl2pPr>
      <a:lvl3pPr algn="ctr" defTabSz="913885" rtl="0" eaLnBrk="1" fontAlgn="base" hangingPunct="1">
        <a:spcBef>
          <a:spcPct val="0"/>
        </a:spcBef>
        <a:spcAft>
          <a:spcPct val="0"/>
        </a:spcAft>
        <a:defRPr sz="2530">
          <a:solidFill>
            <a:schemeClr val="tx2"/>
          </a:solidFill>
          <a:latin typeface="Arial Black" pitchFamily="1" charset="0"/>
          <a:ea typeface="ＭＳ Ｐゴシック" pitchFamily="1" charset="-128"/>
        </a:defRPr>
      </a:lvl3pPr>
      <a:lvl4pPr algn="ctr" defTabSz="913885" rtl="0" eaLnBrk="1" fontAlgn="base" hangingPunct="1">
        <a:spcBef>
          <a:spcPct val="0"/>
        </a:spcBef>
        <a:spcAft>
          <a:spcPct val="0"/>
        </a:spcAft>
        <a:defRPr sz="2530">
          <a:solidFill>
            <a:schemeClr val="tx2"/>
          </a:solidFill>
          <a:latin typeface="Arial Black" pitchFamily="1" charset="0"/>
          <a:ea typeface="ＭＳ Ｐゴシック" pitchFamily="1" charset="-128"/>
        </a:defRPr>
      </a:lvl4pPr>
      <a:lvl5pPr algn="ctr" defTabSz="913885" rtl="0" eaLnBrk="1" fontAlgn="base" hangingPunct="1">
        <a:spcBef>
          <a:spcPct val="0"/>
        </a:spcBef>
        <a:spcAft>
          <a:spcPct val="0"/>
        </a:spcAft>
        <a:defRPr sz="2530">
          <a:solidFill>
            <a:schemeClr val="tx2"/>
          </a:solidFill>
          <a:latin typeface="Arial Black" pitchFamily="1" charset="0"/>
          <a:ea typeface="ＭＳ Ｐゴシック" pitchFamily="1" charset="-128"/>
        </a:defRPr>
      </a:lvl5pPr>
      <a:lvl6pPr marL="321366" algn="ctr" defTabSz="913885" rtl="0" eaLnBrk="1" fontAlgn="base" hangingPunct="1">
        <a:spcBef>
          <a:spcPct val="0"/>
        </a:spcBef>
        <a:spcAft>
          <a:spcPct val="0"/>
        </a:spcAft>
        <a:defRPr sz="2530">
          <a:solidFill>
            <a:schemeClr val="tx2"/>
          </a:solidFill>
          <a:latin typeface="Arial Black" pitchFamily="1" charset="0"/>
          <a:ea typeface="ＭＳ Ｐゴシック" pitchFamily="1" charset="-128"/>
        </a:defRPr>
      </a:lvl6pPr>
      <a:lvl7pPr marL="642732" algn="ctr" defTabSz="913885" rtl="0" eaLnBrk="1" fontAlgn="base" hangingPunct="1">
        <a:spcBef>
          <a:spcPct val="0"/>
        </a:spcBef>
        <a:spcAft>
          <a:spcPct val="0"/>
        </a:spcAft>
        <a:defRPr sz="2530">
          <a:solidFill>
            <a:schemeClr val="tx2"/>
          </a:solidFill>
          <a:latin typeface="Arial Black" pitchFamily="1" charset="0"/>
          <a:ea typeface="ＭＳ Ｐゴシック" pitchFamily="1" charset="-128"/>
        </a:defRPr>
      </a:lvl7pPr>
      <a:lvl8pPr marL="964098" algn="ctr" defTabSz="913885" rtl="0" eaLnBrk="1" fontAlgn="base" hangingPunct="1">
        <a:spcBef>
          <a:spcPct val="0"/>
        </a:spcBef>
        <a:spcAft>
          <a:spcPct val="0"/>
        </a:spcAft>
        <a:defRPr sz="2530">
          <a:solidFill>
            <a:schemeClr val="tx2"/>
          </a:solidFill>
          <a:latin typeface="Arial Black" pitchFamily="1" charset="0"/>
          <a:ea typeface="ＭＳ Ｐゴシック" pitchFamily="1" charset="-128"/>
        </a:defRPr>
      </a:lvl8pPr>
      <a:lvl9pPr marL="1285464" algn="ctr" defTabSz="913885" rtl="0" eaLnBrk="1" fontAlgn="base" hangingPunct="1">
        <a:spcBef>
          <a:spcPct val="0"/>
        </a:spcBef>
        <a:spcAft>
          <a:spcPct val="0"/>
        </a:spcAft>
        <a:defRPr sz="2530">
          <a:solidFill>
            <a:schemeClr val="tx2"/>
          </a:solidFill>
          <a:latin typeface="Arial Black" pitchFamily="1" charset="0"/>
          <a:ea typeface="ＭＳ Ｐゴシック" pitchFamily="1" charset="-128"/>
        </a:defRPr>
      </a:lvl9pPr>
    </p:titleStyle>
    <p:bodyStyle>
      <a:lvl1pPr marL="342567" indent="-342567" algn="l" defTabSz="913885" rtl="0" eaLnBrk="1" fontAlgn="base" hangingPunct="1">
        <a:spcBef>
          <a:spcPct val="20000"/>
        </a:spcBef>
        <a:spcAft>
          <a:spcPct val="0"/>
        </a:spcAft>
        <a:defRPr sz="3233">
          <a:solidFill>
            <a:schemeClr val="tx1"/>
          </a:solidFill>
          <a:latin typeface="+mn-lt"/>
          <a:ea typeface="+mn-ea"/>
          <a:cs typeface="+mn-cs"/>
        </a:defRPr>
      </a:lvl1pPr>
      <a:lvl2pPr marL="743159" indent="-285659" algn="l" defTabSz="913885" rtl="0" eaLnBrk="1" fontAlgn="base" hangingPunct="1">
        <a:spcBef>
          <a:spcPct val="20000"/>
        </a:spcBef>
        <a:spcAft>
          <a:spcPct val="0"/>
        </a:spcAft>
        <a:buChar char="–"/>
        <a:defRPr sz="2812">
          <a:solidFill>
            <a:schemeClr val="tx1"/>
          </a:solidFill>
          <a:latin typeface="+mn-lt"/>
          <a:ea typeface="+mn-ea"/>
        </a:defRPr>
      </a:lvl2pPr>
      <a:lvl3pPr marL="1142634" indent="-228750" algn="l" defTabSz="913885" rtl="0" eaLnBrk="1" fontAlgn="base" hangingPunct="1">
        <a:spcBef>
          <a:spcPct val="20000"/>
        </a:spcBef>
        <a:spcAft>
          <a:spcPct val="0"/>
        </a:spcAft>
        <a:buChar char="•"/>
        <a:defRPr sz="2390">
          <a:solidFill>
            <a:schemeClr val="tx1"/>
          </a:solidFill>
          <a:latin typeface="+mn-lt"/>
          <a:ea typeface="+mn-ea"/>
        </a:defRPr>
      </a:lvl3pPr>
      <a:lvl4pPr marL="1600134" indent="-228750" algn="l" defTabSz="913885" rtl="0" eaLnBrk="1" fontAlgn="base" hangingPunct="1">
        <a:spcBef>
          <a:spcPct val="20000"/>
        </a:spcBef>
        <a:spcAft>
          <a:spcPct val="0"/>
        </a:spcAft>
        <a:buChar char="–"/>
        <a:defRPr sz="1968">
          <a:solidFill>
            <a:schemeClr val="tx1"/>
          </a:solidFill>
          <a:latin typeface="+mn-lt"/>
          <a:ea typeface="+mn-ea"/>
        </a:defRPr>
      </a:lvl4pPr>
      <a:lvl5pPr marL="2056519" indent="-228750" algn="l" defTabSz="913885" rtl="0" eaLnBrk="1" fontAlgn="base" hangingPunct="1">
        <a:spcBef>
          <a:spcPct val="20000"/>
        </a:spcBef>
        <a:spcAft>
          <a:spcPct val="0"/>
        </a:spcAft>
        <a:buChar char="»"/>
        <a:defRPr sz="1968">
          <a:solidFill>
            <a:schemeClr val="tx1"/>
          </a:solidFill>
          <a:latin typeface="+mn-lt"/>
          <a:ea typeface="+mn-ea"/>
        </a:defRPr>
      </a:lvl5pPr>
      <a:lvl6pPr marL="2377885" indent="-228750" algn="l" defTabSz="913885" rtl="0" eaLnBrk="1" fontAlgn="base" hangingPunct="1">
        <a:spcBef>
          <a:spcPct val="20000"/>
        </a:spcBef>
        <a:spcAft>
          <a:spcPct val="0"/>
        </a:spcAft>
        <a:buChar char="»"/>
        <a:defRPr sz="1968">
          <a:solidFill>
            <a:schemeClr val="tx1"/>
          </a:solidFill>
          <a:latin typeface="+mn-lt"/>
          <a:ea typeface="+mn-ea"/>
        </a:defRPr>
      </a:lvl6pPr>
      <a:lvl7pPr marL="2699251" indent="-228750" algn="l" defTabSz="913885" rtl="0" eaLnBrk="1" fontAlgn="base" hangingPunct="1">
        <a:spcBef>
          <a:spcPct val="20000"/>
        </a:spcBef>
        <a:spcAft>
          <a:spcPct val="0"/>
        </a:spcAft>
        <a:buChar char="»"/>
        <a:defRPr sz="1968">
          <a:solidFill>
            <a:schemeClr val="tx1"/>
          </a:solidFill>
          <a:latin typeface="+mn-lt"/>
          <a:ea typeface="+mn-ea"/>
        </a:defRPr>
      </a:lvl7pPr>
      <a:lvl8pPr marL="3020616" indent="-228750" algn="l" defTabSz="913885" rtl="0" eaLnBrk="1" fontAlgn="base" hangingPunct="1">
        <a:spcBef>
          <a:spcPct val="20000"/>
        </a:spcBef>
        <a:spcAft>
          <a:spcPct val="0"/>
        </a:spcAft>
        <a:buChar char="»"/>
        <a:defRPr sz="1968">
          <a:solidFill>
            <a:schemeClr val="tx1"/>
          </a:solidFill>
          <a:latin typeface="+mn-lt"/>
          <a:ea typeface="+mn-ea"/>
        </a:defRPr>
      </a:lvl8pPr>
      <a:lvl9pPr marL="3341982" indent="-228750" algn="l" defTabSz="913885" rtl="0" eaLnBrk="1" fontAlgn="base" hangingPunct="1">
        <a:spcBef>
          <a:spcPct val="20000"/>
        </a:spcBef>
        <a:spcAft>
          <a:spcPct val="0"/>
        </a:spcAft>
        <a:buChar char="»"/>
        <a:defRPr sz="1968">
          <a:solidFill>
            <a:schemeClr val="tx1"/>
          </a:solidFill>
          <a:latin typeface="+mn-lt"/>
          <a:ea typeface="+mn-ea"/>
        </a:defRPr>
      </a:lvl9pPr>
    </p:bodyStyle>
    <p:otherStyle>
      <a:defPPr>
        <a:defRPr lang="fr-FR"/>
      </a:defPPr>
      <a:lvl1pPr marL="0" algn="l" defTabSz="642732" rtl="0" eaLnBrk="1" latinLnBrk="0" hangingPunct="1">
        <a:defRPr sz="1265" kern="1200">
          <a:solidFill>
            <a:schemeClr val="tx1"/>
          </a:solidFill>
          <a:latin typeface="+mn-lt"/>
          <a:ea typeface="+mn-ea"/>
          <a:cs typeface="+mn-cs"/>
        </a:defRPr>
      </a:lvl1pPr>
      <a:lvl2pPr marL="321366" algn="l" defTabSz="642732" rtl="0" eaLnBrk="1" latinLnBrk="0" hangingPunct="1">
        <a:defRPr sz="1265" kern="1200">
          <a:solidFill>
            <a:schemeClr val="tx1"/>
          </a:solidFill>
          <a:latin typeface="+mn-lt"/>
          <a:ea typeface="+mn-ea"/>
          <a:cs typeface="+mn-cs"/>
        </a:defRPr>
      </a:lvl2pPr>
      <a:lvl3pPr marL="642732" algn="l" defTabSz="642732" rtl="0" eaLnBrk="1" latinLnBrk="0" hangingPunct="1">
        <a:defRPr sz="1265" kern="1200">
          <a:solidFill>
            <a:schemeClr val="tx1"/>
          </a:solidFill>
          <a:latin typeface="+mn-lt"/>
          <a:ea typeface="+mn-ea"/>
          <a:cs typeface="+mn-cs"/>
        </a:defRPr>
      </a:lvl3pPr>
      <a:lvl4pPr marL="964098" algn="l" defTabSz="642732" rtl="0" eaLnBrk="1" latinLnBrk="0" hangingPunct="1">
        <a:defRPr sz="1265" kern="1200">
          <a:solidFill>
            <a:schemeClr val="tx1"/>
          </a:solidFill>
          <a:latin typeface="+mn-lt"/>
          <a:ea typeface="+mn-ea"/>
          <a:cs typeface="+mn-cs"/>
        </a:defRPr>
      </a:lvl4pPr>
      <a:lvl5pPr marL="1285464" algn="l" defTabSz="642732" rtl="0" eaLnBrk="1" latinLnBrk="0" hangingPunct="1">
        <a:defRPr sz="1265" kern="1200">
          <a:solidFill>
            <a:schemeClr val="tx1"/>
          </a:solidFill>
          <a:latin typeface="+mn-lt"/>
          <a:ea typeface="+mn-ea"/>
          <a:cs typeface="+mn-cs"/>
        </a:defRPr>
      </a:lvl5pPr>
      <a:lvl6pPr marL="1606829" algn="l" defTabSz="642732" rtl="0" eaLnBrk="1" latinLnBrk="0" hangingPunct="1">
        <a:defRPr sz="1265" kern="1200">
          <a:solidFill>
            <a:schemeClr val="tx1"/>
          </a:solidFill>
          <a:latin typeface="+mn-lt"/>
          <a:ea typeface="+mn-ea"/>
          <a:cs typeface="+mn-cs"/>
        </a:defRPr>
      </a:lvl6pPr>
      <a:lvl7pPr marL="1928195" algn="l" defTabSz="642732" rtl="0" eaLnBrk="1" latinLnBrk="0" hangingPunct="1">
        <a:defRPr sz="1265" kern="1200">
          <a:solidFill>
            <a:schemeClr val="tx1"/>
          </a:solidFill>
          <a:latin typeface="+mn-lt"/>
          <a:ea typeface="+mn-ea"/>
          <a:cs typeface="+mn-cs"/>
        </a:defRPr>
      </a:lvl7pPr>
      <a:lvl8pPr marL="2249561" algn="l" defTabSz="642732" rtl="0" eaLnBrk="1" latinLnBrk="0" hangingPunct="1">
        <a:defRPr sz="1265" kern="1200">
          <a:solidFill>
            <a:schemeClr val="tx1"/>
          </a:solidFill>
          <a:latin typeface="+mn-lt"/>
          <a:ea typeface="+mn-ea"/>
          <a:cs typeface="+mn-cs"/>
        </a:defRPr>
      </a:lvl8pPr>
      <a:lvl9pPr marL="2570927" algn="l" defTabSz="642732" rtl="0" eaLnBrk="1" latinLnBrk="0" hangingPunct="1">
        <a:defRPr sz="12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4.jp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8.png"/><Relationship Id="rId7" Type="http://schemas.openxmlformats.org/officeDocument/2006/relationships/image" Target="../media/image11.emf"/><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13.em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9.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8841C2C4-4FFB-42A9-955A-93C094DB612A}"/>
              </a:ext>
            </a:extLst>
          </p:cNvPr>
          <p:cNvSpPr txBox="1"/>
          <p:nvPr/>
        </p:nvSpPr>
        <p:spPr>
          <a:xfrm>
            <a:off x="893707" y="331299"/>
            <a:ext cx="10140696" cy="646331"/>
          </a:xfrm>
          <a:prstGeom prst="rect">
            <a:avLst/>
          </a:prstGeom>
          <a:noFill/>
        </p:spPr>
        <p:txBody>
          <a:bodyPr wrap="square" rtlCol="0">
            <a:spAutoFit/>
          </a:bodyPr>
          <a:lstStyle/>
          <a:p>
            <a:pPr algn="ctr"/>
            <a:r>
              <a:rPr lang="fr-FR" sz="3600" b="1" dirty="0">
                <a:solidFill>
                  <a:schemeClr val="bg1"/>
                </a:solidFill>
              </a:rPr>
              <a:t>1</a:t>
            </a:r>
            <a:r>
              <a:rPr lang="fr-FR" sz="3600" b="1" baseline="30000" dirty="0">
                <a:solidFill>
                  <a:schemeClr val="bg1"/>
                </a:solidFill>
              </a:rPr>
              <a:t>er</a:t>
            </a:r>
            <a:r>
              <a:rPr lang="fr-FR" sz="3600" b="1" dirty="0">
                <a:solidFill>
                  <a:schemeClr val="bg1"/>
                </a:solidFill>
              </a:rPr>
              <a:t> FORUM de LA COPROPRIETE</a:t>
            </a:r>
          </a:p>
        </p:txBody>
      </p:sp>
      <p:pic>
        <p:nvPicPr>
          <p:cNvPr id="13" name="Image 12"/>
          <p:cNvPicPr>
            <a:picLocks noChangeAspect="1"/>
          </p:cNvPicPr>
          <p:nvPr/>
        </p:nvPicPr>
        <p:blipFill>
          <a:blip r:embed="rId2"/>
          <a:stretch>
            <a:fillRect/>
          </a:stretch>
        </p:blipFill>
        <p:spPr>
          <a:xfrm>
            <a:off x="10079769" y="4529300"/>
            <a:ext cx="1568614" cy="1534266"/>
          </a:xfrm>
          <a:prstGeom prst="rect">
            <a:avLst/>
          </a:prstGeom>
        </p:spPr>
      </p:pic>
      <p:sp>
        <p:nvSpPr>
          <p:cNvPr id="16" name="Titre 1"/>
          <p:cNvSpPr txBox="1">
            <a:spLocks/>
          </p:cNvSpPr>
          <p:nvPr/>
        </p:nvSpPr>
        <p:spPr>
          <a:xfrm>
            <a:off x="3322652" y="1294646"/>
            <a:ext cx="5373763" cy="2404128"/>
          </a:xfrm>
          <a:prstGeom prst="rect">
            <a:avLst/>
          </a:prstGeom>
          <a:solidFill>
            <a:schemeClr val="accent5">
              <a:lumMod val="25000"/>
            </a:schemeClr>
          </a:solidFill>
          <a:ln>
            <a:noFill/>
          </a:ln>
        </p:spPr>
        <p:txBody>
          <a:bodyPr vert="horz" lIns="91440" tIns="45720" rIns="91440" bIns="45720" rtlCol="0" anchor="b">
            <a:normAutofit fontScale="77500" lnSpcReduction="20000"/>
          </a:bodyPr>
          <a:lstStyle>
            <a:lvl1pPr algn="ctr" defTabSz="914411"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4000" dirty="0">
              <a:solidFill>
                <a:schemeClr val="bg1"/>
              </a:solidFill>
            </a:endParaRPr>
          </a:p>
          <a:p>
            <a:r>
              <a:rPr lang="fr-FR" sz="4000" dirty="0">
                <a:solidFill>
                  <a:schemeClr val="bg1"/>
                </a:solidFill>
              </a:rPr>
              <a:t>Atelier technique</a:t>
            </a:r>
          </a:p>
          <a:p>
            <a:endParaRPr lang="fr-FR" sz="4000" dirty="0">
              <a:solidFill>
                <a:schemeClr val="bg1"/>
              </a:solidFill>
            </a:endParaRPr>
          </a:p>
          <a:p>
            <a:r>
              <a:rPr lang="fr-FR" sz="4000" b="1" dirty="0">
                <a:solidFill>
                  <a:srgbClr val="FF0000"/>
                </a:solidFill>
              </a:rPr>
              <a:t>E</a:t>
            </a:r>
            <a:r>
              <a:rPr lang="fr-FR" sz="4000" dirty="0">
                <a:solidFill>
                  <a:schemeClr val="bg1"/>
                </a:solidFill>
              </a:rPr>
              <a:t>au </a:t>
            </a:r>
            <a:r>
              <a:rPr lang="fr-FR" sz="4000" b="1" dirty="0">
                <a:solidFill>
                  <a:srgbClr val="FF0000"/>
                </a:solidFill>
              </a:rPr>
              <a:t>C</a:t>
            </a:r>
            <a:r>
              <a:rPr lang="fr-FR" sz="4000" dirty="0">
                <a:solidFill>
                  <a:schemeClr val="bg1"/>
                </a:solidFill>
              </a:rPr>
              <a:t>haude </a:t>
            </a:r>
            <a:r>
              <a:rPr lang="fr-FR" sz="4000" b="1" dirty="0">
                <a:solidFill>
                  <a:srgbClr val="FF0000"/>
                </a:solidFill>
              </a:rPr>
              <a:t>S</a:t>
            </a:r>
            <a:r>
              <a:rPr lang="fr-FR" sz="4000" dirty="0">
                <a:solidFill>
                  <a:schemeClr val="bg1"/>
                </a:solidFill>
              </a:rPr>
              <a:t>anitaire collective en </a:t>
            </a:r>
            <a:r>
              <a:rPr lang="fr-FR" sz="4000" b="1" dirty="0">
                <a:solidFill>
                  <a:schemeClr val="bg1"/>
                </a:solidFill>
              </a:rPr>
              <a:t>copropriété</a:t>
            </a:r>
            <a:r>
              <a:rPr lang="fr-FR" sz="4000" dirty="0">
                <a:solidFill>
                  <a:schemeClr val="bg1"/>
                </a:solidFill>
              </a:rPr>
              <a:t> </a:t>
            </a:r>
            <a:br>
              <a:rPr lang="fr-FR" sz="4000" dirty="0">
                <a:solidFill>
                  <a:schemeClr val="bg1"/>
                </a:solidFill>
              </a:rPr>
            </a:br>
            <a:endParaRPr lang="fr-FR" sz="1600" dirty="0">
              <a:solidFill>
                <a:schemeClr val="bg1"/>
              </a:solidFill>
            </a:endParaRPr>
          </a:p>
        </p:txBody>
      </p:sp>
      <p:sp>
        <p:nvSpPr>
          <p:cNvPr id="17" name="Sous-titre 2"/>
          <p:cNvSpPr>
            <a:spLocks noGrp="1"/>
          </p:cNvSpPr>
          <p:nvPr>
            <p:ph type="subTitle" idx="1"/>
          </p:nvPr>
        </p:nvSpPr>
        <p:spPr>
          <a:xfrm>
            <a:off x="3322652" y="4061201"/>
            <a:ext cx="5486400" cy="1119062"/>
          </a:xfrm>
          <a:ln>
            <a:solidFill>
              <a:schemeClr val="accent1"/>
            </a:solidFill>
          </a:ln>
        </p:spPr>
        <p:txBody>
          <a:bodyPr>
            <a:normAutofit/>
          </a:bodyPr>
          <a:lstStyle/>
          <a:p>
            <a:r>
              <a:rPr lang="fr-FR" dirty="0">
                <a:solidFill>
                  <a:schemeClr val="tx1"/>
                </a:solidFill>
              </a:rPr>
              <a:t>ARC / Copropriété Services</a:t>
            </a:r>
          </a:p>
          <a:p>
            <a:r>
              <a:rPr lang="fr-FR" sz="2000"/>
              <a:t>Atelier du 09/04/2025</a:t>
            </a:r>
          </a:p>
        </p:txBody>
      </p:sp>
      <p:sp>
        <p:nvSpPr>
          <p:cNvPr id="18" name="ZoneTexte 17"/>
          <p:cNvSpPr txBox="1"/>
          <p:nvPr/>
        </p:nvSpPr>
        <p:spPr>
          <a:xfrm>
            <a:off x="4511487" y="5626363"/>
            <a:ext cx="2378200" cy="646331"/>
          </a:xfrm>
          <a:prstGeom prst="rect">
            <a:avLst/>
          </a:prstGeom>
          <a:noFill/>
        </p:spPr>
        <p:txBody>
          <a:bodyPr wrap="square" rtlCol="0">
            <a:spAutoFit/>
          </a:bodyPr>
          <a:lstStyle/>
          <a:p>
            <a:pPr algn="ctr"/>
            <a:r>
              <a:rPr lang="fr-FR" dirty="0"/>
              <a:t>Christophe LEVREL </a:t>
            </a:r>
          </a:p>
          <a:p>
            <a:pPr algn="ctr"/>
            <a:r>
              <a:rPr lang="fr-FR" dirty="0"/>
              <a:t>Expert ARC-Services</a:t>
            </a:r>
          </a:p>
        </p:txBody>
      </p:sp>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033" y="468423"/>
            <a:ext cx="1317349" cy="1537682"/>
          </a:xfrm>
          <a:prstGeom prst="rect">
            <a:avLst/>
          </a:prstGeom>
        </p:spPr>
      </p:pic>
    </p:spTree>
    <p:extLst>
      <p:ext uri="{BB962C8B-B14F-4D97-AF65-F5344CB8AC3E}">
        <p14:creationId xmlns:p14="http://schemas.microsoft.com/office/powerpoint/2010/main" val="1732573958"/>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1229240" y="1324776"/>
            <a:ext cx="10871967" cy="1477328"/>
          </a:xfrm>
          <a:prstGeom prst="rect">
            <a:avLst/>
          </a:prstGeom>
          <a:noFill/>
        </p:spPr>
        <p:txBody>
          <a:bodyPr wrap="square" rtlCol="0">
            <a:spAutoFit/>
          </a:bodyPr>
          <a:lstStyle/>
          <a:p>
            <a:r>
              <a:rPr lang="fr-FR" dirty="0"/>
              <a:t>	Mais aussi:</a:t>
            </a:r>
          </a:p>
          <a:p>
            <a:r>
              <a:rPr lang="fr-FR" dirty="0"/>
              <a:t>	</a:t>
            </a:r>
            <a:endParaRPr lang="fr-FR" dirty="0">
              <a:sym typeface="Wingdings" panose="05000000000000000000" pitchFamily="2" charset="2"/>
            </a:endParaRPr>
          </a:p>
          <a:p>
            <a:r>
              <a:rPr lang="fr-FR" dirty="0">
                <a:sym typeface="Wingdings" panose="05000000000000000000" pitchFamily="2" charset="2"/>
              </a:rPr>
              <a:t>	 l’</a:t>
            </a:r>
            <a:r>
              <a:rPr lang="fr-FR" dirty="0" err="1">
                <a:sym typeface="Wingdings" panose="05000000000000000000" pitchFamily="2" charset="2"/>
              </a:rPr>
              <a:t>entartrement</a:t>
            </a:r>
            <a:r>
              <a:rPr lang="fr-FR" dirty="0">
                <a:sym typeface="Wingdings" panose="05000000000000000000" pitchFamily="2" charset="2"/>
              </a:rPr>
              <a:t> de tuyaux crée des aspérités propices à l’implantation de colonies bactériennes</a:t>
            </a:r>
          </a:p>
          <a:p>
            <a:r>
              <a:rPr lang="fr-FR" dirty="0">
                <a:sym typeface="Wingdings" panose="05000000000000000000" pitchFamily="2" charset="2"/>
              </a:rPr>
              <a:t>	</a:t>
            </a:r>
            <a:endParaRPr lang="fr-FR" dirty="0"/>
          </a:p>
          <a:p>
            <a:r>
              <a:rPr lang="fr-FR" dirty="0"/>
              <a:t>	</a:t>
            </a:r>
          </a:p>
        </p:txBody>
      </p:sp>
      <p:pic>
        <p:nvPicPr>
          <p:cNvPr id="3" name="Image 2"/>
          <p:cNvPicPr>
            <a:picLocks noChangeAspect="1"/>
          </p:cNvPicPr>
          <p:nvPr/>
        </p:nvPicPr>
        <p:blipFill rotWithShape="1">
          <a:blip r:embed="rId2"/>
          <a:srcRect l="255" t="1395" r="1164" b="2107"/>
          <a:stretch/>
        </p:blipFill>
        <p:spPr>
          <a:xfrm>
            <a:off x="2284426" y="2246591"/>
            <a:ext cx="3020692" cy="1670892"/>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98" y="26988"/>
            <a:ext cx="1317349" cy="1537682"/>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898" y="5272755"/>
            <a:ext cx="1345013" cy="1317534"/>
          </a:xfrm>
          <a:prstGeom prst="rect">
            <a:avLst/>
          </a:prstGeom>
        </p:spPr>
      </p:pic>
      <p:pic>
        <p:nvPicPr>
          <p:cNvPr id="8" name="Picture 4" descr="https://www.merus.fr/wp-content/uploads/2021/04/biofilm-development-1024x38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5224" y="4492481"/>
            <a:ext cx="5106473" cy="191492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165684" y="3917482"/>
            <a:ext cx="9355756" cy="646331"/>
          </a:xfrm>
          <a:prstGeom prst="rect">
            <a:avLst/>
          </a:prstGeom>
          <a:noFill/>
        </p:spPr>
        <p:txBody>
          <a:bodyPr wrap="square" rtlCol="0">
            <a:spAutoFit/>
          </a:bodyPr>
          <a:lstStyle/>
          <a:p>
            <a:r>
              <a:rPr lang="fr-FR" dirty="0">
                <a:sym typeface="Wingdings" panose="05000000000000000000" pitchFamily="2" charset="2"/>
              </a:rPr>
              <a:t> la présence d’un biofilm bactérien offre un habitat favorable pour </a:t>
            </a:r>
            <a:r>
              <a:rPr lang="fr-FR" b="1" i="1" dirty="0">
                <a:sym typeface="Wingdings" panose="05000000000000000000" pitchFamily="2" charset="2"/>
              </a:rPr>
              <a:t>Legionella pneumophila</a:t>
            </a:r>
            <a:r>
              <a:rPr lang="fr-FR" dirty="0">
                <a:sym typeface="Wingdings" panose="05000000000000000000" pitchFamily="2" charset="2"/>
              </a:rPr>
              <a:t>:</a:t>
            </a:r>
            <a:endParaRPr lang="fr-FR" dirty="0"/>
          </a:p>
        </p:txBody>
      </p:sp>
      <p:sp>
        <p:nvSpPr>
          <p:cNvPr id="9" name="ZoneTexte 8"/>
          <p:cNvSpPr txBox="1"/>
          <p:nvPr/>
        </p:nvSpPr>
        <p:spPr>
          <a:xfrm>
            <a:off x="2284426" y="4791184"/>
            <a:ext cx="3857721" cy="1754326"/>
          </a:xfrm>
          <a:prstGeom prst="rect">
            <a:avLst/>
          </a:prstGeom>
          <a:noFill/>
        </p:spPr>
        <p:txBody>
          <a:bodyPr wrap="square" rtlCol="0">
            <a:spAutoFit/>
          </a:bodyPr>
          <a:lstStyle/>
          <a:p>
            <a:r>
              <a:rPr lang="fr-FR"/>
              <a:t>1: accrochage de la bactérie</a:t>
            </a:r>
          </a:p>
          <a:p>
            <a:r>
              <a:rPr lang="fr-FR"/>
              <a:t>2: agglomération</a:t>
            </a:r>
          </a:p>
          <a:p>
            <a:r>
              <a:rPr lang="fr-FR"/>
              <a:t>3: création du biofilm</a:t>
            </a:r>
          </a:p>
          <a:p>
            <a:r>
              <a:rPr lang="fr-FR"/>
              <a:t>4: développement au sein du biofilm</a:t>
            </a:r>
          </a:p>
          <a:p>
            <a:r>
              <a:rPr lang="fr-FR"/>
              <a:t>5: relargage bactérien depuis le biofilm</a:t>
            </a:r>
          </a:p>
          <a:p>
            <a:endParaRPr lang="fr-FR"/>
          </a:p>
        </p:txBody>
      </p:sp>
    </p:spTree>
    <p:extLst>
      <p:ext uri="{BB962C8B-B14F-4D97-AF65-F5344CB8AC3E}">
        <p14:creationId xmlns:p14="http://schemas.microsoft.com/office/powerpoint/2010/main" val="245238621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1659911" y="43674"/>
            <a:ext cx="9989164" cy="1754326"/>
          </a:xfrm>
          <a:prstGeom prst="rect">
            <a:avLst/>
          </a:prstGeom>
          <a:noFill/>
        </p:spPr>
        <p:txBody>
          <a:bodyPr wrap="square" rtlCol="0">
            <a:spAutoFit/>
          </a:bodyPr>
          <a:lstStyle/>
          <a:p>
            <a:r>
              <a:rPr lang="fr-FR" sz="2400" dirty="0">
                <a:solidFill>
                  <a:schemeClr val="bg1"/>
                </a:solidFill>
              </a:rPr>
              <a:t>Concernant la suppression des souches bactériennes et en particulier celles accueillant Legionella pneumophila, deux modes d’action sont envisagés :</a:t>
            </a:r>
            <a:endParaRPr lang="fr-FR" dirty="0">
              <a:sym typeface="Wingdings" panose="05000000000000000000" pitchFamily="2" charset="2"/>
            </a:endParaRPr>
          </a:p>
          <a:p>
            <a:r>
              <a:rPr lang="fr-FR" dirty="0">
                <a:sym typeface="Wingdings" panose="05000000000000000000" pitchFamily="2" charset="2"/>
              </a:rPr>
              <a:t>	</a:t>
            </a:r>
          </a:p>
          <a:p>
            <a:pPr lvl="2"/>
            <a:endParaRPr lang="fr-FR" dirty="0"/>
          </a:p>
        </p:txBody>
      </p:sp>
      <p:pic>
        <p:nvPicPr>
          <p:cNvPr id="3" name="Image 2"/>
          <p:cNvPicPr>
            <a:picLocks noChangeAspect="1"/>
          </p:cNvPicPr>
          <p:nvPr/>
        </p:nvPicPr>
        <p:blipFill>
          <a:blip r:embed="rId2"/>
          <a:stretch>
            <a:fillRect/>
          </a:stretch>
        </p:blipFill>
        <p:spPr>
          <a:xfrm>
            <a:off x="5283502" y="4965567"/>
            <a:ext cx="6055564" cy="1597013"/>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648" y="43674"/>
            <a:ext cx="1021381" cy="1192212"/>
          </a:xfrm>
          <a:prstGeom prst="rect">
            <a:avLst/>
          </a:prstGeom>
        </p:spPr>
      </p:pic>
      <p:sp>
        <p:nvSpPr>
          <p:cNvPr id="2" name="ZoneTexte 1"/>
          <p:cNvSpPr txBox="1"/>
          <p:nvPr/>
        </p:nvSpPr>
        <p:spPr>
          <a:xfrm>
            <a:off x="1116608" y="5346453"/>
            <a:ext cx="3675911" cy="954107"/>
          </a:xfrm>
          <a:prstGeom prst="rect">
            <a:avLst/>
          </a:prstGeom>
          <a:noFill/>
        </p:spPr>
        <p:txBody>
          <a:bodyPr wrap="square" rtlCol="0">
            <a:spAutoFit/>
          </a:bodyPr>
          <a:lstStyle/>
          <a:p>
            <a:r>
              <a:rPr lang="fr-FR" sz="2000" b="1" u="sng" dirty="0">
                <a:solidFill>
                  <a:srgbClr val="FF0000"/>
                </a:solidFill>
              </a:rPr>
              <a:t>Attention:</a:t>
            </a:r>
          </a:p>
          <a:p>
            <a:r>
              <a:rPr lang="fr-FR" dirty="0"/>
              <a:t>traitements </a:t>
            </a:r>
            <a:r>
              <a:rPr lang="fr-FR" b="1" dirty="0"/>
              <a:t>sans effets</a:t>
            </a:r>
            <a:r>
              <a:rPr lang="fr-FR" dirty="0"/>
              <a:t> sur les </a:t>
            </a:r>
          </a:p>
          <a:p>
            <a:r>
              <a:rPr lang="fr-FR" dirty="0"/>
              <a:t>« </a:t>
            </a:r>
            <a:r>
              <a:rPr lang="fr-FR" b="1" i="1" dirty="0"/>
              <a:t>zones mortes</a:t>
            </a:r>
            <a:r>
              <a:rPr lang="fr-FR" dirty="0"/>
              <a:t> »</a:t>
            </a:r>
          </a:p>
        </p:txBody>
      </p:sp>
      <p:sp>
        <p:nvSpPr>
          <p:cNvPr id="6" name="ZoneTexte 5">
            <a:extLst>
              <a:ext uri="{FF2B5EF4-FFF2-40B4-BE49-F238E27FC236}">
                <a16:creationId xmlns:a16="http://schemas.microsoft.com/office/drawing/2014/main" id="{ED0A7F69-8073-4BAC-C41B-98CF014588B7}"/>
              </a:ext>
            </a:extLst>
          </p:cNvPr>
          <p:cNvSpPr txBox="1"/>
          <p:nvPr/>
        </p:nvSpPr>
        <p:spPr>
          <a:xfrm>
            <a:off x="-663002" y="3394194"/>
            <a:ext cx="12493052" cy="2369880"/>
          </a:xfrm>
          <a:prstGeom prst="rect">
            <a:avLst/>
          </a:prstGeom>
          <a:noFill/>
        </p:spPr>
        <p:txBody>
          <a:bodyPr wrap="square">
            <a:spAutoFit/>
          </a:bodyPr>
          <a:lstStyle/>
          <a:p>
            <a:pPr lvl="2"/>
            <a:r>
              <a:rPr lang="fr-FR" sz="1600" dirty="0">
                <a:sym typeface="Wingdings" panose="05000000000000000000" pitchFamily="2" charset="2"/>
              </a:rPr>
              <a:t> </a:t>
            </a:r>
            <a:r>
              <a:rPr lang="fr-FR" sz="1600" b="1" dirty="0">
                <a:sym typeface="Wingdings" panose="05000000000000000000" pitchFamily="2" charset="2"/>
              </a:rPr>
              <a:t>le traitement thermique </a:t>
            </a:r>
            <a:r>
              <a:rPr lang="fr-FR" sz="1600" dirty="0">
                <a:sym typeface="Wingdings" panose="05000000000000000000" pitchFamily="2" charset="2"/>
              </a:rPr>
              <a:t>:</a:t>
            </a:r>
          </a:p>
          <a:p>
            <a:pPr lvl="2"/>
            <a:r>
              <a:rPr lang="fr-FR" sz="1600" dirty="0">
                <a:sym typeface="Wingdings" panose="05000000000000000000" pitchFamily="2" charset="2"/>
              </a:rPr>
              <a:t>Ce type de traitement consiste à porter l’eau du réseau à une température au-delà du seuil létal de Legionella pneumophila, c’est-à-dire:</a:t>
            </a:r>
          </a:p>
          <a:p>
            <a:pPr marL="1657350" lvl="3" indent="-285750">
              <a:buFont typeface="Arial" panose="020B0604020202020204" pitchFamily="34" charset="0"/>
              <a:buChar char="•"/>
            </a:pPr>
            <a:r>
              <a:rPr lang="fr-FR" sz="1600" dirty="0">
                <a:sym typeface="Wingdings" panose="05000000000000000000" pitchFamily="2" charset="2"/>
              </a:rPr>
              <a:t>50 à 60°C dans le réseau en continu</a:t>
            </a:r>
          </a:p>
          <a:p>
            <a:pPr marL="1657350" lvl="3" indent="-285750">
              <a:buFont typeface="Arial" panose="020B0604020202020204" pitchFamily="34" charset="0"/>
              <a:buChar char="•"/>
            </a:pPr>
            <a:r>
              <a:rPr lang="fr-FR" sz="1600" dirty="0">
                <a:sym typeface="Wingdings" panose="05000000000000000000" pitchFamily="2" charset="2"/>
              </a:rPr>
              <a:t>70°C pendant 30 minutes minimum pour un traitement discontinu </a:t>
            </a:r>
          </a:p>
          <a:p>
            <a:pPr marL="623888" lvl="3"/>
            <a:r>
              <a:rPr lang="fr-FR" sz="1600" dirty="0">
                <a:sym typeface="Wingdings" panose="05000000000000000000" pitchFamily="2" charset="2"/>
              </a:rPr>
              <a:t>Attention: une température supérieure à 50°C n’est pas recommandée au niveau des robinets, le risque de brûlure étant à prendre en compte:</a:t>
            </a:r>
          </a:p>
          <a:p>
            <a:r>
              <a:rPr lang="fr-FR" dirty="0">
                <a:sym typeface="Wingdings" panose="05000000000000000000" pitchFamily="2" charset="2"/>
              </a:rPr>
              <a:t>	</a:t>
            </a:r>
            <a:endParaRPr lang="fr-FR" dirty="0"/>
          </a:p>
          <a:p>
            <a:r>
              <a:rPr lang="fr-FR" dirty="0"/>
              <a:t>	</a:t>
            </a:r>
          </a:p>
        </p:txBody>
      </p:sp>
      <p:sp>
        <p:nvSpPr>
          <p:cNvPr id="9" name="ZoneTexte 8">
            <a:extLst>
              <a:ext uri="{FF2B5EF4-FFF2-40B4-BE49-F238E27FC236}">
                <a16:creationId xmlns:a16="http://schemas.microsoft.com/office/drawing/2014/main" id="{7F26E0CF-117A-4B29-EC94-E4065AB19DA8}"/>
              </a:ext>
            </a:extLst>
          </p:cNvPr>
          <p:cNvSpPr txBox="1"/>
          <p:nvPr/>
        </p:nvSpPr>
        <p:spPr>
          <a:xfrm>
            <a:off x="342900" y="1395769"/>
            <a:ext cx="11390630" cy="1938992"/>
          </a:xfrm>
          <a:prstGeom prst="rect">
            <a:avLst/>
          </a:prstGeom>
          <a:noFill/>
        </p:spPr>
        <p:txBody>
          <a:bodyPr wrap="square">
            <a:spAutoFit/>
          </a:bodyPr>
          <a:lstStyle/>
          <a:p>
            <a:r>
              <a:rPr lang="fr-FR" dirty="0">
                <a:sym typeface="Wingdings" panose="05000000000000000000" pitchFamily="2" charset="2"/>
              </a:rPr>
              <a:t> le </a:t>
            </a:r>
            <a:r>
              <a:rPr lang="fr-FR" b="1" dirty="0">
                <a:sym typeface="Wingdings" panose="05000000000000000000" pitchFamily="2" charset="2"/>
              </a:rPr>
              <a:t>traitement chimique </a:t>
            </a:r>
            <a:r>
              <a:rPr lang="fr-FR" dirty="0">
                <a:sym typeface="Wingdings" panose="05000000000000000000" pitchFamily="2" charset="2"/>
              </a:rPr>
              <a:t>qui peut être </a:t>
            </a:r>
          </a:p>
          <a:p>
            <a:pPr marL="1657350" lvl="3" indent="-285750">
              <a:buFont typeface="Arial" panose="020B0604020202020204" pitchFamily="34" charset="0"/>
              <a:buChar char="•"/>
            </a:pPr>
            <a:r>
              <a:rPr lang="fr-FR" dirty="0">
                <a:sym typeface="Wingdings" panose="05000000000000000000" pitchFamily="2" charset="2"/>
              </a:rPr>
              <a:t>préventif en </a:t>
            </a:r>
            <a:r>
              <a:rPr lang="fr-FR" b="1" u="sng" dirty="0">
                <a:sym typeface="Wingdings" panose="05000000000000000000" pitchFamily="2" charset="2"/>
              </a:rPr>
              <a:t>continu</a:t>
            </a:r>
            <a:r>
              <a:rPr lang="fr-FR" dirty="0">
                <a:sym typeface="Wingdings" panose="05000000000000000000" pitchFamily="2" charset="2"/>
              </a:rPr>
              <a:t> </a:t>
            </a:r>
            <a:r>
              <a:rPr lang="fr-FR" sz="1400" dirty="0">
                <a:sym typeface="Wingdings" panose="05000000000000000000" pitchFamily="2" charset="2"/>
              </a:rPr>
              <a:t>(chlore, dioxyde de chlore)</a:t>
            </a:r>
          </a:p>
          <a:p>
            <a:pPr marL="1657350" lvl="3" indent="-285750">
              <a:buFont typeface="Arial" panose="020B0604020202020204" pitchFamily="34" charset="0"/>
              <a:buChar char="•"/>
            </a:pPr>
            <a:r>
              <a:rPr lang="fr-FR" dirty="0">
                <a:sym typeface="Wingdings" panose="05000000000000000000" pitchFamily="2" charset="2"/>
              </a:rPr>
              <a:t>préventif et </a:t>
            </a:r>
            <a:r>
              <a:rPr lang="fr-FR" b="1" u="sng" dirty="0">
                <a:sym typeface="Wingdings" panose="05000000000000000000" pitchFamily="2" charset="2"/>
              </a:rPr>
              <a:t>ponctuel</a:t>
            </a:r>
            <a:r>
              <a:rPr lang="fr-FR" dirty="0">
                <a:sym typeface="Wingdings" panose="05000000000000000000" pitchFamily="2" charset="2"/>
              </a:rPr>
              <a:t> </a:t>
            </a:r>
            <a:r>
              <a:rPr lang="fr-FR" sz="1400" dirty="0">
                <a:sym typeface="Wingdings" panose="05000000000000000000" pitchFamily="2" charset="2"/>
              </a:rPr>
              <a:t>(chlore, </a:t>
            </a:r>
            <a:r>
              <a:rPr lang="fr-FR" sz="1400" dirty="0" err="1">
                <a:sym typeface="Wingdings" panose="05000000000000000000" pitchFamily="2" charset="2"/>
              </a:rPr>
              <a:t>dichloro-isocyanurates</a:t>
            </a:r>
            <a:r>
              <a:rPr lang="fr-FR" sz="1400" dirty="0">
                <a:sym typeface="Wingdings" panose="05000000000000000000" pitchFamily="2" charset="2"/>
              </a:rPr>
              <a:t>, peroxyde d’hydrogène, soude)</a:t>
            </a:r>
          </a:p>
          <a:p>
            <a:pPr marL="1657350" lvl="3" indent="-285750">
              <a:buFont typeface="Arial" panose="020B0604020202020204" pitchFamily="34" charset="0"/>
              <a:buChar char="•"/>
            </a:pPr>
            <a:r>
              <a:rPr lang="fr-FR" dirty="0">
                <a:sym typeface="Wingdings" panose="05000000000000000000" pitchFamily="2" charset="2"/>
              </a:rPr>
              <a:t>curatif et dit </a:t>
            </a:r>
            <a:r>
              <a:rPr lang="fr-FR" b="1" u="sng" dirty="0">
                <a:sym typeface="Wingdings" panose="05000000000000000000" pitchFamily="2" charset="2"/>
              </a:rPr>
              <a:t>‘</a:t>
            </a:r>
            <a:r>
              <a:rPr lang="fr-FR" b="1" i="1" u="sng" dirty="0">
                <a:sym typeface="Wingdings" panose="05000000000000000000" pitchFamily="2" charset="2"/>
              </a:rPr>
              <a:t>de choc</a:t>
            </a:r>
            <a:r>
              <a:rPr lang="fr-FR" dirty="0">
                <a:sym typeface="Wingdings" panose="05000000000000000000" pitchFamily="2" charset="2"/>
              </a:rPr>
              <a:t>’ </a:t>
            </a:r>
            <a:r>
              <a:rPr lang="fr-FR" sz="1400" dirty="0">
                <a:sym typeface="Wingdings" panose="05000000000000000000" pitchFamily="2" charset="2"/>
              </a:rPr>
              <a:t>(chlore, </a:t>
            </a:r>
            <a:r>
              <a:rPr lang="fr-FR" sz="1400" dirty="0" err="1">
                <a:sym typeface="Wingdings" panose="05000000000000000000" pitchFamily="2" charset="2"/>
              </a:rPr>
              <a:t>dichloro-isocyanurates</a:t>
            </a:r>
            <a:r>
              <a:rPr lang="fr-FR" sz="1400" dirty="0">
                <a:sym typeface="Wingdings" panose="05000000000000000000" pitchFamily="2" charset="2"/>
              </a:rPr>
              <a:t>, acide peracétique+ peroxyde d’hydrogène)</a:t>
            </a:r>
          </a:p>
          <a:p>
            <a:pPr marL="0" lvl="3"/>
            <a:endParaRPr lang="fr-FR" sz="1200" dirty="0">
              <a:sym typeface="Wingdings" panose="05000000000000000000" pitchFamily="2" charset="2"/>
            </a:endParaRPr>
          </a:p>
          <a:p>
            <a:pPr marL="0" lvl="3"/>
            <a:r>
              <a:rPr lang="fr-FR" sz="1200" dirty="0">
                <a:sym typeface="Wingdings" panose="05000000000000000000" pitchFamily="2" charset="2"/>
              </a:rPr>
              <a:t>Bien entendu l’utilisation de produits chimiques tels que ceux-ci doivent se faire en pleine conscience du risque sanitaire pour les utilisateurs et le personnel qui les manipulent mais aussi du risque pour les matériaux des réseaux qui peuvent avoir des réactions chimiques spécifiques, c’est une affaire de professionnels formés!</a:t>
            </a:r>
          </a:p>
          <a:p>
            <a:pPr marL="0" lvl="3"/>
            <a:r>
              <a:rPr lang="fr-FR" sz="1200" dirty="0">
                <a:sym typeface="Wingdings" panose="05000000000000000000" pitchFamily="2" charset="2"/>
              </a:rPr>
              <a:t>Il n’est pas rare que ces traitements plus ou moins agressifs provoquent ponctuellement des fuites qu’il faudra réparer…c’est souvent un risque à courir.</a:t>
            </a:r>
          </a:p>
        </p:txBody>
      </p:sp>
    </p:spTree>
    <p:extLst>
      <p:ext uri="{BB962C8B-B14F-4D97-AF65-F5344CB8AC3E}">
        <p14:creationId xmlns:p14="http://schemas.microsoft.com/office/powerpoint/2010/main" val="424224825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66" y="5625180"/>
            <a:ext cx="1345013" cy="1317534"/>
          </a:xfrm>
          <a:prstGeom prst="rect">
            <a:avLst/>
          </a:prstGeom>
        </p:spPr>
      </p:pic>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843783" y="1432680"/>
            <a:ext cx="10871967" cy="5663089"/>
          </a:xfrm>
          <a:prstGeom prst="rect">
            <a:avLst/>
          </a:prstGeom>
          <a:noFill/>
        </p:spPr>
        <p:txBody>
          <a:bodyPr wrap="square" rtlCol="0">
            <a:spAutoFit/>
          </a:bodyPr>
          <a:lstStyle/>
          <a:p>
            <a:r>
              <a:rPr lang="fr-FR" sz="1600" dirty="0"/>
              <a:t>Par ailleurs le biofilm est peu affecté par les traitements de type </a:t>
            </a:r>
            <a:r>
              <a:rPr lang="fr-FR" sz="1600" b="1" dirty="0"/>
              <a:t>chloration</a:t>
            </a:r>
            <a:r>
              <a:rPr lang="fr-FR" sz="1600" dirty="0"/>
              <a:t>, en continu ou choc, pas plus que les amibes qui peuvent accueillir en leur sein des bactéries dont </a:t>
            </a:r>
            <a:r>
              <a:rPr lang="fr-FR" sz="1600" b="1" dirty="0"/>
              <a:t>Legionella pneumophila</a:t>
            </a:r>
            <a:r>
              <a:rPr lang="fr-FR" sz="1600" dirty="0"/>
              <a:t>;</a:t>
            </a:r>
          </a:p>
          <a:p>
            <a:endParaRPr lang="fr-FR" sz="1600" dirty="0">
              <a:sym typeface="Wingdings" panose="05000000000000000000" pitchFamily="2" charset="2"/>
            </a:endParaRPr>
          </a:p>
          <a:p>
            <a:r>
              <a:rPr lang="fr-FR" sz="1600" dirty="0">
                <a:sym typeface="Wingdings" panose="05000000000000000000" pitchFamily="2" charset="2"/>
              </a:rPr>
              <a:t>La plupart du temps, seule </a:t>
            </a:r>
            <a:r>
              <a:rPr lang="fr-FR" sz="1600" b="1" dirty="0">
                <a:sym typeface="Wingdings" panose="05000000000000000000" pitchFamily="2" charset="2"/>
              </a:rPr>
              <a:t>une action combinée des 2 traitements chimique et thermique</a:t>
            </a:r>
            <a:r>
              <a:rPr lang="fr-FR" sz="1600" dirty="0">
                <a:sym typeface="Wingdings" panose="05000000000000000000" pitchFamily="2" charset="2"/>
              </a:rPr>
              <a:t> permettra de faire baisser la concentration excessive de cette bactérie tout en gardant à l’esprit que si les conditions sont réunies il y un risque de les voir se multiplier à nouveau dans l’installation.</a:t>
            </a:r>
          </a:p>
          <a:p>
            <a:endParaRPr lang="fr-FR" sz="1600" dirty="0">
              <a:sym typeface="Wingdings" panose="05000000000000000000" pitchFamily="2" charset="2"/>
            </a:endParaRPr>
          </a:p>
          <a:p>
            <a:r>
              <a:rPr lang="fr-FR" sz="1600" dirty="0">
                <a:sym typeface="Wingdings" panose="05000000000000000000" pitchFamily="2" charset="2"/>
              </a:rPr>
              <a:t>Le but de ces traitements n’est donc pas de supprimer la présence de </a:t>
            </a:r>
            <a:r>
              <a:rPr lang="fr-FR" sz="1600" b="1" dirty="0"/>
              <a:t>Legionella pneumophila</a:t>
            </a:r>
            <a:r>
              <a:rPr lang="fr-FR" sz="1600" dirty="0"/>
              <a:t> du réseau, mais plutôt de maintenir son niveau en dessous d’une limite à risque pour les utilisateurs de l’eau (douches en particulier), en ayant conscience que la sensibilité de chacun à cette bactérie varie en fonction de facteurs physiologiques propres à chacun, les seuils admissibles étant les suivants (exprimé en UFC, Unité Formant Colonie):</a:t>
            </a:r>
          </a:p>
          <a:p>
            <a:r>
              <a:rPr lang="fr-FR" sz="1600" dirty="0">
                <a:sym typeface="Wingdings" panose="05000000000000000000" pitchFamily="2" charset="2"/>
              </a:rPr>
              <a:t>		</a:t>
            </a:r>
          </a:p>
          <a:p>
            <a:r>
              <a:rPr lang="fr-FR" sz="1600" dirty="0">
                <a:sym typeface="Wingdings" panose="05000000000000000000" pitchFamily="2" charset="2"/>
              </a:rPr>
              <a:t>		-1000 UFC maxi pour une population en ‘bonne santé’</a:t>
            </a:r>
          </a:p>
          <a:p>
            <a:r>
              <a:rPr lang="fr-FR" sz="1600" dirty="0">
                <a:sym typeface="Wingdings" panose="05000000000000000000" pitchFamily="2" charset="2"/>
              </a:rPr>
              <a:t>		-100 UFC pour un public fragile (personnes âgées ou souffrant d’affections pulmonaires)</a:t>
            </a:r>
          </a:p>
          <a:p>
            <a:endParaRPr lang="fr-FR" sz="1600" dirty="0">
              <a:sym typeface="Wingdings" panose="05000000000000000000" pitchFamily="2" charset="2"/>
            </a:endParaRPr>
          </a:p>
          <a:p>
            <a:r>
              <a:rPr lang="fr-FR" sz="1600" dirty="0">
                <a:sym typeface="Wingdings" panose="05000000000000000000" pitchFamily="2" charset="2"/>
              </a:rPr>
              <a:t>S’exprimant sous forme d’une pneumopathie, La légionellose est </a:t>
            </a:r>
            <a:r>
              <a:rPr lang="fr-FR" sz="1600" b="1" dirty="0">
                <a:sym typeface="Wingdings" panose="05000000000000000000" pitchFamily="2" charset="2"/>
              </a:rPr>
              <a:t>mortelle dans 11% </a:t>
            </a:r>
            <a:r>
              <a:rPr lang="fr-FR" sz="1600" dirty="0">
                <a:sym typeface="Wingdings" panose="05000000000000000000" pitchFamily="2" charset="2"/>
              </a:rPr>
              <a:t>des cas de contamination. </a:t>
            </a:r>
          </a:p>
          <a:p>
            <a:endParaRPr lang="fr-FR" sz="1600" dirty="0">
              <a:sym typeface="Wingdings" panose="05000000000000000000" pitchFamily="2" charset="2"/>
            </a:endParaRPr>
          </a:p>
          <a:p>
            <a:pPr algn="ctr"/>
            <a:r>
              <a:rPr lang="fr-FR" sz="1600" dirty="0">
                <a:sym typeface="Wingdings" panose="05000000000000000000" pitchFamily="2" charset="2"/>
              </a:rPr>
              <a:t>Les </a:t>
            </a:r>
            <a:r>
              <a:rPr lang="fr-FR" sz="1600" b="1" dirty="0">
                <a:sym typeface="Wingdings" panose="05000000000000000000" pitchFamily="2" charset="2"/>
              </a:rPr>
              <a:t>actions préventives</a:t>
            </a:r>
            <a:r>
              <a:rPr lang="fr-FR" sz="1600" dirty="0">
                <a:sym typeface="Wingdings" panose="05000000000000000000" pitchFamily="2" charset="2"/>
              </a:rPr>
              <a:t> prévues dans les </a:t>
            </a:r>
            <a:r>
              <a:rPr lang="fr-FR" sz="1600" b="1" dirty="0">
                <a:sym typeface="Wingdings" panose="05000000000000000000" pitchFamily="2" charset="2"/>
              </a:rPr>
              <a:t>gammes de maintenance</a:t>
            </a:r>
            <a:r>
              <a:rPr lang="fr-FR" sz="1600" dirty="0">
                <a:sym typeface="Wingdings" panose="05000000000000000000" pitchFamily="2" charset="2"/>
              </a:rPr>
              <a:t>  permettent de limiter l’implantation des colonies bactérienne dans le réseau ECS…..elles </a:t>
            </a:r>
            <a:r>
              <a:rPr lang="fr-FR" sz="1600" b="1" dirty="0">
                <a:sym typeface="Wingdings" panose="05000000000000000000" pitchFamily="2" charset="2"/>
              </a:rPr>
              <a:t>sont donc primordiales</a:t>
            </a:r>
            <a:r>
              <a:rPr lang="fr-FR" dirty="0">
                <a:sym typeface="Wingdings" panose="05000000000000000000" pitchFamily="2" charset="2"/>
              </a:rPr>
              <a:t>.</a:t>
            </a:r>
          </a:p>
          <a:p>
            <a:endParaRPr lang="fr-FR" dirty="0">
              <a:sym typeface="Wingdings" panose="05000000000000000000" pitchFamily="2" charset="2"/>
            </a:endParaRPr>
          </a:p>
          <a:p>
            <a:r>
              <a:rPr lang="fr-FR" dirty="0">
                <a:sym typeface="Wingdings" panose="05000000000000000000" pitchFamily="2" charset="2"/>
              </a:rPr>
              <a:t>	</a:t>
            </a:r>
            <a:endParaRPr lang="fr-FR" dirty="0"/>
          </a:p>
          <a:p>
            <a:r>
              <a:rPr lang="fr-FR" dirty="0"/>
              <a:t>	</a:t>
            </a: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98" y="26988"/>
            <a:ext cx="1013221" cy="1182687"/>
          </a:xfrm>
          <a:prstGeom prst="rect">
            <a:avLst/>
          </a:prstGeom>
        </p:spPr>
      </p:pic>
    </p:spTree>
    <p:extLst>
      <p:ext uri="{BB962C8B-B14F-4D97-AF65-F5344CB8AC3E}">
        <p14:creationId xmlns:p14="http://schemas.microsoft.com/office/powerpoint/2010/main" val="398830260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ZoneTexte 3"/>
          <p:cNvSpPr txBox="1"/>
          <p:nvPr/>
        </p:nvSpPr>
        <p:spPr>
          <a:xfrm>
            <a:off x="469307" y="1813173"/>
            <a:ext cx="11579552" cy="3231654"/>
          </a:xfrm>
          <a:prstGeom prst="rect">
            <a:avLst/>
          </a:prstGeom>
          <a:noFill/>
        </p:spPr>
        <p:txBody>
          <a:bodyPr wrap="square" rtlCol="0">
            <a:spAutoFit/>
          </a:bodyPr>
          <a:lstStyle/>
          <a:p>
            <a:endParaRPr lang="fr-FR" dirty="0"/>
          </a:p>
          <a:p>
            <a:r>
              <a:rPr lang="fr-FR" dirty="0"/>
              <a:t>Le bouclage agit essentiellement durant les périodes où il y a peu de consommation d’eau chaude, la nuit et en journée.</a:t>
            </a:r>
          </a:p>
          <a:p>
            <a:r>
              <a:rPr lang="fr-FR" dirty="0"/>
              <a:t>En effet en période de forte débit, début de matinée, midi et fin de journée, les appels d’eau chaude maintiennent naturellement la température du réseau à un niveau élevé.</a:t>
            </a:r>
          </a:p>
          <a:p>
            <a:endParaRPr lang="fr-FR" dirty="0"/>
          </a:p>
          <a:p>
            <a:r>
              <a:rPr lang="fr-FR" dirty="0"/>
              <a:t>Quand la consommation baisse, la déperdition d’énergie est donc due à la diffusion de la chaleur au travers de l’isolation du réseau, qui doit donc être compensée. </a:t>
            </a:r>
          </a:p>
          <a:p>
            <a:endParaRPr lang="fr-FR" dirty="0"/>
          </a:p>
          <a:p>
            <a:r>
              <a:rPr lang="fr-FR" dirty="0"/>
              <a:t>Ces </a:t>
            </a:r>
            <a:r>
              <a:rPr lang="fr-FR" b="1" u="sng" dirty="0"/>
              <a:t>déperditions</a:t>
            </a:r>
            <a:r>
              <a:rPr lang="fr-FR" dirty="0"/>
              <a:t> sont </a:t>
            </a:r>
            <a:r>
              <a:rPr lang="fr-FR" b="1" u="sng" dirty="0"/>
              <a:t>permanentes toute la journée et tous les jours de l’année</a:t>
            </a:r>
            <a:r>
              <a:rPr lang="fr-FR" dirty="0"/>
              <a:t>.</a:t>
            </a:r>
          </a:p>
          <a:p>
            <a:endParaRPr lang="fr-FR"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898" y="26988"/>
            <a:ext cx="1317349" cy="1537682"/>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98" y="5272755"/>
            <a:ext cx="1345013" cy="1317534"/>
          </a:xfrm>
          <a:prstGeom prst="rect">
            <a:avLst/>
          </a:prstGeom>
        </p:spPr>
      </p:pic>
      <p:sp>
        <p:nvSpPr>
          <p:cNvPr id="2" name="ZoneTexte 1">
            <a:extLst>
              <a:ext uri="{FF2B5EF4-FFF2-40B4-BE49-F238E27FC236}">
                <a16:creationId xmlns:a16="http://schemas.microsoft.com/office/drawing/2014/main" id="{99DE00BB-D7B7-3188-A929-5EAF08A08991}"/>
              </a:ext>
            </a:extLst>
          </p:cNvPr>
          <p:cNvSpPr txBox="1"/>
          <p:nvPr/>
        </p:nvSpPr>
        <p:spPr>
          <a:xfrm>
            <a:off x="1099035" y="488269"/>
            <a:ext cx="10969234" cy="800219"/>
          </a:xfrm>
          <a:prstGeom prst="rect">
            <a:avLst/>
          </a:prstGeom>
          <a:noFill/>
        </p:spPr>
        <p:txBody>
          <a:bodyPr wrap="square" rtlCol="0">
            <a:spAutoFit/>
          </a:bodyPr>
          <a:lstStyle/>
          <a:p>
            <a:r>
              <a:rPr lang="fr-FR" dirty="0"/>
              <a:t>	</a:t>
            </a:r>
            <a:r>
              <a:rPr lang="fr-FR" sz="2800" b="1" dirty="0">
                <a:solidFill>
                  <a:schemeClr val="bg1"/>
                </a:solidFill>
              </a:rPr>
              <a:t>Inconvénients </a:t>
            </a:r>
            <a:r>
              <a:rPr lang="fr-FR" sz="2400" dirty="0">
                <a:solidFill>
                  <a:schemeClr val="bg1"/>
                </a:solidFill>
              </a:rPr>
              <a:t>:</a:t>
            </a:r>
          </a:p>
          <a:p>
            <a:endParaRPr lang="fr-FR" dirty="0"/>
          </a:p>
        </p:txBody>
      </p:sp>
    </p:spTree>
    <p:extLst>
      <p:ext uri="{BB962C8B-B14F-4D97-AF65-F5344CB8AC3E}">
        <p14:creationId xmlns:p14="http://schemas.microsoft.com/office/powerpoint/2010/main" val="324940415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ZoneTexte 3"/>
          <p:cNvSpPr txBox="1"/>
          <p:nvPr/>
        </p:nvSpPr>
        <p:spPr>
          <a:xfrm>
            <a:off x="553925" y="1564670"/>
            <a:ext cx="11323177" cy="4339650"/>
          </a:xfrm>
          <a:prstGeom prst="rect">
            <a:avLst/>
          </a:prstGeom>
          <a:noFill/>
        </p:spPr>
        <p:txBody>
          <a:bodyPr wrap="square" rtlCol="0">
            <a:spAutoFit/>
          </a:bodyPr>
          <a:lstStyle/>
          <a:p>
            <a:endParaRPr lang="fr-FR" dirty="0"/>
          </a:p>
          <a:p>
            <a:r>
              <a:rPr lang="fr-FR" sz="1600" dirty="0"/>
              <a:t>La production primaire de chaleur, adaptée aux besoins de consommation ‘en pointe’, est beaucoup trop puissante pour le maintien en T° du réseau (en particulier en été ou les besoins de chauffage sont nuls).  </a:t>
            </a:r>
          </a:p>
          <a:p>
            <a:endParaRPr lang="fr-FR" sz="1600" dirty="0"/>
          </a:p>
          <a:p>
            <a:r>
              <a:rPr lang="fr-FR" sz="1600" dirty="0"/>
              <a:t>Par exemple une chaudière trop puissante ne s’allumera que quelques minutes pour compenser le refroidissement de la boucle, sans que le corps de chauffe ait eu le temps de se mettre en température, entrainant ainsi un encrassement préjudiciable. </a:t>
            </a:r>
          </a:p>
          <a:p>
            <a:endParaRPr lang="fr-FR" sz="1600" dirty="0"/>
          </a:p>
          <a:p>
            <a:r>
              <a:rPr lang="fr-FR" sz="1600" dirty="0"/>
              <a:t>Ou encore, une chaudière à gaz ‘haute performance’ n’aura pas une T° de retour de boucle suffisamment basse pour condenser ses fumées, dégradant ainsi énormément son rendement (92% sans condensation vs 107% avec).</a:t>
            </a:r>
          </a:p>
          <a:p>
            <a:endParaRPr lang="fr-FR" sz="1600" dirty="0"/>
          </a:p>
          <a:p>
            <a:r>
              <a:rPr lang="fr-FR" sz="1600" dirty="0"/>
              <a:t>Pour une installation électrique, à résistances ou thermodynamique, fonctionnant en </a:t>
            </a:r>
            <a:r>
              <a:rPr lang="fr-FR" sz="1600" b="1" dirty="0"/>
              <a:t>heures creuses</a:t>
            </a:r>
            <a:r>
              <a:rPr lang="fr-FR" sz="1600" dirty="0"/>
              <a:t>, le retour de la boucle doit être dérivé du stockage principal pour éviter des coûts trop élevés avec un tarif </a:t>
            </a:r>
            <a:r>
              <a:rPr lang="fr-FR" sz="1600" b="1" dirty="0"/>
              <a:t>heures pleines.</a:t>
            </a:r>
          </a:p>
          <a:p>
            <a:endParaRPr lang="fr-FR" sz="1600" dirty="0"/>
          </a:p>
          <a:p>
            <a:r>
              <a:rPr lang="fr-FR" sz="1600" dirty="0"/>
              <a:t>		C’est pourquoi, souvent, le réchauffeur est indépendant du reste de l’installation globale et est électrique et résistif (COP de 1) même en cas de PAC (COP de 3 à 3,8) ou de gaz haute performance (COP de 1,07)</a:t>
            </a:r>
          </a:p>
          <a:p>
            <a:endParaRPr lang="fr-FR" dirty="0"/>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898" y="26988"/>
            <a:ext cx="1317349" cy="1537682"/>
          </a:xfrm>
          <a:prstGeom prst="rect">
            <a:avLst/>
          </a:prstGeom>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18" y="5610635"/>
            <a:ext cx="1163505" cy="1139734"/>
          </a:xfrm>
          <a:prstGeom prst="rect">
            <a:avLst/>
          </a:prstGeom>
        </p:spPr>
      </p:pic>
      <p:sp>
        <p:nvSpPr>
          <p:cNvPr id="2" name="ZoneTexte 1">
            <a:extLst>
              <a:ext uri="{FF2B5EF4-FFF2-40B4-BE49-F238E27FC236}">
                <a16:creationId xmlns:a16="http://schemas.microsoft.com/office/drawing/2014/main" id="{30ADADD2-A416-4F75-ABDA-75AFB9BB856A}"/>
              </a:ext>
            </a:extLst>
          </p:cNvPr>
          <p:cNvSpPr txBox="1"/>
          <p:nvPr/>
        </p:nvSpPr>
        <p:spPr>
          <a:xfrm>
            <a:off x="1099035" y="488269"/>
            <a:ext cx="10969234" cy="800219"/>
          </a:xfrm>
          <a:prstGeom prst="rect">
            <a:avLst/>
          </a:prstGeom>
          <a:noFill/>
        </p:spPr>
        <p:txBody>
          <a:bodyPr wrap="square" rtlCol="0">
            <a:spAutoFit/>
          </a:bodyPr>
          <a:lstStyle/>
          <a:p>
            <a:r>
              <a:rPr lang="fr-FR" dirty="0"/>
              <a:t>	</a:t>
            </a:r>
            <a:r>
              <a:rPr lang="fr-FR" sz="2800" b="1" dirty="0">
                <a:solidFill>
                  <a:schemeClr val="bg1"/>
                </a:solidFill>
              </a:rPr>
              <a:t>Inconvénients </a:t>
            </a:r>
            <a:r>
              <a:rPr lang="fr-FR" sz="2400" dirty="0">
                <a:solidFill>
                  <a:schemeClr val="bg1"/>
                </a:solidFill>
              </a:rPr>
              <a:t>:</a:t>
            </a:r>
          </a:p>
          <a:p>
            <a:endParaRPr lang="fr-FR" dirty="0"/>
          </a:p>
        </p:txBody>
      </p:sp>
    </p:spTree>
    <p:extLst>
      <p:ext uri="{BB962C8B-B14F-4D97-AF65-F5344CB8AC3E}">
        <p14:creationId xmlns:p14="http://schemas.microsoft.com/office/powerpoint/2010/main" val="411561239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981772" y="1594602"/>
            <a:ext cx="3928604" cy="3882834"/>
          </a:xfrm>
          <a:prstGeom prst="rect">
            <a:avLst/>
          </a:prstGeom>
        </p:spPr>
      </p:pic>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ZoneTexte 3"/>
          <p:cNvSpPr txBox="1"/>
          <p:nvPr/>
        </p:nvSpPr>
        <p:spPr>
          <a:xfrm>
            <a:off x="243197" y="649558"/>
            <a:ext cx="7798396" cy="5293757"/>
          </a:xfrm>
          <a:prstGeom prst="rect">
            <a:avLst/>
          </a:prstGeom>
          <a:noFill/>
        </p:spPr>
        <p:txBody>
          <a:bodyPr wrap="square" rtlCol="0">
            <a:spAutoFit/>
          </a:bodyPr>
          <a:lstStyle/>
          <a:p>
            <a:r>
              <a:rPr lang="fr-FR" dirty="0"/>
              <a:t>		</a:t>
            </a:r>
            <a:r>
              <a:rPr lang="fr-FR" sz="3200" b="1" dirty="0">
                <a:solidFill>
                  <a:schemeClr val="bg1"/>
                </a:solidFill>
              </a:rPr>
              <a:t>Facteur aggravant :</a:t>
            </a:r>
          </a:p>
          <a:p>
            <a:endParaRPr lang="fr-FR" dirty="0"/>
          </a:p>
          <a:p>
            <a:r>
              <a:rPr lang="fr-FR" dirty="0"/>
              <a:t>		Suivant la ‘dureté’ de l’eau froide distribuée, il est possible que la teneur en sels minéraux votre installation d’ECS nécessite d’être diminuée. </a:t>
            </a:r>
          </a:p>
          <a:p>
            <a:endParaRPr lang="fr-FR" dirty="0"/>
          </a:p>
          <a:p>
            <a:r>
              <a:rPr lang="fr-FR" dirty="0"/>
              <a:t>En effet, ceux-ci précipitent de manière préférentielle sur </a:t>
            </a:r>
            <a:r>
              <a:rPr lang="fr-FR" b="1" dirty="0"/>
              <a:t>les surfaces chaudes</a:t>
            </a:r>
            <a:r>
              <a:rPr lang="fr-FR" dirty="0"/>
              <a:t>: 		-intérieurs des </a:t>
            </a:r>
            <a:r>
              <a:rPr lang="fr-FR" b="1" dirty="0"/>
              <a:t>ballons de stockage</a:t>
            </a:r>
            <a:r>
              <a:rPr lang="fr-FR" dirty="0"/>
              <a:t>, </a:t>
            </a:r>
          </a:p>
          <a:p>
            <a:r>
              <a:rPr lang="fr-FR" dirty="0"/>
              <a:t>		-</a:t>
            </a:r>
            <a:r>
              <a:rPr lang="fr-FR" b="1" dirty="0"/>
              <a:t>échangeurs</a:t>
            </a:r>
            <a:r>
              <a:rPr lang="fr-FR" dirty="0"/>
              <a:t>, </a:t>
            </a:r>
          </a:p>
          <a:p>
            <a:r>
              <a:rPr lang="fr-FR" dirty="0"/>
              <a:t>		-</a:t>
            </a:r>
            <a:r>
              <a:rPr lang="fr-FR" b="1" dirty="0"/>
              <a:t>canalisations</a:t>
            </a:r>
            <a:r>
              <a:rPr lang="fr-FR" dirty="0"/>
              <a:t>. </a:t>
            </a:r>
          </a:p>
          <a:p>
            <a:endParaRPr lang="fr-FR" dirty="0"/>
          </a:p>
          <a:p>
            <a:r>
              <a:rPr lang="fr-FR" dirty="0"/>
              <a:t>Les surfaces ainsi ‘entartrées’, outre la réduction des sections de passage pour les canalisations, deviennent donc des supports idéaux pour les boues et les bactéries, plus particulièrement </a:t>
            </a:r>
            <a:r>
              <a:rPr lang="fr-FR" b="1" i="1" dirty="0"/>
              <a:t>Legionella pneumophila</a:t>
            </a:r>
            <a:r>
              <a:rPr lang="fr-FR" dirty="0"/>
              <a:t>.</a:t>
            </a:r>
          </a:p>
          <a:p>
            <a:endParaRPr lang="fr-FR" dirty="0"/>
          </a:p>
          <a:p>
            <a:r>
              <a:rPr lang="fr-FR" dirty="0"/>
              <a:t>L’installation d’un adoucisseur est souvent la seule solution pour lutter contre cela.</a:t>
            </a:r>
          </a:p>
          <a:p>
            <a:endParaRPr lang="fr-FR"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98" y="26988"/>
            <a:ext cx="1317349" cy="1537682"/>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197" y="5671149"/>
            <a:ext cx="1096998" cy="1074586"/>
          </a:xfrm>
          <a:prstGeom prst="rect">
            <a:avLst/>
          </a:prstGeom>
        </p:spPr>
      </p:pic>
      <p:sp>
        <p:nvSpPr>
          <p:cNvPr id="3" name="ZoneTexte 2"/>
          <p:cNvSpPr txBox="1"/>
          <p:nvPr/>
        </p:nvSpPr>
        <p:spPr>
          <a:xfrm>
            <a:off x="1826206" y="5774359"/>
            <a:ext cx="10299966" cy="584775"/>
          </a:xfrm>
          <a:prstGeom prst="rect">
            <a:avLst/>
          </a:prstGeom>
          <a:noFill/>
        </p:spPr>
        <p:txBody>
          <a:bodyPr wrap="square" rtlCol="0">
            <a:spAutoFit/>
          </a:bodyPr>
          <a:lstStyle/>
          <a:p>
            <a:r>
              <a:rPr lang="fr-FR" sz="1600"/>
              <a:t>Nota: l’</a:t>
            </a:r>
            <a:r>
              <a:rPr lang="fr-FR" sz="1600" b="1"/>
              <a:t>ARC</a:t>
            </a:r>
            <a:r>
              <a:rPr lang="fr-FR" sz="1600"/>
              <a:t>, en accord avec les études ménées par l’</a:t>
            </a:r>
            <a:r>
              <a:rPr lang="fr-FR" sz="1600" b="1"/>
              <a:t>ARS</a:t>
            </a:r>
            <a:r>
              <a:rPr lang="fr-FR" sz="1600"/>
              <a:t>, déconseille le recours à des systèmes ‘pseudo-écologiques’, qui n’ont de bénéfices que pour des distributeurs qui investissent plus en communication qu’en R&amp;D…..</a:t>
            </a:r>
          </a:p>
        </p:txBody>
      </p:sp>
    </p:spTree>
    <p:extLst>
      <p:ext uri="{BB962C8B-B14F-4D97-AF65-F5344CB8AC3E}">
        <p14:creationId xmlns:p14="http://schemas.microsoft.com/office/powerpoint/2010/main" val="412669253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ZoneTexte 3"/>
          <p:cNvSpPr txBox="1"/>
          <p:nvPr/>
        </p:nvSpPr>
        <p:spPr>
          <a:xfrm>
            <a:off x="1761542" y="590530"/>
            <a:ext cx="10253757" cy="2462213"/>
          </a:xfrm>
          <a:prstGeom prst="rect">
            <a:avLst/>
          </a:prstGeom>
          <a:noFill/>
        </p:spPr>
        <p:txBody>
          <a:bodyPr wrap="square" rtlCol="0">
            <a:spAutoFit/>
          </a:bodyPr>
          <a:lstStyle/>
          <a:p>
            <a:r>
              <a:rPr lang="fr-FR" sz="2800" b="1" dirty="0">
                <a:solidFill>
                  <a:schemeClr val="bg1"/>
                </a:solidFill>
              </a:rPr>
              <a:t>Adoucisseur :</a:t>
            </a:r>
          </a:p>
          <a:p>
            <a:endParaRPr lang="fr-FR" dirty="0"/>
          </a:p>
          <a:p>
            <a:r>
              <a:rPr lang="fr-FR" dirty="0"/>
              <a:t>L’installation d’un adoucisseur est souvent la seule solution pour maintenir le tartre dans des limites acceptables, la totalité de l’ECS doit être traitée, contrairement à l’eau froide qui doit rester brute.</a:t>
            </a:r>
          </a:p>
          <a:p>
            <a:endParaRPr lang="fr-FR" dirty="0"/>
          </a:p>
          <a:p>
            <a:r>
              <a:rPr lang="fr-FR" dirty="0"/>
              <a:t>Pour un traitement continu et une disponibilité permanente, un appareil doté de 2 réservoirs de résine est indispensable, l’un prenant le relais de l’autre pendant qu’il se régénère.</a:t>
            </a:r>
          </a:p>
          <a:p>
            <a:endParaRPr lang="fr-FR" dirty="0"/>
          </a:p>
        </p:txBody>
      </p:sp>
      <p:sp>
        <p:nvSpPr>
          <p:cNvPr id="6" name="ZoneTexte 5"/>
          <p:cNvSpPr txBox="1"/>
          <p:nvPr/>
        </p:nvSpPr>
        <p:spPr>
          <a:xfrm>
            <a:off x="6799812" y="2867024"/>
            <a:ext cx="4864216" cy="3493264"/>
          </a:xfrm>
          <a:prstGeom prst="rect">
            <a:avLst/>
          </a:prstGeom>
          <a:noFill/>
        </p:spPr>
        <p:txBody>
          <a:bodyPr wrap="square" rtlCol="0">
            <a:spAutoFit/>
          </a:bodyPr>
          <a:lstStyle/>
          <a:p>
            <a:r>
              <a:rPr lang="fr-FR" sz="1700" dirty="0"/>
              <a:t>La capacité (m3/h) doit être adaptée à la consommation d’ECS, trop grande la résine risque de ne pas être saturée au moment du rinçage avec la saumure, entraînant ainsi une surconsommation de sel. Un intervalle de </a:t>
            </a:r>
            <a:r>
              <a:rPr lang="fr-FR" sz="1700" u="sng" dirty="0"/>
              <a:t>4 jours maxi </a:t>
            </a:r>
            <a:r>
              <a:rPr lang="fr-FR" sz="1700" dirty="0"/>
              <a:t>est nécessaire entre 2 régénérations.</a:t>
            </a:r>
          </a:p>
          <a:p>
            <a:r>
              <a:rPr lang="fr-FR" sz="1700" dirty="0"/>
              <a:t>La saturation des résines est plus rapide quand le TH est élevé, la taille du bac à sel doit permettre une autonomie suffisante pour couvrir l’intervalle entre 2 visites du chauffagiste. Un contrat spécifique pour une maintenance annuelle est recommandé ainsi que pour le disconnecteur </a:t>
            </a:r>
            <a:r>
              <a:rPr lang="fr-FR" sz="1700" b="1" dirty="0"/>
              <a:t>hydraulique indispensable</a:t>
            </a:r>
            <a:r>
              <a:rPr lang="fr-FR" sz="1700" dirty="0"/>
              <a:t>.</a:t>
            </a: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898" y="26988"/>
            <a:ext cx="1317349" cy="1537682"/>
          </a:xfrm>
          <a:prstGeom prst="rect">
            <a:avLst/>
          </a:prstGeom>
        </p:spPr>
      </p:pic>
      <p:grpSp>
        <p:nvGrpSpPr>
          <p:cNvPr id="12" name="Groupe 11"/>
          <p:cNvGrpSpPr/>
          <p:nvPr/>
        </p:nvGrpSpPr>
        <p:grpSpPr>
          <a:xfrm>
            <a:off x="1555750" y="2893271"/>
            <a:ext cx="4864216" cy="3402816"/>
            <a:chOff x="1488495" y="2556027"/>
            <a:chExt cx="5553740" cy="3999297"/>
          </a:xfrm>
        </p:grpSpPr>
        <p:grpSp>
          <p:nvGrpSpPr>
            <p:cNvPr id="3" name="Groupe 2"/>
            <p:cNvGrpSpPr/>
            <p:nvPr/>
          </p:nvGrpSpPr>
          <p:grpSpPr>
            <a:xfrm>
              <a:off x="1488495" y="2556027"/>
              <a:ext cx="5553740" cy="3999297"/>
              <a:chOff x="1488495" y="2556027"/>
              <a:chExt cx="5553740" cy="3999297"/>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495" y="2556027"/>
                <a:ext cx="5553740" cy="3999297"/>
              </a:xfrm>
              <a:prstGeom prst="rect">
                <a:avLst/>
              </a:prstGeom>
            </p:spPr>
          </p:pic>
          <p:sp>
            <p:nvSpPr>
              <p:cNvPr id="2" name="ZoneTexte 1"/>
              <p:cNvSpPr txBox="1"/>
              <p:nvPr/>
            </p:nvSpPr>
            <p:spPr>
              <a:xfrm>
                <a:off x="4042611" y="5698156"/>
                <a:ext cx="2550694" cy="830997"/>
              </a:xfrm>
              <a:prstGeom prst="rect">
                <a:avLst/>
              </a:prstGeom>
              <a:noFill/>
            </p:spPr>
            <p:txBody>
              <a:bodyPr wrap="square" rtlCol="0">
                <a:spAutoFit/>
              </a:bodyPr>
              <a:lstStyle/>
              <a:p>
                <a:r>
                  <a:rPr lang="fr-FR" sz="1200"/>
                  <a:t>Si des blocs de sels sont encores présents dans la saumure c’est que la concentration est suffisante, sinon il manque du sel….</a:t>
                </a:r>
              </a:p>
            </p:txBody>
          </p:sp>
        </p:grpSp>
        <p:cxnSp>
          <p:nvCxnSpPr>
            <p:cNvPr id="9" name="Connecteur droit avec flèche 8"/>
            <p:cNvCxnSpPr/>
            <p:nvPr/>
          </p:nvCxnSpPr>
          <p:spPr>
            <a:xfrm flipH="1" flipV="1">
              <a:off x="2618072" y="5804034"/>
              <a:ext cx="1443789" cy="1540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898" y="5272755"/>
            <a:ext cx="1345013" cy="1317534"/>
          </a:xfrm>
          <a:prstGeom prst="rect">
            <a:avLst/>
          </a:prstGeom>
        </p:spPr>
      </p:pic>
    </p:spTree>
    <p:extLst>
      <p:ext uri="{BB962C8B-B14F-4D97-AF65-F5344CB8AC3E}">
        <p14:creationId xmlns:p14="http://schemas.microsoft.com/office/powerpoint/2010/main" val="124486044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ZoneTexte 3"/>
          <p:cNvSpPr txBox="1"/>
          <p:nvPr/>
        </p:nvSpPr>
        <p:spPr>
          <a:xfrm>
            <a:off x="1192295" y="275545"/>
            <a:ext cx="10253757" cy="923330"/>
          </a:xfrm>
          <a:prstGeom prst="rect">
            <a:avLst/>
          </a:prstGeom>
          <a:noFill/>
        </p:spPr>
        <p:txBody>
          <a:bodyPr wrap="square" rtlCol="0">
            <a:spAutoFit/>
          </a:bodyPr>
          <a:lstStyle/>
          <a:p>
            <a:r>
              <a:rPr lang="fr-FR" dirty="0"/>
              <a:t>	</a:t>
            </a:r>
            <a:r>
              <a:rPr lang="fr-FR" sz="3600" b="1" dirty="0">
                <a:solidFill>
                  <a:schemeClr val="bg1"/>
                </a:solidFill>
              </a:rPr>
              <a:t>Disconnecteur</a:t>
            </a:r>
            <a:r>
              <a:rPr lang="fr-FR" sz="2400" b="1" dirty="0"/>
              <a:t> </a:t>
            </a:r>
            <a:r>
              <a:rPr lang="fr-FR" sz="2400" b="1" dirty="0">
                <a:solidFill>
                  <a:schemeClr val="bg1"/>
                </a:solidFill>
              </a:rPr>
              <a:t>:</a:t>
            </a:r>
            <a:endParaRPr lang="fr-FR" dirty="0">
              <a:solidFill>
                <a:schemeClr val="bg1"/>
              </a:solidFill>
            </a:endParaRPr>
          </a:p>
          <a:p>
            <a:endParaRPr lang="fr-FR" dirty="0"/>
          </a:p>
        </p:txBody>
      </p:sp>
      <p:sp>
        <p:nvSpPr>
          <p:cNvPr id="6" name="ZoneTexte 5"/>
          <p:cNvSpPr txBox="1"/>
          <p:nvPr/>
        </p:nvSpPr>
        <p:spPr>
          <a:xfrm>
            <a:off x="6870818" y="2709017"/>
            <a:ext cx="4700187" cy="369332"/>
          </a:xfrm>
          <a:prstGeom prst="rect">
            <a:avLst/>
          </a:prstGeom>
          <a:noFill/>
        </p:spPr>
        <p:txBody>
          <a:bodyPr wrap="square" rtlCol="0">
            <a:spAutoFit/>
          </a:bodyPr>
          <a:lstStyle/>
          <a:p>
            <a:endParaRPr lang="fr-FR"/>
          </a:p>
        </p:txBody>
      </p:sp>
      <p:pic>
        <p:nvPicPr>
          <p:cNvPr id="2" name="Image 1"/>
          <p:cNvPicPr>
            <a:picLocks noChangeAspect="1"/>
          </p:cNvPicPr>
          <p:nvPr/>
        </p:nvPicPr>
        <p:blipFill>
          <a:blip r:embed="rId2"/>
          <a:stretch>
            <a:fillRect/>
          </a:stretch>
        </p:blipFill>
        <p:spPr>
          <a:xfrm>
            <a:off x="2639452" y="1390823"/>
            <a:ext cx="7304648" cy="3536424"/>
          </a:xfrm>
          <a:prstGeom prst="rect">
            <a:avLst/>
          </a:prstGeom>
        </p:spPr>
      </p:pic>
      <p:sp>
        <p:nvSpPr>
          <p:cNvPr id="3" name="ZoneTexte 2"/>
          <p:cNvSpPr txBox="1"/>
          <p:nvPr/>
        </p:nvSpPr>
        <p:spPr>
          <a:xfrm>
            <a:off x="2229651" y="4982504"/>
            <a:ext cx="8959226" cy="1477328"/>
          </a:xfrm>
          <a:prstGeom prst="rect">
            <a:avLst/>
          </a:prstGeom>
          <a:noFill/>
        </p:spPr>
        <p:txBody>
          <a:bodyPr wrap="square" rtlCol="0">
            <a:spAutoFit/>
          </a:bodyPr>
          <a:lstStyle/>
          <a:p>
            <a:r>
              <a:rPr lang="fr-FR" dirty="0"/>
              <a:t>Cet équipement permet d’éviter un ‘retour’ depuis le réseau privé vers le réseau public, avec le risque de pollution induit.</a:t>
            </a:r>
          </a:p>
          <a:p>
            <a:r>
              <a:rPr lang="fr-FR" dirty="0"/>
              <a:t> </a:t>
            </a:r>
          </a:p>
          <a:p>
            <a:r>
              <a:rPr lang="fr-FR" dirty="0"/>
              <a:t>Son </a:t>
            </a:r>
            <a:r>
              <a:rPr lang="fr-FR" b="1" dirty="0"/>
              <a:t>entretien annuel est obligatoire</a:t>
            </a:r>
            <a:r>
              <a:rPr lang="fr-FR" dirty="0"/>
              <a:t> et généralement sous-traité par le mainteneur de l’installation principale.</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98" y="26988"/>
            <a:ext cx="1317349" cy="1537682"/>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898" y="5272755"/>
            <a:ext cx="1345013" cy="1317534"/>
          </a:xfrm>
          <a:prstGeom prst="rect">
            <a:avLst/>
          </a:prstGeom>
        </p:spPr>
      </p:pic>
    </p:spTree>
    <p:extLst>
      <p:ext uri="{BB962C8B-B14F-4D97-AF65-F5344CB8AC3E}">
        <p14:creationId xmlns:p14="http://schemas.microsoft.com/office/powerpoint/2010/main" val="129374513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441533" y="1564670"/>
            <a:ext cx="11750467" cy="5632311"/>
          </a:xfrm>
          <a:prstGeom prst="rect">
            <a:avLst/>
          </a:prstGeom>
          <a:noFill/>
        </p:spPr>
        <p:txBody>
          <a:bodyPr wrap="square" rtlCol="0">
            <a:spAutoFit/>
          </a:bodyPr>
          <a:lstStyle/>
          <a:p>
            <a:r>
              <a:rPr lang="fr-FR" dirty="0"/>
              <a:t>		</a:t>
            </a:r>
            <a:r>
              <a:rPr lang="fr-FR" sz="1600" dirty="0"/>
              <a:t>La maintenance d’une installation collective d’ECS est donc une opération primordiale si on veut à la fois 		bénéficier d’une installation sûre en termes sanitaires, confortable et la plus économique possible.</a:t>
            </a:r>
          </a:p>
          <a:p>
            <a:endParaRPr lang="fr-FR" sz="1600" dirty="0"/>
          </a:p>
          <a:p>
            <a:r>
              <a:rPr lang="fr-FR" sz="1600" dirty="0"/>
              <a:t>Le coût croissant de l’énergie ayant évidemment un impact de plus en plus marqué sur le coût global de production d’un m3 d’eau chaude sanitaire, la part de l’eau froide prenant une part marginale dans la composition de ce prix, ce dernier est composé de plusieurs éléments distincts:</a:t>
            </a:r>
          </a:p>
          <a:p>
            <a:endParaRPr lang="fr-FR" sz="1600" dirty="0"/>
          </a:p>
          <a:p>
            <a:r>
              <a:rPr lang="fr-FR" sz="1600" dirty="0"/>
              <a:t>	-le coût de l’eau froide,</a:t>
            </a:r>
          </a:p>
          <a:p>
            <a:r>
              <a:rPr lang="fr-FR" sz="1600" dirty="0"/>
              <a:t>	-le coût de réchauffage d’eau froide (proportionnel au nombre de m3 d’EF et prix du kW/h)</a:t>
            </a:r>
          </a:p>
          <a:p>
            <a:r>
              <a:rPr lang="fr-FR" sz="1600" dirty="0"/>
              <a:t>	-le coût de réchauffage de la boucle (avec la même énergie que le chauffage ou par résistance électrique)</a:t>
            </a:r>
          </a:p>
          <a:p>
            <a:r>
              <a:rPr lang="fr-FR" sz="1600" dirty="0"/>
              <a:t>	-les consommations éventuelles de sel si il y a un adoucisseur</a:t>
            </a:r>
          </a:p>
          <a:p>
            <a:r>
              <a:rPr lang="fr-FR" sz="1600" dirty="0"/>
              <a:t>	-les coûts liés à la maintenance:</a:t>
            </a:r>
          </a:p>
          <a:p>
            <a:pPr marL="1520825" lvl="3" indent="-149225">
              <a:buFont typeface="Arial" panose="020B0604020202020204" pitchFamily="34" charset="0"/>
              <a:buChar char="•"/>
              <a:tabLst>
                <a:tab pos="1520825" algn="l"/>
              </a:tabLst>
            </a:pPr>
            <a:r>
              <a:rPr lang="fr-FR" sz="1600" dirty="0"/>
              <a:t>Contrat ECS sur 12 mois</a:t>
            </a:r>
          </a:p>
          <a:p>
            <a:pPr marL="1520825" lvl="3" indent="-149225">
              <a:buFont typeface="Arial" panose="020B0604020202020204" pitchFamily="34" charset="0"/>
              <a:buChar char="•"/>
              <a:tabLst>
                <a:tab pos="1520825" algn="l"/>
              </a:tabLst>
            </a:pPr>
            <a:r>
              <a:rPr lang="fr-FR" sz="1600" dirty="0"/>
              <a:t>Contrat adoucisseur</a:t>
            </a:r>
          </a:p>
          <a:p>
            <a:pPr marL="1520825" lvl="3" indent="-149225">
              <a:buFont typeface="Arial" panose="020B0604020202020204" pitchFamily="34" charset="0"/>
              <a:buChar char="•"/>
              <a:tabLst>
                <a:tab pos="1520825" algn="l"/>
              </a:tabLst>
            </a:pPr>
            <a:r>
              <a:rPr lang="fr-FR" sz="1600" dirty="0"/>
              <a:t>Maintenance annuelle disconnecteur</a:t>
            </a:r>
          </a:p>
          <a:p>
            <a:pPr marL="1520825" lvl="3" indent="-149225">
              <a:buFont typeface="Arial" panose="020B0604020202020204" pitchFamily="34" charset="0"/>
              <a:buChar char="•"/>
              <a:tabLst>
                <a:tab pos="1520825" algn="l"/>
              </a:tabLst>
            </a:pPr>
            <a:endParaRPr lang="fr-FR" sz="1600" dirty="0"/>
          </a:p>
          <a:p>
            <a:pPr lvl="3">
              <a:tabLst>
                <a:tab pos="1520825" algn="l"/>
              </a:tabLst>
            </a:pPr>
            <a:r>
              <a:rPr lang="fr-FR" sz="1600" dirty="0"/>
              <a:t>Ces coûts sont répartis suivant les conditions du règlement de copropriété: </a:t>
            </a:r>
          </a:p>
          <a:p>
            <a:pPr lvl="3">
              <a:tabLst>
                <a:tab pos="1520825" algn="l"/>
              </a:tabLst>
            </a:pPr>
            <a:r>
              <a:rPr lang="fr-FR" sz="1600" dirty="0"/>
              <a:t>				-aux tantièmes (proportionnels à la surface du lot)</a:t>
            </a:r>
          </a:p>
          <a:p>
            <a:pPr lvl="3">
              <a:tabLst>
                <a:tab pos="1520825" algn="l"/>
              </a:tabLst>
            </a:pPr>
            <a:r>
              <a:rPr lang="fr-FR" sz="1600" dirty="0"/>
              <a:t>				-en fonction d’une consommation réelle en m3 des compteurs individuels ECS</a:t>
            </a:r>
          </a:p>
          <a:p>
            <a:pPr marL="1520825" lvl="3" indent="-149225">
              <a:buFont typeface="Arial" panose="020B0604020202020204" pitchFamily="34" charset="0"/>
              <a:buChar char="•"/>
              <a:tabLst>
                <a:tab pos="1520825" algn="l"/>
              </a:tabLst>
            </a:pPr>
            <a:endParaRPr lang="fr-FR" dirty="0"/>
          </a:p>
          <a:p>
            <a:pPr lvl="3">
              <a:tabLst>
                <a:tab pos="1520825" algn="l"/>
              </a:tabLst>
            </a:pPr>
            <a:endParaRPr lang="fr-FR" dirty="0"/>
          </a:p>
          <a:p>
            <a:endParaRPr lang="fr-FR"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898" y="26988"/>
            <a:ext cx="1317349" cy="1537682"/>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98" y="5272755"/>
            <a:ext cx="1345013" cy="1317534"/>
          </a:xfrm>
          <a:prstGeom prst="rect">
            <a:avLst/>
          </a:prstGeom>
        </p:spPr>
      </p:pic>
    </p:spTree>
    <p:extLst>
      <p:ext uri="{BB962C8B-B14F-4D97-AF65-F5344CB8AC3E}">
        <p14:creationId xmlns:p14="http://schemas.microsoft.com/office/powerpoint/2010/main" val="415585673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1939704" y="114393"/>
            <a:ext cx="9937398" cy="1323439"/>
          </a:xfrm>
          <a:prstGeom prst="rect">
            <a:avLst/>
          </a:prstGeom>
          <a:noFill/>
        </p:spPr>
        <p:txBody>
          <a:bodyPr wrap="square" rtlCol="0">
            <a:spAutoFit/>
          </a:bodyPr>
          <a:lstStyle/>
          <a:p>
            <a:pPr algn="ctr"/>
            <a:r>
              <a:rPr lang="fr-FR" sz="2000" b="1" dirty="0">
                <a:solidFill>
                  <a:schemeClr val="bg1"/>
                </a:solidFill>
              </a:rPr>
              <a:t>La maintenance préventive d’un ballon de stockage d’ECS doit comporter à minima plusieurs opérations qui seront consignées dans les documents de la chaufferie et le carnet sanitaire.</a:t>
            </a:r>
          </a:p>
          <a:p>
            <a:endParaRPr lang="fr-FR" sz="2000" b="1" dirty="0">
              <a:solidFill>
                <a:schemeClr val="bg1"/>
              </a:solidFill>
            </a:endParaRPr>
          </a:p>
        </p:txBody>
      </p:sp>
      <p:pic>
        <p:nvPicPr>
          <p:cNvPr id="3" name="Image 2"/>
          <p:cNvPicPr>
            <a:picLocks noChangeAspect="1"/>
          </p:cNvPicPr>
          <p:nvPr/>
        </p:nvPicPr>
        <p:blipFill>
          <a:blip r:embed="rId2"/>
          <a:stretch>
            <a:fillRect/>
          </a:stretch>
        </p:blipFill>
        <p:spPr>
          <a:xfrm>
            <a:off x="3414874" y="1366437"/>
            <a:ext cx="7300751" cy="5140093"/>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98" y="26988"/>
            <a:ext cx="1317349" cy="1537682"/>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898" y="5272755"/>
            <a:ext cx="1345013" cy="1317534"/>
          </a:xfrm>
          <a:prstGeom prst="rect">
            <a:avLst/>
          </a:prstGeom>
        </p:spPr>
      </p:pic>
      <p:sp>
        <p:nvSpPr>
          <p:cNvPr id="2" name="ZoneTexte 1"/>
          <p:cNvSpPr txBox="1"/>
          <p:nvPr/>
        </p:nvSpPr>
        <p:spPr>
          <a:xfrm>
            <a:off x="581598" y="2967335"/>
            <a:ext cx="2435193" cy="923330"/>
          </a:xfrm>
          <a:prstGeom prst="rect">
            <a:avLst/>
          </a:prstGeom>
          <a:noFill/>
        </p:spPr>
        <p:txBody>
          <a:bodyPr wrap="square" rtlCol="0">
            <a:spAutoFit/>
          </a:bodyPr>
          <a:lstStyle/>
          <a:p>
            <a:pPr algn="ctr"/>
            <a:r>
              <a:rPr lang="fr-FR" b="1" dirty="0">
                <a:solidFill>
                  <a:srgbClr val="FF0000"/>
                </a:solidFill>
              </a:rPr>
              <a:t>Exemple </a:t>
            </a:r>
          </a:p>
          <a:p>
            <a:pPr algn="ctr"/>
            <a:r>
              <a:rPr lang="fr-FR" b="1" dirty="0">
                <a:solidFill>
                  <a:srgbClr val="FF0000"/>
                </a:solidFill>
              </a:rPr>
              <a:t>d’une maintenance préventive</a:t>
            </a:r>
          </a:p>
        </p:txBody>
      </p:sp>
    </p:spTree>
    <p:extLst>
      <p:ext uri="{BB962C8B-B14F-4D97-AF65-F5344CB8AC3E}">
        <p14:creationId xmlns:p14="http://schemas.microsoft.com/office/powerpoint/2010/main" val="408968531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055" y="2839511"/>
            <a:ext cx="7418802" cy="3035197"/>
          </a:xfrm>
          <a:prstGeom prst="rect">
            <a:avLst/>
          </a:prstGeom>
        </p:spPr>
      </p:pic>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ZoneTexte 3"/>
          <p:cNvSpPr txBox="1"/>
          <p:nvPr/>
        </p:nvSpPr>
        <p:spPr>
          <a:xfrm>
            <a:off x="1843391" y="599952"/>
            <a:ext cx="8842443" cy="2400657"/>
          </a:xfrm>
          <a:prstGeom prst="rect">
            <a:avLst/>
          </a:prstGeom>
          <a:noFill/>
        </p:spPr>
        <p:txBody>
          <a:bodyPr wrap="square" rtlCol="0">
            <a:spAutoFit/>
          </a:bodyPr>
          <a:lstStyle/>
          <a:p>
            <a:r>
              <a:rPr lang="fr-FR" sz="2400" b="1" dirty="0">
                <a:solidFill>
                  <a:schemeClr val="bg1"/>
                </a:solidFill>
              </a:rPr>
              <a:t>Définition :</a:t>
            </a:r>
          </a:p>
          <a:p>
            <a:endParaRPr lang="fr-FR" dirty="0"/>
          </a:p>
          <a:p>
            <a:r>
              <a:rPr lang="fr-FR" u="sng" dirty="0"/>
              <a:t>On appelle </a:t>
            </a:r>
            <a:r>
              <a:rPr lang="fr-FR" b="1" u="sng" dirty="0"/>
              <a:t>ECS* collective </a:t>
            </a:r>
            <a:r>
              <a:rPr lang="fr-FR" dirty="0"/>
              <a:t>l’infrastructure qui permet d’obtenir de l’eau chaude sanitaire au moyen d’un système collectif de production et de distribution. </a:t>
            </a:r>
          </a:p>
          <a:p>
            <a:endParaRPr lang="fr-FR" dirty="0"/>
          </a:p>
          <a:p>
            <a:r>
              <a:rPr lang="fr-FR" dirty="0"/>
              <a:t>Ce type d’installation est souvent associé à un système de chauffage central utilisant la même énergie ce qui permet d’en amortir l’investissement par un fonctionnement à l’année et pas seulement durant la période froide.</a:t>
            </a:r>
          </a:p>
        </p:txBody>
      </p:sp>
      <p:sp>
        <p:nvSpPr>
          <p:cNvPr id="2" name="ZoneTexte 1"/>
          <p:cNvSpPr txBox="1"/>
          <p:nvPr/>
        </p:nvSpPr>
        <p:spPr>
          <a:xfrm>
            <a:off x="2286000" y="5875506"/>
            <a:ext cx="7957226" cy="369332"/>
          </a:xfrm>
          <a:prstGeom prst="rect">
            <a:avLst/>
          </a:prstGeom>
          <a:noFill/>
        </p:spPr>
        <p:txBody>
          <a:bodyPr wrap="square" rtlCol="0">
            <a:spAutoFit/>
          </a:bodyPr>
          <a:lstStyle/>
          <a:p>
            <a:r>
              <a:rPr lang="fr-FR"/>
              <a:t>ECS*: Eau Chaude Sanitaire</a:t>
            </a:r>
          </a:p>
        </p:txBody>
      </p:sp>
      <p:sp>
        <p:nvSpPr>
          <p:cNvPr id="10" name="ZoneTexte 9"/>
          <p:cNvSpPr txBox="1"/>
          <p:nvPr/>
        </p:nvSpPr>
        <p:spPr>
          <a:xfrm>
            <a:off x="2371774" y="3791327"/>
            <a:ext cx="2517726" cy="646331"/>
          </a:xfrm>
          <a:prstGeom prst="rect">
            <a:avLst/>
          </a:prstGeom>
          <a:noFill/>
        </p:spPr>
        <p:txBody>
          <a:bodyPr wrap="square" rtlCol="0">
            <a:spAutoFit/>
          </a:bodyPr>
          <a:lstStyle/>
          <a:p>
            <a:r>
              <a:rPr lang="fr-FR" b="1" dirty="0"/>
              <a:t>Eau chaude </a:t>
            </a:r>
          </a:p>
          <a:p>
            <a:r>
              <a:rPr lang="fr-FR" b="1" dirty="0"/>
              <a:t>Individuelle !</a:t>
            </a:r>
          </a:p>
        </p:txBody>
      </p:sp>
      <p:sp>
        <p:nvSpPr>
          <p:cNvPr id="12" name="ZoneTexte 11"/>
          <p:cNvSpPr txBox="1"/>
          <p:nvPr/>
        </p:nvSpPr>
        <p:spPr>
          <a:xfrm>
            <a:off x="7942528" y="3000609"/>
            <a:ext cx="3053151" cy="369332"/>
          </a:xfrm>
          <a:prstGeom prst="rect">
            <a:avLst/>
          </a:prstGeom>
          <a:noFill/>
        </p:spPr>
        <p:txBody>
          <a:bodyPr wrap="square" rtlCol="0">
            <a:spAutoFit/>
          </a:bodyPr>
          <a:lstStyle/>
          <a:p>
            <a:r>
              <a:rPr lang="fr-FR" b="1" dirty="0"/>
              <a:t>Eau chaude collective !!!</a:t>
            </a:r>
          </a:p>
        </p:txBody>
      </p:sp>
      <p:pic>
        <p:nvPicPr>
          <p:cNvPr id="14" name="Image 13"/>
          <p:cNvPicPr>
            <a:picLocks noChangeAspect="1"/>
          </p:cNvPicPr>
          <p:nvPr/>
        </p:nvPicPr>
        <p:blipFill>
          <a:blip r:embed="rId3"/>
          <a:stretch>
            <a:fillRect/>
          </a:stretch>
        </p:blipFill>
        <p:spPr>
          <a:xfrm>
            <a:off x="214514" y="94745"/>
            <a:ext cx="1341236" cy="6565961"/>
          </a:xfrm>
          <a:prstGeom prst="rect">
            <a:avLst/>
          </a:prstGeom>
        </p:spPr>
      </p:pic>
    </p:spTree>
    <p:extLst>
      <p:ext uri="{BB962C8B-B14F-4D97-AF65-F5344CB8AC3E}">
        <p14:creationId xmlns:p14="http://schemas.microsoft.com/office/powerpoint/2010/main" val="355418064"/>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737" y="5540466"/>
            <a:ext cx="1345013" cy="1317534"/>
          </a:xfrm>
          <a:prstGeom prst="rect">
            <a:avLst/>
          </a:prstGeom>
        </p:spPr>
      </p:pic>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230796" y="1351752"/>
            <a:ext cx="11750467" cy="4847481"/>
          </a:xfrm>
          <a:prstGeom prst="rect">
            <a:avLst/>
          </a:prstGeom>
          <a:noFill/>
        </p:spPr>
        <p:txBody>
          <a:bodyPr wrap="square" rtlCol="0">
            <a:spAutoFit/>
          </a:bodyPr>
          <a:lstStyle/>
          <a:p>
            <a:r>
              <a:rPr lang="fr-FR" dirty="0"/>
              <a:t>		</a:t>
            </a:r>
            <a:r>
              <a:rPr lang="fr-FR" sz="1700" dirty="0"/>
              <a:t>Quelle que soit l’énergie retenue pour la production d’ECS il faut admettre que :</a:t>
            </a:r>
          </a:p>
          <a:p>
            <a:r>
              <a:rPr lang="fr-FR" sz="1700" dirty="0"/>
              <a:t>			</a:t>
            </a:r>
          </a:p>
          <a:p>
            <a:r>
              <a:rPr lang="fr-FR" sz="1700" dirty="0">
                <a:sym typeface="Wingdings" panose="05000000000000000000" pitchFamily="2" charset="2"/>
              </a:rPr>
              <a:t>			 </a:t>
            </a:r>
            <a:r>
              <a:rPr lang="fr-FR" sz="1700" dirty="0"/>
              <a:t>environ 30% de celle-ci sera dissipée en ‘pertes’ dans la boucle, ce ratio augmentera si 			    le taux d’occupation de l’immeuble baisse (résidences de vacances)</a:t>
            </a:r>
          </a:p>
          <a:p>
            <a:r>
              <a:rPr lang="fr-FR" sz="1700" dirty="0"/>
              <a:t>			</a:t>
            </a:r>
          </a:p>
          <a:p>
            <a:r>
              <a:rPr lang="fr-FR" sz="1700" dirty="0">
                <a:sym typeface="Wingdings" panose="05000000000000000000" pitchFamily="2" charset="2"/>
              </a:rPr>
              <a:t>			 les leviers à mettre en place pour réduire cette consommation imposée sont limités…</a:t>
            </a:r>
          </a:p>
          <a:p>
            <a:endParaRPr lang="fr-FR" sz="1700" dirty="0">
              <a:sym typeface="Wingdings" panose="05000000000000000000" pitchFamily="2" charset="2"/>
            </a:endParaRPr>
          </a:p>
          <a:p>
            <a:r>
              <a:rPr lang="fr-FR" sz="1700" dirty="0">
                <a:sym typeface="Wingdings" panose="05000000000000000000" pitchFamily="2" charset="2"/>
              </a:rPr>
              <a:t>Le concept d’eau chaude sanitaire collective a été pensé à une époque où l’énergie était abondante et bon marché, et où la contrainte sanitaire forte liée à la légionellose ne s’était pas imposée (on a ‘découvert’ la légionellose en 1976) et il a fallu un certain temps au législateur pour intégrer ce risque dans la conception des installations ECS.</a:t>
            </a:r>
          </a:p>
          <a:p>
            <a:endParaRPr lang="fr-FR" sz="1700" dirty="0">
              <a:sym typeface="Wingdings" panose="05000000000000000000" pitchFamily="2" charset="2"/>
            </a:endParaRPr>
          </a:p>
          <a:p>
            <a:r>
              <a:rPr lang="fr-FR" sz="1700" dirty="0">
                <a:sym typeface="Wingdings" panose="05000000000000000000" pitchFamily="2" charset="2"/>
              </a:rPr>
              <a:t>Aujourd’hui seules des installations neuves intégrant des énergies renouvelables et permettant un rendement élevé sont encore réalisées dans cette configuration et ceci souvent pour atteindre des contraintes énergétiques minimales en vue de l’obtention du permis de construire (pompe à chaleur air/eau ou eau/eau, chaleur fatale sur les eaux grises, appoint solaire…), les BE dont les missions sont souvent incomplètes doivent ‘cocher des cases’, sans réelle obligation de résultat.</a:t>
            </a:r>
          </a:p>
          <a:p>
            <a:endParaRPr lang="fr-FR" dirty="0">
              <a:sym typeface="Wingdings" panose="05000000000000000000" pitchFamily="2" charset="2"/>
            </a:endParaRPr>
          </a:p>
          <a:p>
            <a:r>
              <a:rPr lang="fr-FR" b="1" dirty="0">
                <a:sym typeface="Wingdings" panose="05000000000000000000" pitchFamily="2" charset="2"/>
              </a:rPr>
              <a:t>				Comment améliorer le parc existant?</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98" y="26988"/>
            <a:ext cx="1317349" cy="1537682"/>
          </a:xfrm>
          <a:prstGeom prst="rect">
            <a:avLst/>
          </a:prstGeom>
        </p:spPr>
      </p:pic>
    </p:spTree>
    <p:extLst>
      <p:ext uri="{BB962C8B-B14F-4D97-AF65-F5344CB8AC3E}">
        <p14:creationId xmlns:p14="http://schemas.microsoft.com/office/powerpoint/2010/main" val="73631737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3250" y="1777118"/>
            <a:ext cx="3204734" cy="1857048"/>
          </a:xfrm>
          <a:prstGeom prst="rect">
            <a:avLst/>
          </a:prstGeom>
        </p:spPr>
      </p:pic>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27211" y="324808"/>
            <a:ext cx="11750467" cy="1323439"/>
          </a:xfrm>
          <a:prstGeom prst="rect">
            <a:avLst/>
          </a:prstGeom>
          <a:noFill/>
        </p:spPr>
        <p:txBody>
          <a:bodyPr wrap="square" rtlCol="0">
            <a:spAutoFit/>
          </a:bodyPr>
          <a:lstStyle/>
          <a:p>
            <a:pPr algn="ctr"/>
            <a:r>
              <a:rPr lang="fr-FR" sz="2000" dirty="0">
                <a:solidFill>
                  <a:schemeClr val="bg1"/>
                </a:solidFill>
              </a:rPr>
              <a:t>		</a:t>
            </a:r>
            <a:r>
              <a:rPr lang="fr-FR" sz="2000" b="1" dirty="0">
                <a:solidFill>
                  <a:schemeClr val="bg1"/>
                </a:solidFill>
              </a:rPr>
              <a:t>Comment améliorer le bilan économique de son installation ECS ? (en étant en sécurité)</a:t>
            </a:r>
          </a:p>
          <a:p>
            <a:pPr algn="ctr"/>
            <a:endParaRPr lang="fr-FR" sz="2000" dirty="0">
              <a:solidFill>
                <a:schemeClr val="bg1"/>
              </a:solidFill>
              <a:sym typeface="Wingdings" panose="05000000000000000000" pitchFamily="2" charset="2"/>
            </a:endParaRPr>
          </a:p>
          <a:p>
            <a:pPr algn="ctr"/>
            <a:r>
              <a:rPr lang="fr-FR" sz="2000" dirty="0">
                <a:solidFill>
                  <a:schemeClr val="bg1"/>
                </a:solidFill>
                <a:sym typeface="Wingdings" panose="05000000000000000000" pitchFamily="2" charset="2"/>
              </a:rPr>
              <a:t>		</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98" y="26988"/>
            <a:ext cx="1317349" cy="1537682"/>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898" y="5272755"/>
            <a:ext cx="1345013" cy="1317534"/>
          </a:xfrm>
          <a:prstGeom prst="rect">
            <a:avLst/>
          </a:prstGeom>
        </p:spPr>
      </p:pic>
      <p:pic>
        <p:nvPicPr>
          <p:cNvPr id="8" name="Image 7"/>
          <p:cNvPicPr>
            <a:picLocks noChangeAspect="1"/>
          </p:cNvPicPr>
          <p:nvPr/>
        </p:nvPicPr>
        <p:blipFill>
          <a:blip r:embed="rId5"/>
          <a:stretch>
            <a:fillRect/>
          </a:stretch>
        </p:blipFill>
        <p:spPr>
          <a:xfrm>
            <a:off x="7873556" y="3931939"/>
            <a:ext cx="3904122" cy="2297887"/>
          </a:xfrm>
          <a:prstGeom prst="rect">
            <a:avLst/>
          </a:prstGeom>
        </p:spPr>
      </p:pic>
      <p:sp>
        <p:nvSpPr>
          <p:cNvPr id="5" name="ZoneTexte 4">
            <a:extLst>
              <a:ext uri="{FF2B5EF4-FFF2-40B4-BE49-F238E27FC236}">
                <a16:creationId xmlns:a16="http://schemas.microsoft.com/office/drawing/2014/main" id="{1A7E9F57-3038-D5D6-CBBE-7ABBFDBE1833}"/>
              </a:ext>
            </a:extLst>
          </p:cNvPr>
          <p:cNvSpPr txBox="1"/>
          <p:nvPr/>
        </p:nvSpPr>
        <p:spPr>
          <a:xfrm>
            <a:off x="574157" y="1621820"/>
            <a:ext cx="7426843" cy="4801314"/>
          </a:xfrm>
          <a:prstGeom prst="rect">
            <a:avLst/>
          </a:prstGeom>
          <a:noFill/>
        </p:spPr>
        <p:txBody>
          <a:bodyPr wrap="square">
            <a:spAutoFit/>
          </a:bodyPr>
          <a:lstStyle/>
          <a:p>
            <a:r>
              <a:rPr lang="fr-FR" dirty="0">
                <a:sym typeface="Wingdings" panose="05000000000000000000" pitchFamily="2" charset="2"/>
              </a:rPr>
              <a:t>Malheureusement s’il est difficile de faire diminuer les coûts d’une installation ECS collective, quelques pistes sont néanmoins envisageables:</a:t>
            </a:r>
          </a:p>
          <a:p>
            <a:r>
              <a:rPr lang="fr-FR" dirty="0">
                <a:sym typeface="Wingdings" panose="05000000000000000000" pitchFamily="2" charset="2"/>
              </a:rPr>
              <a:t>	</a:t>
            </a:r>
          </a:p>
          <a:p>
            <a:endParaRPr lang="fr-FR" dirty="0">
              <a:sym typeface="Wingdings" panose="05000000000000000000" pitchFamily="2" charset="2"/>
            </a:endParaRPr>
          </a:p>
          <a:p>
            <a:pPr marL="285750" indent="-285750">
              <a:buFont typeface="Wingdings" panose="05000000000000000000" pitchFamily="2" charset="2"/>
              <a:buChar char="à"/>
            </a:pPr>
            <a:r>
              <a:rPr lang="fr-FR" dirty="0">
                <a:sym typeface="Wingdings" panose="05000000000000000000" pitchFamily="2" charset="2"/>
              </a:rPr>
              <a:t>Utilisation d’une PAC à la place de la résistance de boucle..</a:t>
            </a:r>
          </a:p>
          <a:p>
            <a:pPr marL="285750" indent="-285750">
              <a:buFont typeface="Wingdings" panose="05000000000000000000" pitchFamily="2" charset="2"/>
              <a:buChar char="à"/>
            </a:pPr>
            <a:endParaRPr lang="fr-FR" dirty="0">
              <a:sym typeface="Wingdings" panose="05000000000000000000" pitchFamily="2" charset="2"/>
            </a:endParaRPr>
          </a:p>
          <a:p>
            <a:endParaRPr lang="fr-FR" dirty="0">
              <a:sym typeface="Wingdings" panose="05000000000000000000" pitchFamily="2" charset="2"/>
            </a:endParaRPr>
          </a:p>
          <a:p>
            <a:pPr marL="285750" indent="-285750">
              <a:buFont typeface="Wingdings" panose="05000000000000000000" pitchFamily="2" charset="2"/>
              <a:buChar char="à"/>
            </a:pPr>
            <a:endParaRPr lang="fr-FR" dirty="0">
              <a:sym typeface="Wingdings" panose="05000000000000000000" pitchFamily="2" charset="2"/>
            </a:endParaRPr>
          </a:p>
          <a:p>
            <a:pPr marL="285750" indent="-285750">
              <a:buFont typeface="Wingdings" panose="05000000000000000000" pitchFamily="2" charset="2"/>
              <a:buChar char="à"/>
            </a:pPr>
            <a:r>
              <a:rPr lang="fr-FR" dirty="0">
                <a:sym typeface="Wingdings" panose="05000000000000000000" pitchFamily="2" charset="2"/>
              </a:rPr>
              <a:t>Installation d’une centrale solaire pour aider l’installation en hiver</a:t>
            </a:r>
          </a:p>
          <a:p>
            <a:r>
              <a:rPr lang="fr-FR" dirty="0">
                <a:sym typeface="Wingdings" panose="05000000000000000000" pitchFamily="2" charset="2"/>
              </a:rPr>
              <a:t>Et remplacer la boucle et une bonne partie de la production en été</a:t>
            </a:r>
          </a:p>
          <a:p>
            <a:r>
              <a:rPr lang="fr-FR" dirty="0">
                <a:sym typeface="Wingdings" panose="05000000000000000000" pitchFamily="2" charset="2"/>
              </a:rPr>
              <a:t>(le jour uniquement)</a:t>
            </a:r>
          </a:p>
          <a:p>
            <a:endParaRPr lang="fr-FR" dirty="0">
              <a:sym typeface="Wingdings" panose="05000000000000000000" pitchFamily="2" charset="2"/>
            </a:endParaRPr>
          </a:p>
          <a:p>
            <a:endParaRPr lang="fr-FR" dirty="0">
              <a:sym typeface="Wingdings" panose="05000000000000000000" pitchFamily="2" charset="2"/>
            </a:endParaRPr>
          </a:p>
          <a:p>
            <a:r>
              <a:rPr lang="fr-FR" dirty="0">
                <a:sym typeface="Wingdings" panose="05000000000000000000" pitchFamily="2" charset="2"/>
              </a:rPr>
              <a:t>		Il faut évaluer les </a:t>
            </a:r>
            <a:r>
              <a:rPr lang="fr-FR" b="1" dirty="0">
                <a:sym typeface="Wingdings" panose="05000000000000000000" pitchFamily="2" charset="2"/>
              </a:rPr>
              <a:t>nouveaux coûts de maintenance</a:t>
            </a:r>
          </a:p>
          <a:p>
            <a:r>
              <a:rPr lang="fr-FR" dirty="0">
                <a:sym typeface="Wingdings" panose="05000000000000000000" pitchFamily="2" charset="2"/>
              </a:rPr>
              <a:t>		et l’</a:t>
            </a:r>
            <a:r>
              <a:rPr lang="fr-FR" b="1" dirty="0">
                <a:sym typeface="Wingdings" panose="05000000000000000000" pitchFamily="2" charset="2"/>
              </a:rPr>
              <a:t>amortissement</a:t>
            </a:r>
            <a:r>
              <a:rPr lang="fr-FR" dirty="0">
                <a:sym typeface="Wingdings" panose="05000000000000000000" pitchFamily="2" charset="2"/>
              </a:rPr>
              <a:t> du matériel dans une </a:t>
            </a:r>
            <a:r>
              <a:rPr lang="fr-FR" b="1" dirty="0">
                <a:sym typeface="Wingdings" panose="05000000000000000000" pitchFamily="2" charset="2"/>
              </a:rPr>
              <a:t>rentabilité</a:t>
            </a:r>
          </a:p>
          <a:p>
            <a:r>
              <a:rPr lang="fr-FR" b="1" dirty="0">
                <a:sym typeface="Wingdings" panose="05000000000000000000" pitchFamily="2" charset="2"/>
              </a:rPr>
              <a:t>		à long terme</a:t>
            </a:r>
            <a:r>
              <a:rPr lang="fr-FR" dirty="0">
                <a:sym typeface="Wingdings" panose="05000000000000000000" pitchFamily="2" charset="2"/>
              </a:rPr>
              <a:t>.</a:t>
            </a:r>
            <a:endParaRPr lang="fr-FR" dirty="0"/>
          </a:p>
        </p:txBody>
      </p:sp>
    </p:spTree>
    <p:extLst>
      <p:ext uri="{BB962C8B-B14F-4D97-AF65-F5344CB8AC3E}">
        <p14:creationId xmlns:p14="http://schemas.microsoft.com/office/powerpoint/2010/main" val="312444191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441533" y="1279390"/>
            <a:ext cx="11750467" cy="2862322"/>
          </a:xfrm>
          <a:prstGeom prst="rect">
            <a:avLst/>
          </a:prstGeom>
          <a:noFill/>
        </p:spPr>
        <p:txBody>
          <a:bodyPr wrap="square" rtlCol="0">
            <a:spAutoFit/>
          </a:bodyPr>
          <a:lstStyle/>
          <a:p>
            <a:r>
              <a:rPr lang="fr-FR" dirty="0"/>
              <a:t>		</a:t>
            </a:r>
            <a:endParaRPr lang="fr-FR" dirty="0">
              <a:sym typeface="Wingdings" panose="05000000000000000000" pitchFamily="2" charset="2"/>
            </a:endParaRPr>
          </a:p>
          <a:p>
            <a:r>
              <a:rPr lang="fr-FR" dirty="0">
                <a:sym typeface="Wingdings" panose="05000000000000000000" pitchFamily="2" charset="2"/>
              </a:rPr>
              <a:t>		Sans attaquer de gros travaux ‘fondamentaux’, des actions simples peuvent aussi être efficaces pour diminuer un peu les coûts de maintien en T° de la boucle…</a:t>
            </a:r>
          </a:p>
          <a:p>
            <a:endParaRPr lang="fr-FR" dirty="0">
              <a:sym typeface="Wingdings" panose="05000000000000000000" pitchFamily="2" charset="2"/>
            </a:endParaRPr>
          </a:p>
          <a:p>
            <a:r>
              <a:rPr lang="fr-FR" dirty="0">
                <a:sym typeface="Wingdings" panose="05000000000000000000" pitchFamily="2" charset="2"/>
              </a:rPr>
              <a:t>Ainsi la pose d’un clapet antiretour sur votre arrivée principale d’eau chaude sanitaire permettra d’éviter des retours parasites d’eau froide dans le circuit de bouclage…lesquels sont provoqués par les robinets thermostatiques et ou mélangeurs (de plus en plus présents) qui peuvent dans certaines circonstances et de manière invisible faire passer de l’eau froide vers l’alimentation d’eau chaude.</a:t>
            </a:r>
          </a:p>
          <a:p>
            <a:endParaRPr lang="fr-FR" dirty="0">
              <a:sym typeface="Wingdings" panose="05000000000000000000" pitchFamily="2" charset="2"/>
            </a:endParaRPr>
          </a:p>
          <a:p>
            <a:endParaRPr lang="fr-FR" dirty="0">
              <a:sym typeface="Wingdings" panose="05000000000000000000" pitchFamily="2" charset="2"/>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898" y="26988"/>
            <a:ext cx="1317349" cy="1537682"/>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98" y="5272755"/>
            <a:ext cx="1345013" cy="1317534"/>
          </a:xfrm>
          <a:prstGeom prst="rect">
            <a:avLst/>
          </a:prstGeom>
        </p:spPr>
      </p:pic>
      <p:pic>
        <p:nvPicPr>
          <p:cNvPr id="2" name="Image 1"/>
          <p:cNvPicPr>
            <a:picLocks noChangeAspect="1"/>
          </p:cNvPicPr>
          <p:nvPr/>
        </p:nvPicPr>
        <p:blipFill>
          <a:blip r:embed="rId4"/>
          <a:stretch>
            <a:fillRect/>
          </a:stretch>
        </p:blipFill>
        <p:spPr>
          <a:xfrm rot="5400000">
            <a:off x="3078527" y="2817773"/>
            <a:ext cx="2262087" cy="3965411"/>
          </a:xfrm>
          <a:prstGeom prst="rect">
            <a:avLst/>
          </a:prstGeom>
        </p:spPr>
      </p:pic>
      <p:sp>
        <p:nvSpPr>
          <p:cNvPr id="4" name="ZoneTexte 3"/>
          <p:cNvSpPr txBox="1"/>
          <p:nvPr/>
        </p:nvSpPr>
        <p:spPr>
          <a:xfrm>
            <a:off x="6921062" y="4325745"/>
            <a:ext cx="5270938" cy="646331"/>
          </a:xfrm>
          <a:prstGeom prst="rect">
            <a:avLst/>
          </a:prstGeom>
          <a:noFill/>
        </p:spPr>
        <p:txBody>
          <a:bodyPr wrap="square" rtlCol="0">
            <a:spAutoFit/>
          </a:bodyPr>
          <a:lstStyle/>
          <a:p>
            <a:r>
              <a:rPr lang="fr-FR" sz="3600"/>
              <a:t>10€/pièce TTC hors pose….</a:t>
            </a:r>
          </a:p>
        </p:txBody>
      </p:sp>
      <p:pic>
        <p:nvPicPr>
          <p:cNvPr id="5" name="Image 4"/>
          <p:cNvPicPr>
            <a:picLocks noChangeAspect="1"/>
          </p:cNvPicPr>
          <p:nvPr/>
        </p:nvPicPr>
        <p:blipFill>
          <a:blip r:embed="rId5"/>
          <a:stretch>
            <a:fillRect/>
          </a:stretch>
        </p:blipFill>
        <p:spPr>
          <a:xfrm>
            <a:off x="3020488" y="5715444"/>
            <a:ext cx="1869012" cy="1019022"/>
          </a:xfrm>
          <a:prstGeom prst="rect">
            <a:avLst/>
          </a:prstGeom>
        </p:spPr>
      </p:pic>
      <p:sp>
        <p:nvSpPr>
          <p:cNvPr id="8" name="ZoneTexte 7">
            <a:extLst>
              <a:ext uri="{FF2B5EF4-FFF2-40B4-BE49-F238E27FC236}">
                <a16:creationId xmlns:a16="http://schemas.microsoft.com/office/drawing/2014/main" id="{EA989D32-DBB9-DF1B-A4D1-7AC0C485AC7F}"/>
              </a:ext>
            </a:extLst>
          </p:cNvPr>
          <p:cNvSpPr txBox="1"/>
          <p:nvPr/>
        </p:nvSpPr>
        <p:spPr>
          <a:xfrm>
            <a:off x="0" y="395719"/>
            <a:ext cx="11750467" cy="400110"/>
          </a:xfrm>
          <a:prstGeom prst="rect">
            <a:avLst/>
          </a:prstGeom>
          <a:noFill/>
        </p:spPr>
        <p:txBody>
          <a:bodyPr wrap="square" rtlCol="0">
            <a:spAutoFit/>
          </a:bodyPr>
          <a:lstStyle/>
          <a:p>
            <a:pPr algn="ctr"/>
            <a:r>
              <a:rPr lang="fr-FR" sz="2000" dirty="0">
                <a:solidFill>
                  <a:schemeClr val="bg1"/>
                </a:solidFill>
              </a:rPr>
              <a:t>		</a:t>
            </a:r>
            <a:r>
              <a:rPr lang="fr-FR" sz="2000" b="1" dirty="0">
                <a:solidFill>
                  <a:schemeClr val="bg1"/>
                </a:solidFill>
              </a:rPr>
              <a:t>Comment améliorer le bilan économique de son installation ECS ? </a:t>
            </a:r>
            <a:r>
              <a:rPr lang="fr-FR" sz="2000" dirty="0">
                <a:solidFill>
                  <a:schemeClr val="bg1"/>
                </a:solidFill>
                <a:sym typeface="Wingdings" panose="05000000000000000000" pitchFamily="2" charset="2"/>
              </a:rPr>
              <a:t>	</a:t>
            </a:r>
          </a:p>
        </p:txBody>
      </p:sp>
    </p:spTree>
    <p:extLst>
      <p:ext uri="{BB962C8B-B14F-4D97-AF65-F5344CB8AC3E}">
        <p14:creationId xmlns:p14="http://schemas.microsoft.com/office/powerpoint/2010/main" val="3614185215"/>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5677410" y="3333450"/>
            <a:ext cx="6609840" cy="3416321"/>
          </a:xfrm>
          <a:prstGeom prst="rect">
            <a:avLst/>
          </a:prstGeom>
        </p:spPr>
      </p:pic>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116792" y="833103"/>
            <a:ext cx="11750467" cy="3724096"/>
          </a:xfrm>
          <a:prstGeom prst="rect">
            <a:avLst/>
          </a:prstGeom>
          <a:noFill/>
        </p:spPr>
        <p:txBody>
          <a:bodyPr wrap="square" rtlCol="0">
            <a:spAutoFit/>
          </a:bodyPr>
          <a:lstStyle/>
          <a:p>
            <a:pPr algn="ctr"/>
            <a:r>
              <a:rPr lang="fr-FR" dirty="0"/>
              <a:t>		</a:t>
            </a:r>
            <a:r>
              <a:rPr lang="fr-FR" sz="2000" b="1" dirty="0">
                <a:solidFill>
                  <a:schemeClr val="bg1"/>
                </a:solidFill>
              </a:rPr>
              <a:t>Comment réduire de </a:t>
            </a:r>
            <a:r>
              <a:rPr lang="fr-FR" sz="2000" b="1" u="sng" dirty="0">
                <a:solidFill>
                  <a:schemeClr val="bg1"/>
                </a:solidFill>
              </a:rPr>
              <a:t>manière radicale</a:t>
            </a:r>
            <a:r>
              <a:rPr lang="fr-FR" sz="2000" b="1" dirty="0">
                <a:solidFill>
                  <a:schemeClr val="bg1"/>
                </a:solidFill>
              </a:rPr>
              <a:t> sa consommation ECS Collective?</a:t>
            </a:r>
          </a:p>
          <a:p>
            <a:endParaRPr lang="fr-FR" dirty="0">
              <a:sym typeface="Wingdings" panose="05000000000000000000" pitchFamily="2" charset="2"/>
            </a:endParaRPr>
          </a:p>
          <a:p>
            <a:endParaRPr lang="fr-FR" dirty="0">
              <a:sym typeface="Wingdings" panose="05000000000000000000" pitchFamily="2" charset="2"/>
            </a:endParaRPr>
          </a:p>
          <a:p>
            <a:r>
              <a:rPr lang="fr-FR" dirty="0">
                <a:sym typeface="Wingdings" panose="05000000000000000000" pitchFamily="2" charset="2"/>
              </a:rPr>
              <a:t>On peut aussi envisager de changer profondément la distribution de la chaleur jusqu’aux logements:</a:t>
            </a:r>
          </a:p>
          <a:p>
            <a:endParaRPr lang="fr-FR" dirty="0">
              <a:sym typeface="Wingdings" panose="05000000000000000000" pitchFamily="2" charset="2"/>
            </a:endParaRPr>
          </a:p>
          <a:p>
            <a:r>
              <a:rPr lang="fr-FR" dirty="0">
                <a:sym typeface="Wingdings" panose="05000000000000000000" pitchFamily="2" charset="2"/>
              </a:rPr>
              <a:t>On peut avoir recours aux </a:t>
            </a:r>
            <a:r>
              <a:rPr lang="fr-FR" b="1" dirty="0">
                <a:sym typeface="Wingdings" panose="05000000000000000000" pitchFamily="2" charset="2"/>
              </a:rPr>
              <a:t>Modules Techniques d’Appartement</a:t>
            </a:r>
            <a:r>
              <a:rPr lang="fr-FR" dirty="0">
                <a:sym typeface="Wingdings" panose="05000000000000000000" pitchFamily="2" charset="2"/>
              </a:rPr>
              <a:t> ou </a:t>
            </a:r>
            <a:r>
              <a:rPr lang="fr-FR" b="1" dirty="0">
                <a:sym typeface="Wingdings" panose="05000000000000000000" pitchFamily="2" charset="2"/>
              </a:rPr>
              <a:t>MTA</a:t>
            </a:r>
            <a:r>
              <a:rPr lang="fr-FR" dirty="0">
                <a:sym typeface="Wingdings" panose="05000000000000000000" pitchFamily="2" charset="2"/>
              </a:rPr>
              <a:t> lesquels permettent de disposer pour chaque lot d’un échangeur ECS instantané et d’un départ pour le chauffage. Ils permettent, le risque légionellose étant réduit, de </a:t>
            </a:r>
          </a:p>
          <a:p>
            <a:r>
              <a:rPr lang="fr-FR" dirty="0">
                <a:sym typeface="Wingdings" panose="05000000000000000000" pitchFamily="2" charset="2"/>
              </a:rPr>
              <a:t>baisser les T° de fonctionnement et les coûts liés. </a:t>
            </a:r>
          </a:p>
          <a:p>
            <a:endParaRPr lang="fr-FR" dirty="0">
              <a:sym typeface="Wingdings" panose="05000000000000000000" pitchFamily="2" charset="2"/>
            </a:endParaRPr>
          </a:p>
          <a:p>
            <a:r>
              <a:rPr lang="fr-FR" dirty="0">
                <a:sym typeface="Wingdings" panose="05000000000000000000" pitchFamily="2" charset="2"/>
              </a:rPr>
              <a:t>Les coûts sont imputés avec:	 </a:t>
            </a:r>
          </a:p>
          <a:p>
            <a:r>
              <a:rPr lang="fr-FR" dirty="0">
                <a:sym typeface="Wingdings" panose="05000000000000000000" pitchFamily="2" charset="2"/>
              </a:rPr>
              <a:t>	- une part ‘individuelle’ </a:t>
            </a:r>
            <a:r>
              <a:rPr lang="fr-FR" sz="1400" dirty="0">
                <a:sym typeface="Wingdings" panose="05000000000000000000" pitchFamily="2" charset="2"/>
              </a:rPr>
              <a:t>(consos réelles)</a:t>
            </a:r>
          </a:p>
          <a:p>
            <a:r>
              <a:rPr lang="fr-FR" dirty="0">
                <a:sym typeface="Wingdings" panose="05000000000000000000" pitchFamily="2" charset="2"/>
              </a:rPr>
              <a:t>	- une part ‘collective’ </a:t>
            </a:r>
            <a:r>
              <a:rPr lang="fr-FR" sz="1400" dirty="0">
                <a:sym typeface="Wingdings" panose="05000000000000000000" pitchFamily="2" charset="2"/>
              </a:rPr>
              <a:t>(maintenance et pertes réseau)</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98" y="26988"/>
            <a:ext cx="1317349" cy="1537682"/>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898" y="5272755"/>
            <a:ext cx="1345013" cy="1317534"/>
          </a:xfrm>
          <a:prstGeom prst="rect">
            <a:avLst/>
          </a:prstGeom>
        </p:spPr>
      </p:pic>
    </p:spTree>
    <p:extLst>
      <p:ext uri="{BB962C8B-B14F-4D97-AF65-F5344CB8AC3E}">
        <p14:creationId xmlns:p14="http://schemas.microsoft.com/office/powerpoint/2010/main" val="414374245"/>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314898" y="521545"/>
            <a:ext cx="11750467" cy="677108"/>
          </a:xfrm>
          <a:prstGeom prst="rect">
            <a:avLst/>
          </a:prstGeom>
          <a:noFill/>
        </p:spPr>
        <p:txBody>
          <a:bodyPr wrap="square" rtlCol="0">
            <a:spAutoFit/>
          </a:bodyPr>
          <a:lstStyle/>
          <a:p>
            <a:r>
              <a:rPr lang="fr-FR" dirty="0"/>
              <a:t>		</a:t>
            </a:r>
            <a:r>
              <a:rPr lang="fr-FR" sz="2000" b="1" dirty="0">
                <a:solidFill>
                  <a:schemeClr val="bg1"/>
                </a:solidFill>
              </a:rPr>
              <a:t>Comment réduire de </a:t>
            </a:r>
            <a:r>
              <a:rPr lang="fr-FR" sz="2000" b="1" u="sng" dirty="0">
                <a:solidFill>
                  <a:schemeClr val="bg1"/>
                </a:solidFill>
              </a:rPr>
              <a:t>manière radicale</a:t>
            </a:r>
            <a:r>
              <a:rPr lang="fr-FR" sz="2000" b="1" dirty="0">
                <a:solidFill>
                  <a:schemeClr val="bg1"/>
                </a:solidFill>
              </a:rPr>
              <a:t> sa consommation ECS collective ?</a:t>
            </a:r>
            <a:endParaRPr lang="fr-FR" dirty="0"/>
          </a:p>
          <a:p>
            <a:r>
              <a:rPr lang="fr-FR" dirty="0">
                <a:sym typeface="Wingdings" panose="05000000000000000000" pitchFamily="2" charset="2"/>
              </a:rPr>
              <a:t>		</a:t>
            </a:r>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l="18901" t="2130" r="27516" b="2403"/>
          <a:stretch/>
        </p:blipFill>
        <p:spPr>
          <a:xfrm>
            <a:off x="7648576" y="1921351"/>
            <a:ext cx="4165487" cy="3702655"/>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98" y="26988"/>
            <a:ext cx="1317349" cy="1537682"/>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09" y="5396580"/>
            <a:ext cx="1345013" cy="1317534"/>
          </a:xfrm>
          <a:prstGeom prst="rect">
            <a:avLst/>
          </a:prstGeom>
        </p:spPr>
      </p:pic>
      <p:sp>
        <p:nvSpPr>
          <p:cNvPr id="4" name="ZoneTexte 3">
            <a:extLst>
              <a:ext uri="{FF2B5EF4-FFF2-40B4-BE49-F238E27FC236}">
                <a16:creationId xmlns:a16="http://schemas.microsoft.com/office/drawing/2014/main" id="{004E7043-1066-821D-BF91-4A27D03F5E75}"/>
              </a:ext>
            </a:extLst>
          </p:cNvPr>
          <p:cNvSpPr txBox="1"/>
          <p:nvPr/>
        </p:nvSpPr>
        <p:spPr>
          <a:xfrm>
            <a:off x="-326526" y="1564670"/>
            <a:ext cx="7975102" cy="3693319"/>
          </a:xfrm>
          <a:prstGeom prst="rect">
            <a:avLst/>
          </a:prstGeom>
          <a:noFill/>
        </p:spPr>
        <p:txBody>
          <a:bodyPr wrap="square">
            <a:spAutoFit/>
          </a:bodyPr>
          <a:lstStyle/>
          <a:p>
            <a:endParaRPr lang="fr-FR" dirty="0"/>
          </a:p>
          <a:p>
            <a:r>
              <a:rPr lang="fr-FR" b="1" dirty="0"/>
              <a:t>	</a:t>
            </a:r>
            <a:r>
              <a:rPr lang="fr-FR" b="1" u="sng" dirty="0"/>
              <a:t>Mais:</a:t>
            </a:r>
          </a:p>
          <a:p>
            <a:endParaRPr lang="fr-FR" dirty="0">
              <a:sym typeface="Wingdings" panose="05000000000000000000" pitchFamily="2" charset="2"/>
            </a:endParaRPr>
          </a:p>
          <a:p>
            <a:r>
              <a:rPr lang="fr-FR" dirty="0">
                <a:sym typeface="Wingdings" panose="05000000000000000000" pitchFamily="2" charset="2"/>
              </a:rPr>
              <a:t>	- La mise en place d’un tel réseau nécessite de distribuer le </a:t>
            </a:r>
          </a:p>
          <a:p>
            <a:r>
              <a:rPr lang="fr-FR" dirty="0">
                <a:sym typeface="Wingdings" panose="05000000000000000000" pitchFamily="2" charset="2"/>
              </a:rPr>
              <a:t>	réseau de chaleur dans l’immeuble, pour lui permettre d’acheminer </a:t>
            </a:r>
          </a:p>
          <a:p>
            <a:r>
              <a:rPr lang="fr-FR" dirty="0">
                <a:sym typeface="Wingdings" panose="05000000000000000000" pitchFamily="2" charset="2"/>
              </a:rPr>
              <a:t>	la puissance pour le chauffage et l’ECS (mais la plupart des MTA </a:t>
            </a:r>
          </a:p>
          <a:p>
            <a:r>
              <a:rPr lang="fr-FR" dirty="0">
                <a:sym typeface="Wingdings" panose="05000000000000000000" pitchFamily="2" charset="2"/>
              </a:rPr>
              <a:t>	propose une option avec priorité à l’eau chaude)</a:t>
            </a:r>
          </a:p>
          <a:p>
            <a:endParaRPr lang="fr-FR" dirty="0">
              <a:sym typeface="Wingdings" panose="05000000000000000000" pitchFamily="2" charset="2"/>
            </a:endParaRPr>
          </a:p>
          <a:p>
            <a:r>
              <a:rPr lang="fr-FR" dirty="0">
                <a:sym typeface="Wingdings" panose="05000000000000000000" pitchFamily="2" charset="2"/>
              </a:rPr>
              <a:t>	- Même si la plupart des MTA sont de taille limitée </a:t>
            </a:r>
          </a:p>
          <a:p>
            <a:r>
              <a:rPr lang="fr-FR" dirty="0">
                <a:sym typeface="Wingdings" panose="05000000000000000000" pitchFamily="2" charset="2"/>
              </a:rPr>
              <a:t>	(60 cm x 40cm x 15cm) il faut pouvoir les placer dans les gaines </a:t>
            </a:r>
          </a:p>
          <a:p>
            <a:r>
              <a:rPr lang="fr-FR" dirty="0">
                <a:sym typeface="Wingdings" panose="05000000000000000000" pitchFamily="2" charset="2"/>
              </a:rPr>
              <a:t>	techniques à proximité des 3 tubes du réseau</a:t>
            </a:r>
          </a:p>
          <a:p>
            <a:r>
              <a:rPr lang="fr-FR" dirty="0">
                <a:sym typeface="Wingdings" panose="05000000000000000000" pitchFamily="2" charset="2"/>
              </a:rPr>
              <a:t>	(chaleur aller/retour et eau froide) et les raccorder aux départs </a:t>
            </a:r>
          </a:p>
          <a:p>
            <a:r>
              <a:rPr lang="fr-FR" dirty="0">
                <a:sym typeface="Wingdings" panose="05000000000000000000" pitchFamily="2" charset="2"/>
              </a:rPr>
              <a:t>	(EF/ECS et radiateurs aller/retour)</a:t>
            </a:r>
          </a:p>
        </p:txBody>
      </p:sp>
    </p:spTree>
    <p:extLst>
      <p:ext uri="{BB962C8B-B14F-4D97-AF65-F5344CB8AC3E}">
        <p14:creationId xmlns:p14="http://schemas.microsoft.com/office/powerpoint/2010/main" val="4031492114"/>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441533" y="741057"/>
            <a:ext cx="11750467" cy="6170920"/>
          </a:xfrm>
          <a:prstGeom prst="rect">
            <a:avLst/>
          </a:prstGeom>
          <a:noFill/>
        </p:spPr>
        <p:txBody>
          <a:bodyPr wrap="square" rtlCol="0">
            <a:spAutoFit/>
          </a:bodyPr>
          <a:lstStyle/>
          <a:p>
            <a:r>
              <a:rPr lang="fr-FR" dirty="0"/>
              <a:t>		</a:t>
            </a:r>
          </a:p>
          <a:p>
            <a:endParaRPr lang="fr-FR" dirty="0"/>
          </a:p>
          <a:p>
            <a:endParaRPr lang="fr-FR" dirty="0"/>
          </a:p>
          <a:p>
            <a:r>
              <a:rPr lang="fr-FR" sz="1700" dirty="0"/>
              <a:t>La manière </a:t>
            </a:r>
            <a:r>
              <a:rPr lang="fr-FR" sz="1700" b="1" dirty="0"/>
              <a:t>la plus radicale</a:t>
            </a:r>
            <a:r>
              <a:rPr lang="fr-FR" sz="1700" dirty="0"/>
              <a:t> de réduire la consommation ECS collective est bien sûr de </a:t>
            </a:r>
            <a:r>
              <a:rPr lang="fr-FR" sz="1700" b="1" dirty="0"/>
              <a:t>l’individualiser complètement.</a:t>
            </a:r>
          </a:p>
          <a:p>
            <a:endParaRPr lang="fr-FR" sz="1700" b="1" dirty="0"/>
          </a:p>
          <a:p>
            <a:r>
              <a:rPr lang="fr-FR" sz="1700" dirty="0"/>
              <a:t>Les installations propres à l’ECS en chaufferie sont supprimées, et l’appartement est ainsi uniquement alimenté en eau froide dont le chauffage sera à la charge de chaque occupant.</a:t>
            </a:r>
          </a:p>
          <a:p>
            <a:endParaRPr lang="fr-FR" sz="1700" dirty="0"/>
          </a:p>
          <a:p>
            <a:r>
              <a:rPr lang="fr-FR" sz="1700" dirty="0"/>
              <a:t>Il faut adapter le réseau de distribution interne pour alimenter les différents robinets depuis la production d’eau chaude dans l’appartement depuis le ballon ceci à la charge de chaque copropriétaire.</a:t>
            </a:r>
          </a:p>
          <a:p>
            <a:r>
              <a:rPr lang="fr-FR" sz="1700" dirty="0"/>
              <a:t>		</a:t>
            </a:r>
            <a:r>
              <a:rPr lang="fr-FR" sz="1700" dirty="0">
                <a:sym typeface="Wingdings" panose="05000000000000000000" pitchFamily="2" charset="2"/>
              </a:rPr>
              <a:t> </a:t>
            </a:r>
            <a:r>
              <a:rPr lang="fr-FR" sz="1700" dirty="0"/>
              <a:t>Les coûts de maintenance directement liés à l’ECS collective sont supprimés:</a:t>
            </a:r>
          </a:p>
          <a:p>
            <a:pPr marL="2571750" lvl="5" indent="-285750">
              <a:buFont typeface="Arial" panose="020B0604020202020204" pitchFamily="34" charset="0"/>
              <a:buChar char="•"/>
            </a:pPr>
            <a:r>
              <a:rPr lang="fr-FR" sz="1700" dirty="0"/>
              <a:t>entretien des ballons et du matériel connexe, </a:t>
            </a:r>
          </a:p>
          <a:p>
            <a:pPr marL="2571750" lvl="5" indent="-285750">
              <a:buFont typeface="Arial" panose="020B0604020202020204" pitchFamily="34" charset="0"/>
              <a:buChar char="•"/>
            </a:pPr>
            <a:r>
              <a:rPr lang="fr-FR" sz="1700" dirty="0"/>
              <a:t>maintenance sur la chaudière en dehors de la période hivernale.</a:t>
            </a:r>
          </a:p>
          <a:p>
            <a:pPr marL="2571750" lvl="5" indent="-285750">
              <a:buFont typeface="Arial" panose="020B0604020202020204" pitchFamily="34" charset="0"/>
              <a:buChar char="•"/>
            </a:pPr>
            <a:r>
              <a:rPr lang="fr-FR" sz="1700" dirty="0"/>
              <a:t>adoucisseur et consommation de sel</a:t>
            </a:r>
          </a:p>
          <a:p>
            <a:pPr marL="2571750" lvl="5" indent="-285750">
              <a:buFont typeface="Arial" panose="020B0604020202020204" pitchFamily="34" charset="0"/>
              <a:buChar char="•"/>
            </a:pPr>
            <a:r>
              <a:rPr lang="fr-FR" sz="1700" dirty="0"/>
              <a:t>disconnecteur hydraulique (ou modèle plus petit pour la chaudière)</a:t>
            </a:r>
          </a:p>
          <a:p>
            <a:pPr lvl="5"/>
            <a:endParaRPr lang="fr-FR" sz="1700" dirty="0"/>
          </a:p>
          <a:p>
            <a:pPr lvl="4"/>
            <a:r>
              <a:rPr lang="fr-FR" sz="1700" dirty="0">
                <a:sym typeface="Wingdings" panose="05000000000000000000" pitchFamily="2" charset="2"/>
              </a:rPr>
              <a:t> </a:t>
            </a:r>
            <a:r>
              <a:rPr lang="fr-FR" sz="1700" dirty="0"/>
              <a:t>Les coûts d’énergie pour l’ECS collective sont supprimés</a:t>
            </a:r>
          </a:p>
          <a:p>
            <a:pPr lvl="4"/>
            <a:endParaRPr lang="fr-FR" sz="1700" dirty="0"/>
          </a:p>
          <a:p>
            <a:pPr lvl="4"/>
            <a:r>
              <a:rPr lang="fr-FR" sz="1700" dirty="0">
                <a:sym typeface="Wingdings" panose="05000000000000000000" pitchFamily="2" charset="2"/>
              </a:rPr>
              <a:t> </a:t>
            </a:r>
            <a:r>
              <a:rPr lang="fr-FR" sz="1700" dirty="0"/>
              <a:t>Le copropriétaire choisit le mode de chauffage qu’il souhaite (en fonction des contraintes techniques):</a:t>
            </a:r>
          </a:p>
          <a:p>
            <a:pPr marL="2571750" lvl="5" indent="-285750">
              <a:buFont typeface="Arial" panose="020B0604020202020204" pitchFamily="34" charset="0"/>
              <a:buChar char="•"/>
            </a:pPr>
            <a:r>
              <a:rPr lang="fr-FR" sz="1700" dirty="0"/>
              <a:t>classique avec un ballon (compact ou cylindrique)</a:t>
            </a:r>
          </a:p>
          <a:p>
            <a:pPr marL="2571750" lvl="5" indent="-285750">
              <a:buFont typeface="Arial" panose="020B0604020202020204" pitchFamily="34" charset="0"/>
              <a:buChar char="•"/>
            </a:pPr>
            <a:r>
              <a:rPr lang="fr-FR" sz="1700" dirty="0"/>
              <a:t>thermodynamique si la technique le permet (alimentation en air, rejet d’air froid) </a:t>
            </a:r>
          </a:p>
          <a:p>
            <a:endParaRPr lang="fr-FR"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898" y="26988"/>
            <a:ext cx="1317349" cy="1537682"/>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98" y="5272755"/>
            <a:ext cx="1345013" cy="1317534"/>
          </a:xfrm>
          <a:prstGeom prst="rect">
            <a:avLst/>
          </a:prstGeom>
        </p:spPr>
      </p:pic>
      <p:sp>
        <p:nvSpPr>
          <p:cNvPr id="2" name="ZoneTexte 1">
            <a:extLst>
              <a:ext uri="{FF2B5EF4-FFF2-40B4-BE49-F238E27FC236}">
                <a16:creationId xmlns:a16="http://schemas.microsoft.com/office/drawing/2014/main" id="{58256A7B-5CFB-176A-BCB5-678724C2001E}"/>
              </a:ext>
            </a:extLst>
          </p:cNvPr>
          <p:cNvSpPr txBox="1"/>
          <p:nvPr/>
        </p:nvSpPr>
        <p:spPr>
          <a:xfrm>
            <a:off x="314898" y="521545"/>
            <a:ext cx="11750467" cy="677108"/>
          </a:xfrm>
          <a:prstGeom prst="rect">
            <a:avLst/>
          </a:prstGeom>
          <a:noFill/>
        </p:spPr>
        <p:txBody>
          <a:bodyPr wrap="square" rtlCol="0">
            <a:spAutoFit/>
          </a:bodyPr>
          <a:lstStyle/>
          <a:p>
            <a:r>
              <a:rPr lang="fr-FR" dirty="0"/>
              <a:t>		</a:t>
            </a:r>
            <a:r>
              <a:rPr lang="fr-FR" sz="2000" b="1" dirty="0">
                <a:solidFill>
                  <a:schemeClr val="bg1"/>
                </a:solidFill>
              </a:rPr>
              <a:t>Comment réduire de </a:t>
            </a:r>
            <a:r>
              <a:rPr lang="fr-FR" sz="2000" b="1" u="sng" dirty="0">
                <a:solidFill>
                  <a:schemeClr val="bg1"/>
                </a:solidFill>
              </a:rPr>
              <a:t>manière radicale</a:t>
            </a:r>
            <a:r>
              <a:rPr lang="fr-FR" sz="2000" b="1" dirty="0">
                <a:solidFill>
                  <a:schemeClr val="bg1"/>
                </a:solidFill>
              </a:rPr>
              <a:t> sa consommation ECS collective ?</a:t>
            </a:r>
            <a:endParaRPr lang="fr-FR" dirty="0"/>
          </a:p>
          <a:p>
            <a:r>
              <a:rPr lang="fr-FR" dirty="0">
                <a:sym typeface="Wingdings" panose="05000000000000000000" pitchFamily="2" charset="2"/>
              </a:rPr>
              <a:t>		</a:t>
            </a:r>
          </a:p>
        </p:txBody>
      </p:sp>
    </p:spTree>
    <p:extLst>
      <p:ext uri="{BB962C8B-B14F-4D97-AF65-F5344CB8AC3E}">
        <p14:creationId xmlns:p14="http://schemas.microsoft.com/office/powerpoint/2010/main" val="207236338"/>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88" y="5513478"/>
            <a:ext cx="1345013" cy="1317534"/>
          </a:xfrm>
          <a:prstGeom prst="rect">
            <a:avLst/>
          </a:prstGeom>
        </p:spPr>
      </p:pic>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1402601" y="704144"/>
            <a:ext cx="10026441" cy="5632311"/>
          </a:xfrm>
          <a:prstGeom prst="rect">
            <a:avLst/>
          </a:prstGeom>
          <a:noFill/>
        </p:spPr>
        <p:txBody>
          <a:bodyPr wrap="square" rtlCol="0">
            <a:spAutoFit/>
          </a:bodyPr>
          <a:lstStyle/>
          <a:p>
            <a:r>
              <a:rPr lang="fr-FR" dirty="0"/>
              <a:t>		</a:t>
            </a:r>
          </a:p>
          <a:p>
            <a:endParaRPr lang="fr-FR" dirty="0"/>
          </a:p>
          <a:p>
            <a:endParaRPr lang="fr-FR" dirty="0"/>
          </a:p>
          <a:p>
            <a:r>
              <a:rPr lang="fr-FR" dirty="0"/>
              <a:t>En supprimant ce </a:t>
            </a:r>
            <a:r>
              <a:rPr lang="fr-FR" dirty="0" err="1"/>
              <a:t>‘service</a:t>
            </a:r>
            <a:r>
              <a:rPr lang="fr-FR" dirty="0"/>
              <a:t>’ la copropriété réduit fortement ses impayés de charges, cette démarche pousse ainsi chaque résident à maitriser sa consommation:</a:t>
            </a:r>
          </a:p>
          <a:p>
            <a:pPr marL="1657350" lvl="3" indent="-285750">
              <a:buFont typeface="Arial" panose="020B0604020202020204" pitchFamily="34" charset="0"/>
              <a:buChar char="•"/>
            </a:pPr>
            <a:r>
              <a:rPr lang="fr-FR" dirty="0"/>
              <a:t>j’évite les bains tous les jours, je prends plutôt des douches</a:t>
            </a:r>
          </a:p>
          <a:p>
            <a:pPr marL="1657350" lvl="3" indent="-285750">
              <a:buFont typeface="Arial" panose="020B0604020202020204" pitchFamily="34" charset="0"/>
              <a:buChar char="•"/>
            </a:pPr>
            <a:r>
              <a:rPr lang="fr-FR" dirty="0"/>
              <a:t>je coupe mon ballon quand je pars en WE et en vacances, </a:t>
            </a:r>
          </a:p>
          <a:p>
            <a:pPr marL="1657350" lvl="3" indent="-285750">
              <a:buFont typeface="Arial" panose="020B0604020202020204" pitchFamily="34" charset="0"/>
              <a:buChar char="•"/>
            </a:pPr>
            <a:r>
              <a:rPr lang="fr-FR" dirty="0"/>
              <a:t>J’installe un mitigeur thermostatique sur ma douche </a:t>
            </a:r>
          </a:p>
          <a:p>
            <a:pPr marL="1657350" lvl="3" indent="-285750">
              <a:buFont typeface="Arial" panose="020B0604020202020204" pitchFamily="34" charset="0"/>
              <a:buChar char="•"/>
            </a:pPr>
            <a:r>
              <a:rPr lang="fr-FR" dirty="0"/>
              <a:t>Je mets des robinets mousseurs qui économisent l’eau</a:t>
            </a:r>
          </a:p>
          <a:p>
            <a:pPr marL="0" lvl="3"/>
            <a:endParaRPr lang="fr-FR" dirty="0"/>
          </a:p>
          <a:p>
            <a:pPr marL="0" lvl="3"/>
            <a:r>
              <a:rPr lang="fr-FR" dirty="0"/>
              <a:t>	ce qui est </a:t>
            </a:r>
            <a:r>
              <a:rPr lang="fr-FR" b="1" dirty="0"/>
              <a:t>positif en termes écologiques.</a:t>
            </a:r>
            <a:endParaRPr lang="fr-FR" dirty="0"/>
          </a:p>
          <a:p>
            <a:endParaRPr lang="fr-FR" dirty="0"/>
          </a:p>
          <a:p>
            <a:r>
              <a:rPr lang="fr-FR" dirty="0"/>
              <a:t>Si l’état de l’installation est très dégradé et nécessite une refonte totale il est probable que le coût global de la transformation sera équivalent à celui de la réparation.</a:t>
            </a:r>
          </a:p>
          <a:p>
            <a:pPr defTabSz="671513"/>
            <a:r>
              <a:rPr lang="fr-FR" dirty="0"/>
              <a:t>Un marché global auprès d’une seule entreprise permettra de réduire significativement le coût global de cette opération, et 	de s’assurer que l’ensemble des lots sont individualisés le jour de l’arrêt définitif de l’installation collective. </a:t>
            </a:r>
          </a:p>
          <a:p>
            <a:pPr defTabSz="671513"/>
            <a:r>
              <a:rPr lang="fr-FR" dirty="0"/>
              <a:t>		</a:t>
            </a:r>
          </a:p>
          <a:p>
            <a:pPr defTabSz="671513"/>
            <a:r>
              <a:rPr lang="fr-FR" dirty="0"/>
              <a:t>		Un financement est peut-être envisageable au niveau de la copropriété mais 			 l’obtention d’aides est à évaluer au coup par coup avec un spécialiste.</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98" y="26988"/>
            <a:ext cx="1317349" cy="1537682"/>
          </a:xfrm>
          <a:prstGeom prst="rect">
            <a:avLst/>
          </a:prstGeom>
        </p:spPr>
      </p:pic>
      <p:sp>
        <p:nvSpPr>
          <p:cNvPr id="2" name="ZoneTexte 1">
            <a:extLst>
              <a:ext uri="{FF2B5EF4-FFF2-40B4-BE49-F238E27FC236}">
                <a16:creationId xmlns:a16="http://schemas.microsoft.com/office/drawing/2014/main" id="{D8701DF3-7D51-C929-0471-6CAC21E73495}"/>
              </a:ext>
            </a:extLst>
          </p:cNvPr>
          <p:cNvSpPr txBox="1"/>
          <p:nvPr/>
        </p:nvSpPr>
        <p:spPr>
          <a:xfrm>
            <a:off x="314898" y="521545"/>
            <a:ext cx="11750467" cy="677108"/>
          </a:xfrm>
          <a:prstGeom prst="rect">
            <a:avLst/>
          </a:prstGeom>
          <a:noFill/>
        </p:spPr>
        <p:txBody>
          <a:bodyPr wrap="square" rtlCol="0">
            <a:spAutoFit/>
          </a:bodyPr>
          <a:lstStyle/>
          <a:p>
            <a:r>
              <a:rPr lang="fr-FR" dirty="0"/>
              <a:t>		</a:t>
            </a:r>
            <a:r>
              <a:rPr lang="fr-FR" sz="2000" b="1" dirty="0">
                <a:solidFill>
                  <a:schemeClr val="bg1"/>
                </a:solidFill>
              </a:rPr>
              <a:t>Comment réduire de </a:t>
            </a:r>
            <a:r>
              <a:rPr lang="fr-FR" sz="2000" b="1" u="sng" dirty="0">
                <a:solidFill>
                  <a:schemeClr val="bg1"/>
                </a:solidFill>
              </a:rPr>
              <a:t>manière radicale</a:t>
            </a:r>
            <a:r>
              <a:rPr lang="fr-FR" sz="2000" b="1" dirty="0">
                <a:solidFill>
                  <a:schemeClr val="bg1"/>
                </a:solidFill>
              </a:rPr>
              <a:t> sa consommation ECS collective ?</a:t>
            </a:r>
            <a:endParaRPr lang="fr-FR" dirty="0"/>
          </a:p>
          <a:p>
            <a:r>
              <a:rPr lang="fr-FR" dirty="0">
                <a:sym typeface="Wingdings" panose="05000000000000000000" pitchFamily="2" charset="2"/>
              </a:rPr>
              <a:t>		</a:t>
            </a:r>
          </a:p>
        </p:txBody>
      </p:sp>
    </p:spTree>
    <p:extLst>
      <p:ext uri="{BB962C8B-B14F-4D97-AF65-F5344CB8AC3E}">
        <p14:creationId xmlns:p14="http://schemas.microsoft.com/office/powerpoint/2010/main" val="1404422715"/>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441533" y="853788"/>
            <a:ext cx="11750467" cy="4801314"/>
          </a:xfrm>
          <a:prstGeom prst="rect">
            <a:avLst/>
          </a:prstGeom>
          <a:noFill/>
        </p:spPr>
        <p:txBody>
          <a:bodyPr wrap="square" rtlCol="0">
            <a:spAutoFit/>
          </a:bodyPr>
          <a:lstStyle/>
          <a:p>
            <a:r>
              <a:rPr lang="fr-FR" dirty="0"/>
              <a:t>		</a:t>
            </a:r>
          </a:p>
          <a:p>
            <a:endParaRPr lang="fr-FR" dirty="0"/>
          </a:p>
          <a:p>
            <a:endParaRPr lang="fr-FR" dirty="0"/>
          </a:p>
          <a:p>
            <a:r>
              <a:rPr lang="fr-FR" b="1" u="sng" dirty="0"/>
              <a:t>Mais:</a:t>
            </a:r>
          </a:p>
          <a:p>
            <a:r>
              <a:rPr lang="fr-FR" dirty="0"/>
              <a:t>Si l’on choisi de passer sur une production ECS électrique (ballon d’eau chaude classique ou nouveau ballon compacte), Il faut s’assurer de la puissance disponible sur le tableau électrique, en essayant de ne pas augmenter la puissance de son abonnement au risque, si beaucoup de copropriétaires font de même, d’avoir à </a:t>
            </a:r>
            <a:r>
              <a:rPr lang="fr-FR" dirty="0" err="1"/>
              <a:t>reconsidèrer</a:t>
            </a:r>
            <a:r>
              <a:rPr lang="fr-FR" dirty="0"/>
              <a:t> le dimensionnement de la colonne montante et ceci au frais de la copropriété (même si celle-ci devait être refaite pour cause de vétusté!).</a:t>
            </a:r>
          </a:p>
          <a:p>
            <a:r>
              <a:rPr lang="fr-FR" dirty="0"/>
              <a:t>	</a:t>
            </a:r>
          </a:p>
          <a:p>
            <a:r>
              <a:rPr lang="fr-FR" dirty="0">
                <a:sym typeface="Wingdings" panose="05000000000000000000" pitchFamily="2" charset="2"/>
              </a:rPr>
              <a:t>	 dans le cas d’un cumulus, la souscription d’un compteur HP/HC permettra limiter le réchauffage aux heures 	creuses</a:t>
            </a:r>
            <a:endParaRPr lang="fr-FR" dirty="0"/>
          </a:p>
          <a:p>
            <a:r>
              <a:rPr lang="fr-FR" dirty="0">
                <a:sym typeface="Wingdings" panose="05000000000000000000" pitchFamily="2" charset="2"/>
              </a:rPr>
              <a:t>	 avec un ballon compact, un délesteur (environ 150€) permet de surveiller la puissance instantanée appelée  	pour couper temporairement des consommateurs non-essentiels.</a:t>
            </a:r>
          </a:p>
          <a:p>
            <a:endParaRPr lang="fr-FR" dirty="0">
              <a:sym typeface="Wingdings" panose="05000000000000000000" pitchFamily="2" charset="2"/>
            </a:endParaRPr>
          </a:p>
          <a:p>
            <a:r>
              <a:rPr lang="fr-FR" dirty="0">
                <a:sym typeface="Wingdings" panose="05000000000000000000" pitchFamily="2" charset="2"/>
              </a:rPr>
              <a:t>Comme pour toutes les modifications significatives du RCP il faudra </a:t>
            </a:r>
            <a:r>
              <a:rPr lang="fr-FR" b="1" u="sng" dirty="0">
                <a:sym typeface="Wingdings" panose="05000000000000000000" pitchFamily="2" charset="2"/>
              </a:rPr>
              <a:t>à minima une double majorité si ce n’est une unanimité</a:t>
            </a:r>
            <a:r>
              <a:rPr lang="fr-FR" dirty="0">
                <a:sym typeface="Wingdings" panose="05000000000000000000" pitchFamily="2" charset="2"/>
              </a:rPr>
              <a:t> pour réaliser ces travaux.</a:t>
            </a:r>
            <a:endParaRPr lang="fr-FR" dirty="0"/>
          </a:p>
        </p:txBody>
      </p:sp>
      <p:sp>
        <p:nvSpPr>
          <p:cNvPr id="2" name="ZoneTexte 1">
            <a:extLst>
              <a:ext uri="{FF2B5EF4-FFF2-40B4-BE49-F238E27FC236}">
                <a16:creationId xmlns:a16="http://schemas.microsoft.com/office/drawing/2014/main" id="{EF07B783-0893-F05B-AA8E-9E95B3141F7D}"/>
              </a:ext>
            </a:extLst>
          </p:cNvPr>
          <p:cNvSpPr txBox="1"/>
          <p:nvPr/>
        </p:nvSpPr>
        <p:spPr>
          <a:xfrm>
            <a:off x="314898" y="521545"/>
            <a:ext cx="11750467" cy="677108"/>
          </a:xfrm>
          <a:prstGeom prst="rect">
            <a:avLst/>
          </a:prstGeom>
          <a:noFill/>
        </p:spPr>
        <p:txBody>
          <a:bodyPr wrap="square" rtlCol="0">
            <a:spAutoFit/>
          </a:bodyPr>
          <a:lstStyle/>
          <a:p>
            <a:r>
              <a:rPr lang="fr-FR" dirty="0"/>
              <a:t>		</a:t>
            </a:r>
            <a:r>
              <a:rPr lang="fr-FR" sz="2000" b="1" dirty="0">
                <a:solidFill>
                  <a:schemeClr val="bg1"/>
                </a:solidFill>
              </a:rPr>
              <a:t>Comment réduire de </a:t>
            </a:r>
            <a:r>
              <a:rPr lang="fr-FR" sz="2000" b="1" u="sng" dirty="0">
                <a:solidFill>
                  <a:schemeClr val="bg1"/>
                </a:solidFill>
              </a:rPr>
              <a:t>manière radicale</a:t>
            </a:r>
            <a:r>
              <a:rPr lang="fr-FR" sz="2000" b="1" dirty="0">
                <a:solidFill>
                  <a:schemeClr val="bg1"/>
                </a:solidFill>
              </a:rPr>
              <a:t> sa consommation ECS collective ?</a:t>
            </a:r>
            <a:endParaRPr lang="fr-FR" dirty="0"/>
          </a:p>
          <a:p>
            <a:r>
              <a:rPr lang="fr-FR" dirty="0">
                <a:sym typeface="Wingdings" panose="05000000000000000000" pitchFamily="2" charset="2"/>
              </a:rPr>
              <a:t>		</a:t>
            </a:r>
          </a:p>
        </p:txBody>
      </p:sp>
      <p:pic>
        <p:nvPicPr>
          <p:cNvPr id="5" name="Image 4">
            <a:extLst>
              <a:ext uri="{FF2B5EF4-FFF2-40B4-BE49-F238E27FC236}">
                <a16:creationId xmlns:a16="http://schemas.microsoft.com/office/drawing/2014/main" id="{DE3DD56D-E673-006A-6F10-CBA51F62EB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023" y="5661365"/>
            <a:ext cx="1085885" cy="1063700"/>
          </a:xfrm>
          <a:prstGeom prst="rect">
            <a:avLst/>
          </a:prstGeom>
        </p:spPr>
      </p:pic>
      <p:pic>
        <p:nvPicPr>
          <p:cNvPr id="8" name="Image 7">
            <a:extLst>
              <a:ext uri="{FF2B5EF4-FFF2-40B4-BE49-F238E27FC236}">
                <a16:creationId xmlns:a16="http://schemas.microsoft.com/office/drawing/2014/main" id="{4BCA3B66-9004-DD59-314E-C4BBDC74DF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98" y="26988"/>
            <a:ext cx="1317349" cy="1537682"/>
          </a:xfrm>
          <a:prstGeom prst="rect">
            <a:avLst/>
          </a:prstGeom>
        </p:spPr>
      </p:pic>
    </p:spTree>
    <p:extLst>
      <p:ext uri="{BB962C8B-B14F-4D97-AF65-F5344CB8AC3E}">
        <p14:creationId xmlns:p14="http://schemas.microsoft.com/office/powerpoint/2010/main" val="1739715921"/>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220766" y="421968"/>
            <a:ext cx="11750467" cy="2154436"/>
          </a:xfrm>
          <a:prstGeom prst="rect">
            <a:avLst/>
          </a:prstGeom>
          <a:noFill/>
        </p:spPr>
        <p:txBody>
          <a:bodyPr wrap="square" rtlCol="0">
            <a:spAutoFit/>
          </a:bodyPr>
          <a:lstStyle/>
          <a:p>
            <a:r>
              <a:rPr lang="fr-FR" dirty="0"/>
              <a:t>		</a:t>
            </a:r>
            <a:r>
              <a:rPr lang="fr-FR" sz="4400" b="1" dirty="0">
                <a:solidFill>
                  <a:schemeClr val="bg1"/>
                </a:solidFill>
              </a:rPr>
              <a:t>Conclusion :</a:t>
            </a:r>
          </a:p>
          <a:p>
            <a:endParaRPr lang="fr-FR" b="1" dirty="0"/>
          </a:p>
          <a:p>
            <a:endParaRPr lang="fr-FR" b="1" dirty="0"/>
          </a:p>
          <a:p>
            <a:endParaRPr lang="fr-FR" b="1" dirty="0"/>
          </a:p>
          <a:p>
            <a:endParaRPr lang="fr-FR" b="1" dirty="0"/>
          </a:p>
          <a:p>
            <a:endParaRPr lang="fr-FR"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898" y="26988"/>
            <a:ext cx="1317349" cy="1537682"/>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98" y="5272755"/>
            <a:ext cx="1345013" cy="1317534"/>
          </a:xfrm>
          <a:prstGeom prst="rect">
            <a:avLst/>
          </a:prstGeom>
        </p:spPr>
      </p:pic>
      <p:sp>
        <p:nvSpPr>
          <p:cNvPr id="4" name="ZoneTexte 3">
            <a:extLst>
              <a:ext uri="{FF2B5EF4-FFF2-40B4-BE49-F238E27FC236}">
                <a16:creationId xmlns:a16="http://schemas.microsoft.com/office/drawing/2014/main" id="{9740361D-7ADA-47BA-1327-FB3E69E5901C}"/>
              </a:ext>
            </a:extLst>
          </p:cNvPr>
          <p:cNvSpPr txBox="1"/>
          <p:nvPr/>
        </p:nvSpPr>
        <p:spPr>
          <a:xfrm>
            <a:off x="1828800" y="1353448"/>
            <a:ext cx="8839200" cy="4801314"/>
          </a:xfrm>
          <a:prstGeom prst="rect">
            <a:avLst/>
          </a:prstGeom>
          <a:noFill/>
        </p:spPr>
        <p:txBody>
          <a:bodyPr wrap="square">
            <a:spAutoFit/>
          </a:bodyPr>
          <a:lstStyle/>
          <a:p>
            <a:endParaRPr lang="fr-FR" b="1" dirty="0"/>
          </a:p>
          <a:p>
            <a:r>
              <a:rPr lang="fr-FR" dirty="0"/>
              <a:t>Loin de la banalité du </a:t>
            </a:r>
            <a:r>
              <a:rPr lang="fr-FR" b="1" dirty="0"/>
              <a:t>geste simple d’ouvrir son robinet</a:t>
            </a:r>
            <a:r>
              <a:rPr lang="fr-FR" dirty="0"/>
              <a:t> pour avoir de l’eau chaude, il y a derrière ce service, quand il est collectif, un ensemble de dispositifs et de </a:t>
            </a:r>
            <a:r>
              <a:rPr lang="fr-FR" b="1" dirty="0"/>
              <a:t>processus relativement complexes</a:t>
            </a:r>
            <a:r>
              <a:rPr lang="fr-FR" dirty="0"/>
              <a:t>.</a:t>
            </a:r>
          </a:p>
          <a:p>
            <a:endParaRPr lang="fr-FR" dirty="0"/>
          </a:p>
          <a:p>
            <a:r>
              <a:rPr lang="fr-FR" dirty="0"/>
              <a:t>Avec </a:t>
            </a:r>
            <a:r>
              <a:rPr lang="fr-FR" b="1" dirty="0"/>
              <a:t>des équilibres à trouver</a:t>
            </a:r>
            <a:r>
              <a:rPr lang="fr-FR" dirty="0"/>
              <a:t> entre </a:t>
            </a:r>
            <a:r>
              <a:rPr lang="fr-FR" b="1" dirty="0"/>
              <a:t>confort</a:t>
            </a:r>
            <a:r>
              <a:rPr lang="fr-FR" dirty="0"/>
              <a:t>, </a:t>
            </a:r>
            <a:r>
              <a:rPr lang="fr-FR" b="1" dirty="0"/>
              <a:t>coûts</a:t>
            </a:r>
            <a:r>
              <a:rPr lang="fr-FR" dirty="0"/>
              <a:t> et </a:t>
            </a:r>
            <a:r>
              <a:rPr lang="fr-FR" b="1" dirty="0"/>
              <a:t>sécurité sanitaire</a:t>
            </a:r>
            <a:r>
              <a:rPr lang="fr-FR" dirty="0"/>
              <a:t>, Il est souvent difficile de maintenir ces installations dans un état tel que la santé des usagers ne risque pas d’être impactée. Ceci d’autant plus que comme l’ensemble du bâtiment </a:t>
            </a:r>
            <a:r>
              <a:rPr lang="fr-FR" b="1" dirty="0"/>
              <a:t>ces équipements vieillissent et se dégradent inévitablement</a:t>
            </a:r>
            <a:r>
              <a:rPr lang="fr-FR" dirty="0"/>
              <a:t>.</a:t>
            </a:r>
          </a:p>
          <a:p>
            <a:endParaRPr lang="fr-FR" dirty="0"/>
          </a:p>
          <a:p>
            <a:r>
              <a:rPr lang="fr-FR" dirty="0"/>
              <a:t>Il faut s’assurer que sa </a:t>
            </a:r>
            <a:r>
              <a:rPr lang="fr-FR" b="1" dirty="0"/>
              <a:t>maintenance est assurée conformément à la loi</a:t>
            </a:r>
            <a:r>
              <a:rPr lang="fr-FR" dirty="0"/>
              <a:t>, au mieux des possibilités de l’installation et de manière régulière (cette </a:t>
            </a:r>
            <a:r>
              <a:rPr lang="fr-FR" b="1" dirty="0"/>
              <a:t>régularité étant contractuelle et fondamentale</a:t>
            </a:r>
            <a:r>
              <a:rPr lang="fr-FR" dirty="0"/>
              <a:t>).</a:t>
            </a:r>
          </a:p>
          <a:p>
            <a:endParaRPr lang="fr-FR" dirty="0"/>
          </a:p>
          <a:p>
            <a:pPr algn="ctr"/>
            <a:r>
              <a:rPr lang="fr-FR" dirty="0"/>
              <a:t>Toute modification de l’installation  ou des ses réglages à des fins d’économie doit être évaluée en </a:t>
            </a:r>
          </a:p>
          <a:p>
            <a:pPr algn="ctr"/>
            <a:r>
              <a:rPr lang="fr-FR" dirty="0"/>
              <a:t>intégrant cette </a:t>
            </a:r>
            <a:r>
              <a:rPr lang="fr-FR" b="1" u="sng" dirty="0"/>
              <a:t>contrainte sanitaire réelle</a:t>
            </a:r>
            <a:r>
              <a:rPr lang="fr-FR" u="sng" dirty="0"/>
              <a:t>. </a:t>
            </a:r>
          </a:p>
        </p:txBody>
      </p:sp>
    </p:spTree>
    <p:extLst>
      <p:ext uri="{BB962C8B-B14F-4D97-AF65-F5344CB8AC3E}">
        <p14:creationId xmlns:p14="http://schemas.microsoft.com/office/powerpoint/2010/main" val="266866702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ZoneTexte 3"/>
          <p:cNvSpPr txBox="1"/>
          <p:nvPr/>
        </p:nvSpPr>
        <p:spPr>
          <a:xfrm>
            <a:off x="1334425" y="180276"/>
            <a:ext cx="10969234" cy="1231106"/>
          </a:xfrm>
          <a:prstGeom prst="rect">
            <a:avLst/>
          </a:prstGeom>
          <a:noFill/>
        </p:spPr>
        <p:txBody>
          <a:bodyPr wrap="square" rtlCol="0">
            <a:spAutoFit/>
          </a:bodyPr>
          <a:lstStyle/>
          <a:p>
            <a:r>
              <a:rPr lang="fr-FR" dirty="0"/>
              <a:t>	</a:t>
            </a:r>
            <a:r>
              <a:rPr lang="fr-FR" sz="2800" b="1" dirty="0">
                <a:solidFill>
                  <a:schemeClr val="bg1"/>
                </a:solidFill>
              </a:rPr>
              <a:t>Modes de production de chaleur</a:t>
            </a:r>
          </a:p>
          <a:p>
            <a:r>
              <a:rPr lang="fr-FR" sz="2800" dirty="0">
                <a:solidFill>
                  <a:schemeClr val="bg1"/>
                </a:solidFill>
              </a:rPr>
              <a:t>	</a:t>
            </a:r>
            <a:r>
              <a:rPr lang="fr-FR" sz="2400" dirty="0">
                <a:solidFill>
                  <a:schemeClr val="bg1"/>
                </a:solidFill>
              </a:rPr>
              <a:t>Différentes technologies sont envisageables pour l’énergie primaire:</a:t>
            </a:r>
          </a:p>
          <a:p>
            <a:endParaRPr lang="fr-FR" dirty="0"/>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572" y="1717958"/>
            <a:ext cx="3417678" cy="1890224"/>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5801" y="2117410"/>
            <a:ext cx="3569083" cy="1502585"/>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898" y="26988"/>
            <a:ext cx="1317349" cy="1537682"/>
          </a:xfrm>
          <a:prstGeom prst="rect">
            <a:avLst/>
          </a:prstGeom>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74" y="5290349"/>
            <a:ext cx="1234630" cy="1209406"/>
          </a:xfrm>
          <a:prstGeom prst="rect">
            <a:avLst/>
          </a:prstGeom>
        </p:spPr>
      </p:pic>
      <p:pic>
        <p:nvPicPr>
          <p:cNvPr id="8" name="Image 7"/>
          <p:cNvPicPr>
            <a:picLocks noChangeAspect="1"/>
          </p:cNvPicPr>
          <p:nvPr/>
        </p:nvPicPr>
        <p:blipFill>
          <a:blip r:embed="rId6"/>
          <a:stretch>
            <a:fillRect/>
          </a:stretch>
        </p:blipFill>
        <p:spPr>
          <a:xfrm>
            <a:off x="973572" y="3612359"/>
            <a:ext cx="3503762" cy="2176566"/>
          </a:xfrm>
          <a:prstGeom prst="rect">
            <a:avLst/>
          </a:prstGeom>
        </p:spPr>
      </p:pic>
      <p:pic>
        <p:nvPicPr>
          <p:cNvPr id="9" name="Image 8"/>
          <p:cNvPicPr>
            <a:picLocks noChangeAspect="1"/>
          </p:cNvPicPr>
          <p:nvPr/>
        </p:nvPicPr>
        <p:blipFill>
          <a:blip r:embed="rId7"/>
          <a:stretch>
            <a:fillRect/>
          </a:stretch>
        </p:blipFill>
        <p:spPr>
          <a:xfrm>
            <a:off x="4556422" y="3738747"/>
            <a:ext cx="3519374" cy="1923789"/>
          </a:xfrm>
          <a:prstGeom prst="rect">
            <a:avLst/>
          </a:prstGeom>
        </p:spPr>
      </p:pic>
      <p:pic>
        <p:nvPicPr>
          <p:cNvPr id="12" name="Image 11"/>
          <p:cNvPicPr>
            <a:picLocks noChangeAspect="1"/>
          </p:cNvPicPr>
          <p:nvPr/>
        </p:nvPicPr>
        <p:blipFill>
          <a:blip r:embed="rId8"/>
          <a:stretch>
            <a:fillRect/>
          </a:stretch>
        </p:blipFill>
        <p:spPr>
          <a:xfrm>
            <a:off x="8154884" y="1941700"/>
            <a:ext cx="3485265" cy="1677597"/>
          </a:xfrm>
          <a:prstGeom prst="rect">
            <a:avLst/>
          </a:prstGeom>
        </p:spPr>
      </p:pic>
      <p:pic>
        <p:nvPicPr>
          <p:cNvPr id="13" name="Image 12"/>
          <p:cNvPicPr>
            <a:picLocks noChangeAspect="1"/>
          </p:cNvPicPr>
          <p:nvPr/>
        </p:nvPicPr>
        <p:blipFill>
          <a:blip r:embed="rId9"/>
          <a:stretch>
            <a:fillRect/>
          </a:stretch>
        </p:blipFill>
        <p:spPr>
          <a:xfrm>
            <a:off x="8487041" y="3916718"/>
            <a:ext cx="3001541" cy="1745817"/>
          </a:xfrm>
          <a:prstGeom prst="rect">
            <a:avLst/>
          </a:prstGeom>
        </p:spPr>
      </p:pic>
    </p:spTree>
    <p:extLst>
      <p:ext uri="{BB962C8B-B14F-4D97-AF65-F5344CB8AC3E}">
        <p14:creationId xmlns:p14="http://schemas.microsoft.com/office/powerpoint/2010/main" val="394106857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ZoneTexte 3"/>
          <p:cNvSpPr txBox="1"/>
          <p:nvPr/>
        </p:nvSpPr>
        <p:spPr>
          <a:xfrm>
            <a:off x="1780975" y="1020974"/>
            <a:ext cx="9469376" cy="5632311"/>
          </a:xfrm>
          <a:prstGeom prst="rect">
            <a:avLst/>
          </a:prstGeom>
          <a:noFill/>
        </p:spPr>
        <p:txBody>
          <a:bodyPr wrap="square" rtlCol="0">
            <a:spAutoFit/>
          </a:bodyPr>
          <a:lstStyle/>
          <a:p>
            <a:endParaRPr lang="fr-FR" dirty="0"/>
          </a:p>
          <a:p>
            <a:r>
              <a:rPr lang="fr-FR" dirty="0"/>
              <a:t>- </a:t>
            </a:r>
            <a:r>
              <a:rPr lang="fr-FR" b="1" dirty="0"/>
              <a:t>Mutualiser les coûts: </a:t>
            </a:r>
          </a:p>
          <a:p>
            <a:pPr marL="1657350" lvl="3" indent="-285750">
              <a:buFont typeface="Arial" panose="020B0604020202020204" pitchFamily="34" charset="0"/>
              <a:buChar char="•"/>
            </a:pPr>
            <a:r>
              <a:rPr lang="fr-FR" dirty="0"/>
              <a:t>Investissement sur une grosse chaudière plutôt que sur plusieurs petites</a:t>
            </a:r>
          </a:p>
          <a:p>
            <a:pPr marL="1657350" lvl="3" indent="-285750">
              <a:buFont typeface="Arial" panose="020B0604020202020204" pitchFamily="34" charset="0"/>
              <a:buChar char="•"/>
            </a:pPr>
            <a:r>
              <a:rPr lang="fr-FR" dirty="0"/>
              <a:t>Entretien et pilotage contractualisés tout au long de l’année</a:t>
            </a:r>
          </a:p>
          <a:p>
            <a:pPr marL="1657350" lvl="3" indent="-285750">
              <a:buFont typeface="Arial" panose="020B0604020202020204" pitchFamily="34" charset="0"/>
              <a:buChar char="•"/>
            </a:pPr>
            <a:r>
              <a:rPr lang="fr-FR" dirty="0"/>
              <a:t>Achat d’énergie ‘en gros’</a:t>
            </a:r>
          </a:p>
          <a:p>
            <a:pPr marL="1657350" lvl="3" indent="-285750">
              <a:buFont typeface="Arial" panose="020B0604020202020204" pitchFamily="34" charset="0"/>
              <a:buChar char="•"/>
            </a:pPr>
            <a:r>
              <a:rPr lang="fr-FR" dirty="0"/>
              <a:t>Diminution de la puissance totale (cf. tableau)				</a:t>
            </a:r>
          </a:p>
          <a:p>
            <a:endParaRPr lang="fr-FR" b="1" dirty="0"/>
          </a:p>
          <a:p>
            <a:endParaRPr lang="fr-FR" b="1" dirty="0"/>
          </a:p>
          <a:p>
            <a:endParaRPr lang="fr-FR" b="1" dirty="0"/>
          </a:p>
          <a:p>
            <a:endParaRPr lang="fr-FR" b="1" dirty="0"/>
          </a:p>
          <a:p>
            <a:endParaRPr lang="fr-FR" b="1" dirty="0"/>
          </a:p>
          <a:p>
            <a:endParaRPr lang="fr-FR" b="1" dirty="0"/>
          </a:p>
          <a:p>
            <a:endParaRPr lang="fr-FR" b="1" dirty="0"/>
          </a:p>
          <a:p>
            <a:r>
              <a:rPr lang="fr-FR" b="1" dirty="0"/>
              <a:t>- Diminuer l’impact écologique de cette production:</a:t>
            </a:r>
          </a:p>
          <a:p>
            <a:pPr marL="1657350" lvl="3" indent="-285750">
              <a:buFont typeface="Arial" panose="020B0604020202020204" pitchFamily="34" charset="0"/>
              <a:buChar char="•"/>
            </a:pPr>
            <a:r>
              <a:rPr lang="fr-FR" dirty="0"/>
              <a:t>Rendement supérieur d’un gros équipement vs plusieurs petits</a:t>
            </a:r>
          </a:p>
          <a:p>
            <a:pPr marL="1657350" lvl="3" indent="-285750">
              <a:buFont typeface="Arial" panose="020B0604020202020204" pitchFamily="34" charset="0"/>
              <a:buChar char="•"/>
            </a:pPr>
            <a:r>
              <a:rPr lang="fr-FR" dirty="0"/>
              <a:t>Réglages plus fins et plus stables d’un matériel industriel vs domestique</a:t>
            </a:r>
          </a:p>
          <a:p>
            <a:pPr marL="1657350" lvl="3" indent="-285750">
              <a:buFont typeface="Arial" panose="020B0604020202020204" pitchFamily="34" charset="0"/>
              <a:buChar char="•"/>
            </a:pPr>
            <a:r>
              <a:rPr lang="fr-FR" dirty="0"/>
              <a:t>Possibilité d’exploiter plus complètement les systèmes à condensation des fumées</a:t>
            </a:r>
          </a:p>
          <a:p>
            <a:pPr lvl="3"/>
            <a:r>
              <a:rPr lang="fr-FR" dirty="0"/>
              <a:t>(dans le cas de chaudière gaz)</a:t>
            </a:r>
          </a:p>
          <a:p>
            <a:pPr marL="1657350" lvl="3" indent="-285750">
              <a:buFont typeface="Arial" panose="020B0604020202020204" pitchFamily="34" charset="0"/>
              <a:buChar char="•"/>
            </a:pPr>
            <a:r>
              <a:rPr lang="fr-FR" dirty="0"/>
              <a:t>Diminution de la consommation globale (mutualisation des besoins)	</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898" y="26988"/>
            <a:ext cx="1317349" cy="1537682"/>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98" y="5272755"/>
            <a:ext cx="1345013" cy="1317534"/>
          </a:xfrm>
          <a:prstGeom prst="rect">
            <a:avLst/>
          </a:prstGeom>
        </p:spPr>
      </p:pic>
      <p:pic>
        <p:nvPicPr>
          <p:cNvPr id="8" name="Image 7"/>
          <p:cNvPicPr>
            <a:picLocks noChangeAspect="1"/>
          </p:cNvPicPr>
          <p:nvPr/>
        </p:nvPicPr>
        <p:blipFill>
          <a:blip r:embed="rId4"/>
          <a:stretch>
            <a:fillRect/>
          </a:stretch>
        </p:blipFill>
        <p:spPr>
          <a:xfrm>
            <a:off x="2926825" y="2691615"/>
            <a:ext cx="6144748" cy="1982389"/>
          </a:xfrm>
          <a:prstGeom prst="rect">
            <a:avLst/>
          </a:prstGeom>
        </p:spPr>
      </p:pic>
      <p:sp>
        <p:nvSpPr>
          <p:cNvPr id="2" name="ZoneTexte 1">
            <a:extLst>
              <a:ext uri="{FF2B5EF4-FFF2-40B4-BE49-F238E27FC236}">
                <a16:creationId xmlns:a16="http://schemas.microsoft.com/office/drawing/2014/main" id="{BA524784-09E8-6A47-38DA-082C1A4C0EBF}"/>
              </a:ext>
            </a:extLst>
          </p:cNvPr>
          <p:cNvSpPr txBox="1"/>
          <p:nvPr/>
        </p:nvSpPr>
        <p:spPr>
          <a:xfrm>
            <a:off x="1099035" y="488269"/>
            <a:ext cx="10969234" cy="800219"/>
          </a:xfrm>
          <a:prstGeom prst="rect">
            <a:avLst/>
          </a:prstGeom>
          <a:noFill/>
        </p:spPr>
        <p:txBody>
          <a:bodyPr wrap="square" rtlCol="0">
            <a:spAutoFit/>
          </a:bodyPr>
          <a:lstStyle/>
          <a:p>
            <a:r>
              <a:rPr lang="fr-FR" dirty="0"/>
              <a:t>	</a:t>
            </a:r>
            <a:r>
              <a:rPr lang="fr-FR" sz="2800" b="1" dirty="0">
                <a:solidFill>
                  <a:schemeClr val="bg1"/>
                </a:solidFill>
              </a:rPr>
              <a:t>Avantages </a:t>
            </a:r>
            <a:r>
              <a:rPr lang="fr-FR" sz="2400" dirty="0">
                <a:solidFill>
                  <a:schemeClr val="bg1"/>
                </a:solidFill>
              </a:rPr>
              <a:t>:</a:t>
            </a:r>
          </a:p>
          <a:p>
            <a:endParaRPr lang="fr-FR" dirty="0"/>
          </a:p>
        </p:txBody>
      </p:sp>
    </p:spTree>
    <p:extLst>
      <p:ext uri="{BB962C8B-B14F-4D97-AF65-F5344CB8AC3E}">
        <p14:creationId xmlns:p14="http://schemas.microsoft.com/office/powerpoint/2010/main" val="154130573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ZoneTexte 3"/>
          <p:cNvSpPr txBox="1"/>
          <p:nvPr/>
        </p:nvSpPr>
        <p:spPr>
          <a:xfrm>
            <a:off x="0" y="1340064"/>
            <a:ext cx="11770876" cy="3231654"/>
          </a:xfrm>
          <a:prstGeom prst="rect">
            <a:avLst/>
          </a:prstGeom>
          <a:noFill/>
        </p:spPr>
        <p:txBody>
          <a:bodyPr wrap="square" rtlCol="0">
            <a:spAutoFit/>
          </a:bodyPr>
          <a:lstStyle/>
          <a:p>
            <a:r>
              <a:rPr lang="fr-FR" dirty="0"/>
              <a:t>		Compte tenu de la distance qu’il peut y avoir entre la production (chaufferie) et l’utilisation 			(logement), il est inévitable qu’en dehors des périodes de consommation intensive (heures de pointes: matin/midi et soir) l’eau chaude refroidisse dans les conduits, </a:t>
            </a:r>
            <a:r>
              <a:rPr lang="fr-FR" b="1" u="sng" dirty="0"/>
              <a:t>même parfaitement isolés.</a:t>
            </a:r>
          </a:p>
          <a:p>
            <a:endParaRPr lang="fr-FR" b="1" u="sng" dirty="0"/>
          </a:p>
          <a:p>
            <a:endParaRPr lang="fr-FR" b="1" u="sng" dirty="0"/>
          </a:p>
          <a:p>
            <a:endParaRPr lang="fr-FR" b="1" u="sng" dirty="0"/>
          </a:p>
          <a:p>
            <a:endParaRPr lang="fr-FR" dirty="0"/>
          </a:p>
          <a:p>
            <a:endParaRPr lang="fr-FR" dirty="0"/>
          </a:p>
          <a:p>
            <a:endParaRPr lang="fr-FR" dirty="0"/>
          </a:p>
          <a:p>
            <a:endParaRPr lang="fr-FR" dirty="0"/>
          </a:p>
          <a:p>
            <a:r>
              <a:rPr lang="fr-FR" dirty="0"/>
              <a:t>			</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898" y="26988"/>
            <a:ext cx="1317349" cy="1537682"/>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98" y="5272755"/>
            <a:ext cx="1345013" cy="1317534"/>
          </a:xfrm>
          <a:prstGeom prst="rect">
            <a:avLst/>
          </a:prstGeom>
        </p:spPr>
      </p:pic>
      <p:pic>
        <p:nvPicPr>
          <p:cNvPr id="11" name="Image 10"/>
          <p:cNvPicPr>
            <a:picLocks noChangeAspect="1"/>
          </p:cNvPicPr>
          <p:nvPr/>
        </p:nvPicPr>
        <p:blipFill rotWithShape="1">
          <a:blip r:embed="rId4">
            <a:extLst>
              <a:ext uri="{28A0092B-C50C-407E-A947-70E740481C1C}">
                <a14:useLocalDpi xmlns:a14="http://schemas.microsoft.com/office/drawing/2010/main" val="0"/>
              </a:ext>
            </a:extLst>
          </a:blip>
          <a:srcRect t="11314"/>
          <a:stretch/>
        </p:blipFill>
        <p:spPr>
          <a:xfrm>
            <a:off x="4460017" y="2572565"/>
            <a:ext cx="7526465" cy="3797166"/>
          </a:xfrm>
          <a:prstGeom prst="rect">
            <a:avLst/>
          </a:prstGeom>
        </p:spPr>
      </p:pic>
      <p:sp>
        <p:nvSpPr>
          <p:cNvPr id="12" name="ZoneTexte 11"/>
          <p:cNvSpPr txBox="1"/>
          <p:nvPr/>
        </p:nvSpPr>
        <p:spPr>
          <a:xfrm>
            <a:off x="548640" y="2958204"/>
            <a:ext cx="3532472" cy="923330"/>
          </a:xfrm>
          <a:prstGeom prst="rect">
            <a:avLst/>
          </a:prstGeom>
          <a:noFill/>
        </p:spPr>
        <p:txBody>
          <a:bodyPr wrap="square" rtlCol="0">
            <a:spAutoFit/>
          </a:bodyPr>
          <a:lstStyle/>
          <a:p>
            <a:r>
              <a:rPr lang="fr-FR"/>
              <a:t>C’est pourquoi des </a:t>
            </a:r>
            <a:r>
              <a:rPr lang="fr-FR" b="1"/>
              <a:t>circuits de bouclage</a:t>
            </a:r>
            <a:r>
              <a:rPr lang="fr-FR"/>
              <a:t> ont été ajoutés à ce réseau collectif</a:t>
            </a:r>
          </a:p>
        </p:txBody>
      </p:sp>
      <p:sp>
        <p:nvSpPr>
          <p:cNvPr id="2" name="ZoneTexte 1">
            <a:extLst>
              <a:ext uri="{FF2B5EF4-FFF2-40B4-BE49-F238E27FC236}">
                <a16:creationId xmlns:a16="http://schemas.microsoft.com/office/drawing/2014/main" id="{D6F6EF87-3E3B-5565-ECD1-CBD083B9FD93}"/>
              </a:ext>
            </a:extLst>
          </p:cNvPr>
          <p:cNvSpPr txBox="1"/>
          <p:nvPr/>
        </p:nvSpPr>
        <p:spPr>
          <a:xfrm>
            <a:off x="1099035" y="488269"/>
            <a:ext cx="10969234" cy="800219"/>
          </a:xfrm>
          <a:prstGeom prst="rect">
            <a:avLst/>
          </a:prstGeom>
          <a:noFill/>
        </p:spPr>
        <p:txBody>
          <a:bodyPr wrap="square" rtlCol="0">
            <a:spAutoFit/>
          </a:bodyPr>
          <a:lstStyle/>
          <a:p>
            <a:r>
              <a:rPr lang="fr-FR" dirty="0"/>
              <a:t>	</a:t>
            </a:r>
            <a:r>
              <a:rPr lang="fr-FR" sz="2800" b="1" dirty="0">
                <a:solidFill>
                  <a:schemeClr val="bg1"/>
                </a:solidFill>
              </a:rPr>
              <a:t>Inconvénients </a:t>
            </a:r>
            <a:r>
              <a:rPr lang="fr-FR" sz="2400" dirty="0">
                <a:solidFill>
                  <a:schemeClr val="bg1"/>
                </a:solidFill>
              </a:rPr>
              <a:t>:</a:t>
            </a:r>
          </a:p>
          <a:p>
            <a:endParaRPr lang="fr-FR" dirty="0"/>
          </a:p>
        </p:txBody>
      </p:sp>
    </p:spTree>
    <p:extLst>
      <p:ext uri="{BB962C8B-B14F-4D97-AF65-F5344CB8AC3E}">
        <p14:creationId xmlns:p14="http://schemas.microsoft.com/office/powerpoint/2010/main" val="333546066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ZoneTexte 3"/>
          <p:cNvSpPr txBox="1"/>
          <p:nvPr/>
        </p:nvSpPr>
        <p:spPr>
          <a:xfrm>
            <a:off x="421124" y="1790845"/>
            <a:ext cx="11770876" cy="3416320"/>
          </a:xfrm>
          <a:prstGeom prst="rect">
            <a:avLst/>
          </a:prstGeom>
          <a:noFill/>
        </p:spPr>
        <p:txBody>
          <a:bodyPr wrap="square" rtlCol="0">
            <a:spAutoFit/>
          </a:bodyPr>
          <a:lstStyle/>
          <a:p>
            <a:r>
              <a:rPr lang="fr-FR"/>
              <a:t>Donc au prix de quelques tuyaux en plus ce délais d’attente pour soustirer de l’eau chaude a été reduit de manière importante à toute heure du jour et de la nuit….</a:t>
            </a:r>
            <a:endParaRPr lang="fr-FR" b="1" u="sng"/>
          </a:p>
          <a:p>
            <a:endParaRPr lang="fr-FR"/>
          </a:p>
          <a:p>
            <a:r>
              <a:rPr lang="fr-FR"/>
              <a:t>Mais l’</a:t>
            </a:r>
            <a:r>
              <a:rPr lang="fr-FR" b="1"/>
              <a:t>inconfort</a:t>
            </a:r>
            <a:r>
              <a:rPr lang="fr-FR"/>
              <a:t> et la dépense inutile d’eau et d’énergie ne sont pas les seuls ni les plus importants facteurs qui poussent à faire en sorte que le  réseau ECS reste à T° satisfaisante. </a:t>
            </a:r>
          </a:p>
          <a:p>
            <a:endParaRPr lang="fr-FR"/>
          </a:p>
          <a:p>
            <a:r>
              <a:rPr lang="fr-FR"/>
              <a:t>En effet mis en évidence lors d’un congrès de l’</a:t>
            </a:r>
            <a:r>
              <a:rPr lang="fr-FR" b="1" i="1"/>
              <a:t>american legion </a:t>
            </a:r>
            <a:r>
              <a:rPr lang="fr-FR"/>
              <a:t>en 1976 une bactérie  potentiellement mortelle est venue imposer à partir de cette époque un  </a:t>
            </a:r>
            <a:r>
              <a:rPr lang="fr-FR" b="1"/>
              <a:t>facteur sanitaire beaucoup plus contraignante</a:t>
            </a:r>
            <a:r>
              <a:rPr lang="fr-FR"/>
              <a:t>….</a:t>
            </a:r>
          </a:p>
          <a:p>
            <a:endParaRPr lang="fr-FR"/>
          </a:p>
          <a:p>
            <a:endParaRPr lang="fr-FR"/>
          </a:p>
          <a:p>
            <a:endParaRPr lang="fr-FR"/>
          </a:p>
          <a:p>
            <a:r>
              <a:rPr lang="fr-FR"/>
              <a:t>			</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898" y="26988"/>
            <a:ext cx="1317349" cy="1537682"/>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98" y="5272755"/>
            <a:ext cx="1345013" cy="1317534"/>
          </a:xfrm>
          <a:prstGeom prst="rect">
            <a:avLst/>
          </a:prstGeom>
        </p:spPr>
      </p:pic>
      <p:grpSp>
        <p:nvGrpSpPr>
          <p:cNvPr id="3" name="Groupe 2"/>
          <p:cNvGrpSpPr/>
          <p:nvPr/>
        </p:nvGrpSpPr>
        <p:grpSpPr>
          <a:xfrm>
            <a:off x="4387279" y="4301187"/>
            <a:ext cx="3608346" cy="1811955"/>
            <a:chOff x="3838242" y="4898897"/>
            <a:chExt cx="3608346" cy="1811955"/>
          </a:xfrm>
        </p:grpSpPr>
        <p:pic>
          <p:nvPicPr>
            <p:cNvPr id="2" name="Image 1"/>
            <p:cNvPicPr>
              <a:picLocks noChangeAspect="1"/>
            </p:cNvPicPr>
            <p:nvPr/>
          </p:nvPicPr>
          <p:blipFill>
            <a:blip r:embed="rId4"/>
            <a:stretch>
              <a:fillRect/>
            </a:stretch>
          </p:blipFill>
          <p:spPr>
            <a:xfrm>
              <a:off x="3838242" y="4898897"/>
              <a:ext cx="1880763" cy="1811955"/>
            </a:xfrm>
            <a:prstGeom prst="rect">
              <a:avLst/>
            </a:prstGeom>
          </p:spPr>
        </p:pic>
        <p:pic>
          <p:nvPicPr>
            <p:cNvPr id="8" name="Image 7"/>
            <p:cNvPicPr>
              <a:picLocks noChangeAspect="1"/>
            </p:cNvPicPr>
            <p:nvPr/>
          </p:nvPicPr>
          <p:blipFill>
            <a:blip r:embed="rId4"/>
            <a:stretch>
              <a:fillRect/>
            </a:stretch>
          </p:blipFill>
          <p:spPr>
            <a:xfrm>
              <a:off x="5583478" y="5084627"/>
              <a:ext cx="983323" cy="947348"/>
            </a:xfrm>
            <a:prstGeom prst="rect">
              <a:avLst/>
            </a:prstGeom>
          </p:spPr>
        </p:pic>
        <p:pic>
          <p:nvPicPr>
            <p:cNvPr id="9" name="Image 8"/>
            <p:cNvPicPr>
              <a:picLocks noChangeAspect="1"/>
            </p:cNvPicPr>
            <p:nvPr/>
          </p:nvPicPr>
          <p:blipFill>
            <a:blip r:embed="rId4"/>
            <a:stretch>
              <a:fillRect/>
            </a:stretch>
          </p:blipFill>
          <p:spPr>
            <a:xfrm>
              <a:off x="6463265" y="5642941"/>
              <a:ext cx="983323" cy="947348"/>
            </a:xfrm>
            <a:prstGeom prst="rect">
              <a:avLst/>
            </a:prstGeom>
          </p:spPr>
        </p:pic>
      </p:grpSp>
      <p:sp>
        <p:nvSpPr>
          <p:cNvPr id="5" name="ZoneTexte 4"/>
          <p:cNvSpPr txBox="1"/>
          <p:nvPr/>
        </p:nvSpPr>
        <p:spPr>
          <a:xfrm>
            <a:off x="8373978" y="4274569"/>
            <a:ext cx="3818021" cy="1323439"/>
          </a:xfrm>
          <a:prstGeom prst="rect">
            <a:avLst/>
          </a:prstGeom>
          <a:noFill/>
        </p:spPr>
        <p:txBody>
          <a:bodyPr wrap="square" rtlCol="0">
            <a:spAutoFit/>
          </a:bodyPr>
          <a:lstStyle/>
          <a:p>
            <a:r>
              <a:rPr lang="fr-FR" sz="4000">
                <a:solidFill>
                  <a:srgbClr val="FF0000"/>
                </a:solidFill>
                <a:latin typeface="Jokerman" panose="04090605060D06020702" pitchFamily="82" charset="0"/>
              </a:rPr>
              <a:t>La legionnellose</a:t>
            </a:r>
          </a:p>
        </p:txBody>
      </p:sp>
    </p:spTree>
    <p:extLst>
      <p:ext uri="{BB962C8B-B14F-4D97-AF65-F5344CB8AC3E}">
        <p14:creationId xmlns:p14="http://schemas.microsoft.com/office/powerpoint/2010/main" val="201069934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1204957" y="1276664"/>
            <a:ext cx="10810430" cy="3139321"/>
          </a:xfrm>
          <a:prstGeom prst="rect">
            <a:avLst/>
          </a:prstGeom>
          <a:noFill/>
        </p:spPr>
        <p:txBody>
          <a:bodyPr wrap="square" rtlCol="0">
            <a:spAutoFit/>
          </a:bodyPr>
          <a:lstStyle/>
          <a:p>
            <a:r>
              <a:rPr lang="fr-FR" b="1"/>
              <a:t>		</a:t>
            </a:r>
            <a:endParaRPr lang="fr-FR" b="1" i="1"/>
          </a:p>
          <a:p>
            <a:r>
              <a:rPr lang="fr-FR"/>
              <a:t>Cause de la légionnellose, c’est une bactérie dite ‘</a:t>
            </a:r>
            <a:r>
              <a:rPr lang="fr-FR" b="1"/>
              <a:t>hydro-tellurique</a:t>
            </a:r>
            <a:r>
              <a:rPr lang="fr-FR"/>
              <a:t>’ endémique qui est présente de manière constante dans la terre et dans l’eau. Elle pénètre donc inévitablement dans les circuits d’eau potable.</a:t>
            </a:r>
          </a:p>
          <a:p>
            <a:endParaRPr lang="fr-FR"/>
          </a:p>
          <a:p>
            <a:r>
              <a:rPr lang="fr-FR">
                <a:sym typeface="Wingdings" panose="05000000000000000000" pitchFamily="2" charset="2"/>
              </a:rPr>
              <a:t>	Elle ne se dévellope pas en dessous de 25°C</a:t>
            </a:r>
          </a:p>
          <a:p>
            <a:r>
              <a:rPr lang="fr-FR">
                <a:sym typeface="Wingdings" panose="05000000000000000000" pitchFamily="2" charset="2"/>
              </a:rPr>
              <a:t>	</a:t>
            </a:r>
            <a:r>
              <a:rPr lang="fr-FR"/>
              <a:t>Elle prospère dans un circuit entre 25°C et 47°C </a:t>
            </a:r>
          </a:p>
          <a:p>
            <a:r>
              <a:rPr lang="fr-FR"/>
              <a:t>	</a:t>
            </a:r>
            <a:r>
              <a:rPr lang="fr-FR">
                <a:sym typeface="Wingdings" panose="05000000000000000000" pitchFamily="2" charset="2"/>
              </a:rPr>
              <a:t>Taux de croissance  </a:t>
            </a:r>
            <a:r>
              <a:rPr lang="fr-FR" b="1"/>
              <a:t>maximum à 37°C</a:t>
            </a:r>
            <a:r>
              <a:rPr lang="fr-FR"/>
              <a:t>, </a:t>
            </a:r>
          </a:p>
          <a:p>
            <a:r>
              <a:rPr lang="fr-FR">
                <a:sym typeface="Wingdings" panose="05000000000000000000" pitchFamily="2" charset="2"/>
              </a:rPr>
              <a:t>	</a:t>
            </a:r>
            <a:r>
              <a:rPr lang="fr-FR"/>
              <a:t>Prolifèration ralentie entre 47°C et 55°C, </a:t>
            </a:r>
          </a:p>
          <a:p>
            <a:r>
              <a:rPr lang="fr-FR">
                <a:sym typeface="Wingdings" panose="05000000000000000000" pitchFamily="2" charset="2"/>
              </a:rPr>
              <a:t>	</a:t>
            </a:r>
            <a:r>
              <a:rPr lang="fr-FR"/>
              <a:t>Stagnation entre 55°C et 60°C</a:t>
            </a:r>
          </a:p>
          <a:p>
            <a:r>
              <a:rPr lang="fr-FR">
                <a:sym typeface="Wingdings" panose="05000000000000000000" pitchFamily="2" charset="2"/>
              </a:rPr>
              <a:t>	Destruction </a:t>
            </a:r>
            <a:r>
              <a:rPr lang="fr-FR"/>
              <a:t>au-dessus de 60°C.</a:t>
            </a:r>
          </a:p>
          <a:p>
            <a:endParaRPr lang="fr-FR" b="1" i="1"/>
          </a:p>
        </p:txBody>
      </p:sp>
      <p:pic>
        <p:nvPicPr>
          <p:cNvPr id="14" name="Image 13"/>
          <p:cNvPicPr>
            <a:picLocks noChangeAspect="1"/>
          </p:cNvPicPr>
          <p:nvPr/>
        </p:nvPicPr>
        <p:blipFill>
          <a:blip r:embed="rId3"/>
          <a:stretch>
            <a:fillRect/>
          </a:stretch>
        </p:blipFill>
        <p:spPr>
          <a:xfrm>
            <a:off x="8223250" y="2031816"/>
            <a:ext cx="1829271" cy="2951054"/>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898" y="26988"/>
            <a:ext cx="1317349" cy="1537682"/>
          </a:xfrm>
          <a:prstGeom prst="rect">
            <a:avLst/>
          </a:prstGeom>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898" y="5272755"/>
            <a:ext cx="1345013" cy="1317534"/>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3915" y="4540550"/>
            <a:ext cx="3992514" cy="2049739"/>
          </a:xfrm>
          <a:prstGeom prst="rect">
            <a:avLst/>
          </a:prstGeom>
        </p:spPr>
      </p:pic>
      <p:sp>
        <p:nvSpPr>
          <p:cNvPr id="2" name="ZoneTexte 1"/>
          <p:cNvSpPr txBox="1"/>
          <p:nvPr/>
        </p:nvSpPr>
        <p:spPr>
          <a:xfrm>
            <a:off x="1867301" y="5155005"/>
            <a:ext cx="2550695" cy="923330"/>
          </a:xfrm>
          <a:prstGeom prst="rect">
            <a:avLst/>
          </a:prstGeom>
          <a:noFill/>
        </p:spPr>
        <p:txBody>
          <a:bodyPr wrap="square" rtlCol="0">
            <a:spAutoFit/>
          </a:bodyPr>
          <a:lstStyle/>
          <a:p>
            <a:r>
              <a:rPr lang="fr-FR"/>
              <a:t>Le </a:t>
            </a:r>
            <a:r>
              <a:rPr lang="fr-FR" b="1" i="1"/>
              <a:t>Ph idéale </a:t>
            </a:r>
            <a:r>
              <a:rPr lang="fr-FR"/>
              <a:t>pour la croissance de la légio est de </a:t>
            </a:r>
            <a:r>
              <a:rPr lang="fr-FR" b="1" i="1"/>
              <a:t>6,9</a:t>
            </a:r>
            <a:r>
              <a:rPr lang="fr-FR"/>
              <a:t>…!</a:t>
            </a:r>
          </a:p>
        </p:txBody>
      </p:sp>
      <p:sp>
        <p:nvSpPr>
          <p:cNvPr id="3" name="ZoneTexte 2"/>
          <p:cNvSpPr txBox="1"/>
          <p:nvPr/>
        </p:nvSpPr>
        <p:spPr>
          <a:xfrm>
            <a:off x="3648451" y="373515"/>
            <a:ext cx="5399773" cy="584775"/>
          </a:xfrm>
          <a:prstGeom prst="rect">
            <a:avLst/>
          </a:prstGeom>
          <a:noFill/>
        </p:spPr>
        <p:txBody>
          <a:bodyPr wrap="square" rtlCol="0">
            <a:spAutoFit/>
          </a:bodyPr>
          <a:lstStyle/>
          <a:p>
            <a:r>
              <a:rPr lang="fr-FR" sz="3200" b="1" i="1" dirty="0">
                <a:solidFill>
                  <a:schemeClr val="bg1"/>
                </a:solidFill>
              </a:rPr>
              <a:t>Legionella pneumophila</a:t>
            </a:r>
            <a:endParaRPr lang="fr-FR" sz="3200" dirty="0">
              <a:solidFill>
                <a:schemeClr val="bg1"/>
              </a:solidFill>
            </a:endParaRPr>
          </a:p>
        </p:txBody>
      </p:sp>
    </p:spTree>
    <p:extLst>
      <p:ext uri="{BB962C8B-B14F-4D97-AF65-F5344CB8AC3E}">
        <p14:creationId xmlns:p14="http://schemas.microsoft.com/office/powerpoint/2010/main" val="52670160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98" y="26988"/>
            <a:ext cx="1317349" cy="1537682"/>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898" y="5272755"/>
            <a:ext cx="1345013" cy="1317534"/>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185" y="2547606"/>
            <a:ext cx="9205799" cy="4223753"/>
          </a:xfrm>
          <a:prstGeom prst="rect">
            <a:avLst/>
          </a:prstGeom>
        </p:spPr>
      </p:pic>
      <p:sp>
        <p:nvSpPr>
          <p:cNvPr id="4" name="ZoneTexte 3"/>
          <p:cNvSpPr txBox="1"/>
          <p:nvPr/>
        </p:nvSpPr>
        <p:spPr>
          <a:xfrm>
            <a:off x="1981185" y="1357503"/>
            <a:ext cx="9394256" cy="923330"/>
          </a:xfrm>
          <a:prstGeom prst="rect">
            <a:avLst/>
          </a:prstGeom>
          <a:noFill/>
        </p:spPr>
        <p:txBody>
          <a:bodyPr wrap="square" rtlCol="0">
            <a:spAutoFit/>
          </a:bodyPr>
          <a:lstStyle/>
          <a:p>
            <a:r>
              <a:rPr lang="fr-FR" dirty="0"/>
              <a:t>Cette </a:t>
            </a:r>
            <a:r>
              <a:rPr lang="fr-FR" dirty="0" err="1"/>
              <a:t>thermosensibilité</a:t>
            </a:r>
            <a:r>
              <a:rPr lang="fr-FR" dirty="0"/>
              <a:t> de la bactérie, détruite entre 50° et 60°C, impose donc un pilotage plus précis de la </a:t>
            </a:r>
            <a:r>
              <a:rPr lang="fr-FR" dirty="0" err="1"/>
              <a:t>T°de</a:t>
            </a:r>
            <a:r>
              <a:rPr lang="fr-FR" dirty="0"/>
              <a:t> la boucle ce qui oblige le plus souvent à la réguler en dehors de la production ECS par un réchauffeur annexe.</a:t>
            </a:r>
          </a:p>
        </p:txBody>
      </p:sp>
      <p:sp>
        <p:nvSpPr>
          <p:cNvPr id="2" name="ZoneTexte 1">
            <a:extLst>
              <a:ext uri="{FF2B5EF4-FFF2-40B4-BE49-F238E27FC236}">
                <a16:creationId xmlns:a16="http://schemas.microsoft.com/office/drawing/2014/main" id="{3BDDFFBE-5D22-939A-734C-08C31A7F264C}"/>
              </a:ext>
            </a:extLst>
          </p:cNvPr>
          <p:cNvSpPr txBox="1"/>
          <p:nvPr/>
        </p:nvSpPr>
        <p:spPr>
          <a:xfrm>
            <a:off x="3648451" y="373515"/>
            <a:ext cx="5399773" cy="584775"/>
          </a:xfrm>
          <a:prstGeom prst="rect">
            <a:avLst/>
          </a:prstGeom>
          <a:noFill/>
        </p:spPr>
        <p:txBody>
          <a:bodyPr wrap="square" rtlCol="0">
            <a:spAutoFit/>
          </a:bodyPr>
          <a:lstStyle/>
          <a:p>
            <a:r>
              <a:rPr lang="fr-FR" sz="3200" b="1" i="1" dirty="0">
                <a:solidFill>
                  <a:schemeClr val="bg1"/>
                </a:solidFill>
              </a:rPr>
              <a:t>Legionella pneumophila</a:t>
            </a:r>
            <a:endParaRPr lang="fr-FR" sz="3200" dirty="0">
              <a:solidFill>
                <a:schemeClr val="bg1"/>
              </a:solidFill>
            </a:endParaRPr>
          </a:p>
        </p:txBody>
      </p:sp>
    </p:spTree>
    <p:extLst>
      <p:ext uri="{BB962C8B-B14F-4D97-AF65-F5344CB8AC3E}">
        <p14:creationId xmlns:p14="http://schemas.microsoft.com/office/powerpoint/2010/main" val="289402181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1787504" y="2195951"/>
            <a:ext cx="4853166" cy="2308324"/>
          </a:xfrm>
          <a:prstGeom prst="rect">
            <a:avLst/>
          </a:prstGeom>
          <a:noFill/>
        </p:spPr>
        <p:txBody>
          <a:bodyPr wrap="square" rtlCol="0">
            <a:spAutoFit/>
          </a:bodyPr>
          <a:lstStyle/>
          <a:p>
            <a:r>
              <a:rPr lang="fr-FR" dirty="0">
                <a:sym typeface="Wingdings" panose="05000000000000000000" pitchFamily="2" charset="2"/>
              </a:rPr>
              <a:t>En premier lieu la présence de bras mort d’une longueur supérieure à 30cm est à proscrire sur le circuit, la Legionella s’y développant à l’abri des traitements thermiques et chimiques puis relâchant en continu des souches bactériennes.</a:t>
            </a:r>
            <a:endParaRPr lang="fr-FR" dirty="0"/>
          </a:p>
          <a:p>
            <a:endParaRPr lang="fr-FR" dirty="0"/>
          </a:p>
          <a:p>
            <a:endParaRPr lang="fr-FR" dirty="0"/>
          </a:p>
        </p:txBody>
      </p:sp>
      <p:pic>
        <p:nvPicPr>
          <p:cNvPr id="3" name="Image 2"/>
          <p:cNvPicPr>
            <a:picLocks noChangeAspect="1"/>
          </p:cNvPicPr>
          <p:nvPr/>
        </p:nvPicPr>
        <p:blipFill rotWithShape="1">
          <a:blip r:embed="rId2" cstate="print">
            <a:extLst>
              <a:ext uri="{28A0092B-C50C-407E-A947-70E740481C1C}">
                <a14:useLocalDpi xmlns:a14="http://schemas.microsoft.com/office/drawing/2010/main" val="0"/>
              </a:ext>
            </a:extLst>
          </a:blip>
          <a:srcRect l="22515" r="24979" b="9571"/>
          <a:stretch/>
        </p:blipFill>
        <p:spPr>
          <a:xfrm>
            <a:off x="7578358" y="1881728"/>
            <a:ext cx="2088967" cy="1862858"/>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98" y="26988"/>
            <a:ext cx="1317349" cy="1537682"/>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898" y="5272755"/>
            <a:ext cx="1345013" cy="1317534"/>
          </a:xfrm>
          <a:prstGeom prst="rect">
            <a:avLst/>
          </a:prstGeom>
        </p:spPr>
      </p:pic>
      <p:sp>
        <p:nvSpPr>
          <p:cNvPr id="2" name="ZoneTexte 1"/>
          <p:cNvSpPr txBox="1"/>
          <p:nvPr/>
        </p:nvSpPr>
        <p:spPr>
          <a:xfrm>
            <a:off x="1787504" y="1260434"/>
            <a:ext cx="9394257" cy="646331"/>
          </a:xfrm>
          <a:prstGeom prst="rect">
            <a:avLst/>
          </a:prstGeom>
          <a:noFill/>
        </p:spPr>
        <p:txBody>
          <a:bodyPr wrap="square" rtlCol="0">
            <a:spAutoFit/>
          </a:bodyPr>
          <a:lstStyle/>
          <a:p>
            <a:r>
              <a:rPr lang="fr-FR"/>
              <a:t>En plus de la T° d’eau du réseau, plusieurs </a:t>
            </a:r>
            <a:r>
              <a:rPr lang="fr-FR" b="1"/>
              <a:t>autres paramètres</a:t>
            </a:r>
            <a:r>
              <a:rPr lang="fr-FR"/>
              <a:t> influent cette </a:t>
            </a:r>
            <a:r>
              <a:rPr lang="fr-FR" b="1"/>
              <a:t>prolifération</a:t>
            </a:r>
            <a:r>
              <a:rPr lang="fr-FR"/>
              <a:t>:</a:t>
            </a:r>
          </a:p>
          <a:p>
            <a:endParaRPr lang="fr-FR"/>
          </a:p>
        </p:txBody>
      </p:sp>
      <p:pic>
        <p:nvPicPr>
          <p:cNvPr id="6" name="Image 5"/>
          <p:cNvPicPr>
            <a:picLocks noChangeAspect="1"/>
          </p:cNvPicPr>
          <p:nvPr/>
        </p:nvPicPr>
        <p:blipFill>
          <a:blip r:embed="rId5"/>
          <a:stretch>
            <a:fillRect/>
          </a:stretch>
        </p:blipFill>
        <p:spPr>
          <a:xfrm>
            <a:off x="7578358" y="3894116"/>
            <a:ext cx="3702260" cy="2705778"/>
          </a:xfrm>
          <a:prstGeom prst="rect">
            <a:avLst/>
          </a:prstGeom>
        </p:spPr>
      </p:pic>
      <p:sp>
        <p:nvSpPr>
          <p:cNvPr id="8" name="ZoneTexte 7"/>
          <p:cNvSpPr txBox="1"/>
          <p:nvPr/>
        </p:nvSpPr>
        <p:spPr>
          <a:xfrm>
            <a:off x="1787504" y="4839627"/>
            <a:ext cx="5918447" cy="1200329"/>
          </a:xfrm>
          <a:prstGeom prst="rect">
            <a:avLst/>
          </a:prstGeom>
          <a:noFill/>
        </p:spPr>
        <p:txBody>
          <a:bodyPr wrap="square" rtlCol="0">
            <a:spAutoFit/>
          </a:bodyPr>
          <a:lstStyle/>
          <a:p>
            <a:r>
              <a:rPr lang="fr-FR" dirty="0"/>
              <a:t>La présence inévitable au bout d’un certain temps</a:t>
            </a:r>
          </a:p>
          <a:p>
            <a:r>
              <a:rPr lang="fr-FR" dirty="0"/>
              <a:t>de boues dans les réservoirs de stockage favorise le développement des bactéries qui peuvent s’y installer </a:t>
            </a:r>
          </a:p>
          <a:p>
            <a:r>
              <a:rPr lang="fr-FR" dirty="0"/>
              <a:t>et constitue un facteur sanitaire aggravant.</a:t>
            </a:r>
          </a:p>
        </p:txBody>
      </p:sp>
    </p:spTree>
    <p:extLst>
      <p:ext uri="{BB962C8B-B14F-4D97-AF65-F5344CB8AC3E}">
        <p14:creationId xmlns:p14="http://schemas.microsoft.com/office/powerpoint/2010/main" val="1360496068"/>
      </p:ext>
    </p:extLst>
  </p:cSld>
  <p:clrMapOvr>
    <a:masterClrMapping/>
  </p:clrMapOvr>
  <p:transition spd="med">
    <p:fade/>
  </p:transition>
</p:sld>
</file>

<file path=ppt/theme/theme1.xml><?xml version="1.0" encoding="utf-8"?>
<a:theme xmlns:a="http://schemas.openxmlformats.org/drawingml/2006/main" name="Thème1">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ème1" id="{20E40EE2-72D9-45AF-BD6A-B0D55BB25D7C}" vid="{1851B0D8-18E1-41A3-959A-0B8A0515067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TotalTime>
  <Words>3550</Words>
  <Application>Microsoft Office PowerPoint</Application>
  <PresentationFormat>Grand écran</PresentationFormat>
  <Paragraphs>313</Paragraphs>
  <Slides>28</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28</vt:i4>
      </vt:variant>
    </vt:vector>
  </HeadingPairs>
  <TitlesOfParts>
    <vt:vector size="35" baseType="lpstr">
      <vt:lpstr>Arial</vt:lpstr>
      <vt:lpstr>Arial Black</vt:lpstr>
      <vt:lpstr>Arial Rounded MT Bold</vt:lpstr>
      <vt:lpstr>Calibri</vt:lpstr>
      <vt:lpstr>Jokerman</vt:lpstr>
      <vt:lpstr>Wingdings</vt:lpstr>
      <vt:lpstr>Thème1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creator>
  <cp:lastModifiedBy>suivi</cp:lastModifiedBy>
  <cp:revision>7</cp:revision>
  <dcterms:created xsi:type="dcterms:W3CDTF">2025-03-31T08:37:18Z</dcterms:created>
  <dcterms:modified xsi:type="dcterms:W3CDTF">2025-04-03T12:59:58Z</dcterms:modified>
</cp:coreProperties>
</file>