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89" r:id="rId2"/>
    <p:sldId id="256" r:id="rId3"/>
    <p:sldId id="293" r:id="rId4"/>
    <p:sldId id="263" r:id="rId5"/>
    <p:sldId id="259" r:id="rId6"/>
    <p:sldId id="260" r:id="rId7"/>
    <p:sldId id="261" r:id="rId8"/>
    <p:sldId id="264" r:id="rId9"/>
    <p:sldId id="294" r:id="rId10"/>
    <p:sldId id="266" r:id="rId11"/>
    <p:sldId id="267" r:id="rId12"/>
    <p:sldId id="268" r:id="rId13"/>
    <p:sldId id="269" r:id="rId14"/>
    <p:sldId id="270" r:id="rId15"/>
    <p:sldId id="271" r:id="rId16"/>
    <p:sldId id="280" r:id="rId17"/>
    <p:sldId id="272" r:id="rId18"/>
    <p:sldId id="273" r:id="rId19"/>
    <p:sldId id="275" r:id="rId20"/>
    <p:sldId id="281" r:id="rId21"/>
    <p:sldId id="274" r:id="rId22"/>
    <p:sldId id="276" r:id="rId23"/>
    <p:sldId id="277" r:id="rId24"/>
    <p:sldId id="278" r:id="rId25"/>
    <p:sldId id="279" r:id="rId26"/>
    <p:sldId id="295" r:id="rId27"/>
    <p:sldId id="282" r:id="rId28"/>
    <p:sldId id="284" r:id="rId29"/>
    <p:sldId id="283" r:id="rId30"/>
    <p:sldId id="285" r:id="rId31"/>
    <p:sldId id="286" r:id="rId32"/>
    <p:sldId id="287" r:id="rId33"/>
    <p:sldId id="297" r:id="rId34"/>
    <p:sldId id="298"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09D4B-535C-4AE1-B046-190017774C02}" type="datetimeFigureOut">
              <a:rPr lang="fr-FR" smtClean="0"/>
              <a:t>03/04/2025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9A6B3-9C7F-42ED-8D63-39438C5F81CD}" type="slidenum">
              <a:rPr lang="fr-FR" smtClean="0"/>
              <a:t>‹N°›</a:t>
            </a:fld>
            <a:endParaRPr lang="fr-FR"/>
          </a:p>
        </p:txBody>
      </p:sp>
    </p:spTree>
    <p:extLst>
      <p:ext uri="{BB962C8B-B14F-4D97-AF65-F5344CB8AC3E}">
        <p14:creationId xmlns:p14="http://schemas.microsoft.com/office/powerpoint/2010/main" val="326982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39CAA0-8F3A-41EE-82E3-BE8033C2EC78}" type="slidenum">
              <a:rPr lang="fr-FR" smtClean="0"/>
              <a:t>2</a:t>
            </a:fld>
            <a:endParaRPr lang="fr-FR"/>
          </a:p>
        </p:txBody>
      </p:sp>
    </p:spTree>
    <p:extLst>
      <p:ext uri="{BB962C8B-B14F-4D97-AF65-F5344CB8AC3E}">
        <p14:creationId xmlns:p14="http://schemas.microsoft.com/office/powerpoint/2010/main" val="31007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39CAA0-8F3A-41EE-82E3-BE8033C2EC78}" type="slidenum">
              <a:rPr lang="fr-FR" smtClean="0"/>
              <a:t>3</a:t>
            </a:fld>
            <a:endParaRPr lang="fr-FR"/>
          </a:p>
        </p:txBody>
      </p:sp>
    </p:spTree>
    <p:extLst>
      <p:ext uri="{BB962C8B-B14F-4D97-AF65-F5344CB8AC3E}">
        <p14:creationId xmlns:p14="http://schemas.microsoft.com/office/powerpoint/2010/main" val="330829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4"/>
            <a:ext cx="10364168" cy="1470687"/>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8"/>
            <a:ext cx="8533357" cy="1751881"/>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350351240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610270" y="1600126"/>
            <a:ext cx="10971460" cy="452587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1004706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982" y="274499"/>
            <a:ext cx="2741749" cy="585150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10270" y="274499"/>
            <a:ext cx="8086819" cy="585150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82325462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10270" y="1600126"/>
            <a:ext cx="10971460" cy="4525878"/>
          </a:xfrm>
          <a:prstGeom prst="rect">
            <a:avLst/>
          </a:prstGeom>
        </p:spPr>
        <p:txBody>
          <a:bodyPr/>
          <a:lstStyle>
            <a:lvl1pPr>
              <a:defRPr>
                <a:latin typeface="Arial Rounded MT Bold" pitchFamily="34" charset="0"/>
              </a:defRPr>
            </a:lvl1pPr>
            <a:lvl2pPr marL="743159" indent="-285659">
              <a:buClr>
                <a:schemeClr val="accent1">
                  <a:lumMod val="50000"/>
                </a:schemeClr>
              </a:buClr>
              <a:buFont typeface="Wingdings" pitchFamily="2" charset="2"/>
              <a:buChar char="q"/>
              <a:defRPr>
                <a:latin typeface="Arial Rounded MT Bold" pitchFamily="34" charset="0"/>
              </a:defRPr>
            </a:lvl2pPr>
            <a:lvl3pPr>
              <a:buClr>
                <a:schemeClr val="bg2">
                  <a:lumMod val="75000"/>
                </a:schemeClr>
              </a:buCl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2072448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36" y="4406483"/>
            <a:ext cx="10362679" cy="1362450"/>
          </a:xfrm>
          <a:prstGeom prst="rect">
            <a:avLst/>
          </a:prstGeom>
        </p:spPr>
        <p:txBody>
          <a:bodyPr anchor="t"/>
          <a:lstStyle>
            <a:lvl1pPr algn="l">
              <a:defRPr sz="2812" b="1" cap="all">
                <a:latin typeface="Arial Rounded MT Bold" pitchFamily="34" charset="0"/>
              </a:defRPr>
            </a:lvl1pPr>
          </a:lstStyle>
          <a:p>
            <a:r>
              <a:rPr lang="fr-FR" dirty="0"/>
              <a:t>Modifiez le style du titre</a:t>
            </a:r>
          </a:p>
        </p:txBody>
      </p:sp>
      <p:sp>
        <p:nvSpPr>
          <p:cNvPr id="3" name="Espace réservé du texte 2"/>
          <p:cNvSpPr>
            <a:spLocks noGrp="1"/>
          </p:cNvSpPr>
          <p:nvPr>
            <p:ph type="body" idx="1"/>
          </p:nvPr>
        </p:nvSpPr>
        <p:spPr>
          <a:xfrm>
            <a:off x="963036" y="2906784"/>
            <a:ext cx="10362679" cy="1499699"/>
          </a:xfrm>
          <a:prstGeom prst="rect">
            <a:avLst/>
          </a:prstGeom>
        </p:spPr>
        <p:txBody>
          <a:bodyPr anchor="b"/>
          <a:lstStyle>
            <a:lvl1pPr marL="0" indent="0">
              <a:buNone/>
              <a:defRPr sz="1406">
                <a:latin typeface="Arial Rounded MT Bold" pitchFamily="34" charset="0"/>
              </a:defRPr>
            </a:lvl1pPr>
            <a:lvl2pPr marL="321366" indent="0">
              <a:buNone/>
              <a:defRPr sz="1265"/>
            </a:lvl2pPr>
            <a:lvl3pPr marL="642732" indent="0">
              <a:buNone/>
              <a:defRPr sz="1125"/>
            </a:lvl3pPr>
            <a:lvl4pPr marL="964098" indent="0">
              <a:buNone/>
              <a:defRPr sz="984"/>
            </a:lvl4pPr>
            <a:lvl5pPr marL="1285464" indent="0">
              <a:buNone/>
              <a:defRPr sz="984"/>
            </a:lvl5pPr>
            <a:lvl6pPr marL="1606829" indent="0">
              <a:buNone/>
              <a:defRPr sz="984"/>
            </a:lvl6pPr>
            <a:lvl7pPr marL="1928195" indent="0">
              <a:buNone/>
              <a:defRPr sz="984"/>
            </a:lvl7pPr>
            <a:lvl8pPr marL="2249561" indent="0">
              <a:buNone/>
              <a:defRPr sz="984"/>
            </a:lvl8pPr>
            <a:lvl9pPr marL="2570927" indent="0">
              <a:buNone/>
              <a:defRPr sz="984"/>
            </a:lvl9pPr>
          </a:lstStyle>
          <a:p>
            <a:pPr lvl="0"/>
            <a:r>
              <a:rPr lang="fr-FR" dirty="0"/>
              <a:t>Modifiez les styles du texte du masque</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31584507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10270" y="1600126"/>
            <a:ext cx="5413540" cy="4525878"/>
          </a:xfrm>
          <a:prstGeom prst="rect">
            <a:avLst/>
          </a:prstGeom>
        </p:spPr>
        <p:txBody>
          <a:bodyPr/>
          <a:lstStyle>
            <a:lvl1pPr>
              <a:defRPr sz="1968">
                <a:latin typeface="Arial Rounded MT Bold" pitchFamily="34" charset="0"/>
              </a:defRPr>
            </a:lvl1pPr>
            <a:lvl2pPr marL="743159" indent="-285659">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66703" y="1600126"/>
            <a:ext cx="5415028" cy="4525878"/>
          </a:xfrm>
          <a:prstGeom prst="rect">
            <a:avLst/>
          </a:prstGeom>
        </p:spPr>
        <p:txBody>
          <a:bodyPr/>
          <a:lstStyle>
            <a:lvl1pPr>
              <a:defRPr sz="1968">
                <a:latin typeface="Arial Rounded MT Bold" pitchFamily="34" charset="0"/>
              </a:defRPr>
            </a:lvl1pPr>
            <a:lvl2pPr marL="778866" indent="-321366">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06319629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10270" y="1535406"/>
            <a:ext cx="5386748"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Modifiez les styles du texte du masque</a:t>
            </a:r>
          </a:p>
        </p:txBody>
      </p:sp>
      <p:sp>
        <p:nvSpPr>
          <p:cNvPr id="4" name="Espace réservé du contenu 3"/>
          <p:cNvSpPr>
            <a:spLocks noGrp="1"/>
          </p:cNvSpPr>
          <p:nvPr>
            <p:ph sz="half" idx="2"/>
          </p:nvPr>
        </p:nvSpPr>
        <p:spPr>
          <a:xfrm>
            <a:off x="610270" y="2174788"/>
            <a:ext cx="5386748"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494" y="1535406"/>
            <a:ext cx="5388236"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Modifiez les styles du texte du masque</a:t>
            </a:r>
          </a:p>
        </p:txBody>
      </p:sp>
      <p:sp>
        <p:nvSpPr>
          <p:cNvPr id="6" name="Espace réservé du contenu 5"/>
          <p:cNvSpPr>
            <a:spLocks noGrp="1"/>
          </p:cNvSpPr>
          <p:nvPr>
            <p:ph sz="quarter" idx="4"/>
          </p:nvPr>
        </p:nvSpPr>
        <p:spPr>
          <a:xfrm>
            <a:off x="6193494" y="2174788"/>
            <a:ext cx="5388236"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936581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0859790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0446206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70" y="273383"/>
            <a:ext cx="4009919" cy="1161597"/>
          </a:xfrm>
          <a:prstGeom prst="rect">
            <a:avLst/>
          </a:prstGeom>
        </p:spPr>
        <p:txBody>
          <a:bodyPr anchor="b"/>
          <a:lstStyle>
            <a:lvl1pPr algn="l">
              <a:defRPr sz="1406" b="1"/>
            </a:lvl1pPr>
          </a:lstStyle>
          <a:p>
            <a:r>
              <a:rPr lang="fr-FR"/>
              <a:t>Modifiez le style du titre</a:t>
            </a:r>
          </a:p>
        </p:txBody>
      </p:sp>
      <p:sp>
        <p:nvSpPr>
          <p:cNvPr id="3" name="Espace réservé du contenu 2"/>
          <p:cNvSpPr>
            <a:spLocks noGrp="1"/>
          </p:cNvSpPr>
          <p:nvPr>
            <p:ph idx="1"/>
          </p:nvPr>
        </p:nvSpPr>
        <p:spPr>
          <a:xfrm>
            <a:off x="4766059" y="273383"/>
            <a:ext cx="6815672" cy="5852621"/>
          </a:xfrm>
          <a:prstGeom prst="rect">
            <a:avLst/>
          </a:prstGeom>
        </p:spPr>
        <p:txBody>
          <a:bodyPr/>
          <a:lstStyle>
            <a:lvl1pPr>
              <a:defRPr sz="2249"/>
            </a:lvl1pPr>
            <a:lvl2pPr>
              <a:defRPr sz="1968"/>
            </a:lvl2pPr>
            <a:lvl3pPr>
              <a:defRPr sz="1687"/>
            </a:lvl3pPr>
            <a:lvl4pPr>
              <a:defRPr sz="1406"/>
            </a:lvl4pPr>
            <a:lvl5pPr>
              <a:defRPr sz="1406"/>
            </a:lvl5pPr>
            <a:lvl6pPr>
              <a:defRPr sz="1406"/>
            </a:lvl6pPr>
            <a:lvl7pPr>
              <a:defRPr sz="1406"/>
            </a:lvl7pPr>
            <a:lvl8pPr>
              <a:defRPr sz="1406"/>
            </a:lvl8pPr>
            <a:lvl9pPr>
              <a:defRPr sz="1406"/>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10270" y="1434980"/>
            <a:ext cx="4009919" cy="4691024"/>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6987670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8983" y="4800377"/>
            <a:ext cx="7315795" cy="566851"/>
          </a:xfrm>
          <a:prstGeom prst="rect">
            <a:avLst/>
          </a:prstGeom>
        </p:spPr>
        <p:txBody>
          <a:bodyPr anchor="b"/>
          <a:lstStyle>
            <a:lvl1pPr algn="l">
              <a:defRPr sz="1406" b="1"/>
            </a:lvl1pPr>
          </a:lstStyle>
          <a:p>
            <a:r>
              <a:rPr lang="fr-FR"/>
              <a:t>Modifiez le style du titre</a:t>
            </a:r>
          </a:p>
        </p:txBody>
      </p:sp>
      <p:sp>
        <p:nvSpPr>
          <p:cNvPr id="3" name="Espace réservé pour une image  2"/>
          <p:cNvSpPr>
            <a:spLocks noGrp="1"/>
          </p:cNvSpPr>
          <p:nvPr>
            <p:ph type="pic" idx="1"/>
          </p:nvPr>
        </p:nvSpPr>
        <p:spPr>
          <a:xfrm>
            <a:off x="2388983" y="612601"/>
            <a:ext cx="7315795" cy="4115246"/>
          </a:xfrm>
          <a:prstGeom prst="rect">
            <a:avLst/>
          </a:prstGeom>
        </p:spPr>
        <p:txBody>
          <a:bodyPr/>
          <a:lstStyle>
            <a:lvl1pPr marL="0" indent="0">
              <a:buNone/>
              <a:defRPr sz="2249"/>
            </a:lvl1pPr>
            <a:lvl2pPr marL="321366" indent="0">
              <a:buNone/>
              <a:defRPr sz="1968"/>
            </a:lvl2pPr>
            <a:lvl3pPr marL="642732" indent="0">
              <a:buNone/>
              <a:defRPr sz="1687"/>
            </a:lvl3pPr>
            <a:lvl4pPr marL="964098" indent="0">
              <a:buNone/>
              <a:defRPr sz="1406"/>
            </a:lvl4pPr>
            <a:lvl5pPr marL="1285464" indent="0">
              <a:buNone/>
              <a:defRPr sz="1406"/>
            </a:lvl5pPr>
            <a:lvl6pPr marL="1606829" indent="0">
              <a:buNone/>
              <a:defRPr sz="1406"/>
            </a:lvl6pPr>
            <a:lvl7pPr marL="1928195" indent="0">
              <a:buNone/>
              <a:defRPr sz="1406"/>
            </a:lvl7pPr>
            <a:lvl8pPr marL="2249561" indent="0">
              <a:buNone/>
              <a:defRPr sz="1406"/>
            </a:lvl8pPr>
            <a:lvl9pPr marL="2570927" indent="0">
              <a:buNone/>
              <a:defRPr sz="1406"/>
            </a:lvl9pPr>
          </a:lstStyle>
          <a:p>
            <a:endParaRPr lang="fr-FR"/>
          </a:p>
        </p:txBody>
      </p:sp>
      <p:sp>
        <p:nvSpPr>
          <p:cNvPr id="4" name="Espace réservé du texte 3"/>
          <p:cNvSpPr>
            <a:spLocks noGrp="1"/>
          </p:cNvSpPr>
          <p:nvPr>
            <p:ph type="body" sz="half" idx="2"/>
          </p:nvPr>
        </p:nvSpPr>
        <p:spPr>
          <a:xfrm>
            <a:off x="2388983" y="5367227"/>
            <a:ext cx="7315795" cy="804527"/>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9535380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548">
              <a:srgbClr val="D1EAEC"/>
            </a:gs>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42" name="Picture 18" descr="f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36233" y="0"/>
            <a:ext cx="12556440" cy="685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15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ftr="0" dt="0"/>
  <p:txStyles>
    <p:title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p:titleStyle>
    <p:bodyStyle>
      <a:lvl1pPr marL="342567" indent="-342567" algn="l" defTabSz="913885" rtl="0" fontAlgn="base">
        <a:spcBef>
          <a:spcPct val="20000"/>
        </a:spcBef>
        <a:spcAft>
          <a:spcPct val="0"/>
        </a:spcAft>
        <a:defRPr sz="3233">
          <a:solidFill>
            <a:schemeClr val="tx1"/>
          </a:solidFill>
          <a:latin typeface="+mn-lt"/>
          <a:ea typeface="+mn-ea"/>
          <a:cs typeface="+mn-cs"/>
        </a:defRPr>
      </a:lvl1pPr>
      <a:lvl2pPr marL="743159" indent="-285659" algn="l" defTabSz="913885" rtl="0" fontAlgn="base">
        <a:spcBef>
          <a:spcPct val="20000"/>
        </a:spcBef>
        <a:spcAft>
          <a:spcPct val="0"/>
        </a:spcAft>
        <a:buChar char="–"/>
        <a:defRPr sz="2812">
          <a:solidFill>
            <a:schemeClr val="tx1"/>
          </a:solidFill>
          <a:latin typeface="+mn-lt"/>
          <a:ea typeface="+mn-ea"/>
        </a:defRPr>
      </a:lvl2pPr>
      <a:lvl3pPr marL="1142634" indent="-228750" algn="l" defTabSz="913885" rtl="0" fontAlgn="base">
        <a:spcBef>
          <a:spcPct val="20000"/>
        </a:spcBef>
        <a:spcAft>
          <a:spcPct val="0"/>
        </a:spcAft>
        <a:buChar char="•"/>
        <a:defRPr sz="2390">
          <a:solidFill>
            <a:schemeClr val="tx1"/>
          </a:solidFill>
          <a:latin typeface="+mn-lt"/>
          <a:ea typeface="+mn-ea"/>
        </a:defRPr>
      </a:lvl3pPr>
      <a:lvl4pPr marL="1600134" indent="-228750" algn="l" defTabSz="913885" rtl="0" fontAlgn="base">
        <a:spcBef>
          <a:spcPct val="20000"/>
        </a:spcBef>
        <a:spcAft>
          <a:spcPct val="0"/>
        </a:spcAft>
        <a:buChar char="–"/>
        <a:defRPr sz="1968">
          <a:solidFill>
            <a:schemeClr val="tx1"/>
          </a:solidFill>
          <a:latin typeface="+mn-lt"/>
          <a:ea typeface="+mn-ea"/>
        </a:defRPr>
      </a:lvl4pPr>
      <a:lvl5pPr marL="2056519" indent="-228750" algn="l" defTabSz="913885" rtl="0" fontAlgn="base">
        <a:spcBef>
          <a:spcPct val="20000"/>
        </a:spcBef>
        <a:spcAft>
          <a:spcPct val="0"/>
        </a:spcAft>
        <a:buChar char="»"/>
        <a:defRPr sz="1968">
          <a:solidFill>
            <a:schemeClr val="tx1"/>
          </a:solidFill>
          <a:latin typeface="+mn-lt"/>
          <a:ea typeface="+mn-ea"/>
        </a:defRPr>
      </a:lvl5pPr>
      <a:lvl6pPr marL="2377885" indent="-228750" algn="l" defTabSz="913885" rtl="0" fontAlgn="base">
        <a:spcBef>
          <a:spcPct val="20000"/>
        </a:spcBef>
        <a:spcAft>
          <a:spcPct val="0"/>
        </a:spcAft>
        <a:buChar char="»"/>
        <a:defRPr sz="1968">
          <a:solidFill>
            <a:schemeClr val="tx1"/>
          </a:solidFill>
          <a:latin typeface="+mn-lt"/>
          <a:ea typeface="+mn-ea"/>
        </a:defRPr>
      </a:lvl6pPr>
      <a:lvl7pPr marL="2699251" indent="-228750" algn="l" defTabSz="913885" rtl="0" fontAlgn="base">
        <a:spcBef>
          <a:spcPct val="20000"/>
        </a:spcBef>
        <a:spcAft>
          <a:spcPct val="0"/>
        </a:spcAft>
        <a:buChar char="»"/>
        <a:defRPr sz="1968">
          <a:solidFill>
            <a:schemeClr val="tx1"/>
          </a:solidFill>
          <a:latin typeface="+mn-lt"/>
          <a:ea typeface="+mn-ea"/>
        </a:defRPr>
      </a:lvl7pPr>
      <a:lvl8pPr marL="3020616" indent="-228750" algn="l" defTabSz="913885" rtl="0" fontAlgn="base">
        <a:spcBef>
          <a:spcPct val="20000"/>
        </a:spcBef>
        <a:spcAft>
          <a:spcPct val="0"/>
        </a:spcAft>
        <a:buChar char="»"/>
        <a:defRPr sz="1968">
          <a:solidFill>
            <a:schemeClr val="tx1"/>
          </a:solidFill>
          <a:latin typeface="+mn-lt"/>
          <a:ea typeface="+mn-ea"/>
        </a:defRPr>
      </a:lvl8pPr>
      <a:lvl9pPr marL="3341982" indent="-228750" algn="l" defTabSz="913885" rtl="0" fontAlgn="base">
        <a:spcBef>
          <a:spcPct val="20000"/>
        </a:spcBef>
        <a:spcAft>
          <a:spcPct val="0"/>
        </a:spcAft>
        <a:buChar char="»"/>
        <a:defRPr sz="1968">
          <a:solidFill>
            <a:schemeClr val="tx1"/>
          </a:solidFill>
          <a:latin typeface="+mn-lt"/>
          <a:ea typeface="+mn-ea"/>
        </a:defRPr>
      </a:lvl9pPr>
    </p:bodyStyle>
    <p:otherStyle>
      <a:defPPr>
        <a:defRPr lang="fr-FR"/>
      </a:defPPr>
      <a:lvl1pPr marL="0" algn="l" defTabSz="642732" rtl="0" eaLnBrk="1" latinLnBrk="0" hangingPunct="1">
        <a:defRPr sz="1265" kern="1200">
          <a:solidFill>
            <a:schemeClr val="tx1"/>
          </a:solidFill>
          <a:latin typeface="+mn-lt"/>
          <a:ea typeface="+mn-ea"/>
          <a:cs typeface="+mn-cs"/>
        </a:defRPr>
      </a:lvl1pPr>
      <a:lvl2pPr marL="321366" algn="l" defTabSz="642732" rtl="0" eaLnBrk="1" latinLnBrk="0" hangingPunct="1">
        <a:defRPr sz="1265" kern="1200">
          <a:solidFill>
            <a:schemeClr val="tx1"/>
          </a:solidFill>
          <a:latin typeface="+mn-lt"/>
          <a:ea typeface="+mn-ea"/>
          <a:cs typeface="+mn-cs"/>
        </a:defRPr>
      </a:lvl2pPr>
      <a:lvl3pPr marL="642732" algn="l" defTabSz="642732" rtl="0" eaLnBrk="1" latinLnBrk="0" hangingPunct="1">
        <a:defRPr sz="1265" kern="1200">
          <a:solidFill>
            <a:schemeClr val="tx1"/>
          </a:solidFill>
          <a:latin typeface="+mn-lt"/>
          <a:ea typeface="+mn-ea"/>
          <a:cs typeface="+mn-cs"/>
        </a:defRPr>
      </a:lvl3pPr>
      <a:lvl4pPr marL="964098" algn="l" defTabSz="642732" rtl="0" eaLnBrk="1" latinLnBrk="0" hangingPunct="1">
        <a:defRPr sz="1265" kern="1200">
          <a:solidFill>
            <a:schemeClr val="tx1"/>
          </a:solidFill>
          <a:latin typeface="+mn-lt"/>
          <a:ea typeface="+mn-ea"/>
          <a:cs typeface="+mn-cs"/>
        </a:defRPr>
      </a:lvl4pPr>
      <a:lvl5pPr marL="1285464" algn="l" defTabSz="642732" rtl="0" eaLnBrk="1" latinLnBrk="0" hangingPunct="1">
        <a:defRPr sz="1265" kern="1200">
          <a:solidFill>
            <a:schemeClr val="tx1"/>
          </a:solidFill>
          <a:latin typeface="+mn-lt"/>
          <a:ea typeface="+mn-ea"/>
          <a:cs typeface="+mn-cs"/>
        </a:defRPr>
      </a:lvl5pPr>
      <a:lvl6pPr marL="1606829" algn="l" defTabSz="642732" rtl="0" eaLnBrk="1" latinLnBrk="0" hangingPunct="1">
        <a:defRPr sz="1265" kern="1200">
          <a:solidFill>
            <a:schemeClr val="tx1"/>
          </a:solidFill>
          <a:latin typeface="+mn-lt"/>
          <a:ea typeface="+mn-ea"/>
          <a:cs typeface="+mn-cs"/>
        </a:defRPr>
      </a:lvl6pPr>
      <a:lvl7pPr marL="1928195" algn="l" defTabSz="642732" rtl="0" eaLnBrk="1" latinLnBrk="0" hangingPunct="1">
        <a:defRPr sz="1265" kern="1200">
          <a:solidFill>
            <a:schemeClr val="tx1"/>
          </a:solidFill>
          <a:latin typeface="+mn-lt"/>
          <a:ea typeface="+mn-ea"/>
          <a:cs typeface="+mn-cs"/>
        </a:defRPr>
      </a:lvl7pPr>
      <a:lvl8pPr marL="2249561" algn="l" defTabSz="642732" rtl="0" eaLnBrk="1" latinLnBrk="0" hangingPunct="1">
        <a:defRPr sz="1265" kern="1200">
          <a:solidFill>
            <a:schemeClr val="tx1"/>
          </a:solidFill>
          <a:latin typeface="+mn-lt"/>
          <a:ea typeface="+mn-ea"/>
          <a:cs typeface="+mn-cs"/>
        </a:defRPr>
      </a:lvl8pPr>
      <a:lvl9pPr marL="2570927" algn="l" defTabSz="642732" rtl="0" eaLnBrk="1" latinLnBrk="0" hangingPunct="1">
        <a:defRPr sz="1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162441" y="2061356"/>
            <a:ext cx="7470446" cy="3459280"/>
          </a:xfrm>
          <a:prstGeom prst="rect">
            <a:avLst/>
          </a:prstGeom>
          <a:noFill/>
          <a:ln w="28575">
            <a:noFill/>
          </a:ln>
        </p:spPr>
        <p:txBody>
          <a:bodyPr vert="horz" wrap="square" lIns="0" tIns="12065" rIns="0" bIns="0" rtlCol="0">
            <a:spAutoFit/>
          </a:bodyPr>
          <a:lstStyle/>
          <a:p>
            <a:pPr algn="ctr"/>
            <a:r>
              <a:rPr lang="fr-FR" sz="3200" b="1" dirty="0"/>
              <a:t>LES CONTRATS OBLIGATOIRES EN COPROPRIETE ET LEUR MISE EN CONCURRENCE</a:t>
            </a:r>
          </a:p>
          <a:p>
            <a:pPr algn="ctr"/>
            <a:endParaRPr lang="fr-FR" sz="3200" b="1" dirty="0">
              <a:solidFill>
                <a:schemeClr val="tx1"/>
              </a:solidFill>
            </a:endParaRPr>
          </a:p>
          <a:p>
            <a:pPr algn="ctr"/>
            <a:r>
              <a:rPr lang="fr-FR" sz="3200" b="1" dirty="0">
                <a:solidFill>
                  <a:srgbClr val="7030A0"/>
                </a:solidFill>
              </a:rPr>
              <a:t>Jeudi 6 Mars 2025</a:t>
            </a:r>
          </a:p>
          <a:p>
            <a:pPr algn="ctr"/>
            <a:r>
              <a:rPr lang="fr-FR" sz="3200" b="1" dirty="0">
                <a:solidFill>
                  <a:schemeClr val="tx1"/>
                </a:solidFill>
              </a:rPr>
              <a:t>Formation animée par </a:t>
            </a:r>
            <a:r>
              <a:rPr lang="fr-FR" sz="3200" b="1" dirty="0"/>
              <a:t>Christophe LEVREL</a:t>
            </a:r>
            <a:endParaRPr lang="fr-FR" sz="3200" b="1" dirty="0">
              <a:solidFill>
                <a:schemeClr val="tx1"/>
              </a:solidFill>
              <a:latin typeface="+mn-lt"/>
            </a:endParaRPr>
          </a:p>
        </p:txBody>
      </p:sp>
      <p:sp>
        <p:nvSpPr>
          <p:cNvPr id="8" name="object 8"/>
          <p:cNvSpPr txBox="1">
            <a:spLocks noGrp="1"/>
          </p:cNvSpPr>
          <p:nvPr>
            <p:ph type="sldNum" sz="quarter" idx="4294967295"/>
          </p:nvPr>
        </p:nvSpPr>
        <p:spPr>
          <a:xfrm>
            <a:off x="8610600" y="6356350"/>
            <a:ext cx="2743200" cy="365125"/>
          </a:xfrm>
          <a:prstGeom prst="rect">
            <a:avLst/>
          </a:prstGeom>
        </p:spPr>
        <p:txBody>
          <a:bodyPr vert="horz" wrap="square" lIns="91440" tIns="45720" rIns="91440" bIns="45720" rtlCol="0" anchor="ctr">
            <a:sp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6685">
              <a:lnSpc>
                <a:spcPct val="100000"/>
              </a:lnSpc>
              <a:spcBef>
                <a:spcPts val="165"/>
              </a:spcBef>
            </a:pPr>
            <a:fld id="{BE732C41-7B39-4080-85C1-2D318E148575}" type="slidenum">
              <a:rPr lang="fr-FR" smtClean="0"/>
              <a:pPr marL="146685">
                <a:lnSpc>
                  <a:spcPct val="100000"/>
                </a:lnSpc>
                <a:spcBef>
                  <a:spcPts val="165"/>
                </a:spcBef>
              </a:pPr>
              <a:t>1</a:t>
            </a:fld>
            <a:endParaRPr spc="-50" dirty="0"/>
          </a:p>
        </p:txBody>
      </p:sp>
      <p:pic>
        <p:nvPicPr>
          <p:cNvPr id="6" name="Image 5"/>
          <p:cNvPicPr>
            <a:picLocks noChangeAspect="1"/>
          </p:cNvPicPr>
          <p:nvPr/>
        </p:nvPicPr>
        <p:blipFill>
          <a:blip r:embed="rId2"/>
          <a:stretch>
            <a:fillRect/>
          </a:stretch>
        </p:blipFill>
        <p:spPr>
          <a:xfrm>
            <a:off x="290836" y="5435479"/>
            <a:ext cx="1454851" cy="1422521"/>
          </a:xfrm>
          <a:prstGeom prst="rect">
            <a:avLst/>
          </a:prstGeom>
        </p:spPr>
      </p:pic>
    </p:spTree>
    <p:extLst>
      <p:ext uri="{BB962C8B-B14F-4D97-AF65-F5344CB8AC3E}">
        <p14:creationId xmlns:p14="http://schemas.microsoft.com/office/powerpoint/2010/main" val="415848469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9629" y="1258463"/>
            <a:ext cx="10515600" cy="774356"/>
          </a:xfrm>
        </p:spPr>
        <p:txBody>
          <a:bodyPr>
            <a:normAutofit/>
          </a:bodyPr>
          <a:lstStyle/>
          <a:p>
            <a:r>
              <a:rPr lang="fr-FR" sz="2800" b="1" dirty="0">
                <a:latin typeface="+mn-lt"/>
              </a:rPr>
              <a:t>Les contrats de chauffage</a:t>
            </a:r>
          </a:p>
        </p:txBody>
      </p:sp>
      <p:pic>
        <p:nvPicPr>
          <p:cNvPr id="4" name="Espace réservé du contenu 3"/>
          <p:cNvPicPr>
            <a:picLocks noGrp="1" noChangeAspect="1"/>
          </p:cNvPicPr>
          <p:nvPr>
            <p:ph idx="1"/>
          </p:nvPr>
        </p:nvPicPr>
        <p:blipFill>
          <a:blip r:embed="rId2"/>
          <a:stretch>
            <a:fillRect/>
          </a:stretch>
        </p:blipFill>
        <p:spPr>
          <a:xfrm>
            <a:off x="-11485" y="1755599"/>
            <a:ext cx="12214970" cy="4621880"/>
          </a:xfrm>
          <a:prstGeom prst="rect">
            <a:avLst/>
          </a:prstGeom>
        </p:spPr>
      </p:pic>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10</a:t>
            </a:fld>
            <a:endParaRPr lang="fr-FR"/>
          </a:p>
        </p:txBody>
      </p:sp>
      <p:pic>
        <p:nvPicPr>
          <p:cNvPr id="6150" name="Picture 6" descr="Heizung – Sie suchen einen Fachmann in Sachen Gas-Wasser-Heiz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0754" y="396490"/>
            <a:ext cx="1167512" cy="1167513"/>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ABACE0C3-720E-DB12-B86E-AF142F58DDCD}"/>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6" name="Image 5">
            <a:extLst>
              <a:ext uri="{FF2B5EF4-FFF2-40B4-BE49-F238E27FC236}">
                <a16:creationId xmlns:a16="http://schemas.microsoft.com/office/drawing/2014/main" id="{C1D9A198-39D5-8F3A-E74D-B1B756BD9994}"/>
              </a:ext>
            </a:extLst>
          </p:cNvPr>
          <p:cNvPicPr>
            <a:picLocks noChangeAspect="1"/>
          </p:cNvPicPr>
          <p:nvPr/>
        </p:nvPicPr>
        <p:blipFill>
          <a:blip r:embed="rId4"/>
          <a:stretch>
            <a:fillRect/>
          </a:stretch>
        </p:blipFill>
        <p:spPr>
          <a:xfrm>
            <a:off x="261257" y="6172109"/>
            <a:ext cx="681135" cy="665999"/>
          </a:xfrm>
          <a:prstGeom prst="rect">
            <a:avLst/>
          </a:prstGeom>
        </p:spPr>
      </p:pic>
    </p:spTree>
    <p:extLst>
      <p:ext uri="{BB962C8B-B14F-4D97-AF65-F5344CB8AC3E}">
        <p14:creationId xmlns:p14="http://schemas.microsoft.com/office/powerpoint/2010/main" val="222367420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11</a:t>
            </a:fld>
            <a:endParaRPr lang="fr-FR"/>
          </a:p>
        </p:txBody>
      </p:sp>
      <p:pic>
        <p:nvPicPr>
          <p:cNvPr id="11" name="Image 10"/>
          <p:cNvPicPr>
            <a:picLocks noChangeAspect="1"/>
          </p:cNvPicPr>
          <p:nvPr/>
        </p:nvPicPr>
        <p:blipFill>
          <a:blip r:embed="rId2"/>
          <a:stretch>
            <a:fillRect/>
          </a:stretch>
        </p:blipFill>
        <p:spPr>
          <a:xfrm>
            <a:off x="9238179" y="149082"/>
            <a:ext cx="2115621" cy="1667814"/>
          </a:xfrm>
          <a:prstGeom prst="rect">
            <a:avLst/>
          </a:prstGeom>
        </p:spPr>
      </p:pic>
      <p:sp>
        <p:nvSpPr>
          <p:cNvPr id="3" name="Espace réservé du contenu 2"/>
          <p:cNvSpPr>
            <a:spLocks noGrp="1"/>
          </p:cNvSpPr>
          <p:nvPr>
            <p:ph idx="1"/>
          </p:nvPr>
        </p:nvSpPr>
        <p:spPr>
          <a:xfrm>
            <a:off x="610270" y="1907172"/>
            <a:ext cx="10971460" cy="5488737"/>
          </a:xfrm>
        </p:spPr>
        <p:txBody>
          <a:bodyPr/>
          <a:lstStyle/>
          <a:p>
            <a:pPr marL="0" indent="0">
              <a:buNone/>
            </a:pPr>
            <a:r>
              <a:rPr lang="fr-FR" sz="2000" dirty="0">
                <a:latin typeface="+mn-lt"/>
              </a:rPr>
              <a:t>Suivant le matériel et le type d’installation certains contrats peuvent s’</a:t>
            </a:r>
            <a:r>
              <a:rPr lang="fr-FR" sz="2000" dirty="0" err="1">
                <a:latin typeface="+mn-lt"/>
              </a:rPr>
              <a:t>avèrer</a:t>
            </a:r>
            <a:r>
              <a:rPr lang="fr-FR" sz="2000" dirty="0">
                <a:latin typeface="+mn-lt"/>
              </a:rPr>
              <a:t> obligatoires en complément de l’installation principale:</a:t>
            </a:r>
            <a:endParaRPr lang="fr-FR" sz="2400" dirty="0">
              <a:latin typeface="+mn-lt"/>
            </a:endParaRPr>
          </a:p>
          <a:p>
            <a:pPr lvl="2">
              <a:buFont typeface="Wingdings" panose="05000000000000000000" pitchFamily="2" charset="2"/>
              <a:buChar char="Ø"/>
              <a:tabLst>
                <a:tab pos="2149475" algn="l"/>
              </a:tabLst>
            </a:pPr>
            <a:r>
              <a:rPr lang="fr-FR" dirty="0">
                <a:latin typeface="+mn-lt"/>
              </a:rPr>
              <a:t> L’entretien d’un adoucisseur</a:t>
            </a:r>
          </a:p>
          <a:p>
            <a:pPr lvl="2">
              <a:buFont typeface="Wingdings" panose="05000000000000000000" pitchFamily="2" charset="2"/>
              <a:buChar char="Ø"/>
              <a:tabLst>
                <a:tab pos="2149475" algn="l"/>
              </a:tabLst>
            </a:pPr>
            <a:r>
              <a:rPr lang="fr-FR" dirty="0">
                <a:latin typeface="+mn-lt"/>
              </a:rPr>
              <a:t> L’entretien d’un disconnecteur hydraulique</a:t>
            </a:r>
          </a:p>
          <a:p>
            <a:pPr marL="0" lvl="1" indent="0">
              <a:buNone/>
              <a:tabLst>
                <a:tab pos="1973263" algn="l"/>
                <a:tab pos="2149475" algn="l"/>
              </a:tabLst>
            </a:pPr>
            <a:endParaRPr lang="fr-FR" sz="1800" dirty="0">
              <a:latin typeface="+mn-lt"/>
            </a:endParaRPr>
          </a:p>
          <a:p>
            <a:pPr marL="0" lvl="1" indent="0">
              <a:buNone/>
              <a:tabLst>
                <a:tab pos="1973263" algn="l"/>
                <a:tab pos="2149475" algn="l"/>
              </a:tabLst>
            </a:pPr>
            <a:r>
              <a:rPr lang="fr-FR" sz="1800" dirty="0">
                <a:latin typeface="+mn-lt"/>
                <a:sym typeface="Wingdings" panose="05000000000000000000" pitchFamily="2" charset="2"/>
              </a:rPr>
              <a:t> </a:t>
            </a:r>
            <a:r>
              <a:rPr lang="fr-FR" sz="1800" dirty="0">
                <a:latin typeface="+mn-lt"/>
              </a:rPr>
              <a:t>Sauf exception (installation très importante avec un coût d’entretien élevé) Il convient que ce soit le titulaire du contrat chaufferie qui gère ces contrats annexes dont le coût global doit être intégré au contrat de la chaufferie.</a:t>
            </a:r>
          </a:p>
          <a:p>
            <a:pPr marL="0" lvl="1" indent="0">
              <a:buNone/>
              <a:tabLst>
                <a:tab pos="1973263" algn="l"/>
                <a:tab pos="2149475" algn="l"/>
              </a:tabLst>
            </a:pPr>
            <a:endParaRPr lang="fr-FR" sz="1800" dirty="0">
              <a:latin typeface="+mn-lt"/>
            </a:endParaRPr>
          </a:p>
          <a:p>
            <a:pPr marL="0" lvl="1" indent="0">
              <a:buNone/>
              <a:tabLst>
                <a:tab pos="1973263" algn="l"/>
                <a:tab pos="2149475" algn="l"/>
              </a:tabLst>
            </a:pPr>
            <a:r>
              <a:rPr lang="fr-FR" sz="1800" dirty="0">
                <a:latin typeface="+mn-lt"/>
                <a:sym typeface="Wingdings" panose="05000000000000000000" pitchFamily="2" charset="2"/>
              </a:rPr>
              <a:t> </a:t>
            </a:r>
            <a:r>
              <a:rPr lang="fr-FR" sz="1800" dirty="0">
                <a:latin typeface="+mn-lt"/>
              </a:rPr>
              <a:t>Comme pour tous les contrats obligatoires les interventions du mainteneur doivent être tracées dans un carnet d’entretien qui sera disponible sans délai à chaque réquisition du CS (donc, </a:t>
            </a:r>
            <a:r>
              <a:rPr lang="fr-FR" sz="1800" b="1" dirty="0">
                <a:latin typeface="+mn-lt"/>
              </a:rPr>
              <a:t>dans l’idéal</a:t>
            </a:r>
            <a:r>
              <a:rPr lang="fr-FR" sz="1800" dirty="0">
                <a:latin typeface="+mn-lt"/>
              </a:rPr>
              <a:t>, ce carnet sera conservé chez le gardien, s’il y en a un, ou dans un coffret accessible en dehors de la chaufferie dont l’accès est limité aux personnes formées ou accompagnées par une personne habilitée)</a:t>
            </a:r>
          </a:p>
        </p:txBody>
      </p:sp>
      <p:sp>
        <p:nvSpPr>
          <p:cNvPr id="13" name="Titre 1"/>
          <p:cNvSpPr>
            <a:spLocks noGrp="1"/>
          </p:cNvSpPr>
          <p:nvPr>
            <p:ph type="title"/>
          </p:nvPr>
        </p:nvSpPr>
        <p:spPr>
          <a:xfrm>
            <a:off x="-2547492" y="1348739"/>
            <a:ext cx="10515600" cy="774356"/>
          </a:xfrm>
        </p:spPr>
        <p:txBody>
          <a:bodyPr>
            <a:normAutofit/>
          </a:bodyPr>
          <a:lstStyle/>
          <a:p>
            <a:r>
              <a:rPr lang="fr-FR" sz="2800" b="1" dirty="0">
                <a:latin typeface="+mn-lt"/>
              </a:rPr>
              <a:t>Les contrats de chauffage</a:t>
            </a:r>
          </a:p>
        </p:txBody>
      </p:sp>
      <p:sp>
        <p:nvSpPr>
          <p:cNvPr id="2" name="Titre 1">
            <a:extLst>
              <a:ext uri="{FF2B5EF4-FFF2-40B4-BE49-F238E27FC236}">
                <a16:creationId xmlns:a16="http://schemas.microsoft.com/office/drawing/2014/main" id="{A39633E3-EA53-8DF6-503B-91DFEF15A797}"/>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632F423C-93FE-B54A-F2CA-6EC901849A06}"/>
              </a:ext>
            </a:extLst>
          </p:cNvPr>
          <p:cNvPicPr>
            <a:picLocks noChangeAspect="1"/>
          </p:cNvPicPr>
          <p:nvPr/>
        </p:nvPicPr>
        <p:blipFill>
          <a:blip r:embed="rId3"/>
          <a:stretch>
            <a:fillRect/>
          </a:stretch>
        </p:blipFill>
        <p:spPr>
          <a:xfrm>
            <a:off x="255706" y="6146190"/>
            <a:ext cx="709127" cy="693369"/>
          </a:xfrm>
          <a:prstGeom prst="rect">
            <a:avLst/>
          </a:prstGeom>
        </p:spPr>
      </p:pic>
    </p:spTree>
    <p:extLst>
      <p:ext uri="{BB962C8B-B14F-4D97-AF65-F5344CB8AC3E}">
        <p14:creationId xmlns:p14="http://schemas.microsoft.com/office/powerpoint/2010/main" val="63411101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6815" y="1947209"/>
            <a:ext cx="10515600" cy="4304551"/>
          </a:xfrm>
        </p:spPr>
        <p:txBody>
          <a:bodyPr/>
          <a:lstStyle/>
          <a:p>
            <a:pPr marL="0" indent="0">
              <a:buNone/>
            </a:pPr>
            <a:r>
              <a:rPr lang="fr-FR" sz="1900" dirty="0">
                <a:latin typeface="+mn-lt"/>
              </a:rPr>
              <a:t>Les annexes du contrat doivent lister la totalité du matériel maintenu :</a:t>
            </a:r>
          </a:p>
          <a:p>
            <a:pPr marL="0" indent="0">
              <a:buNone/>
            </a:pPr>
            <a:r>
              <a:rPr lang="fr-FR" sz="1900" dirty="0">
                <a:latin typeface="+mn-lt"/>
              </a:rPr>
              <a:t>	- armoire(s) électrique(s)</a:t>
            </a:r>
          </a:p>
          <a:p>
            <a:pPr marL="0" indent="0">
              <a:buNone/>
            </a:pPr>
            <a:r>
              <a:rPr lang="fr-FR" sz="1900" dirty="0">
                <a:latin typeface="+mn-lt"/>
              </a:rPr>
              <a:t>	- automate</a:t>
            </a:r>
          </a:p>
          <a:p>
            <a:pPr marL="0" indent="0">
              <a:buNone/>
            </a:pPr>
            <a:r>
              <a:rPr lang="fr-FR" sz="1900" dirty="0">
                <a:latin typeface="+mn-lt"/>
              </a:rPr>
              <a:t>	- vannes principales (vannes 3 voies, vannes d’isolement etc..)</a:t>
            </a:r>
          </a:p>
          <a:p>
            <a:pPr marL="0" indent="0">
              <a:buNone/>
            </a:pPr>
            <a:r>
              <a:rPr lang="fr-FR" sz="1900" dirty="0">
                <a:latin typeface="+mn-lt"/>
              </a:rPr>
              <a:t>	- pompes</a:t>
            </a:r>
          </a:p>
          <a:p>
            <a:pPr marL="0" indent="0">
              <a:buNone/>
            </a:pPr>
            <a:r>
              <a:rPr lang="fr-FR" sz="1900" dirty="0">
                <a:latin typeface="+mn-lt"/>
              </a:rPr>
              <a:t>	- instruments de mesure (sondes et capteurs, manomètres et thermomètres)</a:t>
            </a:r>
          </a:p>
          <a:p>
            <a:pPr marL="0" indent="0">
              <a:buNone/>
            </a:pPr>
            <a:r>
              <a:rPr lang="fr-FR" sz="1900" dirty="0">
                <a:latin typeface="+mn-lt"/>
              </a:rPr>
              <a:t>	- le cas échéant le matériel de sécurité du local (BAES et extincteur, détecteur de gaz..)</a:t>
            </a:r>
          </a:p>
          <a:p>
            <a:pPr marL="0" indent="0">
              <a:buNone/>
            </a:pPr>
            <a:r>
              <a:rPr lang="fr-FR" sz="1900" dirty="0">
                <a:latin typeface="+mn-lt"/>
              </a:rPr>
              <a:t>En règle générale, le matériel qui n’entre pas dans le champ du contrat doit être explicité clairement (nom et références, photo…), cela peut être le cas d’un compteur d’énergie primaire qui dépendra du fournisseur.</a:t>
            </a:r>
          </a:p>
          <a:p>
            <a:pPr marL="0" indent="0">
              <a:buNone/>
            </a:pPr>
            <a:r>
              <a:rPr lang="fr-FR" sz="1900" b="1" dirty="0">
                <a:latin typeface="+mn-lt"/>
              </a:rPr>
              <a:t>En l’absence d’un inventaire détaillé</a:t>
            </a:r>
            <a:r>
              <a:rPr lang="fr-FR" sz="1900" dirty="0">
                <a:latin typeface="+mn-lt"/>
              </a:rPr>
              <a:t> tous les équipements qui participent à la production et à la distribution de chauffage ou d’ECS sont </a:t>
            </a:r>
            <a:r>
              <a:rPr lang="fr-FR" sz="1900" b="1" dirty="0">
                <a:latin typeface="+mn-lt"/>
              </a:rPr>
              <a:t>réputés couverts par le contrat, </a:t>
            </a:r>
            <a:r>
              <a:rPr lang="fr-FR" sz="1900" dirty="0">
                <a:latin typeface="+mn-lt"/>
              </a:rPr>
              <a:t>si cette clause n’y figure pas, la faire ajouter.</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12</a:t>
            </a:fld>
            <a:endParaRPr lang="fr-FR"/>
          </a:p>
        </p:txBody>
      </p:sp>
      <p:pic>
        <p:nvPicPr>
          <p:cNvPr id="6" name="Image 5"/>
          <p:cNvPicPr>
            <a:picLocks noChangeAspect="1"/>
          </p:cNvPicPr>
          <p:nvPr/>
        </p:nvPicPr>
        <p:blipFill>
          <a:blip r:embed="rId2"/>
          <a:stretch>
            <a:fillRect/>
          </a:stretch>
        </p:blipFill>
        <p:spPr>
          <a:xfrm>
            <a:off x="8481625" y="2337518"/>
            <a:ext cx="569814" cy="569814"/>
          </a:xfrm>
          <a:prstGeom prst="rect">
            <a:avLst/>
          </a:prstGeom>
        </p:spPr>
      </p:pic>
      <p:pic>
        <p:nvPicPr>
          <p:cNvPr id="7" name="Image 6"/>
          <p:cNvPicPr>
            <a:picLocks noChangeAspect="1"/>
          </p:cNvPicPr>
          <p:nvPr/>
        </p:nvPicPr>
        <p:blipFill>
          <a:blip r:embed="rId3"/>
          <a:stretch>
            <a:fillRect/>
          </a:stretch>
        </p:blipFill>
        <p:spPr>
          <a:xfrm>
            <a:off x="9715315" y="2787247"/>
            <a:ext cx="1078374" cy="1006482"/>
          </a:xfrm>
          <a:prstGeom prst="rect">
            <a:avLst/>
          </a:prstGeom>
        </p:spPr>
      </p:pic>
      <p:pic>
        <p:nvPicPr>
          <p:cNvPr id="8194" name="Picture 2" descr="Bloc autonome d'éclairage de secours | 3D Warehous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558" r="14785"/>
          <a:stretch/>
        </p:blipFill>
        <p:spPr bwMode="auto">
          <a:xfrm>
            <a:off x="11110147" y="4638264"/>
            <a:ext cx="854312" cy="7211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ES AUTOMATES PROGRAMMABLES INDUSTRIEL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20" r="8036" b="7234"/>
          <a:stretch/>
        </p:blipFill>
        <p:spPr bwMode="auto">
          <a:xfrm>
            <a:off x="9929327" y="1498636"/>
            <a:ext cx="1814370" cy="1343279"/>
          </a:xfrm>
          <a:prstGeom prst="rect">
            <a:avLst/>
          </a:prstGeom>
          <a:noFill/>
          <a:extLst>
            <a:ext uri="{909E8E84-426E-40DD-AFC4-6F175D3DCCD1}">
              <a14:hiddenFill xmlns:a14="http://schemas.microsoft.com/office/drawing/2010/main">
                <a:solidFill>
                  <a:srgbClr val="FFFFFF"/>
                </a:solidFill>
              </a14:hiddenFill>
            </a:ext>
          </a:extLst>
        </p:spPr>
      </p:pic>
      <p:sp>
        <p:nvSpPr>
          <p:cNvPr id="14" name="Titre 1"/>
          <p:cNvSpPr>
            <a:spLocks noGrp="1"/>
          </p:cNvSpPr>
          <p:nvPr>
            <p:ph type="title"/>
          </p:nvPr>
        </p:nvSpPr>
        <p:spPr>
          <a:xfrm>
            <a:off x="-2520390" y="1419218"/>
            <a:ext cx="10515600" cy="774356"/>
          </a:xfrm>
        </p:spPr>
        <p:txBody>
          <a:bodyPr>
            <a:normAutofit/>
          </a:bodyPr>
          <a:lstStyle/>
          <a:p>
            <a:r>
              <a:rPr lang="fr-FR" sz="2800" b="1" dirty="0">
                <a:latin typeface="+mn-lt"/>
              </a:rPr>
              <a:t>Les contrats de chauffage</a:t>
            </a:r>
          </a:p>
        </p:txBody>
      </p:sp>
      <p:sp>
        <p:nvSpPr>
          <p:cNvPr id="2" name="Titre 1">
            <a:extLst>
              <a:ext uri="{FF2B5EF4-FFF2-40B4-BE49-F238E27FC236}">
                <a16:creationId xmlns:a16="http://schemas.microsoft.com/office/drawing/2014/main" id="{205725AC-BCD2-8E7D-539F-398E33AFC809}"/>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F4872735-833F-5E72-F0E8-2A5346C9A193}"/>
              </a:ext>
            </a:extLst>
          </p:cNvPr>
          <p:cNvPicPr>
            <a:picLocks noChangeAspect="1"/>
          </p:cNvPicPr>
          <p:nvPr/>
        </p:nvPicPr>
        <p:blipFill>
          <a:blip r:embed="rId6"/>
          <a:stretch>
            <a:fillRect/>
          </a:stretch>
        </p:blipFill>
        <p:spPr>
          <a:xfrm>
            <a:off x="10412000" y="188934"/>
            <a:ext cx="941800" cy="920871"/>
          </a:xfrm>
          <a:prstGeom prst="rect">
            <a:avLst/>
          </a:prstGeom>
        </p:spPr>
      </p:pic>
    </p:spTree>
    <p:extLst>
      <p:ext uri="{BB962C8B-B14F-4D97-AF65-F5344CB8AC3E}">
        <p14:creationId xmlns:p14="http://schemas.microsoft.com/office/powerpoint/2010/main" val="292047648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5649" y="1637670"/>
            <a:ext cx="11614887" cy="757154"/>
          </a:xfrm>
        </p:spPr>
        <p:txBody>
          <a:bodyPr>
            <a:normAutofit/>
          </a:bodyPr>
          <a:lstStyle/>
          <a:p>
            <a:pPr marL="0" indent="0">
              <a:buNone/>
            </a:pPr>
            <a:r>
              <a:rPr lang="fr-FR" sz="2000" dirty="0">
                <a:latin typeface="+mn-lt"/>
              </a:rPr>
              <a:t>Les annexes du contrat doivent comporter des gammes de maintenance :</a:t>
            </a:r>
          </a:p>
        </p:txBody>
      </p:sp>
      <p:pic>
        <p:nvPicPr>
          <p:cNvPr id="4" name="Image 3"/>
          <p:cNvPicPr>
            <a:picLocks noChangeAspect="1"/>
          </p:cNvPicPr>
          <p:nvPr/>
        </p:nvPicPr>
        <p:blipFill>
          <a:blip r:embed="rId2"/>
          <a:stretch>
            <a:fillRect/>
          </a:stretch>
        </p:blipFill>
        <p:spPr>
          <a:xfrm>
            <a:off x="914832" y="2001459"/>
            <a:ext cx="6720975" cy="4720016"/>
          </a:xfrm>
          <a:prstGeom prst="rect">
            <a:avLst/>
          </a:prstGeom>
        </p:spPr>
      </p:pic>
      <p:sp>
        <p:nvSpPr>
          <p:cNvPr id="5" name="ZoneTexte 4"/>
          <p:cNvSpPr txBox="1"/>
          <p:nvPr/>
        </p:nvSpPr>
        <p:spPr>
          <a:xfrm>
            <a:off x="8269705" y="2924174"/>
            <a:ext cx="3677130" cy="2585323"/>
          </a:xfrm>
          <a:prstGeom prst="rect">
            <a:avLst/>
          </a:prstGeom>
          <a:noFill/>
        </p:spPr>
        <p:txBody>
          <a:bodyPr wrap="square" rtlCol="0">
            <a:spAutoFit/>
          </a:bodyPr>
          <a:lstStyle/>
          <a:p>
            <a:r>
              <a:rPr lang="fr-FR" dirty="0"/>
              <a:t>Celles-ci permettent de contrôler au fil de l’eau que la maintenance préventive est effectuée en temps et en heure. La régularité de certains contrôles (par exemple le contrôle de la </a:t>
            </a:r>
            <a:r>
              <a:rPr lang="fr-FR" dirty="0" err="1"/>
              <a:t>T°de</a:t>
            </a:r>
            <a:r>
              <a:rPr lang="fr-FR" dirty="0"/>
              <a:t> départ ECS) étant indispensable à la sécurité sanitaire des résidents (légionellose).</a:t>
            </a:r>
          </a:p>
        </p:txBody>
      </p:sp>
      <p:cxnSp>
        <p:nvCxnSpPr>
          <p:cNvPr id="7" name="Connecteur droit avec flèche 6"/>
          <p:cNvCxnSpPr/>
          <p:nvPr/>
        </p:nvCxnSpPr>
        <p:spPr>
          <a:xfrm flipH="1" flipV="1">
            <a:off x="5731329" y="4173876"/>
            <a:ext cx="2538376" cy="2272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0"/>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13</a:t>
            </a:fld>
            <a:endParaRPr lang="fr-FR"/>
          </a:p>
        </p:txBody>
      </p:sp>
      <p:sp>
        <p:nvSpPr>
          <p:cNvPr id="13" name="Titre 1"/>
          <p:cNvSpPr>
            <a:spLocks noGrp="1"/>
          </p:cNvSpPr>
          <p:nvPr>
            <p:ph type="title"/>
          </p:nvPr>
        </p:nvSpPr>
        <p:spPr>
          <a:xfrm>
            <a:off x="-2801048" y="1250492"/>
            <a:ext cx="10515600" cy="774356"/>
          </a:xfrm>
        </p:spPr>
        <p:txBody>
          <a:bodyPr>
            <a:normAutofit/>
          </a:bodyPr>
          <a:lstStyle/>
          <a:p>
            <a:r>
              <a:rPr lang="fr-FR" sz="2800" b="1" dirty="0">
                <a:latin typeface="+mn-lt"/>
              </a:rPr>
              <a:t>Les contrats de chauffage</a:t>
            </a:r>
          </a:p>
        </p:txBody>
      </p:sp>
      <p:sp>
        <p:nvSpPr>
          <p:cNvPr id="2" name="Titre 1">
            <a:extLst>
              <a:ext uri="{FF2B5EF4-FFF2-40B4-BE49-F238E27FC236}">
                <a16:creationId xmlns:a16="http://schemas.microsoft.com/office/drawing/2014/main" id="{525DDFAA-BE28-7DB8-089C-73DAFA6F7AB3}"/>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6" name="Image 5">
            <a:extLst>
              <a:ext uri="{FF2B5EF4-FFF2-40B4-BE49-F238E27FC236}">
                <a16:creationId xmlns:a16="http://schemas.microsoft.com/office/drawing/2014/main" id="{B4DC034D-0B89-D675-97A6-6D3B3A4E61A1}"/>
              </a:ext>
            </a:extLst>
          </p:cNvPr>
          <p:cNvPicPr>
            <a:picLocks noChangeAspect="1"/>
          </p:cNvPicPr>
          <p:nvPr/>
        </p:nvPicPr>
        <p:blipFill>
          <a:blip r:embed="rId3"/>
          <a:stretch>
            <a:fillRect/>
          </a:stretch>
        </p:blipFill>
        <p:spPr>
          <a:xfrm>
            <a:off x="10412000" y="187449"/>
            <a:ext cx="941800" cy="920871"/>
          </a:xfrm>
          <a:prstGeom prst="rect">
            <a:avLst/>
          </a:prstGeom>
        </p:spPr>
      </p:pic>
    </p:spTree>
    <p:extLst>
      <p:ext uri="{BB962C8B-B14F-4D97-AF65-F5344CB8AC3E}">
        <p14:creationId xmlns:p14="http://schemas.microsoft.com/office/powerpoint/2010/main" val="320970248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apport icône claire 1511664 - Telecharger Vectoriel Gratuit,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1409">
            <a:off x="10600901" y="4836876"/>
            <a:ext cx="1573834" cy="157383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576942" y="2294312"/>
            <a:ext cx="10844893" cy="4069332"/>
          </a:xfrm>
        </p:spPr>
        <p:txBody>
          <a:bodyPr>
            <a:normAutofit/>
          </a:bodyPr>
          <a:lstStyle/>
          <a:p>
            <a:pPr marL="0" indent="0">
              <a:buNone/>
            </a:pPr>
            <a:r>
              <a:rPr lang="fr-FR" sz="2400" dirty="0">
                <a:latin typeface="+mn-lt"/>
              </a:rPr>
              <a:t>Les annexes du contrat doivent comporter la notion de: </a:t>
            </a:r>
          </a:p>
          <a:p>
            <a:pPr marL="0" indent="0" algn="ctr">
              <a:buNone/>
            </a:pPr>
            <a:r>
              <a:rPr lang="fr-FR" sz="2400" b="1" dirty="0">
                <a:latin typeface="+mn-lt"/>
              </a:rPr>
              <a:t>rapport de prise en charge</a:t>
            </a:r>
          </a:p>
          <a:p>
            <a:pPr marL="0" indent="0" algn="ctr">
              <a:buNone/>
            </a:pPr>
            <a:endParaRPr lang="fr-FR" sz="2400" dirty="0">
              <a:latin typeface="+mn-lt"/>
            </a:endParaRPr>
          </a:p>
          <a:p>
            <a:pPr marL="0" indent="0">
              <a:buNone/>
            </a:pPr>
            <a:r>
              <a:rPr lang="fr-FR" sz="2400" dirty="0">
                <a:latin typeface="+mn-lt"/>
              </a:rPr>
              <a:t>« A l’issue d’une période de X mois (maximum 3, sauf si début du contrat hors période de chauffe), l’entreprise fournira au client </a:t>
            </a:r>
            <a:r>
              <a:rPr lang="fr-FR" sz="2400" b="1" dirty="0">
                <a:latin typeface="+mn-lt"/>
              </a:rPr>
              <a:t>un rapport de prise en charge </a:t>
            </a:r>
            <a:r>
              <a:rPr lang="fr-FR" sz="2400" dirty="0">
                <a:latin typeface="+mn-lt"/>
              </a:rPr>
              <a:t>qui analysera l’état général de l’installation et qui précisera les travaux éventuels à prévoir et les coûts induits. </a:t>
            </a:r>
          </a:p>
          <a:p>
            <a:pPr marL="0" indent="0">
              <a:buNone/>
            </a:pPr>
            <a:r>
              <a:rPr lang="fr-FR" sz="2400" dirty="0">
                <a:latin typeface="+mn-lt"/>
              </a:rPr>
              <a:t>A défaut l’installation est réputée être </a:t>
            </a:r>
            <a:r>
              <a:rPr lang="fr-FR" sz="2400" b="1" dirty="0">
                <a:latin typeface="+mn-lt"/>
              </a:rPr>
              <a:t>réceptionnée sans réserve</a:t>
            </a:r>
            <a:r>
              <a:rPr lang="fr-FR" sz="2400" dirty="0">
                <a:latin typeface="+mn-lt"/>
              </a:rPr>
              <a:t> par le prestataire »</a:t>
            </a:r>
          </a:p>
          <a:p>
            <a:pPr marL="0" indent="0">
              <a:buNone/>
            </a:pPr>
            <a:endParaRPr lang="fr-FR" sz="1800"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14</a:t>
            </a:fld>
            <a:endParaRPr lang="fr-FR" dirty="0"/>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1" name="Titre 1"/>
          <p:cNvSpPr>
            <a:spLocks noGrp="1"/>
          </p:cNvSpPr>
          <p:nvPr>
            <p:ph type="title"/>
          </p:nvPr>
        </p:nvSpPr>
        <p:spPr>
          <a:xfrm>
            <a:off x="-2362200" y="1433396"/>
            <a:ext cx="10515600" cy="774356"/>
          </a:xfrm>
        </p:spPr>
        <p:txBody>
          <a:bodyPr>
            <a:normAutofit/>
          </a:bodyPr>
          <a:lstStyle/>
          <a:p>
            <a:r>
              <a:rPr lang="fr-FR" sz="2800" b="1" dirty="0">
                <a:latin typeface="+mn-lt"/>
              </a:rPr>
              <a:t>Les contrats de chauffage</a:t>
            </a:r>
          </a:p>
        </p:txBody>
      </p:sp>
      <p:sp>
        <p:nvSpPr>
          <p:cNvPr id="2" name="Titre 1">
            <a:extLst>
              <a:ext uri="{FF2B5EF4-FFF2-40B4-BE49-F238E27FC236}">
                <a16:creationId xmlns:a16="http://schemas.microsoft.com/office/drawing/2014/main" id="{031171DF-220F-4713-6A6A-AB7A1513B04B}"/>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C013C68B-CC58-E7C1-240C-3D832F9DD3D8}"/>
              </a:ext>
            </a:extLst>
          </p:cNvPr>
          <p:cNvPicPr>
            <a:picLocks noChangeAspect="1"/>
          </p:cNvPicPr>
          <p:nvPr/>
        </p:nvPicPr>
        <p:blipFill>
          <a:blip r:embed="rId3"/>
          <a:stretch>
            <a:fillRect/>
          </a:stretch>
        </p:blipFill>
        <p:spPr>
          <a:xfrm>
            <a:off x="10480035" y="136525"/>
            <a:ext cx="941800" cy="920871"/>
          </a:xfrm>
          <a:prstGeom prst="rect">
            <a:avLst/>
          </a:prstGeom>
        </p:spPr>
      </p:pic>
    </p:spTree>
    <p:extLst>
      <p:ext uri="{BB962C8B-B14F-4D97-AF65-F5344CB8AC3E}">
        <p14:creationId xmlns:p14="http://schemas.microsoft.com/office/powerpoint/2010/main" val="387067836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048" y="2283740"/>
            <a:ext cx="11008179" cy="3047332"/>
          </a:xfrm>
        </p:spPr>
        <p:txBody>
          <a:bodyPr>
            <a:normAutofit/>
          </a:bodyPr>
          <a:lstStyle/>
          <a:p>
            <a:pPr marL="0" indent="0">
              <a:buNone/>
            </a:pPr>
            <a:r>
              <a:rPr lang="fr-FR" dirty="0">
                <a:latin typeface="+mn-lt"/>
              </a:rPr>
              <a:t>Les annexes du contrat doivent comporter:</a:t>
            </a:r>
          </a:p>
          <a:p>
            <a:pPr marL="0" indent="0">
              <a:buNone/>
            </a:pPr>
            <a:r>
              <a:rPr lang="fr-FR" dirty="0">
                <a:latin typeface="+mn-lt"/>
              </a:rPr>
              <a:t>	</a:t>
            </a:r>
            <a:r>
              <a:rPr lang="fr-FR" sz="2000" dirty="0">
                <a:latin typeface="+mn-lt"/>
                <a:sym typeface="Wingdings" panose="05000000000000000000" pitchFamily="2" charset="2"/>
              </a:rPr>
              <a:t> </a:t>
            </a:r>
            <a:r>
              <a:rPr lang="fr-FR" sz="2400" dirty="0">
                <a:latin typeface="+mn-lt"/>
              </a:rPr>
              <a:t>un bordereau de prix pour les pièces principales ce qui permet de contrôler 	les devis à venir,</a:t>
            </a:r>
          </a:p>
          <a:p>
            <a:pPr marL="0" indent="0">
              <a:buNone/>
            </a:pPr>
            <a:r>
              <a:rPr lang="fr-FR" sz="2000" dirty="0">
                <a:latin typeface="+mn-lt"/>
              </a:rPr>
              <a:t>	</a:t>
            </a:r>
            <a:r>
              <a:rPr lang="fr-FR" sz="2000" dirty="0">
                <a:latin typeface="+mn-lt"/>
                <a:sym typeface="Wingdings" panose="05000000000000000000" pitchFamily="2" charset="2"/>
              </a:rPr>
              <a:t> </a:t>
            </a:r>
            <a:r>
              <a:rPr lang="fr-FR" sz="2400" dirty="0">
                <a:latin typeface="+mn-lt"/>
                <a:sym typeface="Wingdings" panose="05000000000000000000" pitchFamily="2" charset="2"/>
              </a:rPr>
              <a:t>à défaut d’un prix sur bordereau le coefficient de revente des pièces,</a:t>
            </a:r>
            <a:endParaRPr lang="fr-FR" sz="2400" dirty="0">
              <a:latin typeface="+mn-lt"/>
            </a:endParaRPr>
          </a:p>
          <a:p>
            <a:pPr marL="0" indent="0">
              <a:buNone/>
            </a:pPr>
            <a:r>
              <a:rPr lang="fr-FR" sz="2000" dirty="0">
                <a:latin typeface="+mn-lt"/>
              </a:rPr>
              <a:t>	</a:t>
            </a:r>
            <a:r>
              <a:rPr lang="fr-FR" sz="2000" dirty="0">
                <a:latin typeface="+mn-lt"/>
                <a:sym typeface="Wingdings" panose="05000000000000000000" pitchFamily="2" charset="2"/>
              </a:rPr>
              <a:t> </a:t>
            </a:r>
            <a:r>
              <a:rPr lang="fr-FR" sz="2400" dirty="0">
                <a:latin typeface="+mn-lt"/>
                <a:sym typeface="Wingdings" panose="05000000000000000000" pitchFamily="2" charset="2"/>
              </a:rPr>
              <a:t>le coût horaire des interventions ‘hors contrat’ ainsi que les déplacements afférents.</a:t>
            </a:r>
            <a:endParaRPr lang="fr-FR" sz="2400" dirty="0">
              <a:latin typeface="+mn-lt"/>
            </a:endParaRPr>
          </a:p>
          <a:p>
            <a:pPr marL="0" indent="0">
              <a:buNone/>
            </a:pPr>
            <a:endParaRPr lang="fr-FR" sz="1800" dirty="0"/>
          </a:p>
          <a:p>
            <a:pPr marL="0" indent="0">
              <a:buNone/>
            </a:pPr>
            <a:endParaRPr lang="fr-FR" sz="1800"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15</a:t>
            </a:fld>
            <a:endParaRPr lang="fr-FR"/>
          </a:p>
        </p:txBody>
      </p:sp>
      <p:pic>
        <p:nvPicPr>
          <p:cNvPr id="7" name="Image 6"/>
          <p:cNvPicPr>
            <a:picLocks noChangeAspect="1"/>
          </p:cNvPicPr>
          <p:nvPr/>
        </p:nvPicPr>
        <p:blipFill>
          <a:blip r:embed="rId2"/>
          <a:stretch>
            <a:fillRect/>
          </a:stretch>
        </p:blipFill>
        <p:spPr>
          <a:xfrm>
            <a:off x="9423649" y="3874789"/>
            <a:ext cx="2619062" cy="2748607"/>
          </a:xfrm>
          <a:prstGeom prst="rect">
            <a:avLst/>
          </a:prstGeom>
        </p:spPr>
      </p:pic>
      <p:sp>
        <p:nvSpPr>
          <p:cNvPr id="8" name="Espace réservé du pied de page 7"/>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2" name="Titre 1"/>
          <p:cNvSpPr>
            <a:spLocks noGrp="1"/>
          </p:cNvSpPr>
          <p:nvPr>
            <p:ph type="title"/>
          </p:nvPr>
        </p:nvSpPr>
        <p:spPr>
          <a:xfrm>
            <a:off x="-2706172" y="1475054"/>
            <a:ext cx="10515600" cy="774356"/>
          </a:xfrm>
        </p:spPr>
        <p:txBody>
          <a:bodyPr>
            <a:normAutofit/>
          </a:bodyPr>
          <a:lstStyle/>
          <a:p>
            <a:r>
              <a:rPr lang="fr-FR" sz="2800" b="1" dirty="0">
                <a:latin typeface="+mn-lt"/>
              </a:rPr>
              <a:t>Les contrats de chauffage</a:t>
            </a:r>
          </a:p>
        </p:txBody>
      </p:sp>
      <p:sp>
        <p:nvSpPr>
          <p:cNvPr id="2" name="Titre 1">
            <a:extLst>
              <a:ext uri="{FF2B5EF4-FFF2-40B4-BE49-F238E27FC236}">
                <a16:creationId xmlns:a16="http://schemas.microsoft.com/office/drawing/2014/main" id="{1FC2EEAB-EBBD-BD30-D212-395CDE81C124}"/>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C436AAD6-932A-EB03-F3DC-C524F6BAFDE0}"/>
              </a:ext>
            </a:extLst>
          </p:cNvPr>
          <p:cNvPicPr>
            <a:picLocks noChangeAspect="1"/>
          </p:cNvPicPr>
          <p:nvPr/>
        </p:nvPicPr>
        <p:blipFill>
          <a:blip r:embed="rId3"/>
          <a:stretch>
            <a:fillRect/>
          </a:stretch>
        </p:blipFill>
        <p:spPr>
          <a:xfrm>
            <a:off x="10646229" y="218146"/>
            <a:ext cx="941800" cy="920871"/>
          </a:xfrm>
          <a:prstGeom prst="rect">
            <a:avLst/>
          </a:prstGeom>
        </p:spPr>
      </p:pic>
    </p:spTree>
    <p:extLst>
      <p:ext uri="{BB962C8B-B14F-4D97-AF65-F5344CB8AC3E}">
        <p14:creationId xmlns:p14="http://schemas.microsoft.com/office/powerpoint/2010/main" val="95081124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0254502" y="599335"/>
            <a:ext cx="1512718" cy="1512718"/>
          </a:xfrm>
          <a:prstGeom prst="rect">
            <a:avLst/>
          </a:prstGeom>
        </p:spPr>
      </p:pic>
      <p:sp>
        <p:nvSpPr>
          <p:cNvPr id="3" name="Espace réservé du contenu 2"/>
          <p:cNvSpPr>
            <a:spLocks noGrp="1"/>
          </p:cNvSpPr>
          <p:nvPr>
            <p:ph idx="1"/>
          </p:nvPr>
        </p:nvSpPr>
        <p:spPr>
          <a:xfrm>
            <a:off x="917412" y="1781410"/>
            <a:ext cx="11041323" cy="4653577"/>
          </a:xfrm>
        </p:spPr>
        <p:txBody>
          <a:bodyPr>
            <a:normAutofit fontScale="85000" lnSpcReduction="20000"/>
          </a:bodyPr>
          <a:lstStyle/>
          <a:p>
            <a:pPr marL="0" indent="0">
              <a:buNone/>
            </a:pPr>
            <a:r>
              <a:rPr lang="fr-FR" sz="2300" dirty="0">
                <a:latin typeface="+mn-lt"/>
              </a:rPr>
              <a:t>Périodicité des visites:</a:t>
            </a:r>
          </a:p>
          <a:p>
            <a:pPr marL="0" indent="0">
              <a:buNone/>
            </a:pPr>
            <a:r>
              <a:rPr lang="fr-FR" sz="2300" dirty="0">
                <a:latin typeface="+mn-lt"/>
              </a:rPr>
              <a:t>Suivant le type de matériel que vous avez cette périodicité sera variable:</a:t>
            </a:r>
          </a:p>
          <a:p>
            <a:pPr marL="0" indent="0">
              <a:buNone/>
            </a:pPr>
            <a:r>
              <a:rPr lang="fr-FR" sz="2300" dirty="0">
                <a:latin typeface="+mn-lt"/>
              </a:rPr>
              <a:t>	- En présence du seul chauffage:</a:t>
            </a:r>
          </a:p>
          <a:p>
            <a:pPr lvl="3">
              <a:buFont typeface="Wingdings" panose="05000000000000000000" pitchFamily="2" charset="2"/>
              <a:buChar char="Ø"/>
            </a:pPr>
            <a:r>
              <a:rPr lang="fr-FR" sz="2300" b="1" dirty="0">
                <a:latin typeface="+mn-lt"/>
              </a:rPr>
              <a:t>mise en route</a:t>
            </a:r>
          </a:p>
          <a:p>
            <a:pPr lvl="3">
              <a:buFont typeface="Wingdings" panose="05000000000000000000" pitchFamily="2" charset="2"/>
              <a:buChar char="Ø"/>
            </a:pPr>
            <a:r>
              <a:rPr lang="fr-FR" sz="2300" b="1" dirty="0">
                <a:latin typeface="+mn-lt"/>
              </a:rPr>
              <a:t>2 ou 3 contrôles intermédiaires </a:t>
            </a:r>
            <a:r>
              <a:rPr lang="fr-FR" sz="2300" dirty="0">
                <a:latin typeface="+mn-lt"/>
              </a:rPr>
              <a:t>(ou 1 par mois sur la période)</a:t>
            </a:r>
          </a:p>
          <a:p>
            <a:pPr lvl="3">
              <a:buFont typeface="Wingdings" panose="05000000000000000000" pitchFamily="2" charset="2"/>
              <a:buChar char="Ø"/>
            </a:pPr>
            <a:r>
              <a:rPr lang="fr-FR" sz="2300" b="1" dirty="0">
                <a:latin typeface="+mn-lt"/>
              </a:rPr>
              <a:t>arrêt </a:t>
            </a:r>
            <a:r>
              <a:rPr lang="fr-FR" sz="2300" dirty="0">
                <a:latin typeface="+mn-lt"/>
              </a:rPr>
              <a:t>de l’installation</a:t>
            </a:r>
          </a:p>
          <a:p>
            <a:pPr marL="914400" lvl="2" indent="0">
              <a:buNone/>
            </a:pPr>
            <a:r>
              <a:rPr lang="fr-FR" sz="2300" dirty="0">
                <a:latin typeface="+mn-lt"/>
              </a:rPr>
              <a:t>-</a:t>
            </a:r>
            <a:r>
              <a:rPr lang="fr-FR" sz="2300" b="1" dirty="0">
                <a:latin typeface="+mn-lt"/>
              </a:rPr>
              <a:t> </a:t>
            </a:r>
            <a:r>
              <a:rPr lang="fr-FR" sz="2300" dirty="0">
                <a:latin typeface="+mn-lt"/>
              </a:rPr>
              <a:t>Avec</a:t>
            </a:r>
            <a:r>
              <a:rPr lang="fr-FR" sz="2300" b="1" dirty="0">
                <a:latin typeface="+mn-lt"/>
              </a:rPr>
              <a:t> </a:t>
            </a:r>
            <a:r>
              <a:rPr lang="fr-FR" sz="2300" dirty="0">
                <a:latin typeface="+mn-lt"/>
              </a:rPr>
              <a:t>de l’eau chaude sanitaire collective:</a:t>
            </a:r>
          </a:p>
          <a:p>
            <a:pPr lvl="3">
              <a:buFont typeface="Wingdings" panose="05000000000000000000" pitchFamily="2" charset="2"/>
              <a:buChar char="Ø"/>
            </a:pPr>
            <a:r>
              <a:rPr lang="fr-FR" sz="2300" b="1" dirty="0">
                <a:latin typeface="+mn-lt"/>
              </a:rPr>
              <a:t>mise en route </a:t>
            </a:r>
            <a:r>
              <a:rPr lang="fr-FR" sz="2300" dirty="0">
                <a:latin typeface="+mn-lt"/>
              </a:rPr>
              <a:t>chauffage</a:t>
            </a:r>
          </a:p>
          <a:p>
            <a:pPr lvl="3">
              <a:buFont typeface="Wingdings" panose="05000000000000000000" pitchFamily="2" charset="2"/>
              <a:buChar char="Ø"/>
            </a:pPr>
            <a:r>
              <a:rPr lang="fr-FR" sz="2300" b="1" dirty="0">
                <a:latin typeface="+mn-lt"/>
              </a:rPr>
              <a:t>arrêt </a:t>
            </a:r>
            <a:r>
              <a:rPr lang="fr-FR" sz="2300" dirty="0">
                <a:latin typeface="+mn-lt"/>
              </a:rPr>
              <a:t>chauffage	</a:t>
            </a:r>
          </a:p>
          <a:p>
            <a:pPr lvl="3">
              <a:buFont typeface="Wingdings" panose="05000000000000000000" pitchFamily="2" charset="2"/>
              <a:buChar char="Ø"/>
            </a:pPr>
            <a:r>
              <a:rPr lang="fr-FR" sz="2300" b="1" dirty="0">
                <a:latin typeface="+mn-lt"/>
              </a:rPr>
              <a:t>Visites mensuelles </a:t>
            </a:r>
            <a:r>
              <a:rPr lang="fr-FR" sz="2300" dirty="0">
                <a:latin typeface="+mn-lt"/>
              </a:rPr>
              <a:t>des installations de production d’ECS et des périphériques avec </a:t>
            </a:r>
            <a:r>
              <a:rPr lang="fr-FR" sz="2300" b="1" dirty="0">
                <a:latin typeface="+mn-lt"/>
              </a:rPr>
              <a:t>surveillance des T°</a:t>
            </a:r>
          </a:p>
          <a:p>
            <a:pPr marL="0" lvl="3" indent="0">
              <a:spcBef>
                <a:spcPts val="1000"/>
              </a:spcBef>
              <a:buNone/>
            </a:pPr>
            <a:endParaRPr lang="fr-FR" dirty="0">
              <a:latin typeface="+mn-lt"/>
            </a:endParaRPr>
          </a:p>
          <a:p>
            <a:pPr marL="0" lvl="3" indent="0">
              <a:spcBef>
                <a:spcPts val="1000"/>
              </a:spcBef>
              <a:buNone/>
            </a:pPr>
            <a:r>
              <a:rPr lang="fr-FR" dirty="0">
                <a:latin typeface="+mn-lt"/>
              </a:rPr>
              <a:t>La présence d’une GTB (gestion technique du bâtiment) permet au moyen des capteurs sur les installations de réduire le nombre d’interventions physiques en transmettant notamment des relevés de T° et éventuellement des alarmes de pannes, ce peut être un </a:t>
            </a:r>
            <a:r>
              <a:rPr lang="fr-FR" b="1" dirty="0">
                <a:latin typeface="+mn-lt"/>
              </a:rPr>
              <a:t>investissement</a:t>
            </a:r>
            <a:r>
              <a:rPr lang="fr-FR" dirty="0">
                <a:latin typeface="+mn-lt"/>
              </a:rPr>
              <a:t> qui permet de </a:t>
            </a:r>
            <a:r>
              <a:rPr lang="fr-FR" b="1" dirty="0">
                <a:latin typeface="+mn-lt"/>
              </a:rPr>
              <a:t>diminuer le montant du contrat de maintenance</a:t>
            </a:r>
            <a:r>
              <a:rPr lang="fr-FR" dirty="0">
                <a:latin typeface="+mn-lt"/>
              </a:rPr>
              <a:t>.</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16</a:t>
            </a:fld>
            <a:endParaRPr lang="fr-FR"/>
          </a:p>
        </p:txBody>
      </p:sp>
      <p:sp>
        <p:nvSpPr>
          <p:cNvPr id="11" name="Titre 1"/>
          <p:cNvSpPr>
            <a:spLocks noGrp="1"/>
          </p:cNvSpPr>
          <p:nvPr>
            <p:ph type="title"/>
          </p:nvPr>
        </p:nvSpPr>
        <p:spPr>
          <a:xfrm>
            <a:off x="-2642705" y="1258463"/>
            <a:ext cx="10515600" cy="774356"/>
          </a:xfrm>
        </p:spPr>
        <p:txBody>
          <a:bodyPr>
            <a:normAutofit/>
          </a:bodyPr>
          <a:lstStyle/>
          <a:p>
            <a:r>
              <a:rPr lang="fr-FR" sz="2800" b="1" dirty="0">
                <a:latin typeface="+mn-lt"/>
              </a:rPr>
              <a:t>Les contrats de chauffage</a:t>
            </a:r>
          </a:p>
        </p:txBody>
      </p:sp>
      <p:sp>
        <p:nvSpPr>
          <p:cNvPr id="2" name="Titre 1">
            <a:extLst>
              <a:ext uri="{FF2B5EF4-FFF2-40B4-BE49-F238E27FC236}">
                <a16:creationId xmlns:a16="http://schemas.microsoft.com/office/drawing/2014/main" id="{81CB8238-EBFF-5BEA-E642-CD7DAFEAF42B}"/>
              </a:ext>
            </a:extLst>
          </p:cNvPr>
          <p:cNvSpPr txBox="1">
            <a:spLocks/>
          </p:cNvSpPr>
          <p:nvPr/>
        </p:nvSpPr>
        <p:spPr>
          <a:xfrm>
            <a:off x="-2642705" y="544076"/>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5B85C7B4-C3D1-AF29-B0B7-5048F12C1568}"/>
              </a:ext>
            </a:extLst>
          </p:cNvPr>
          <p:cNvPicPr>
            <a:picLocks noChangeAspect="1"/>
          </p:cNvPicPr>
          <p:nvPr/>
        </p:nvPicPr>
        <p:blipFill>
          <a:blip r:embed="rId3"/>
          <a:stretch>
            <a:fillRect/>
          </a:stretch>
        </p:blipFill>
        <p:spPr>
          <a:xfrm>
            <a:off x="74645" y="6033961"/>
            <a:ext cx="842767" cy="824039"/>
          </a:xfrm>
          <a:prstGeom prst="rect">
            <a:avLst/>
          </a:prstGeom>
        </p:spPr>
      </p:pic>
    </p:spTree>
    <p:extLst>
      <p:ext uri="{BB962C8B-B14F-4D97-AF65-F5344CB8AC3E}">
        <p14:creationId xmlns:p14="http://schemas.microsoft.com/office/powerpoint/2010/main" val="323523980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632" y="1937877"/>
            <a:ext cx="11019747" cy="4486511"/>
          </a:xfrm>
        </p:spPr>
        <p:txBody>
          <a:bodyPr>
            <a:normAutofit/>
          </a:bodyPr>
          <a:lstStyle/>
          <a:p>
            <a:pPr marL="0" indent="0">
              <a:buNone/>
            </a:pPr>
            <a:r>
              <a:rPr lang="fr-FR" sz="2400" dirty="0">
                <a:latin typeface="+mn-lt"/>
              </a:rPr>
              <a:t>Les contrats de ce type d’équipement sont définis par Décret n° 2012-674 du 7 mai 2012 relatif à l'entretien et au contrôle technique des ascenseurs.</a:t>
            </a:r>
          </a:p>
          <a:p>
            <a:pPr marL="0" indent="0">
              <a:buNone/>
            </a:pPr>
            <a:endParaRPr lang="fr-FR" sz="2400" dirty="0">
              <a:latin typeface="+mn-lt"/>
            </a:endParaRPr>
          </a:p>
          <a:p>
            <a:pPr marL="0" indent="0">
              <a:buNone/>
            </a:pPr>
            <a:r>
              <a:rPr lang="fr-FR" sz="2400" dirty="0">
                <a:latin typeface="+mn-lt"/>
              </a:rPr>
              <a:t>Il existe 2 catégories de contrat, </a:t>
            </a:r>
          </a:p>
          <a:p>
            <a:pPr marL="0" indent="0">
              <a:buNone/>
            </a:pPr>
            <a:r>
              <a:rPr lang="fr-FR" sz="2400" dirty="0">
                <a:latin typeface="+mn-lt"/>
              </a:rPr>
              <a:t>		Le </a:t>
            </a:r>
            <a:r>
              <a:rPr lang="fr-FR" sz="2400" b="1" dirty="0">
                <a:latin typeface="+mn-lt"/>
              </a:rPr>
              <a:t>contrat de base (ou standard)</a:t>
            </a:r>
          </a:p>
          <a:p>
            <a:pPr marL="0" indent="0">
              <a:buNone/>
            </a:pPr>
            <a:r>
              <a:rPr lang="fr-FR" sz="2400" dirty="0">
                <a:latin typeface="+mn-lt"/>
              </a:rPr>
              <a:t>		le </a:t>
            </a:r>
            <a:r>
              <a:rPr lang="fr-FR" sz="2400" b="1" dirty="0">
                <a:latin typeface="+mn-lt"/>
              </a:rPr>
              <a:t>contrat étendu.</a:t>
            </a:r>
          </a:p>
          <a:p>
            <a:pPr marL="0" indent="0">
              <a:buNone/>
            </a:pPr>
            <a:endParaRPr lang="fr-FR" sz="2400" b="1" dirty="0">
              <a:latin typeface="+mn-lt"/>
            </a:endParaRPr>
          </a:p>
          <a:p>
            <a:pPr marL="0" indent="0">
              <a:buNone/>
            </a:pPr>
            <a:endParaRPr lang="fr-FR" sz="2400" dirty="0">
              <a:latin typeface="+mn-lt"/>
            </a:endParaRPr>
          </a:p>
          <a:p>
            <a:pPr marL="0" indent="0">
              <a:buNone/>
            </a:pPr>
            <a:r>
              <a:rPr lang="fr-FR" sz="2400" dirty="0">
                <a:latin typeface="+mn-lt"/>
              </a:rPr>
              <a:t>Dans les 2 cas la plupart des </a:t>
            </a:r>
            <a:r>
              <a:rPr lang="fr-FR" sz="2400" b="1" dirty="0">
                <a:latin typeface="+mn-lt"/>
              </a:rPr>
              <a:t>éléments réglementaires sont communs</a:t>
            </a:r>
            <a:r>
              <a:rPr lang="fr-FR" sz="2400" dirty="0"/>
              <a:t>.</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17</a:t>
            </a:fld>
            <a:endParaRPr lang="fr-FR"/>
          </a:p>
        </p:txBody>
      </p:sp>
      <p:pic>
        <p:nvPicPr>
          <p:cNvPr id="11266" name="Picture 2" descr="Résultat d’images pour Dessin Maison Noir Et Blanc"/>
          <p:cNvPicPr>
            <a:picLocks noChangeAspect="1" noChangeArrowheads="1"/>
          </p:cNvPicPr>
          <p:nvPr/>
        </p:nvPicPr>
        <p:blipFill rotWithShape="1">
          <a:blip r:embed="rId2">
            <a:extLst>
              <a:ext uri="{28A0092B-C50C-407E-A947-70E740481C1C}">
                <a14:useLocalDpi xmlns:a14="http://schemas.microsoft.com/office/drawing/2010/main" val="0"/>
              </a:ext>
            </a:extLst>
          </a:blip>
          <a:srcRect l="21912" t="17376" r="21252" b="26232"/>
          <a:stretch/>
        </p:blipFill>
        <p:spPr bwMode="auto">
          <a:xfrm>
            <a:off x="7946580" y="3127884"/>
            <a:ext cx="851480" cy="8448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3"/>
          <a:stretch>
            <a:fillRect/>
          </a:stretch>
        </p:blipFill>
        <p:spPr>
          <a:xfrm>
            <a:off x="9219062" y="3959556"/>
            <a:ext cx="1800390" cy="1204975"/>
          </a:xfrm>
          <a:prstGeom prst="rect">
            <a:avLst/>
          </a:prstGeom>
        </p:spPr>
      </p:pic>
      <p:sp>
        <p:nvSpPr>
          <p:cNvPr id="13" name="Espace réservé du pied de page 1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4" name="Titre 1"/>
          <p:cNvSpPr>
            <a:spLocks noGrp="1"/>
          </p:cNvSpPr>
          <p:nvPr>
            <p:ph type="title"/>
          </p:nvPr>
        </p:nvSpPr>
        <p:spPr>
          <a:xfrm>
            <a:off x="-2734163" y="1383416"/>
            <a:ext cx="10515600" cy="774356"/>
          </a:xfrm>
        </p:spPr>
        <p:txBody>
          <a:bodyPr>
            <a:normAutofit/>
          </a:bodyPr>
          <a:lstStyle/>
          <a:p>
            <a:r>
              <a:rPr lang="fr-FR" sz="2800" b="1" dirty="0">
                <a:latin typeface="+mn-lt"/>
              </a:rPr>
              <a:t>Les contrats d’ascenseurs</a:t>
            </a:r>
          </a:p>
        </p:txBody>
      </p:sp>
      <p:sp>
        <p:nvSpPr>
          <p:cNvPr id="2" name="Titre 1">
            <a:extLst>
              <a:ext uri="{FF2B5EF4-FFF2-40B4-BE49-F238E27FC236}">
                <a16:creationId xmlns:a16="http://schemas.microsoft.com/office/drawing/2014/main" id="{03BCE76C-001B-3768-D4E1-4123C07B22F8}"/>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C113052A-3DF4-BB8A-C933-D39E4A882800}"/>
              </a:ext>
            </a:extLst>
          </p:cNvPr>
          <p:cNvPicPr>
            <a:picLocks noChangeAspect="1"/>
          </p:cNvPicPr>
          <p:nvPr/>
        </p:nvPicPr>
        <p:blipFill>
          <a:blip r:embed="rId4"/>
          <a:stretch>
            <a:fillRect/>
          </a:stretch>
        </p:blipFill>
        <p:spPr>
          <a:xfrm>
            <a:off x="169211" y="6074331"/>
            <a:ext cx="791956" cy="774357"/>
          </a:xfrm>
          <a:prstGeom prst="rect">
            <a:avLst/>
          </a:prstGeom>
        </p:spPr>
      </p:pic>
    </p:spTree>
    <p:extLst>
      <p:ext uri="{BB962C8B-B14F-4D97-AF65-F5344CB8AC3E}">
        <p14:creationId xmlns:p14="http://schemas.microsoft.com/office/powerpoint/2010/main" val="78553614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765128"/>
            <a:ext cx="10755086" cy="5213760"/>
          </a:xfrm>
        </p:spPr>
        <p:txBody>
          <a:bodyPr>
            <a:normAutofit/>
          </a:bodyPr>
          <a:lstStyle/>
          <a:p>
            <a:pPr marL="0" indent="0">
              <a:buNone/>
            </a:pPr>
            <a:r>
              <a:rPr lang="fr-FR" sz="2000" dirty="0">
                <a:latin typeface="+mn-lt"/>
              </a:rPr>
              <a:t>Le contrat doit prévoir au minimum une visite toutes les 6 semaines, soit 9 passages par an.</a:t>
            </a:r>
          </a:p>
          <a:p>
            <a:pPr marL="0" indent="0">
              <a:buNone/>
            </a:pPr>
            <a:r>
              <a:rPr lang="fr-FR" sz="2000" dirty="0">
                <a:latin typeface="+mn-lt"/>
              </a:rPr>
              <a:t>L’ensemble des points de contrôle doit être effectué sur l’année mais, chaque visite de maintenance doit obligatoirement </a:t>
            </a:r>
            <a:r>
              <a:rPr lang="fr-FR" sz="2000" b="1" u="sng" dirty="0">
                <a:latin typeface="+mn-lt"/>
              </a:rPr>
              <a:t>à chaque fois</a:t>
            </a:r>
            <a:r>
              <a:rPr lang="fr-FR" sz="2000" dirty="0">
                <a:latin typeface="+mn-lt"/>
              </a:rPr>
              <a:t> vérifier :</a:t>
            </a:r>
          </a:p>
          <a:p>
            <a:pPr marL="0" indent="0">
              <a:buNone/>
            </a:pPr>
            <a:r>
              <a:rPr lang="fr-FR" sz="2400" dirty="0">
                <a:latin typeface="+mn-lt"/>
              </a:rPr>
              <a:t>	</a:t>
            </a:r>
            <a:r>
              <a:rPr lang="fr-FR" sz="1800" dirty="0">
                <a:latin typeface="+mn-lt"/>
              </a:rPr>
              <a:t>-la ‘Boite à Boutons’ (on appuie sur chaque bouton d’étage, l’ascenseur doit s’arrêter partout)</a:t>
            </a:r>
          </a:p>
          <a:p>
            <a:pPr marL="0" indent="0">
              <a:buNone/>
            </a:pPr>
            <a:r>
              <a:rPr lang="fr-FR" sz="1800" dirty="0">
                <a:latin typeface="+mn-lt"/>
              </a:rPr>
              <a:t>	-la signalisation d’étage (visuelle et sonore)</a:t>
            </a:r>
          </a:p>
          <a:p>
            <a:pPr marL="0" indent="0">
              <a:buNone/>
            </a:pPr>
            <a:r>
              <a:rPr lang="fr-FR" sz="1800" dirty="0">
                <a:latin typeface="+mn-lt"/>
              </a:rPr>
              <a:t>	-la téléalarme (en plus du test cyclique automatique)</a:t>
            </a:r>
          </a:p>
          <a:p>
            <a:pPr marL="0" indent="0">
              <a:buNone/>
            </a:pPr>
            <a:r>
              <a:rPr lang="fr-FR" sz="1800" dirty="0">
                <a:latin typeface="+mn-lt"/>
              </a:rPr>
              <a:t>	-le bouton d’appel de chaque palier, le voyant de présence cabine à chaque étage </a:t>
            </a:r>
          </a:p>
          <a:p>
            <a:pPr marL="0" indent="0">
              <a:buNone/>
            </a:pPr>
            <a:r>
              <a:rPr lang="fr-FR" sz="1800" dirty="0">
                <a:latin typeface="+mn-lt"/>
              </a:rPr>
              <a:t>	-le bon verrouillage des portes palières</a:t>
            </a:r>
          </a:p>
          <a:p>
            <a:pPr marL="0" indent="0">
              <a:buNone/>
            </a:pPr>
            <a:r>
              <a:rPr lang="fr-FR" sz="1800" dirty="0">
                <a:latin typeface="+mn-lt"/>
              </a:rPr>
              <a:t>	-l’affichage d’étage au </a:t>
            </a:r>
            <a:r>
              <a:rPr lang="fr-FR" sz="1800" dirty="0" err="1">
                <a:latin typeface="+mn-lt"/>
              </a:rPr>
              <a:t>RdC</a:t>
            </a:r>
            <a:endParaRPr lang="fr-FR" sz="1800" dirty="0">
              <a:latin typeface="+mn-lt"/>
            </a:endParaRPr>
          </a:p>
          <a:p>
            <a:pPr marL="0" indent="0">
              <a:buNone/>
            </a:pPr>
            <a:r>
              <a:rPr lang="fr-FR" sz="1800" dirty="0">
                <a:latin typeface="+mn-lt"/>
              </a:rPr>
              <a:t>Toutes les interventions doivent être consignées dans le carnet d’entretien de l’ascenseur (préventif et correctif) et un rapport annuel doit être produit à la copropriété qui lequel liste chaque intervention.</a:t>
            </a:r>
          </a:p>
          <a:p>
            <a:pPr marL="0" indent="0">
              <a:buNone/>
            </a:pPr>
            <a:r>
              <a:rPr lang="fr-FR" sz="1800" dirty="0">
                <a:latin typeface="+mn-lt"/>
              </a:rPr>
              <a:t>On constate qu’en général les pénalités dues par l’entreprise, souvent plafonnées à des sommes assez basses sont peu dissuasives (quand elles sont appliquées..), les entreprises gagnant souvent plus à payer les pénalités, il faut donc être vigilant sur cette clause qui se négocie et doit être dissuasive.</a:t>
            </a:r>
          </a:p>
          <a:p>
            <a:pPr marL="0" indent="0">
              <a:buNone/>
            </a:pPr>
            <a:endParaRPr lang="fr-FR" sz="1800"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18</a:t>
            </a:fld>
            <a:endParaRPr lang="fr-FR"/>
          </a:p>
        </p:txBody>
      </p:sp>
      <p:pic>
        <p:nvPicPr>
          <p:cNvPr id="6" name="Image 5"/>
          <p:cNvPicPr>
            <a:picLocks noChangeAspect="1"/>
          </p:cNvPicPr>
          <p:nvPr/>
        </p:nvPicPr>
        <p:blipFill rotWithShape="1">
          <a:blip r:embed="rId2"/>
          <a:srcRect l="23284" t="12754" r="23237" b="12029"/>
          <a:stretch/>
        </p:blipFill>
        <p:spPr>
          <a:xfrm rot="21122085">
            <a:off x="357809" y="3120395"/>
            <a:ext cx="1158914" cy="1630018"/>
          </a:xfrm>
          <a:prstGeom prst="rect">
            <a:avLst/>
          </a:prstGeom>
        </p:spPr>
      </p:pic>
      <p:sp>
        <p:nvSpPr>
          <p:cNvPr id="7" name="Espace réservé du pied de page 6"/>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1" name="Titre 1"/>
          <p:cNvSpPr>
            <a:spLocks noGrp="1"/>
          </p:cNvSpPr>
          <p:nvPr>
            <p:ph type="title"/>
          </p:nvPr>
        </p:nvSpPr>
        <p:spPr>
          <a:xfrm>
            <a:off x="-2656193" y="1390174"/>
            <a:ext cx="10515600" cy="774356"/>
          </a:xfrm>
        </p:spPr>
        <p:txBody>
          <a:bodyPr>
            <a:normAutofit/>
          </a:bodyPr>
          <a:lstStyle/>
          <a:p>
            <a:r>
              <a:rPr lang="fr-FR" sz="2400" b="1" dirty="0">
                <a:latin typeface="+mn-lt"/>
              </a:rPr>
              <a:t>Les contrats d’ascenseurs</a:t>
            </a:r>
          </a:p>
        </p:txBody>
      </p:sp>
      <p:sp>
        <p:nvSpPr>
          <p:cNvPr id="2" name="Titre 1">
            <a:extLst>
              <a:ext uri="{FF2B5EF4-FFF2-40B4-BE49-F238E27FC236}">
                <a16:creationId xmlns:a16="http://schemas.microsoft.com/office/drawing/2014/main" id="{CAE76DD5-1EB4-8E71-4CB2-D1FAAEF2AFAF}"/>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196DD52B-E0EE-43AC-295B-967C00743FA2}"/>
              </a:ext>
            </a:extLst>
          </p:cNvPr>
          <p:cNvPicPr>
            <a:picLocks noChangeAspect="1"/>
          </p:cNvPicPr>
          <p:nvPr/>
        </p:nvPicPr>
        <p:blipFill>
          <a:blip r:embed="rId3"/>
          <a:stretch>
            <a:fillRect/>
          </a:stretch>
        </p:blipFill>
        <p:spPr>
          <a:xfrm>
            <a:off x="10597057" y="196345"/>
            <a:ext cx="941800" cy="920871"/>
          </a:xfrm>
          <a:prstGeom prst="rect">
            <a:avLst/>
          </a:prstGeom>
        </p:spPr>
      </p:pic>
    </p:spTree>
    <p:extLst>
      <p:ext uri="{BB962C8B-B14F-4D97-AF65-F5344CB8AC3E}">
        <p14:creationId xmlns:p14="http://schemas.microsoft.com/office/powerpoint/2010/main" val="178341108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7390" y="1971391"/>
            <a:ext cx="11984610" cy="4855378"/>
          </a:xfrm>
        </p:spPr>
        <p:txBody>
          <a:bodyPr>
            <a:normAutofit/>
          </a:bodyPr>
          <a:lstStyle/>
          <a:p>
            <a:pPr marL="0" indent="0">
              <a:buNone/>
            </a:pPr>
            <a:r>
              <a:rPr lang="fr-FR" sz="2400" dirty="0">
                <a:latin typeface="+mn-lt"/>
              </a:rPr>
              <a:t>La différence entre un contrat de </a:t>
            </a:r>
            <a:r>
              <a:rPr lang="fr-FR" sz="2400" b="1" dirty="0">
                <a:latin typeface="+mn-lt"/>
              </a:rPr>
              <a:t>base/standard</a:t>
            </a:r>
            <a:r>
              <a:rPr lang="fr-FR" sz="2400" dirty="0">
                <a:latin typeface="+mn-lt"/>
              </a:rPr>
              <a:t> et un contrat </a:t>
            </a:r>
            <a:r>
              <a:rPr lang="fr-FR" sz="2400" b="1" dirty="0">
                <a:latin typeface="+mn-lt"/>
              </a:rPr>
              <a:t>étendu</a:t>
            </a:r>
            <a:r>
              <a:rPr lang="fr-FR" sz="2400" dirty="0">
                <a:latin typeface="+mn-lt"/>
              </a:rPr>
              <a:t> réside pour ce dernier dans la prise en charge de certaines pièces par le mainteneur avec une garantie qui dépend de l’âge des pièces et de leur type:</a:t>
            </a:r>
          </a:p>
          <a:p>
            <a:pPr marL="0" indent="0">
              <a:buNone/>
            </a:pPr>
            <a:r>
              <a:rPr lang="fr-FR" sz="2400" dirty="0">
                <a:latin typeface="+mn-lt"/>
              </a:rPr>
              <a:t>	jusqu’à:</a:t>
            </a:r>
          </a:p>
          <a:p>
            <a:pPr marL="0" indent="0">
              <a:buNone/>
            </a:pPr>
            <a:r>
              <a:rPr lang="fr-FR" sz="2400" dirty="0">
                <a:latin typeface="+mn-lt"/>
              </a:rPr>
              <a:t>		</a:t>
            </a:r>
            <a:r>
              <a:rPr lang="fr-FR" sz="1800" dirty="0">
                <a:latin typeface="+mn-lt"/>
                <a:sym typeface="Wingdings" panose="05000000000000000000" pitchFamily="2" charset="2"/>
              </a:rPr>
              <a:t></a:t>
            </a:r>
            <a:r>
              <a:rPr lang="fr-FR" sz="1800" b="1" dirty="0">
                <a:latin typeface="+mn-lt"/>
                <a:sym typeface="Wingdings" panose="05000000000000000000" pitchFamily="2" charset="2"/>
              </a:rPr>
              <a:t>10 ans </a:t>
            </a:r>
            <a:r>
              <a:rPr lang="fr-FR" sz="1800" dirty="0">
                <a:latin typeface="+mn-lt"/>
                <a:sym typeface="Wingdings" panose="05000000000000000000" pitchFamily="2" charset="2"/>
              </a:rPr>
              <a:t>pour les équipements </a:t>
            </a:r>
            <a:r>
              <a:rPr lang="fr-FR" sz="1800" b="1" dirty="0">
                <a:latin typeface="+mn-lt"/>
                <a:sym typeface="Wingdings" panose="05000000000000000000" pitchFamily="2" charset="2"/>
              </a:rPr>
              <a:t>électriques/électroniques</a:t>
            </a:r>
            <a:r>
              <a:rPr lang="fr-FR" sz="1800" dirty="0">
                <a:latin typeface="+mn-lt"/>
                <a:sym typeface="Wingdings" panose="05000000000000000000" pitchFamily="2" charset="2"/>
              </a:rPr>
              <a:t> (variateur de fréquence..)</a:t>
            </a:r>
          </a:p>
          <a:p>
            <a:pPr marL="0" indent="0">
              <a:buNone/>
            </a:pPr>
            <a:r>
              <a:rPr lang="fr-FR" sz="1800" dirty="0">
                <a:latin typeface="+mn-lt"/>
                <a:sym typeface="Wingdings" panose="05000000000000000000" pitchFamily="2" charset="2"/>
              </a:rPr>
              <a:t>		</a:t>
            </a:r>
            <a:r>
              <a:rPr lang="fr-FR" sz="1800" b="1" dirty="0">
                <a:latin typeface="+mn-lt"/>
                <a:sym typeface="Wingdings" panose="05000000000000000000" pitchFamily="2" charset="2"/>
              </a:rPr>
              <a:t>20 ans</a:t>
            </a:r>
            <a:r>
              <a:rPr lang="fr-FR" sz="1800" dirty="0">
                <a:latin typeface="+mn-lt"/>
                <a:sym typeface="Wingdings" panose="05000000000000000000" pitchFamily="2" charset="2"/>
              </a:rPr>
              <a:t> pour les équipements </a:t>
            </a:r>
            <a:r>
              <a:rPr lang="fr-FR" sz="1800" b="1" dirty="0">
                <a:latin typeface="+mn-lt"/>
                <a:sym typeface="Wingdings" panose="05000000000000000000" pitchFamily="2" charset="2"/>
              </a:rPr>
              <a:t>électromécaniques</a:t>
            </a:r>
            <a:r>
              <a:rPr lang="fr-FR" sz="1800" dirty="0">
                <a:latin typeface="+mn-lt"/>
                <a:sym typeface="Wingdings" panose="05000000000000000000" pitchFamily="2" charset="2"/>
              </a:rPr>
              <a:t> (actionneur de porte…)</a:t>
            </a:r>
          </a:p>
          <a:p>
            <a:pPr marL="0" indent="0">
              <a:buNone/>
            </a:pPr>
            <a:r>
              <a:rPr lang="fr-FR" sz="1800" dirty="0">
                <a:latin typeface="+mn-lt"/>
                <a:sym typeface="Wingdings" panose="05000000000000000000" pitchFamily="2" charset="2"/>
              </a:rPr>
              <a:t>		</a:t>
            </a:r>
            <a:r>
              <a:rPr lang="fr-FR" sz="1800" b="1" dirty="0">
                <a:latin typeface="+mn-lt"/>
                <a:sym typeface="Wingdings" panose="05000000000000000000" pitchFamily="2" charset="2"/>
              </a:rPr>
              <a:t>30 ans </a:t>
            </a:r>
            <a:r>
              <a:rPr lang="fr-FR" sz="1800" dirty="0">
                <a:latin typeface="+mn-lt"/>
                <a:sym typeface="Wingdings" panose="05000000000000000000" pitchFamily="2" charset="2"/>
              </a:rPr>
              <a:t>pour les équipements </a:t>
            </a:r>
            <a:r>
              <a:rPr lang="fr-FR" sz="1800" b="1" dirty="0">
                <a:latin typeface="+mn-lt"/>
                <a:sym typeface="Wingdings" panose="05000000000000000000" pitchFamily="2" charset="2"/>
              </a:rPr>
              <a:t>mécaniques</a:t>
            </a:r>
            <a:r>
              <a:rPr lang="fr-FR" sz="1800" dirty="0">
                <a:latin typeface="+mn-lt"/>
                <a:sym typeface="Wingdings" panose="05000000000000000000" pitchFamily="2" charset="2"/>
              </a:rPr>
              <a:t> (réducteur de vitesse..)</a:t>
            </a:r>
          </a:p>
          <a:p>
            <a:pPr marL="0" indent="0">
              <a:buNone/>
            </a:pPr>
            <a:endParaRPr lang="fr-FR" sz="1800" dirty="0">
              <a:latin typeface="+mn-lt"/>
              <a:sym typeface="Wingdings" panose="05000000000000000000" pitchFamily="2" charset="2"/>
            </a:endParaRPr>
          </a:p>
          <a:p>
            <a:pPr marL="0" indent="0">
              <a:buNone/>
            </a:pPr>
            <a:r>
              <a:rPr lang="fr-FR" sz="1800" dirty="0">
                <a:latin typeface="+mn-lt"/>
                <a:sym typeface="Wingdings" panose="05000000000000000000" pitchFamily="2" charset="2"/>
              </a:rPr>
              <a:t>On parle ici de </a:t>
            </a:r>
            <a:r>
              <a:rPr lang="fr-FR" sz="1800" b="1" dirty="0">
                <a:latin typeface="+mn-lt"/>
                <a:sym typeface="Wingdings" panose="05000000000000000000" pitchFamily="2" charset="2"/>
              </a:rPr>
              <a:t>l’âge des pièces </a:t>
            </a:r>
            <a:r>
              <a:rPr lang="fr-FR" sz="1800" dirty="0">
                <a:latin typeface="+mn-lt"/>
                <a:sym typeface="Wingdings" panose="05000000000000000000" pitchFamily="2" charset="2"/>
              </a:rPr>
              <a:t>pas de la durée du contrat, il faut pouvoir apporter la preuve de la date de mise en place de la pièce concernée (le plus surement au moyen de facture ou des PV de livraison des travaux)</a:t>
            </a:r>
          </a:p>
          <a:p>
            <a:pPr marL="0" indent="0">
              <a:buNone/>
            </a:pPr>
            <a:r>
              <a:rPr lang="fr-FR" sz="1800" dirty="0">
                <a:latin typeface="+mn-lt"/>
                <a:sym typeface="Wingdings" panose="05000000000000000000" pitchFamily="2" charset="2"/>
              </a:rPr>
              <a:t>La liste exhaustive de ces pièces doit figurer au contrat avec leurs durées de garantie résiduelles respectives.</a:t>
            </a:r>
            <a:endParaRPr lang="fr-FR" sz="1800" dirty="0">
              <a:latin typeface="+mn-lt"/>
            </a:endParaRPr>
          </a:p>
          <a:p>
            <a:pPr marL="0" indent="0">
              <a:buNone/>
            </a:pPr>
            <a:r>
              <a:rPr lang="fr-FR" sz="2400" dirty="0">
                <a:latin typeface="+mn-lt"/>
              </a:rPr>
              <a:t>	</a:t>
            </a:r>
            <a:endParaRPr lang="fr-FR" sz="1800" dirty="0">
              <a:latin typeface="+mn-lt"/>
            </a:endParaRPr>
          </a:p>
          <a:p>
            <a:pPr marL="0" indent="0">
              <a:buNone/>
            </a:pPr>
            <a:endParaRPr lang="fr-FR" sz="1800"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19</a:t>
            </a:fld>
            <a:endParaRPr lang="fr-FR"/>
          </a:p>
        </p:txBody>
      </p:sp>
      <p:pic>
        <p:nvPicPr>
          <p:cNvPr id="6" name="Image 5"/>
          <p:cNvPicPr>
            <a:picLocks noChangeAspect="1"/>
          </p:cNvPicPr>
          <p:nvPr/>
        </p:nvPicPr>
        <p:blipFill>
          <a:blip r:embed="rId2"/>
          <a:stretch>
            <a:fillRect/>
          </a:stretch>
        </p:blipFill>
        <p:spPr>
          <a:xfrm flipH="1">
            <a:off x="10377194" y="4005669"/>
            <a:ext cx="976606" cy="878946"/>
          </a:xfrm>
          <a:prstGeom prst="rect">
            <a:avLst/>
          </a:prstGeom>
        </p:spPr>
      </p:pic>
      <p:pic>
        <p:nvPicPr>
          <p:cNvPr id="7" name="Image 6"/>
          <p:cNvPicPr>
            <a:picLocks noChangeAspect="1"/>
          </p:cNvPicPr>
          <p:nvPr/>
        </p:nvPicPr>
        <p:blipFill rotWithShape="1">
          <a:blip r:embed="rId3"/>
          <a:srcRect t="3179" r="8076"/>
          <a:stretch/>
        </p:blipFill>
        <p:spPr>
          <a:xfrm>
            <a:off x="701801" y="3679589"/>
            <a:ext cx="1129641" cy="765553"/>
          </a:xfrm>
          <a:prstGeom prst="rect">
            <a:avLst/>
          </a:prstGeom>
        </p:spPr>
      </p:pic>
      <p:pic>
        <p:nvPicPr>
          <p:cNvPr id="8" name="Image 7"/>
          <p:cNvPicPr>
            <a:picLocks noChangeAspect="1"/>
          </p:cNvPicPr>
          <p:nvPr/>
        </p:nvPicPr>
        <p:blipFill>
          <a:blip r:embed="rId4"/>
          <a:stretch>
            <a:fillRect/>
          </a:stretch>
        </p:blipFill>
        <p:spPr>
          <a:xfrm>
            <a:off x="10698420" y="2728368"/>
            <a:ext cx="975298" cy="1082868"/>
          </a:xfrm>
          <a:prstGeom prst="rect">
            <a:avLst/>
          </a:prstGeom>
        </p:spPr>
      </p:pic>
      <p:sp>
        <p:nvSpPr>
          <p:cNvPr id="9" name="Espace réservé du pied de page 8"/>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3" name="Titre 1"/>
          <p:cNvSpPr>
            <a:spLocks noGrp="1"/>
          </p:cNvSpPr>
          <p:nvPr>
            <p:ph type="title"/>
          </p:nvPr>
        </p:nvSpPr>
        <p:spPr>
          <a:xfrm>
            <a:off x="-2752824" y="1394454"/>
            <a:ext cx="10515600" cy="774356"/>
          </a:xfrm>
        </p:spPr>
        <p:txBody>
          <a:bodyPr>
            <a:normAutofit/>
          </a:bodyPr>
          <a:lstStyle/>
          <a:p>
            <a:r>
              <a:rPr lang="fr-FR" sz="2800" b="1" dirty="0">
                <a:latin typeface="+mn-lt"/>
              </a:rPr>
              <a:t>Les contrats d’ascenseurs</a:t>
            </a:r>
          </a:p>
        </p:txBody>
      </p:sp>
      <p:sp>
        <p:nvSpPr>
          <p:cNvPr id="2" name="Titre 1">
            <a:extLst>
              <a:ext uri="{FF2B5EF4-FFF2-40B4-BE49-F238E27FC236}">
                <a16:creationId xmlns:a16="http://schemas.microsoft.com/office/drawing/2014/main" id="{6222910A-FAD7-E6E5-B5C2-68E2F18BF644}"/>
              </a:ext>
            </a:extLst>
          </p:cNvPr>
          <p:cNvSpPr txBox="1">
            <a:spLocks/>
          </p:cNvSpPr>
          <p:nvPr/>
        </p:nvSpPr>
        <p:spPr>
          <a:xfrm>
            <a:off x="-2647133" y="389963"/>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99048714-0E6C-4955-9D53-4BD5CFEF8997}"/>
              </a:ext>
            </a:extLst>
          </p:cNvPr>
          <p:cNvPicPr>
            <a:picLocks noChangeAspect="1"/>
          </p:cNvPicPr>
          <p:nvPr/>
        </p:nvPicPr>
        <p:blipFill>
          <a:blip r:embed="rId5"/>
          <a:stretch>
            <a:fillRect/>
          </a:stretch>
        </p:blipFill>
        <p:spPr>
          <a:xfrm>
            <a:off x="10698420" y="238224"/>
            <a:ext cx="941800" cy="920871"/>
          </a:xfrm>
          <a:prstGeom prst="rect">
            <a:avLst/>
          </a:prstGeom>
        </p:spPr>
      </p:pic>
    </p:spTree>
    <p:extLst>
      <p:ext uri="{BB962C8B-B14F-4D97-AF65-F5344CB8AC3E}">
        <p14:creationId xmlns:p14="http://schemas.microsoft.com/office/powerpoint/2010/main" val="251046587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1630685" cy="989333"/>
          </a:xfrm>
        </p:spPr>
        <p:txBody>
          <a:bodyPr/>
          <a:lstStyle/>
          <a:p>
            <a:r>
              <a:rPr lang="fr-FR" sz="4000" dirty="0">
                <a:solidFill>
                  <a:schemeClr val="bg1"/>
                </a:solidFill>
                <a:latin typeface="+mn-lt"/>
              </a:rPr>
              <a:t>Les </a:t>
            </a:r>
            <a:r>
              <a:rPr lang="fr-FR" sz="4000" b="1" dirty="0">
                <a:solidFill>
                  <a:schemeClr val="bg1"/>
                </a:solidFill>
                <a:latin typeface="+mn-lt"/>
              </a:rPr>
              <a:t>contrats d’entretien</a:t>
            </a:r>
            <a:r>
              <a:rPr lang="fr-FR" sz="4000" dirty="0">
                <a:solidFill>
                  <a:schemeClr val="bg1"/>
                </a:solidFill>
                <a:latin typeface="+mn-lt"/>
              </a:rPr>
              <a:t> dans </a:t>
            </a:r>
            <a:br>
              <a:rPr lang="fr-FR" sz="4000" dirty="0">
                <a:solidFill>
                  <a:schemeClr val="bg1"/>
                </a:solidFill>
                <a:latin typeface="+mn-lt"/>
              </a:rPr>
            </a:br>
            <a:r>
              <a:rPr lang="fr-FR" sz="4000" dirty="0">
                <a:solidFill>
                  <a:schemeClr val="bg1"/>
                </a:solidFill>
                <a:latin typeface="+mn-lt"/>
              </a:rPr>
              <a:t>votre copropriété</a:t>
            </a:r>
          </a:p>
        </p:txBody>
      </p:sp>
      <p:sp>
        <p:nvSpPr>
          <p:cNvPr id="3" name="Sous-titre 2"/>
          <p:cNvSpPr>
            <a:spLocks noGrp="1"/>
          </p:cNvSpPr>
          <p:nvPr>
            <p:ph type="subTitle" idx="1"/>
          </p:nvPr>
        </p:nvSpPr>
        <p:spPr>
          <a:xfrm>
            <a:off x="1524000" y="1477914"/>
            <a:ext cx="9144000" cy="1655762"/>
          </a:xfrm>
        </p:spPr>
        <p:txBody>
          <a:bodyPr/>
          <a:lstStyle/>
          <a:p>
            <a:endParaRPr lang="fr-FR" dirty="0"/>
          </a:p>
          <a:p>
            <a:r>
              <a:rPr lang="fr-FR" b="1" i="1" dirty="0">
                <a:latin typeface="+mn-lt"/>
              </a:rPr>
              <a:t>Les connaitre pour les maîtriser </a:t>
            </a:r>
          </a:p>
          <a:p>
            <a:r>
              <a:rPr lang="fr-FR" b="1" i="1" dirty="0">
                <a:latin typeface="+mn-lt"/>
              </a:rPr>
              <a:t>et pour en maîtriser les coûts</a:t>
            </a:r>
          </a:p>
        </p:txBody>
      </p:sp>
      <p:pic>
        <p:nvPicPr>
          <p:cNvPr id="7" name="Image 6"/>
          <p:cNvPicPr>
            <a:picLocks noChangeAspect="1"/>
          </p:cNvPicPr>
          <p:nvPr/>
        </p:nvPicPr>
        <p:blipFill>
          <a:blip r:embed="rId3"/>
          <a:stretch>
            <a:fillRect/>
          </a:stretch>
        </p:blipFill>
        <p:spPr>
          <a:xfrm>
            <a:off x="3681270" y="3622258"/>
            <a:ext cx="4829460" cy="3119437"/>
          </a:xfrm>
          <a:prstGeom prst="rect">
            <a:avLst/>
          </a:prstGeom>
        </p:spPr>
      </p:pic>
    </p:spTree>
    <p:extLst>
      <p:ext uri="{BB962C8B-B14F-4D97-AF65-F5344CB8AC3E}">
        <p14:creationId xmlns:p14="http://schemas.microsoft.com/office/powerpoint/2010/main" val="151215694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7390" y="1696495"/>
            <a:ext cx="11984610" cy="4855378"/>
          </a:xfrm>
        </p:spPr>
        <p:txBody>
          <a:bodyPr>
            <a:normAutofit/>
          </a:bodyPr>
          <a:lstStyle/>
          <a:p>
            <a:pPr marL="0" indent="0">
              <a:buNone/>
            </a:pPr>
            <a:r>
              <a:rPr lang="fr-FR" sz="2000" dirty="0">
                <a:latin typeface="+mn-lt"/>
              </a:rPr>
              <a:t>Dans tous les cas (standard ou étendu) le contrat prévoit une </a:t>
            </a:r>
            <a:r>
              <a:rPr lang="fr-FR" sz="2000" b="1" dirty="0">
                <a:latin typeface="+mn-lt"/>
              </a:rPr>
              <a:t>astreinte</a:t>
            </a:r>
            <a:r>
              <a:rPr lang="fr-FR" sz="2000" dirty="0">
                <a:latin typeface="+mn-lt"/>
              </a:rPr>
              <a:t> pour la désincarcération d’un usager en cas de panne d’ascenseur (la communication se fait au moyen de la téléalarme cabine). </a:t>
            </a:r>
          </a:p>
          <a:p>
            <a:pPr marL="0" indent="0">
              <a:buNone/>
            </a:pPr>
            <a:r>
              <a:rPr lang="fr-FR" sz="2400" dirty="0">
                <a:latin typeface="+mn-lt"/>
              </a:rPr>
              <a:t>	</a:t>
            </a:r>
            <a:r>
              <a:rPr lang="fr-FR" sz="1600" dirty="0">
                <a:latin typeface="+mn-lt"/>
                <a:sym typeface="Wingdings" panose="05000000000000000000" pitchFamily="2" charset="2"/>
              </a:rPr>
              <a:t></a:t>
            </a:r>
            <a:r>
              <a:rPr lang="fr-FR" sz="1800" dirty="0">
                <a:latin typeface="+mn-lt"/>
              </a:rPr>
              <a:t>Le délai maximum et légal d’arrivée du technicien est généralement compris </a:t>
            </a:r>
            <a:r>
              <a:rPr lang="fr-FR" sz="1800" b="1" dirty="0">
                <a:latin typeface="+mn-lt"/>
              </a:rPr>
              <a:t>entre 45mn et 1h maxi</a:t>
            </a:r>
            <a:r>
              <a:rPr lang="fr-FR" sz="1800" dirty="0">
                <a:latin typeface="+mn-lt"/>
              </a:rPr>
              <a:t>.</a:t>
            </a:r>
          </a:p>
          <a:p>
            <a:pPr marL="0" indent="0">
              <a:buNone/>
            </a:pPr>
            <a:r>
              <a:rPr lang="fr-FR" sz="1800" dirty="0">
                <a:latin typeface="+mn-lt"/>
                <a:sym typeface="Wingdings" panose="05000000000000000000" pitchFamily="2" charset="2"/>
              </a:rPr>
              <a:t>	</a:t>
            </a:r>
            <a:r>
              <a:rPr lang="fr-FR" sz="1800" dirty="0">
                <a:latin typeface="+mn-lt"/>
              </a:rPr>
              <a:t>Les pompiers peuvent aussi intervenir en cas d’urgence vitale (un usager fait un malaise et appel la téléalarme), le préposé mobilise alors les pompiers qui sont dotés des outils nécessaires à l’extraction de la victime depuis un palier.</a:t>
            </a:r>
          </a:p>
          <a:p>
            <a:pPr marL="0" indent="0">
              <a:buNone/>
            </a:pPr>
            <a:endParaRPr lang="fr-FR" sz="2400" dirty="0">
              <a:latin typeface="+mn-lt"/>
            </a:endParaRPr>
          </a:p>
          <a:p>
            <a:pPr marL="0" indent="0">
              <a:buNone/>
            </a:pPr>
            <a:r>
              <a:rPr lang="fr-FR" sz="2000" dirty="0">
                <a:latin typeface="+mn-lt"/>
              </a:rPr>
              <a:t>Une astreinte de dépannage dont les clauses sont contractuelles est toujours proposée, le délai d’intervention est généralement de 4h à partir de la réception de la déclaration de panne mais est aussi conditionné par l’heure de réception : </a:t>
            </a:r>
          </a:p>
          <a:p>
            <a:pPr marL="0" indent="0">
              <a:buNone/>
            </a:pPr>
            <a:r>
              <a:rPr lang="fr-FR" sz="2400" dirty="0">
                <a:latin typeface="+mn-lt"/>
              </a:rPr>
              <a:t>	</a:t>
            </a:r>
            <a:r>
              <a:rPr lang="fr-FR" sz="1800" dirty="0">
                <a:latin typeface="+mn-lt"/>
                <a:sym typeface="Wingdings" panose="05000000000000000000" pitchFamily="2" charset="2"/>
              </a:rPr>
              <a:t> </a:t>
            </a:r>
            <a:r>
              <a:rPr lang="fr-FR" sz="1800" dirty="0">
                <a:latin typeface="+mn-lt"/>
              </a:rPr>
              <a:t>d</a:t>
            </a:r>
            <a:r>
              <a:rPr lang="fr-FR" sz="1600" dirty="0">
                <a:latin typeface="+mn-lt"/>
              </a:rPr>
              <a:t>ans certains cas si l’appel est tardif (après 18h) le dépannage pourra être reportée au lendemain (être attentif à cette clause)</a:t>
            </a:r>
          </a:p>
          <a:p>
            <a:pPr marL="0" indent="0">
              <a:buNone/>
            </a:pPr>
            <a:r>
              <a:rPr lang="fr-FR" sz="1600" dirty="0">
                <a:latin typeface="+mn-lt"/>
              </a:rPr>
              <a:t>	</a:t>
            </a:r>
            <a:r>
              <a:rPr lang="fr-FR" sz="1600" dirty="0">
                <a:latin typeface="+mn-lt"/>
                <a:sym typeface="Wingdings" panose="05000000000000000000" pitchFamily="2" charset="2"/>
              </a:rPr>
              <a:t> Sur les installations avec 1 seul appareil et des étages élevés, ce point doit être négocié avec le mainteneur si vous ne souhaitez pas faire beaucoup d’exercice.</a:t>
            </a:r>
            <a:endParaRPr lang="fr-FR" sz="1600" dirty="0">
              <a:latin typeface="+mn-lt"/>
            </a:endParaRPr>
          </a:p>
          <a:p>
            <a:pPr marL="0" indent="0">
              <a:buNone/>
            </a:pPr>
            <a:endParaRPr lang="fr-FR" sz="1800"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20</a:t>
            </a:fld>
            <a:endParaRPr lang="fr-FR"/>
          </a:p>
        </p:txBody>
      </p:sp>
      <p:pic>
        <p:nvPicPr>
          <p:cNvPr id="6" name="Image 5"/>
          <p:cNvPicPr>
            <a:picLocks noChangeAspect="1"/>
          </p:cNvPicPr>
          <p:nvPr/>
        </p:nvPicPr>
        <p:blipFill>
          <a:blip r:embed="rId2"/>
          <a:stretch>
            <a:fillRect/>
          </a:stretch>
        </p:blipFill>
        <p:spPr>
          <a:xfrm>
            <a:off x="10109813" y="3165856"/>
            <a:ext cx="1402826" cy="818315"/>
          </a:xfrm>
          <a:prstGeom prst="rect">
            <a:avLst/>
          </a:prstGeom>
        </p:spPr>
      </p:pic>
      <p:sp>
        <p:nvSpPr>
          <p:cNvPr id="7" name="Espace réservé du pied de page 6"/>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2" name="Titre 1">
            <a:extLst>
              <a:ext uri="{FF2B5EF4-FFF2-40B4-BE49-F238E27FC236}">
                <a16:creationId xmlns:a16="http://schemas.microsoft.com/office/drawing/2014/main" id="{39C59337-996D-1F30-C544-30C15A221A4C}"/>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sp>
        <p:nvSpPr>
          <p:cNvPr id="8" name="Titre 7">
            <a:extLst>
              <a:ext uri="{FF2B5EF4-FFF2-40B4-BE49-F238E27FC236}">
                <a16:creationId xmlns:a16="http://schemas.microsoft.com/office/drawing/2014/main" id="{86799FB7-6C42-9CCD-CFB9-DA1ADAE6AAFB}"/>
              </a:ext>
            </a:extLst>
          </p:cNvPr>
          <p:cNvSpPr>
            <a:spLocks noGrp="1"/>
          </p:cNvSpPr>
          <p:nvPr>
            <p:ph type="title"/>
          </p:nvPr>
        </p:nvSpPr>
        <p:spPr/>
        <p:txBody>
          <a:bodyPr/>
          <a:lstStyle/>
          <a:p>
            <a:r>
              <a:rPr lang="fr-FR" dirty="0"/>
              <a:t> </a:t>
            </a:r>
          </a:p>
        </p:txBody>
      </p:sp>
      <p:sp>
        <p:nvSpPr>
          <p:cNvPr id="9" name="Titre 1">
            <a:extLst>
              <a:ext uri="{FF2B5EF4-FFF2-40B4-BE49-F238E27FC236}">
                <a16:creationId xmlns:a16="http://schemas.microsoft.com/office/drawing/2014/main" id="{885784F4-D5A6-FD53-50B0-AA9E3E12DE8D}"/>
              </a:ext>
            </a:extLst>
          </p:cNvPr>
          <p:cNvSpPr txBox="1">
            <a:spLocks/>
          </p:cNvSpPr>
          <p:nvPr/>
        </p:nvSpPr>
        <p:spPr>
          <a:xfrm>
            <a:off x="-2696841" y="1263933"/>
            <a:ext cx="10515600" cy="774356"/>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2800" b="1" kern="0" dirty="0">
                <a:latin typeface="+mn-lt"/>
              </a:rPr>
              <a:t>Les contrats d’ascenseurs</a:t>
            </a:r>
          </a:p>
        </p:txBody>
      </p:sp>
      <p:pic>
        <p:nvPicPr>
          <p:cNvPr id="4" name="Image 3">
            <a:extLst>
              <a:ext uri="{FF2B5EF4-FFF2-40B4-BE49-F238E27FC236}">
                <a16:creationId xmlns:a16="http://schemas.microsoft.com/office/drawing/2014/main" id="{FE467508-3929-5D60-B83C-4EEB0A1DD458}"/>
              </a:ext>
            </a:extLst>
          </p:cNvPr>
          <p:cNvPicPr>
            <a:picLocks noChangeAspect="1"/>
          </p:cNvPicPr>
          <p:nvPr/>
        </p:nvPicPr>
        <p:blipFill>
          <a:blip r:embed="rId3"/>
          <a:stretch>
            <a:fillRect/>
          </a:stretch>
        </p:blipFill>
        <p:spPr>
          <a:xfrm>
            <a:off x="10699694" y="198893"/>
            <a:ext cx="941800" cy="920871"/>
          </a:xfrm>
          <a:prstGeom prst="rect">
            <a:avLst/>
          </a:prstGeom>
        </p:spPr>
      </p:pic>
    </p:spTree>
    <p:extLst>
      <p:ext uri="{BB962C8B-B14F-4D97-AF65-F5344CB8AC3E}">
        <p14:creationId xmlns:p14="http://schemas.microsoft.com/office/powerpoint/2010/main" val="255384008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0465" y="1961757"/>
            <a:ext cx="10711070" cy="4118644"/>
          </a:xfrm>
        </p:spPr>
        <p:txBody>
          <a:bodyPr>
            <a:normAutofit/>
          </a:bodyPr>
          <a:lstStyle/>
          <a:p>
            <a:pPr marL="0" indent="0">
              <a:buNone/>
            </a:pPr>
            <a:r>
              <a:rPr lang="fr-FR" sz="2000" dirty="0">
                <a:latin typeface="+mn-lt"/>
              </a:rPr>
              <a:t>Attention: </a:t>
            </a:r>
            <a:r>
              <a:rPr lang="fr-FR" sz="2000" b="1" dirty="0">
                <a:latin typeface="+mn-lt"/>
              </a:rPr>
              <a:t>hors contrat de maintenance</a:t>
            </a:r>
          </a:p>
          <a:p>
            <a:pPr marL="0" indent="0">
              <a:buNone/>
            </a:pPr>
            <a:r>
              <a:rPr lang="fr-FR" sz="2000" dirty="0">
                <a:latin typeface="+mn-lt"/>
              </a:rPr>
              <a:t>La copropriété a à sa charge la réalisation du </a:t>
            </a:r>
            <a:r>
              <a:rPr lang="fr-FR" sz="2000" b="1" dirty="0">
                <a:latin typeface="+mn-lt"/>
              </a:rPr>
              <a:t>CTQ</a:t>
            </a:r>
            <a:r>
              <a:rPr lang="fr-FR" sz="2000" dirty="0">
                <a:latin typeface="+mn-lt"/>
              </a:rPr>
              <a:t> (Contrôle Technique Quinquennal) </a:t>
            </a:r>
          </a:p>
          <a:p>
            <a:pPr marL="0" indent="0">
              <a:buNone/>
            </a:pPr>
            <a:endParaRPr lang="fr-FR" sz="2000" dirty="0">
              <a:latin typeface="+mn-lt"/>
            </a:endParaRPr>
          </a:p>
          <a:p>
            <a:pPr marL="0" indent="0">
              <a:buNone/>
            </a:pPr>
            <a:r>
              <a:rPr lang="fr-FR" sz="2000" dirty="0">
                <a:latin typeface="+mn-lt"/>
              </a:rPr>
              <a:t>	</a:t>
            </a:r>
            <a:r>
              <a:rPr lang="fr-FR" sz="2000" dirty="0">
                <a:latin typeface="+mn-lt"/>
                <a:sym typeface="Wingdings" panose="05000000000000000000" pitchFamily="2" charset="2"/>
              </a:rPr>
              <a:t>effectué par une </a:t>
            </a:r>
            <a:r>
              <a:rPr lang="fr-FR" sz="2000" b="1" dirty="0">
                <a:latin typeface="+mn-lt"/>
                <a:sym typeface="Wingdings" panose="05000000000000000000" pitchFamily="2" charset="2"/>
              </a:rPr>
              <a:t>entreprise agrée</a:t>
            </a:r>
            <a:r>
              <a:rPr lang="fr-FR" sz="2000" dirty="0">
                <a:latin typeface="+mn-lt"/>
                <a:sym typeface="Wingdings" panose="05000000000000000000" pitchFamily="2" charset="2"/>
              </a:rPr>
              <a:t>* (ni constructeur, ni mainteneur)</a:t>
            </a:r>
          </a:p>
          <a:p>
            <a:pPr marL="0" indent="0">
              <a:buNone/>
            </a:pPr>
            <a:r>
              <a:rPr lang="fr-FR" sz="2000" dirty="0">
                <a:latin typeface="+mn-lt"/>
                <a:sym typeface="Wingdings" panose="05000000000000000000" pitchFamily="2" charset="2"/>
              </a:rPr>
              <a:t>	</a:t>
            </a:r>
            <a:r>
              <a:rPr lang="fr-FR" sz="2000" b="1" dirty="0">
                <a:latin typeface="+mn-lt"/>
                <a:sym typeface="Wingdings" panose="05000000000000000000" pitchFamily="2" charset="2"/>
              </a:rPr>
              <a:t>à l’initiative du SDC </a:t>
            </a:r>
            <a:r>
              <a:rPr lang="fr-FR" sz="2000" dirty="0">
                <a:latin typeface="+mn-lt"/>
                <a:sym typeface="Wingdings" panose="05000000000000000000" pitchFamily="2" charset="2"/>
              </a:rPr>
              <a:t>(si il y a un syndic, c’est lui qui doit y penser)</a:t>
            </a:r>
          </a:p>
          <a:p>
            <a:pPr marL="0" indent="0">
              <a:buNone/>
            </a:pPr>
            <a:r>
              <a:rPr lang="fr-FR" sz="2000" dirty="0">
                <a:latin typeface="+mn-lt"/>
                <a:sym typeface="Wingdings" panose="05000000000000000000" pitchFamily="2" charset="2"/>
              </a:rPr>
              <a:t>	</a:t>
            </a:r>
            <a:r>
              <a:rPr lang="fr-FR" sz="2000" b="1" dirty="0">
                <a:latin typeface="+mn-lt"/>
                <a:sym typeface="Wingdings" panose="05000000000000000000" pitchFamily="2" charset="2"/>
              </a:rPr>
              <a:t>la présence du mainteneur est indispensable</a:t>
            </a:r>
            <a:r>
              <a:rPr lang="fr-FR" sz="2000" dirty="0">
                <a:latin typeface="+mn-lt"/>
                <a:sym typeface="Wingdings" panose="05000000000000000000" pitchFamily="2" charset="2"/>
              </a:rPr>
              <a:t> pour certains contrôles (test de parachute) et est prévue au contrat de maintenance</a:t>
            </a:r>
          </a:p>
          <a:p>
            <a:pPr marL="0" indent="0">
              <a:buNone/>
            </a:pPr>
            <a:r>
              <a:rPr lang="fr-FR" sz="2000" dirty="0">
                <a:latin typeface="+mn-lt"/>
                <a:sym typeface="Wingdings" panose="05000000000000000000" pitchFamily="2" charset="2"/>
              </a:rPr>
              <a:t>	Le contrôleur, sur demande et moyennant finances, peut </a:t>
            </a:r>
            <a:r>
              <a:rPr lang="fr-FR" sz="2000" b="1" dirty="0">
                <a:latin typeface="+mn-lt"/>
                <a:sym typeface="Wingdings" panose="05000000000000000000" pitchFamily="2" charset="2"/>
              </a:rPr>
              <a:t>donner un avis sur la maintenance de l’appareil</a:t>
            </a:r>
            <a:r>
              <a:rPr lang="fr-FR" sz="2000" dirty="0">
                <a:latin typeface="+mn-lt"/>
                <a:sym typeface="Wingdings" panose="05000000000000000000" pitchFamily="2" charset="2"/>
              </a:rPr>
              <a:t> (recommandé pour la conduite du contrat)</a:t>
            </a:r>
            <a:endParaRPr lang="fr-FR" sz="2000" dirty="0">
              <a:latin typeface="+mn-lt"/>
            </a:endParaRPr>
          </a:p>
          <a:p>
            <a:pPr marL="0" indent="0">
              <a:buNone/>
            </a:pPr>
            <a:endParaRPr lang="fr-FR" sz="1800"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21</a:t>
            </a:fld>
            <a:endParaRPr lang="fr-FR"/>
          </a:p>
        </p:txBody>
      </p:sp>
      <p:pic>
        <p:nvPicPr>
          <p:cNvPr id="6" name="Image 5"/>
          <p:cNvPicPr>
            <a:picLocks noChangeAspect="1"/>
          </p:cNvPicPr>
          <p:nvPr/>
        </p:nvPicPr>
        <p:blipFill>
          <a:blip r:embed="rId2"/>
          <a:stretch>
            <a:fillRect/>
          </a:stretch>
        </p:blipFill>
        <p:spPr>
          <a:xfrm>
            <a:off x="10487767" y="1850417"/>
            <a:ext cx="1358835" cy="1336406"/>
          </a:xfrm>
          <a:prstGeom prst="rect">
            <a:avLst/>
          </a:prstGeom>
        </p:spPr>
      </p:pic>
      <p:sp>
        <p:nvSpPr>
          <p:cNvPr id="7" name="ZoneTexte 6"/>
          <p:cNvSpPr txBox="1"/>
          <p:nvPr/>
        </p:nvSpPr>
        <p:spPr>
          <a:xfrm>
            <a:off x="627822" y="5551968"/>
            <a:ext cx="10823713" cy="646331"/>
          </a:xfrm>
          <a:prstGeom prst="rect">
            <a:avLst/>
          </a:prstGeom>
          <a:noFill/>
        </p:spPr>
        <p:txBody>
          <a:bodyPr wrap="square" rtlCol="0">
            <a:spAutoFit/>
          </a:bodyPr>
          <a:lstStyle/>
          <a:p>
            <a:r>
              <a:rPr lang="fr-FR" dirty="0"/>
              <a:t>* attention: depuis le retrait de l’agréement délivré par le COFRAC à SGS de certifier des entreprises de contrôle, il faut être extrêmement vigilant quant à la validité de la certification du contrôleur.</a:t>
            </a:r>
          </a:p>
        </p:txBody>
      </p:sp>
      <p:pic>
        <p:nvPicPr>
          <p:cNvPr id="8" name="Image 7"/>
          <p:cNvPicPr>
            <a:picLocks noChangeAspect="1"/>
          </p:cNvPicPr>
          <p:nvPr/>
        </p:nvPicPr>
        <p:blipFill>
          <a:blip r:embed="rId3"/>
          <a:stretch>
            <a:fillRect/>
          </a:stretch>
        </p:blipFill>
        <p:spPr>
          <a:xfrm rot="20851223">
            <a:off x="85985" y="2765366"/>
            <a:ext cx="925499" cy="1327266"/>
          </a:xfrm>
          <a:prstGeom prst="rect">
            <a:avLst/>
          </a:prstGeom>
        </p:spPr>
      </p:pic>
      <p:sp>
        <p:nvSpPr>
          <p:cNvPr id="9" name="Espace réservé du pied de page 8"/>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3" name="Titre 1"/>
          <p:cNvSpPr>
            <a:spLocks noGrp="1"/>
          </p:cNvSpPr>
          <p:nvPr>
            <p:ph type="title"/>
          </p:nvPr>
        </p:nvSpPr>
        <p:spPr>
          <a:xfrm>
            <a:off x="-2566212" y="1306032"/>
            <a:ext cx="10515600" cy="774356"/>
          </a:xfrm>
        </p:spPr>
        <p:txBody>
          <a:bodyPr>
            <a:normAutofit/>
          </a:bodyPr>
          <a:lstStyle/>
          <a:p>
            <a:r>
              <a:rPr lang="fr-FR" sz="2800" b="1" dirty="0">
                <a:latin typeface="+mn-lt"/>
              </a:rPr>
              <a:t>Les contrats d’ascenseurs</a:t>
            </a:r>
          </a:p>
        </p:txBody>
      </p:sp>
      <p:sp>
        <p:nvSpPr>
          <p:cNvPr id="2" name="Titre 1">
            <a:extLst>
              <a:ext uri="{FF2B5EF4-FFF2-40B4-BE49-F238E27FC236}">
                <a16:creationId xmlns:a16="http://schemas.microsoft.com/office/drawing/2014/main" id="{C9A14D0F-411A-867C-A8A6-EBBB15C49DFE}"/>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016D2EFA-994B-4E3B-EEB2-78A92EE47EA5}"/>
              </a:ext>
            </a:extLst>
          </p:cNvPr>
          <p:cNvPicPr>
            <a:picLocks noChangeAspect="1"/>
          </p:cNvPicPr>
          <p:nvPr/>
        </p:nvPicPr>
        <p:blipFill>
          <a:blip r:embed="rId4"/>
          <a:stretch>
            <a:fillRect/>
          </a:stretch>
        </p:blipFill>
        <p:spPr>
          <a:xfrm>
            <a:off x="10608907" y="207409"/>
            <a:ext cx="941800" cy="920871"/>
          </a:xfrm>
          <a:prstGeom prst="rect">
            <a:avLst/>
          </a:prstGeom>
        </p:spPr>
      </p:pic>
    </p:spTree>
    <p:extLst>
      <p:ext uri="{BB962C8B-B14F-4D97-AF65-F5344CB8AC3E}">
        <p14:creationId xmlns:p14="http://schemas.microsoft.com/office/powerpoint/2010/main" val="82025354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4894" y="1787633"/>
            <a:ext cx="10515600" cy="4855378"/>
          </a:xfrm>
        </p:spPr>
        <p:txBody>
          <a:bodyPr>
            <a:normAutofit lnSpcReduction="10000"/>
          </a:bodyPr>
          <a:lstStyle/>
          <a:p>
            <a:pPr marL="0" indent="0">
              <a:buNone/>
            </a:pPr>
            <a:r>
              <a:rPr lang="fr-FR" sz="1800" dirty="0">
                <a:latin typeface="+mn-lt"/>
              </a:rPr>
              <a:t>Que l’on parle de la fermeture du garage avec une porte basculante, de l’accès au parking avec une barrière levante, de l’ouverture du hall avec une porte coulissante, tous ces équipements où les risque de blessure par choc, pincement ou étouffement sont présents, doivent être couvert par </a:t>
            </a:r>
            <a:r>
              <a:rPr lang="fr-FR" sz="1800" b="1" dirty="0">
                <a:latin typeface="+mn-lt"/>
              </a:rPr>
              <a:t>un contrat d’entretien</a:t>
            </a:r>
            <a:r>
              <a:rPr lang="fr-FR" sz="1800" dirty="0">
                <a:latin typeface="+mn-lt"/>
              </a:rPr>
              <a:t>.</a:t>
            </a:r>
          </a:p>
          <a:p>
            <a:pPr marL="0" indent="0">
              <a:buNone/>
            </a:pPr>
            <a:endParaRPr lang="fr-FR" sz="1800" dirty="0">
              <a:latin typeface="+mn-lt"/>
            </a:endParaRPr>
          </a:p>
          <a:p>
            <a:pPr marL="0" indent="0">
              <a:buNone/>
            </a:pPr>
            <a:r>
              <a:rPr lang="fr-FR" sz="1800" dirty="0">
                <a:latin typeface="+mn-lt"/>
              </a:rPr>
              <a:t>Celui-ci vérifiera 2 fois par an le fonctionnement des sécurités:</a:t>
            </a:r>
          </a:p>
          <a:p>
            <a:pPr marL="0" indent="0">
              <a:buNone/>
            </a:pPr>
            <a:r>
              <a:rPr lang="fr-FR" sz="1800" dirty="0">
                <a:latin typeface="+mn-lt"/>
              </a:rPr>
              <a:t>	</a:t>
            </a:r>
            <a:r>
              <a:rPr lang="fr-FR" sz="1800" dirty="0">
                <a:latin typeface="+mn-lt"/>
                <a:sym typeface="Wingdings" panose="05000000000000000000" pitchFamily="2" charset="2"/>
              </a:rPr>
              <a:t> cellule photo électrique, </a:t>
            </a:r>
          </a:p>
          <a:p>
            <a:pPr marL="0" indent="0">
              <a:buNone/>
            </a:pPr>
            <a:r>
              <a:rPr lang="fr-FR" sz="1800" dirty="0">
                <a:latin typeface="+mn-lt"/>
                <a:sym typeface="Wingdings" panose="05000000000000000000" pitchFamily="2" charset="2"/>
              </a:rPr>
              <a:t>	 bande sensible à l’écrasement, </a:t>
            </a:r>
          </a:p>
          <a:p>
            <a:pPr marL="0" indent="0">
              <a:buNone/>
            </a:pPr>
            <a:r>
              <a:rPr lang="fr-FR" sz="1800" dirty="0">
                <a:latin typeface="+mn-lt"/>
                <a:sym typeface="Wingdings" panose="05000000000000000000" pitchFamily="2" charset="2"/>
              </a:rPr>
              <a:t>	 boucle de détection noyée dans le sol</a:t>
            </a:r>
          </a:p>
          <a:p>
            <a:pPr marL="0" indent="0">
              <a:buNone/>
            </a:pPr>
            <a:r>
              <a:rPr lang="fr-FR" sz="1800" dirty="0">
                <a:latin typeface="+mn-lt"/>
                <a:sym typeface="Wingdings" panose="05000000000000000000" pitchFamily="2" charset="2"/>
              </a:rPr>
              <a:t>Mais aussi de signalisation:</a:t>
            </a:r>
          </a:p>
          <a:p>
            <a:pPr marL="0" indent="0">
              <a:buNone/>
            </a:pPr>
            <a:r>
              <a:rPr lang="fr-FR" sz="1800" dirty="0">
                <a:latin typeface="+mn-lt"/>
                <a:sym typeface="Wingdings" panose="05000000000000000000" pitchFamily="2" charset="2"/>
              </a:rPr>
              <a:t>	 signaux lumineux </a:t>
            </a:r>
            <a:r>
              <a:rPr lang="fr-FR" sz="1800" dirty="0" err="1">
                <a:latin typeface="+mn-lt"/>
                <a:sym typeface="Wingdings" panose="05000000000000000000" pitchFamily="2" charset="2"/>
              </a:rPr>
              <a:t>cligotant</a:t>
            </a:r>
            <a:r>
              <a:rPr lang="fr-FR" sz="1800" dirty="0">
                <a:latin typeface="+mn-lt"/>
                <a:sym typeface="Wingdings" panose="05000000000000000000" pitchFamily="2" charset="2"/>
              </a:rPr>
              <a:t> (intérieur/extérieur), pour les accès automobiles</a:t>
            </a:r>
          </a:p>
          <a:p>
            <a:pPr marL="0" indent="0">
              <a:buNone/>
            </a:pPr>
            <a:r>
              <a:rPr lang="fr-FR" sz="1800" dirty="0">
                <a:latin typeface="+mn-lt"/>
                <a:sym typeface="Wingdings" panose="05000000000000000000" pitchFamily="2" charset="2"/>
              </a:rPr>
              <a:t>	 éclairage automatique de la zone d’évolution des portes et barrières</a:t>
            </a:r>
          </a:p>
          <a:p>
            <a:pPr marL="0" indent="0">
              <a:buNone/>
            </a:pPr>
            <a:r>
              <a:rPr lang="fr-FR" sz="1800" dirty="0">
                <a:latin typeface="+mn-lt"/>
                <a:sym typeface="Wingdings" panose="05000000000000000000" pitchFamily="2" charset="2"/>
              </a:rPr>
              <a:t>	 marquage au sol obligatoire.</a:t>
            </a:r>
          </a:p>
          <a:p>
            <a:pPr marL="0" indent="0">
              <a:buNone/>
            </a:pPr>
            <a:endParaRPr lang="fr-FR" sz="1800" dirty="0">
              <a:latin typeface="+mn-lt"/>
              <a:sym typeface="Wingdings" panose="05000000000000000000" pitchFamily="2" charset="2"/>
            </a:endParaRPr>
          </a:p>
          <a:p>
            <a:pPr marL="0" indent="0">
              <a:buNone/>
            </a:pPr>
            <a:r>
              <a:rPr lang="fr-FR" sz="1800" dirty="0">
                <a:latin typeface="+mn-lt"/>
                <a:sym typeface="Wingdings" panose="05000000000000000000" pitchFamily="2" charset="2"/>
              </a:rPr>
              <a:t>On peut y adjoindre une astreinte permettant de remettre en service rapidement les appareils en panne, le cas échéant les WE et jours fériés (c’est en général indispensable…mais </a:t>
            </a:r>
            <a:r>
              <a:rPr lang="fr-FR" sz="1800" b="1" dirty="0">
                <a:latin typeface="+mn-lt"/>
                <a:sym typeface="Wingdings" panose="05000000000000000000" pitchFamily="2" charset="2"/>
              </a:rPr>
              <a:t>pas obligatoire</a:t>
            </a:r>
            <a:r>
              <a:rPr lang="fr-FR" sz="1800" dirty="0">
                <a:latin typeface="+mn-lt"/>
                <a:sym typeface="Wingdings" panose="05000000000000000000" pitchFamily="2" charset="2"/>
              </a:rPr>
              <a:t>)</a:t>
            </a:r>
            <a:endParaRPr lang="fr-FR" sz="1800" dirty="0">
              <a:latin typeface="+mn-lt"/>
            </a:endParaRP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22</a:t>
            </a:fld>
            <a:endParaRPr lang="fr-FR"/>
          </a:p>
        </p:txBody>
      </p:sp>
      <p:pic>
        <p:nvPicPr>
          <p:cNvPr id="6" name="Image 5"/>
          <p:cNvPicPr>
            <a:picLocks noChangeAspect="1"/>
          </p:cNvPicPr>
          <p:nvPr/>
        </p:nvPicPr>
        <p:blipFill>
          <a:blip r:embed="rId2"/>
          <a:stretch>
            <a:fillRect/>
          </a:stretch>
        </p:blipFill>
        <p:spPr>
          <a:xfrm>
            <a:off x="8610600" y="2770611"/>
            <a:ext cx="2371394" cy="1801389"/>
          </a:xfrm>
          <a:prstGeom prst="rect">
            <a:avLst/>
          </a:prstGeom>
        </p:spPr>
      </p:pic>
      <p:sp>
        <p:nvSpPr>
          <p:cNvPr id="11" name="Titre 1"/>
          <p:cNvSpPr>
            <a:spLocks noGrp="1"/>
          </p:cNvSpPr>
          <p:nvPr>
            <p:ph type="title"/>
          </p:nvPr>
        </p:nvSpPr>
        <p:spPr>
          <a:xfrm>
            <a:off x="-1689135" y="1258463"/>
            <a:ext cx="10515600" cy="774356"/>
          </a:xfrm>
        </p:spPr>
        <p:txBody>
          <a:bodyPr>
            <a:normAutofit/>
          </a:bodyPr>
          <a:lstStyle/>
          <a:p>
            <a:r>
              <a:rPr lang="fr-FR" sz="2800" b="1" dirty="0">
                <a:latin typeface="+mn-lt"/>
              </a:rPr>
              <a:t>Les contrats de portes automatiques </a:t>
            </a:r>
          </a:p>
        </p:txBody>
      </p:sp>
      <p:sp>
        <p:nvSpPr>
          <p:cNvPr id="4" name="Titre 1">
            <a:extLst>
              <a:ext uri="{FF2B5EF4-FFF2-40B4-BE49-F238E27FC236}">
                <a16:creationId xmlns:a16="http://schemas.microsoft.com/office/drawing/2014/main" id="{B96D2CA5-2233-DF11-BC83-F7B7F5C38640}"/>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2" name="Image 1">
            <a:extLst>
              <a:ext uri="{FF2B5EF4-FFF2-40B4-BE49-F238E27FC236}">
                <a16:creationId xmlns:a16="http://schemas.microsoft.com/office/drawing/2014/main" id="{A9B63C34-002E-DDE7-D5E4-6E98A0C2BC7D}"/>
              </a:ext>
            </a:extLst>
          </p:cNvPr>
          <p:cNvPicPr>
            <a:picLocks noChangeAspect="1"/>
          </p:cNvPicPr>
          <p:nvPr/>
        </p:nvPicPr>
        <p:blipFill>
          <a:blip r:embed="rId3"/>
          <a:stretch>
            <a:fillRect/>
          </a:stretch>
        </p:blipFill>
        <p:spPr>
          <a:xfrm>
            <a:off x="10608906" y="214989"/>
            <a:ext cx="941800" cy="920871"/>
          </a:xfrm>
          <a:prstGeom prst="rect">
            <a:avLst/>
          </a:prstGeom>
        </p:spPr>
      </p:pic>
    </p:spTree>
    <p:extLst>
      <p:ext uri="{BB962C8B-B14F-4D97-AF65-F5344CB8AC3E}">
        <p14:creationId xmlns:p14="http://schemas.microsoft.com/office/powerpoint/2010/main" val="347723281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2190" y="1892898"/>
            <a:ext cx="10841610" cy="4855378"/>
          </a:xfrm>
        </p:spPr>
        <p:txBody>
          <a:bodyPr>
            <a:normAutofit lnSpcReduction="10000"/>
          </a:bodyPr>
          <a:lstStyle/>
          <a:p>
            <a:pPr marL="0" indent="0">
              <a:buNone/>
            </a:pPr>
            <a:r>
              <a:rPr lang="fr-FR" sz="1800" dirty="0">
                <a:latin typeface="+mn-lt"/>
              </a:rPr>
              <a:t>Ces obligations de contrats couvrent l’ensemble des équipements de sécurité incendie présents dans votre immeuble:</a:t>
            </a:r>
          </a:p>
          <a:p>
            <a:pPr marL="0" indent="0">
              <a:buNone/>
            </a:pPr>
            <a:r>
              <a:rPr lang="fr-FR" sz="1800" dirty="0">
                <a:latin typeface="+mn-lt"/>
              </a:rPr>
              <a:t>	</a:t>
            </a:r>
            <a:r>
              <a:rPr lang="fr-FR" sz="1800" dirty="0">
                <a:latin typeface="+mn-lt"/>
                <a:sym typeface="Wingdings" panose="05000000000000000000" pitchFamily="2" charset="2"/>
              </a:rPr>
              <a:t> </a:t>
            </a:r>
            <a:r>
              <a:rPr lang="fr-FR" sz="1800" dirty="0">
                <a:latin typeface="+mn-lt"/>
              </a:rPr>
              <a:t>extincteurs (tous types): </a:t>
            </a:r>
            <a:r>
              <a:rPr lang="fr-FR" sz="1800" b="1" dirty="0">
                <a:solidFill>
                  <a:srgbClr val="00B050"/>
                </a:solidFill>
                <a:latin typeface="+mn-lt"/>
              </a:rPr>
              <a:t>contrôle annuel</a:t>
            </a:r>
            <a:r>
              <a:rPr lang="fr-FR" sz="1800" b="1" dirty="0">
                <a:latin typeface="+mn-lt"/>
              </a:rPr>
              <a:t>,</a:t>
            </a:r>
          </a:p>
          <a:p>
            <a:pPr marL="0" indent="0">
              <a:buNone/>
            </a:pPr>
            <a:r>
              <a:rPr lang="fr-FR" sz="1800" dirty="0">
                <a:latin typeface="+mn-lt"/>
              </a:rPr>
              <a:t>	</a:t>
            </a:r>
            <a:r>
              <a:rPr lang="fr-FR" sz="1800" dirty="0">
                <a:latin typeface="+mn-lt"/>
                <a:sym typeface="Wingdings" panose="05000000000000000000" pitchFamily="2" charset="2"/>
              </a:rPr>
              <a:t> </a:t>
            </a:r>
            <a:r>
              <a:rPr lang="fr-FR" sz="1800" dirty="0">
                <a:latin typeface="+mn-lt"/>
              </a:rPr>
              <a:t>sprinkler (parkings souterrains à partir de 3 niveaux): </a:t>
            </a:r>
            <a:r>
              <a:rPr lang="fr-FR" sz="1800" b="1" dirty="0">
                <a:solidFill>
                  <a:srgbClr val="00B050"/>
                </a:solidFill>
                <a:latin typeface="+mn-lt"/>
              </a:rPr>
              <a:t>contrôle semestriel</a:t>
            </a:r>
            <a:r>
              <a:rPr lang="fr-FR" sz="1800" b="1" dirty="0">
                <a:latin typeface="+mn-lt"/>
              </a:rPr>
              <a:t>,</a:t>
            </a:r>
          </a:p>
          <a:p>
            <a:pPr marL="0" indent="0">
              <a:buNone/>
            </a:pPr>
            <a:r>
              <a:rPr lang="fr-FR" sz="1800" dirty="0">
                <a:latin typeface="+mn-lt"/>
              </a:rPr>
              <a:t>	</a:t>
            </a:r>
            <a:r>
              <a:rPr lang="fr-FR" sz="1800" dirty="0">
                <a:latin typeface="+mn-lt"/>
                <a:sym typeface="Wingdings" panose="05000000000000000000" pitchFamily="2" charset="2"/>
              </a:rPr>
              <a:t> trappe de désenfumage de cage d’escalier: </a:t>
            </a:r>
            <a:r>
              <a:rPr lang="fr-FR" sz="1800" b="1" dirty="0">
                <a:solidFill>
                  <a:srgbClr val="00B050"/>
                </a:solidFill>
                <a:latin typeface="+mn-lt"/>
                <a:sym typeface="Wingdings" panose="05000000000000000000" pitchFamily="2" charset="2"/>
              </a:rPr>
              <a:t>contrôle annuel</a:t>
            </a:r>
            <a:r>
              <a:rPr lang="fr-FR" sz="1800" b="1" dirty="0">
                <a:latin typeface="+mn-lt"/>
                <a:sym typeface="Wingdings" panose="05000000000000000000" pitchFamily="2" charset="2"/>
              </a:rPr>
              <a:t>,</a:t>
            </a:r>
          </a:p>
          <a:p>
            <a:pPr marL="0" indent="0">
              <a:buNone/>
            </a:pPr>
            <a:r>
              <a:rPr lang="fr-FR" sz="1800" dirty="0">
                <a:latin typeface="+mn-lt"/>
                <a:sym typeface="Wingdings" panose="05000000000000000000" pitchFamily="2" charset="2"/>
              </a:rPr>
              <a:t>	 extracteur/insufflateur d’incendie et clapets coupe-feu: </a:t>
            </a:r>
            <a:r>
              <a:rPr lang="fr-FR" sz="1800" b="1" dirty="0">
                <a:solidFill>
                  <a:srgbClr val="00B050"/>
                </a:solidFill>
                <a:latin typeface="+mn-lt"/>
                <a:sym typeface="Wingdings" panose="05000000000000000000" pitchFamily="2" charset="2"/>
              </a:rPr>
              <a:t>contrôle annuel</a:t>
            </a:r>
            <a:r>
              <a:rPr lang="fr-FR" sz="1800" b="1" dirty="0">
                <a:latin typeface="+mn-lt"/>
                <a:sym typeface="Wingdings" panose="05000000000000000000" pitchFamily="2" charset="2"/>
              </a:rPr>
              <a:t>,</a:t>
            </a:r>
          </a:p>
          <a:p>
            <a:pPr marL="0" indent="0">
              <a:buNone/>
            </a:pPr>
            <a:r>
              <a:rPr lang="fr-FR" sz="1800" dirty="0">
                <a:latin typeface="+mn-lt"/>
                <a:sym typeface="Wingdings" panose="05000000000000000000" pitchFamily="2" charset="2"/>
              </a:rPr>
              <a:t>	 détection de CO² et ventilation/désenfumage parking: </a:t>
            </a:r>
            <a:r>
              <a:rPr lang="fr-FR" sz="1800" b="1" dirty="0">
                <a:solidFill>
                  <a:srgbClr val="00B050"/>
                </a:solidFill>
                <a:latin typeface="+mn-lt"/>
                <a:sym typeface="Wingdings" panose="05000000000000000000" pitchFamily="2" charset="2"/>
              </a:rPr>
              <a:t>contrôle annuel</a:t>
            </a:r>
            <a:r>
              <a:rPr lang="fr-FR" sz="1800" b="1" dirty="0">
                <a:latin typeface="+mn-lt"/>
                <a:sym typeface="Wingdings" panose="05000000000000000000" pitchFamily="2" charset="2"/>
              </a:rPr>
              <a:t>,</a:t>
            </a:r>
          </a:p>
          <a:p>
            <a:pPr marL="0" indent="0">
              <a:buNone/>
            </a:pPr>
            <a:r>
              <a:rPr lang="fr-FR" sz="1800" dirty="0">
                <a:latin typeface="+mn-lt"/>
                <a:sym typeface="Wingdings" panose="05000000000000000000" pitchFamily="2" charset="2"/>
              </a:rPr>
              <a:t>	 BAES/BAEL (fonctionnement ou décharge batteries): </a:t>
            </a:r>
            <a:r>
              <a:rPr lang="fr-FR" sz="1800" b="1" dirty="0">
                <a:solidFill>
                  <a:srgbClr val="00B050"/>
                </a:solidFill>
                <a:latin typeface="+mn-lt"/>
              </a:rPr>
              <a:t>contrôle semestriel</a:t>
            </a:r>
            <a:r>
              <a:rPr lang="fr-FR" sz="1800" b="1" dirty="0">
                <a:latin typeface="+mn-lt"/>
              </a:rPr>
              <a:t>,</a:t>
            </a:r>
            <a:endParaRPr lang="fr-FR" sz="1800" dirty="0">
              <a:latin typeface="+mn-lt"/>
              <a:sym typeface="Wingdings" panose="05000000000000000000" pitchFamily="2" charset="2"/>
            </a:endParaRPr>
          </a:p>
          <a:p>
            <a:pPr marL="0" indent="0">
              <a:buNone/>
            </a:pPr>
            <a:r>
              <a:rPr lang="fr-FR" sz="1800" dirty="0">
                <a:latin typeface="+mn-lt"/>
                <a:sym typeface="Wingdings" panose="05000000000000000000" pitchFamily="2" charset="2"/>
              </a:rPr>
              <a:t>	 colonnes sèches: contrôle statique (en pression): </a:t>
            </a:r>
            <a:r>
              <a:rPr lang="fr-FR" sz="1800" b="1" dirty="0">
                <a:solidFill>
                  <a:srgbClr val="00B050"/>
                </a:solidFill>
                <a:latin typeface="+mn-lt"/>
                <a:sym typeface="Wingdings" panose="05000000000000000000" pitchFamily="2" charset="2"/>
              </a:rPr>
              <a:t>contrôle annuel</a:t>
            </a:r>
            <a:r>
              <a:rPr lang="fr-FR" sz="1800" b="1" dirty="0">
                <a:latin typeface="+mn-lt"/>
                <a:sym typeface="Wingdings" panose="05000000000000000000" pitchFamily="2" charset="2"/>
              </a:rPr>
              <a:t>, </a:t>
            </a:r>
          </a:p>
          <a:p>
            <a:pPr marL="0" indent="0">
              <a:buNone/>
            </a:pPr>
            <a:r>
              <a:rPr lang="fr-FR" sz="1800" dirty="0">
                <a:latin typeface="+mn-lt"/>
                <a:sym typeface="Wingdings" panose="05000000000000000000" pitchFamily="2" charset="2"/>
              </a:rPr>
              <a:t>	et test dynamique (en débit): </a:t>
            </a:r>
            <a:r>
              <a:rPr lang="fr-FR" sz="1800" b="1" dirty="0">
                <a:solidFill>
                  <a:srgbClr val="00B050"/>
                </a:solidFill>
                <a:latin typeface="+mn-lt"/>
                <a:sym typeface="Wingdings" panose="05000000000000000000" pitchFamily="2" charset="2"/>
              </a:rPr>
              <a:t>contrôle quinquennale</a:t>
            </a:r>
            <a:r>
              <a:rPr lang="fr-FR" sz="1800" b="1" dirty="0">
                <a:latin typeface="+mn-lt"/>
                <a:sym typeface="Wingdings" panose="05000000000000000000" pitchFamily="2" charset="2"/>
              </a:rPr>
              <a:t>.</a:t>
            </a:r>
          </a:p>
          <a:p>
            <a:pPr marL="0" indent="0">
              <a:buNone/>
            </a:pPr>
            <a:r>
              <a:rPr lang="fr-FR" sz="1800" dirty="0">
                <a:latin typeface="+mn-lt"/>
                <a:sym typeface="Wingdings" panose="05000000000000000000" pitchFamily="2" charset="2"/>
              </a:rPr>
              <a:t>	</a:t>
            </a:r>
            <a:r>
              <a:rPr lang="fr-FR" sz="1800" b="1" u="sng" dirty="0">
                <a:latin typeface="+mn-lt"/>
                <a:sym typeface="Wingdings" panose="05000000000000000000" pitchFamily="2" charset="2"/>
              </a:rPr>
              <a:t>notes</a:t>
            </a:r>
            <a:r>
              <a:rPr lang="fr-FR" sz="1800" dirty="0">
                <a:latin typeface="+mn-lt"/>
                <a:sym typeface="Wingdings" panose="05000000000000000000" pitchFamily="2" charset="2"/>
              </a:rPr>
              <a:t>: par principe tous les </a:t>
            </a:r>
            <a:r>
              <a:rPr lang="fr-FR" sz="1800" b="1" dirty="0">
                <a:solidFill>
                  <a:srgbClr val="FF0000"/>
                </a:solidFill>
                <a:latin typeface="+mn-lt"/>
                <a:sym typeface="Wingdings" panose="05000000000000000000" pitchFamily="2" charset="2"/>
              </a:rPr>
              <a:t>éléments</a:t>
            </a:r>
            <a:r>
              <a:rPr lang="fr-FR" sz="1800" dirty="0">
                <a:latin typeface="+mn-lt"/>
                <a:sym typeface="Wingdings" panose="05000000000000000000" pitchFamily="2" charset="2"/>
              </a:rPr>
              <a:t> qui concourent à la </a:t>
            </a:r>
            <a:r>
              <a:rPr lang="fr-FR" sz="1800" b="1" dirty="0">
                <a:solidFill>
                  <a:srgbClr val="FF0000"/>
                </a:solidFill>
                <a:latin typeface="+mn-lt"/>
                <a:sym typeface="Wingdings" panose="05000000000000000000" pitchFamily="2" charset="2"/>
              </a:rPr>
              <a:t>sécurité incendie</a:t>
            </a:r>
            <a:r>
              <a:rPr lang="fr-FR" sz="1800" dirty="0">
                <a:latin typeface="+mn-lt"/>
                <a:sym typeface="Wingdings" panose="05000000000000000000" pitchFamily="2" charset="2"/>
              </a:rPr>
              <a:t> de l’immeuble doivent être contrôlés </a:t>
            </a:r>
            <a:r>
              <a:rPr lang="fr-FR" sz="1800" b="1" dirty="0">
                <a:solidFill>
                  <a:srgbClr val="FF0000"/>
                </a:solidFill>
                <a:latin typeface="+mn-lt"/>
                <a:sym typeface="Wingdings" panose="05000000000000000000" pitchFamily="2" charset="2"/>
              </a:rPr>
              <a:t>à minima tous les ans</a:t>
            </a:r>
            <a:r>
              <a:rPr lang="fr-FR" sz="1800" dirty="0">
                <a:latin typeface="+mn-lt"/>
                <a:sym typeface="Wingdings" panose="05000000000000000000" pitchFamily="2" charset="2"/>
              </a:rPr>
              <a:t>, dans le doute faire faire un audit (par un expert, pas par un prestataire incendie)</a:t>
            </a:r>
          </a:p>
          <a:p>
            <a:pPr marL="0" indent="0">
              <a:buNone/>
            </a:pPr>
            <a:r>
              <a:rPr lang="fr-FR" sz="1800" dirty="0">
                <a:latin typeface="+mn-lt"/>
                <a:sym typeface="Wingdings" panose="05000000000000000000" pitchFamily="2" charset="2"/>
              </a:rPr>
              <a:t>Tout ces contrôles doivent être transcrits dans le carnet de sécurité de l’immeuble (nom du tech., date, description des travaux et tampon)  lequel doit être présenté à chaque réquisition.</a:t>
            </a:r>
            <a:endParaRPr lang="fr-FR" sz="1800" dirty="0">
              <a:latin typeface="+mn-lt"/>
            </a:endParaRPr>
          </a:p>
          <a:p>
            <a:pPr marL="0" indent="0">
              <a:buNone/>
            </a:pPr>
            <a:r>
              <a:rPr lang="fr-FR" sz="1800" dirty="0">
                <a:latin typeface="+mn-lt"/>
              </a:rPr>
              <a:t>	</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23</a:t>
            </a:fld>
            <a:endParaRPr lang="fr-FR"/>
          </a:p>
        </p:txBody>
      </p:sp>
      <p:pic>
        <p:nvPicPr>
          <p:cNvPr id="6" name="Image 5"/>
          <p:cNvPicPr>
            <a:picLocks noChangeAspect="1"/>
          </p:cNvPicPr>
          <p:nvPr/>
        </p:nvPicPr>
        <p:blipFill>
          <a:blip r:embed="rId2"/>
          <a:stretch>
            <a:fillRect/>
          </a:stretch>
        </p:blipFill>
        <p:spPr>
          <a:xfrm rot="464438">
            <a:off x="10129538" y="2203161"/>
            <a:ext cx="1123926" cy="2263862"/>
          </a:xfrm>
          <a:prstGeom prst="rect">
            <a:avLst/>
          </a:prstGeom>
        </p:spPr>
      </p:pic>
      <p:sp>
        <p:nvSpPr>
          <p:cNvPr id="7" name="Espace réservé du pied de page 6"/>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1" name="Titre 1"/>
          <p:cNvSpPr>
            <a:spLocks noGrp="1"/>
          </p:cNvSpPr>
          <p:nvPr>
            <p:ph type="title"/>
          </p:nvPr>
        </p:nvSpPr>
        <p:spPr>
          <a:xfrm>
            <a:off x="-1934266" y="1363429"/>
            <a:ext cx="10515600" cy="774356"/>
          </a:xfrm>
        </p:spPr>
        <p:txBody>
          <a:bodyPr>
            <a:normAutofit/>
          </a:bodyPr>
          <a:lstStyle/>
          <a:p>
            <a:r>
              <a:rPr lang="fr-FR" sz="2800" b="1" dirty="0">
                <a:latin typeface="+mn-lt"/>
              </a:rPr>
              <a:t>Les contrats de sécurité incendie</a:t>
            </a:r>
          </a:p>
        </p:txBody>
      </p:sp>
      <p:sp>
        <p:nvSpPr>
          <p:cNvPr id="2" name="Titre 1">
            <a:extLst>
              <a:ext uri="{FF2B5EF4-FFF2-40B4-BE49-F238E27FC236}">
                <a16:creationId xmlns:a16="http://schemas.microsoft.com/office/drawing/2014/main" id="{4E2CDD19-3ACF-AFB8-D877-115602000651}"/>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F392CB06-A968-0BC6-BF8E-3BBC0AA065AE}"/>
              </a:ext>
            </a:extLst>
          </p:cNvPr>
          <p:cNvPicPr>
            <a:picLocks noChangeAspect="1"/>
          </p:cNvPicPr>
          <p:nvPr/>
        </p:nvPicPr>
        <p:blipFill>
          <a:blip r:embed="rId3"/>
          <a:stretch>
            <a:fillRect/>
          </a:stretch>
        </p:blipFill>
        <p:spPr>
          <a:xfrm>
            <a:off x="10691501" y="142442"/>
            <a:ext cx="941800" cy="920871"/>
          </a:xfrm>
          <a:prstGeom prst="rect">
            <a:avLst/>
          </a:prstGeom>
        </p:spPr>
      </p:pic>
    </p:spTree>
    <p:extLst>
      <p:ext uri="{BB962C8B-B14F-4D97-AF65-F5344CB8AC3E}">
        <p14:creationId xmlns:p14="http://schemas.microsoft.com/office/powerpoint/2010/main" val="61546033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2190" y="1777443"/>
            <a:ext cx="10841610" cy="5350285"/>
          </a:xfrm>
        </p:spPr>
        <p:txBody>
          <a:bodyPr>
            <a:normAutofit/>
          </a:bodyPr>
          <a:lstStyle/>
          <a:p>
            <a:pPr marL="0" indent="0">
              <a:buNone/>
            </a:pPr>
            <a:r>
              <a:rPr lang="fr-FR" sz="1900" dirty="0">
                <a:latin typeface="+mn-lt"/>
              </a:rPr>
              <a:t>Dans le cas d’une installation de VMC qui assure aussi l’évacuation de fumées de combustion de chaudières individuelles (chauffage et/ou ECS) une VMC ‘Gaz’ est installée.</a:t>
            </a:r>
          </a:p>
          <a:p>
            <a:pPr marL="0" indent="0">
              <a:buNone/>
            </a:pPr>
            <a:r>
              <a:rPr lang="fr-FR" sz="1900" dirty="0">
                <a:latin typeface="+mn-lt"/>
              </a:rPr>
              <a:t>Elle présente la particularité d’asservir la mise en route des chaudière individuelles avec son bon fonctionnement ce dispositif est appelé </a:t>
            </a:r>
            <a:r>
              <a:rPr lang="fr-FR" sz="1900" b="1" dirty="0">
                <a:latin typeface="+mn-lt"/>
              </a:rPr>
              <a:t>DSC</a:t>
            </a:r>
            <a:r>
              <a:rPr lang="fr-FR" sz="1900" dirty="0">
                <a:latin typeface="+mn-lt"/>
              </a:rPr>
              <a:t> (dispositif de sécurité collective):</a:t>
            </a:r>
          </a:p>
          <a:p>
            <a:pPr marL="0" indent="0">
              <a:buNone/>
            </a:pPr>
            <a:r>
              <a:rPr lang="fr-FR" sz="1900" dirty="0">
                <a:latin typeface="+mn-lt"/>
              </a:rPr>
              <a:t>	</a:t>
            </a:r>
          </a:p>
          <a:p>
            <a:pPr marL="0" indent="0">
              <a:buNone/>
            </a:pPr>
            <a:r>
              <a:rPr lang="fr-FR" sz="1900" dirty="0">
                <a:latin typeface="+mn-lt"/>
                <a:sym typeface="Wingdings" panose="05000000000000000000" pitchFamily="2" charset="2"/>
              </a:rPr>
              <a:t>	 Pas de VMC collective = impossibilité de démarrer la chaudière individuelle (contact de sécurité)</a:t>
            </a:r>
          </a:p>
          <a:p>
            <a:pPr marL="0" indent="0">
              <a:buNone/>
            </a:pPr>
            <a:r>
              <a:rPr lang="fr-FR" sz="1900" dirty="0">
                <a:latin typeface="+mn-lt"/>
                <a:sym typeface="Wingdings" panose="05000000000000000000" pitchFamily="2" charset="2"/>
              </a:rPr>
              <a:t>	 Cette </a:t>
            </a:r>
            <a:r>
              <a:rPr lang="fr-FR" sz="1900" b="1" dirty="0">
                <a:latin typeface="+mn-lt"/>
                <a:sym typeface="Wingdings" panose="05000000000000000000" pitchFamily="2" charset="2"/>
              </a:rPr>
              <a:t>interconnexion</a:t>
            </a:r>
            <a:r>
              <a:rPr lang="fr-FR" sz="1900" dirty="0">
                <a:latin typeface="+mn-lt"/>
                <a:sym typeface="Wingdings" panose="05000000000000000000" pitchFamily="2" charset="2"/>
              </a:rPr>
              <a:t> doit être </a:t>
            </a:r>
            <a:r>
              <a:rPr lang="fr-FR" sz="1900" b="1" dirty="0">
                <a:latin typeface="+mn-lt"/>
                <a:sym typeface="Wingdings" panose="05000000000000000000" pitchFamily="2" charset="2"/>
              </a:rPr>
              <a:t>vérifiée</a:t>
            </a:r>
            <a:r>
              <a:rPr lang="fr-FR" sz="1900" dirty="0">
                <a:latin typeface="+mn-lt"/>
                <a:sym typeface="Wingdings" panose="05000000000000000000" pitchFamily="2" charset="2"/>
              </a:rPr>
              <a:t> pour chaque chaudière!</a:t>
            </a:r>
            <a:endParaRPr lang="fr-FR" sz="1900" dirty="0">
              <a:latin typeface="+mn-lt"/>
            </a:endParaRPr>
          </a:p>
          <a:p>
            <a:pPr marL="0" indent="0">
              <a:buNone/>
            </a:pPr>
            <a:r>
              <a:rPr lang="fr-FR" sz="1900" dirty="0">
                <a:latin typeface="+mn-lt"/>
              </a:rPr>
              <a:t>	</a:t>
            </a:r>
            <a:r>
              <a:rPr lang="fr-FR" sz="1900" dirty="0">
                <a:latin typeface="+mn-lt"/>
                <a:sym typeface="Wingdings" panose="05000000000000000000" pitchFamily="2" charset="2"/>
              </a:rPr>
              <a:t> </a:t>
            </a:r>
            <a:r>
              <a:rPr lang="fr-FR" sz="1900" dirty="0">
                <a:latin typeface="+mn-lt"/>
              </a:rPr>
              <a:t>Une </a:t>
            </a:r>
            <a:r>
              <a:rPr lang="fr-FR" sz="1900" b="1" dirty="0">
                <a:latin typeface="+mn-lt"/>
              </a:rPr>
              <a:t>attestation d’entretien annuelle</a:t>
            </a:r>
            <a:r>
              <a:rPr lang="fr-FR" sz="1900" dirty="0">
                <a:latin typeface="+mn-lt"/>
              </a:rPr>
              <a:t> doit être produite pour les chaudières individuelles</a:t>
            </a:r>
          </a:p>
          <a:p>
            <a:pPr marL="0" indent="0">
              <a:buNone/>
            </a:pPr>
            <a:r>
              <a:rPr lang="fr-FR" sz="1900" dirty="0">
                <a:latin typeface="+mn-lt"/>
              </a:rPr>
              <a:t>	</a:t>
            </a:r>
            <a:r>
              <a:rPr lang="fr-FR" sz="1900" dirty="0">
                <a:latin typeface="+mn-lt"/>
                <a:sym typeface="Wingdings" panose="05000000000000000000" pitchFamily="2" charset="2"/>
              </a:rPr>
              <a:t> un </a:t>
            </a:r>
            <a:r>
              <a:rPr lang="fr-FR" sz="1900" b="1" dirty="0">
                <a:latin typeface="+mn-lt"/>
                <a:sym typeface="Wingdings" panose="05000000000000000000" pitchFamily="2" charset="2"/>
              </a:rPr>
              <a:t>entretien et audit général </a:t>
            </a:r>
            <a:r>
              <a:rPr lang="fr-FR" sz="1900" dirty="0">
                <a:latin typeface="+mn-lt"/>
                <a:sym typeface="Wingdings" panose="05000000000000000000" pitchFamily="2" charset="2"/>
              </a:rPr>
              <a:t>et exhaustif doit être réalisé par le mainteneur </a:t>
            </a:r>
            <a:r>
              <a:rPr lang="fr-FR" sz="1900" b="1" dirty="0">
                <a:latin typeface="+mn-lt"/>
                <a:sym typeface="Wingdings" panose="05000000000000000000" pitchFamily="2" charset="2"/>
              </a:rPr>
              <a:t>tous les 5 ans</a:t>
            </a:r>
          </a:p>
          <a:p>
            <a:pPr marL="0" indent="0">
              <a:buNone/>
            </a:pPr>
            <a:r>
              <a:rPr lang="fr-FR" sz="1900" dirty="0">
                <a:latin typeface="+mn-lt"/>
                <a:sym typeface="Wingdings" panose="05000000000000000000" pitchFamily="2" charset="2"/>
              </a:rPr>
              <a:t> </a:t>
            </a:r>
            <a:endParaRPr lang="fr-FR" sz="1900" dirty="0">
              <a:latin typeface="+mn-lt"/>
            </a:endParaRPr>
          </a:p>
          <a:p>
            <a:pPr marL="0" indent="0">
              <a:buNone/>
            </a:pPr>
            <a:r>
              <a:rPr lang="fr-FR" sz="1900" dirty="0">
                <a:latin typeface="+mn-lt"/>
              </a:rPr>
              <a:t>	Il faut être vigilant au</a:t>
            </a:r>
            <a:r>
              <a:rPr lang="fr-FR" sz="1900" b="1" dirty="0">
                <a:latin typeface="+mn-lt"/>
              </a:rPr>
              <a:t> </a:t>
            </a:r>
            <a:r>
              <a:rPr lang="fr-FR" sz="1900" b="1" dirty="0">
                <a:solidFill>
                  <a:srgbClr val="FF0000"/>
                </a:solidFill>
                <a:latin typeface="+mn-lt"/>
              </a:rPr>
              <a:t>risque d’intoxication mortelle</a:t>
            </a:r>
            <a:r>
              <a:rPr lang="fr-FR" sz="1900" b="1" dirty="0">
                <a:latin typeface="+mn-lt"/>
              </a:rPr>
              <a:t> </a:t>
            </a:r>
            <a:r>
              <a:rPr lang="fr-FR" sz="1900" dirty="0">
                <a:latin typeface="+mn-lt"/>
              </a:rPr>
              <a:t>par le </a:t>
            </a:r>
            <a:r>
              <a:rPr lang="fr-FR" sz="1900" b="1" dirty="0">
                <a:solidFill>
                  <a:srgbClr val="FF0000"/>
                </a:solidFill>
                <a:latin typeface="+mn-lt"/>
              </a:rPr>
              <a:t>monoxyde de carbone</a:t>
            </a:r>
          </a:p>
          <a:p>
            <a:pPr marL="0" indent="0">
              <a:buNone/>
            </a:pPr>
            <a:r>
              <a:rPr lang="fr-FR" sz="1900" dirty="0">
                <a:latin typeface="+mn-lt"/>
              </a:rPr>
              <a:t>	</a:t>
            </a: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24</a:t>
            </a:fld>
            <a:endParaRPr lang="fr-FR"/>
          </a:p>
        </p:txBody>
      </p:sp>
      <p:pic>
        <p:nvPicPr>
          <p:cNvPr id="10" name="Image 9"/>
          <p:cNvPicPr>
            <a:picLocks noChangeAspect="1"/>
          </p:cNvPicPr>
          <p:nvPr/>
        </p:nvPicPr>
        <p:blipFill>
          <a:blip r:embed="rId2"/>
          <a:stretch>
            <a:fillRect/>
          </a:stretch>
        </p:blipFill>
        <p:spPr>
          <a:xfrm rot="20637786">
            <a:off x="9977450" y="3846258"/>
            <a:ext cx="2428649" cy="2428649"/>
          </a:xfrm>
          <a:prstGeom prst="rect">
            <a:avLst/>
          </a:prstGeom>
        </p:spPr>
      </p:pic>
      <p:sp>
        <p:nvSpPr>
          <p:cNvPr id="13" name="Titre 1"/>
          <p:cNvSpPr txBox="1">
            <a:spLocks/>
          </p:cNvSpPr>
          <p:nvPr/>
        </p:nvSpPr>
        <p:spPr>
          <a:xfrm>
            <a:off x="254366" y="1118040"/>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mn-lt"/>
              </a:rPr>
              <a:t>Les contrats de certaines VMC (VMC gaz)</a:t>
            </a:r>
          </a:p>
        </p:txBody>
      </p:sp>
      <p:sp>
        <p:nvSpPr>
          <p:cNvPr id="2" name="Titre 1">
            <a:extLst>
              <a:ext uri="{FF2B5EF4-FFF2-40B4-BE49-F238E27FC236}">
                <a16:creationId xmlns:a16="http://schemas.microsoft.com/office/drawing/2014/main" id="{5F6BB316-E226-E671-031F-D90F39A2203F}"/>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90952CB7-E739-43E5-6A86-E78BE48D5DE2}"/>
              </a:ext>
            </a:extLst>
          </p:cNvPr>
          <p:cNvPicPr>
            <a:picLocks noChangeAspect="1"/>
          </p:cNvPicPr>
          <p:nvPr/>
        </p:nvPicPr>
        <p:blipFill>
          <a:blip r:embed="rId3"/>
          <a:stretch>
            <a:fillRect/>
          </a:stretch>
        </p:blipFill>
        <p:spPr>
          <a:xfrm>
            <a:off x="10636642" y="197169"/>
            <a:ext cx="941800" cy="920871"/>
          </a:xfrm>
          <a:prstGeom prst="rect">
            <a:avLst/>
          </a:prstGeom>
        </p:spPr>
      </p:pic>
    </p:spTree>
    <p:extLst>
      <p:ext uri="{BB962C8B-B14F-4D97-AF65-F5344CB8AC3E}">
        <p14:creationId xmlns:p14="http://schemas.microsoft.com/office/powerpoint/2010/main" val="14786938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5195" y="1843616"/>
            <a:ext cx="10841610" cy="5350285"/>
          </a:xfrm>
        </p:spPr>
        <p:txBody>
          <a:bodyPr>
            <a:normAutofit/>
          </a:bodyPr>
          <a:lstStyle/>
          <a:p>
            <a:pPr marL="0" indent="0">
              <a:buNone/>
            </a:pPr>
            <a:r>
              <a:rPr lang="fr-FR" sz="2000" dirty="0">
                <a:latin typeface="+mn-lt"/>
              </a:rPr>
              <a:t>Cet équipement qui permet de canaliser d’éventuelles décharge de foudre est assorti 	                quand il est installé d’une obligation de contrôle annuel par un organisme/entreprise habilité.</a:t>
            </a:r>
          </a:p>
          <a:p>
            <a:pPr marL="0" indent="0">
              <a:buNone/>
            </a:pPr>
            <a:endParaRPr lang="fr-FR" sz="2000" dirty="0">
              <a:latin typeface="+mn-lt"/>
            </a:endParaRPr>
          </a:p>
          <a:p>
            <a:pPr marL="0" indent="0">
              <a:buNone/>
            </a:pPr>
            <a:r>
              <a:rPr lang="fr-FR" sz="2000" dirty="0">
                <a:latin typeface="+mn-lt"/>
              </a:rPr>
              <a:t>Situés au dessus du niveau le plus haut des immeubles qu’ils protègent ces équipements ont un temps été dotés de têtes ionisantes pour favoriser l’amorçage des arcs électriques. </a:t>
            </a:r>
          </a:p>
          <a:p>
            <a:pPr marL="0" indent="0">
              <a:buNone/>
            </a:pPr>
            <a:r>
              <a:rPr lang="fr-FR" sz="2000" dirty="0">
                <a:latin typeface="+mn-lt"/>
              </a:rPr>
              <a:t>Hélas la plupart du temps ces ionisateurs ‘historiques’ utilisaient des éléments radioactifs (</a:t>
            </a:r>
            <a:r>
              <a:rPr lang="fr-FR" sz="2000" i="1" dirty="0">
                <a:latin typeface="+mn-lt"/>
              </a:rPr>
              <a:t>radium 226 et américium 241</a:t>
            </a:r>
            <a:r>
              <a:rPr lang="fr-FR" sz="2000" dirty="0">
                <a:latin typeface="+mn-lt"/>
              </a:rPr>
              <a:t>) dont la mise en place est maintenant interdite.</a:t>
            </a:r>
          </a:p>
          <a:p>
            <a:pPr marL="0" indent="0">
              <a:buNone/>
            </a:pPr>
            <a:r>
              <a:rPr lang="fr-FR" sz="2000" dirty="0">
                <a:latin typeface="+mn-lt"/>
              </a:rPr>
              <a:t>Un paratonnerre doit systématiquement être </a:t>
            </a:r>
            <a:r>
              <a:rPr lang="fr-FR" sz="2000" b="1" dirty="0">
                <a:latin typeface="+mn-lt"/>
              </a:rPr>
              <a:t>installé avec un parafoudre</a:t>
            </a:r>
            <a:r>
              <a:rPr lang="fr-FR" sz="2000" dirty="0">
                <a:latin typeface="+mn-lt"/>
              </a:rPr>
              <a:t> (à proximité ou dans le tableau électrique).</a:t>
            </a:r>
          </a:p>
          <a:p>
            <a:pPr marL="0" indent="0">
              <a:buNone/>
            </a:pPr>
            <a:r>
              <a:rPr lang="fr-FR" sz="2000" dirty="0">
                <a:latin typeface="+mn-lt"/>
              </a:rPr>
              <a:t>Un paratonnerre en mauvais état peut être plus dommageable en cas de foudroiement que pas de paratonnerre du tout.</a:t>
            </a:r>
          </a:p>
          <a:p>
            <a:pPr marL="0" indent="0">
              <a:buNone/>
            </a:pPr>
            <a:r>
              <a:rPr lang="fr-FR" sz="2000" dirty="0">
                <a:latin typeface="+mn-lt"/>
              </a:rPr>
              <a:t>La dépose des anciens paratonnerres radioactifs pose des problèmes d’élimination réglementaire des déchets radioactifs et donc </a:t>
            </a:r>
            <a:r>
              <a:rPr lang="fr-FR" sz="2000" b="1" dirty="0">
                <a:latin typeface="+mn-lt"/>
              </a:rPr>
              <a:t>est généralement assez coûteuse</a:t>
            </a:r>
            <a:r>
              <a:rPr lang="fr-FR" sz="2000" dirty="0">
                <a:latin typeface="+mn-lt"/>
              </a:rPr>
              <a:t>.</a:t>
            </a:r>
            <a:r>
              <a:rPr lang="fr-FR" sz="2000" dirty="0"/>
              <a:t>	</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25</a:t>
            </a:fld>
            <a:endParaRPr lang="fr-FR"/>
          </a:p>
        </p:txBody>
      </p:sp>
      <p:pic>
        <p:nvPicPr>
          <p:cNvPr id="7" name="Image 6"/>
          <p:cNvPicPr>
            <a:picLocks noChangeAspect="1"/>
          </p:cNvPicPr>
          <p:nvPr/>
        </p:nvPicPr>
        <p:blipFill>
          <a:blip r:embed="rId2"/>
          <a:stretch>
            <a:fillRect/>
          </a:stretch>
        </p:blipFill>
        <p:spPr>
          <a:xfrm>
            <a:off x="10254502" y="506744"/>
            <a:ext cx="1856191" cy="1671150"/>
          </a:xfrm>
          <a:prstGeom prst="rect">
            <a:avLst/>
          </a:prstGeom>
        </p:spPr>
      </p:pic>
      <p:sp>
        <p:nvSpPr>
          <p:cNvPr id="12" name="Titre 1"/>
          <p:cNvSpPr txBox="1">
            <a:spLocks/>
          </p:cNvSpPr>
          <p:nvPr/>
        </p:nvSpPr>
        <p:spPr>
          <a:xfrm>
            <a:off x="359102" y="1163862"/>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Les contrats des paratonnerres </a:t>
            </a:r>
          </a:p>
        </p:txBody>
      </p:sp>
      <p:sp>
        <p:nvSpPr>
          <p:cNvPr id="2" name="Titre 1">
            <a:extLst>
              <a:ext uri="{FF2B5EF4-FFF2-40B4-BE49-F238E27FC236}">
                <a16:creationId xmlns:a16="http://schemas.microsoft.com/office/drawing/2014/main" id="{997C04A7-C5AA-E1FD-0BC6-8805C5B2705F}"/>
              </a:ext>
            </a:extLst>
          </p:cNvPr>
          <p:cNvSpPr txBox="1">
            <a:spLocks/>
          </p:cNvSpPr>
          <p:nvPr/>
        </p:nvSpPr>
        <p:spPr>
          <a:xfrm>
            <a:off x="-2376545" y="396490"/>
            <a:ext cx="10515600" cy="861973"/>
          </a:xfrm>
          <a:prstGeom prst="rect">
            <a:avLst/>
          </a:prstGeom>
        </p:spPr>
        <p:txBody>
          <a:bodyPr>
            <a:normAutofit/>
          </a:bodyPr>
          <a:lst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a:lstStyle>
          <a:p>
            <a:r>
              <a:rPr lang="fr-FR" sz="3200" b="1" kern="0" dirty="0">
                <a:solidFill>
                  <a:schemeClr val="bg1"/>
                </a:solidFill>
                <a:latin typeface="+mn-lt"/>
              </a:rPr>
              <a:t>Les contrats </a:t>
            </a:r>
            <a:r>
              <a:rPr lang="fr-FR" sz="3200" b="1" kern="0" dirty="0">
                <a:solidFill>
                  <a:srgbClr val="FF0000"/>
                </a:solidFill>
                <a:latin typeface="+mn-lt"/>
              </a:rPr>
              <a:t>obligatoires</a:t>
            </a:r>
          </a:p>
        </p:txBody>
      </p:sp>
      <p:pic>
        <p:nvPicPr>
          <p:cNvPr id="4" name="Image 3">
            <a:extLst>
              <a:ext uri="{FF2B5EF4-FFF2-40B4-BE49-F238E27FC236}">
                <a16:creationId xmlns:a16="http://schemas.microsoft.com/office/drawing/2014/main" id="{B8AF2E4D-BAB6-2A26-3FCF-34E2B666F5BB}"/>
              </a:ext>
            </a:extLst>
          </p:cNvPr>
          <p:cNvPicPr>
            <a:picLocks noChangeAspect="1"/>
          </p:cNvPicPr>
          <p:nvPr/>
        </p:nvPicPr>
        <p:blipFill>
          <a:blip r:embed="rId3"/>
          <a:stretch>
            <a:fillRect/>
          </a:stretch>
        </p:blipFill>
        <p:spPr>
          <a:xfrm>
            <a:off x="233265" y="6174485"/>
            <a:ext cx="693690" cy="678275"/>
          </a:xfrm>
          <a:prstGeom prst="rect">
            <a:avLst/>
          </a:prstGeom>
        </p:spPr>
      </p:pic>
    </p:spTree>
    <p:extLst>
      <p:ext uri="{BB962C8B-B14F-4D97-AF65-F5344CB8AC3E}">
        <p14:creationId xmlns:p14="http://schemas.microsoft.com/office/powerpoint/2010/main" val="93251586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058" y="1637750"/>
            <a:ext cx="11222730" cy="4351338"/>
          </a:xfrm>
        </p:spPr>
        <p:txBody>
          <a:bodyPr>
            <a:normAutofit fontScale="70000" lnSpcReduction="20000"/>
          </a:bodyPr>
          <a:lstStyle/>
          <a:p>
            <a:pPr marL="457200" indent="-457200">
              <a:buFont typeface="Arial" panose="020B0604020202020204" pitchFamily="34" charset="0"/>
              <a:buChar char="•"/>
            </a:pPr>
            <a:r>
              <a:rPr lang="fr-FR" b="1" dirty="0">
                <a:latin typeface="+mn-lt"/>
              </a:rPr>
              <a:t>Les systèmes de VMC classiques</a:t>
            </a:r>
          </a:p>
          <a:p>
            <a:pPr marL="457200" indent="-457200">
              <a:buFont typeface="Arial" panose="020B0604020202020204" pitchFamily="34" charset="0"/>
              <a:buChar char="•"/>
            </a:pPr>
            <a:r>
              <a:rPr lang="fr-FR" b="1" dirty="0">
                <a:latin typeface="+mn-lt"/>
              </a:rPr>
              <a:t>Les pompes de relevage d’effluents</a:t>
            </a:r>
          </a:p>
          <a:p>
            <a:pPr marL="457200" indent="-457200">
              <a:buFont typeface="Arial" panose="020B0604020202020204" pitchFamily="34" charset="0"/>
              <a:buChar char="•"/>
            </a:pPr>
            <a:r>
              <a:rPr lang="fr-FR" b="1" dirty="0">
                <a:latin typeface="+mn-lt"/>
              </a:rPr>
              <a:t>La vidéo-surveillance</a:t>
            </a:r>
          </a:p>
          <a:p>
            <a:pPr marL="457200" indent="-457200">
              <a:buFont typeface="Arial" panose="020B0604020202020204" pitchFamily="34" charset="0"/>
              <a:buChar char="•"/>
            </a:pPr>
            <a:r>
              <a:rPr lang="fr-FR" b="1" dirty="0">
                <a:latin typeface="+mn-lt"/>
              </a:rPr>
              <a:t>Le contrôle d’accès</a:t>
            </a:r>
          </a:p>
          <a:p>
            <a:pPr marL="457200" indent="-457200">
              <a:buFont typeface="Arial" panose="020B0604020202020204" pitchFamily="34" charset="0"/>
              <a:buChar char="•"/>
            </a:pPr>
            <a:r>
              <a:rPr lang="fr-FR" b="1" dirty="0">
                <a:latin typeface="+mn-lt"/>
              </a:rPr>
              <a:t>Le réseau de télédistribution (antenne TNT collective)</a:t>
            </a:r>
          </a:p>
          <a:p>
            <a:pPr marL="457200" indent="-457200">
              <a:buFont typeface="Arial" panose="020B0604020202020204" pitchFamily="34" charset="0"/>
              <a:buChar char="•"/>
            </a:pPr>
            <a:r>
              <a:rPr lang="fr-FR" b="1" dirty="0">
                <a:latin typeface="+mn-lt"/>
              </a:rPr>
              <a:t>La lutte anti-nuisibles</a:t>
            </a:r>
          </a:p>
          <a:p>
            <a:pPr marL="0" indent="0">
              <a:buNone/>
            </a:pPr>
            <a:endParaRPr lang="fr-FR" dirty="0">
              <a:latin typeface="+mn-lt"/>
            </a:endParaRPr>
          </a:p>
          <a:p>
            <a:pPr marL="0" indent="0">
              <a:buNone/>
            </a:pPr>
            <a:r>
              <a:rPr lang="fr-FR" dirty="0">
                <a:latin typeface="+mn-lt"/>
              </a:rPr>
              <a:t>En dehors de toutes obligations légales….il vaut mieux:</a:t>
            </a:r>
          </a:p>
          <a:p>
            <a:pPr marL="0" indent="0">
              <a:buNone/>
            </a:pPr>
            <a:r>
              <a:rPr lang="fr-FR" dirty="0">
                <a:latin typeface="+mn-lt"/>
              </a:rPr>
              <a:t>	- prévenir que guérir,</a:t>
            </a:r>
          </a:p>
          <a:p>
            <a:pPr marL="0" indent="0">
              <a:buNone/>
            </a:pPr>
            <a:r>
              <a:rPr lang="fr-FR" dirty="0">
                <a:latin typeface="+mn-lt"/>
              </a:rPr>
              <a:t>	- maintenir que réparer,</a:t>
            </a:r>
          </a:p>
          <a:p>
            <a:pPr marL="0" indent="0">
              <a:buNone/>
            </a:pPr>
            <a:r>
              <a:rPr lang="fr-FR" dirty="0">
                <a:latin typeface="+mn-lt"/>
              </a:rPr>
              <a:t>	- avoir négocié les tarifs des pièces avant…. plutôt que subir des prix imposés</a:t>
            </a:r>
          </a:p>
          <a:p>
            <a:endParaRPr lang="fr-FR"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26</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4" name="Rectangle 3">
            <a:extLst>
              <a:ext uri="{FF2B5EF4-FFF2-40B4-BE49-F238E27FC236}">
                <a16:creationId xmlns:a16="http://schemas.microsoft.com/office/drawing/2014/main" id="{1D59C090-5383-33B9-59EF-BC987DDA037C}"/>
              </a:ext>
            </a:extLst>
          </p:cNvPr>
          <p:cNvSpPr/>
          <p:nvPr/>
        </p:nvSpPr>
        <p:spPr>
          <a:xfrm>
            <a:off x="284034" y="375254"/>
            <a:ext cx="8571577" cy="646331"/>
          </a:xfrm>
          <a:prstGeom prst="rect">
            <a:avLst/>
          </a:prstGeom>
        </p:spPr>
        <p:txBody>
          <a:bodyPr wrap="none">
            <a:spAutoFit/>
          </a:bodyPr>
          <a:lstStyle/>
          <a:p>
            <a:r>
              <a:rPr lang="fr-CA" sz="3600" b="1" dirty="0">
                <a:solidFill>
                  <a:schemeClr val="bg1"/>
                </a:solidFill>
              </a:rPr>
              <a:t>Les contrats fortement recommandés </a:t>
            </a:r>
            <a:endParaRPr lang="fr-FR" sz="3600" b="1" dirty="0">
              <a:solidFill>
                <a:schemeClr val="bg1"/>
              </a:solidFill>
            </a:endParaRPr>
          </a:p>
        </p:txBody>
      </p:sp>
      <p:pic>
        <p:nvPicPr>
          <p:cNvPr id="2" name="Image 1">
            <a:extLst>
              <a:ext uri="{FF2B5EF4-FFF2-40B4-BE49-F238E27FC236}">
                <a16:creationId xmlns:a16="http://schemas.microsoft.com/office/drawing/2014/main" id="{8D8AAECF-B97D-C2B6-FCAC-BD9DB3125FB5}"/>
              </a:ext>
            </a:extLst>
          </p:cNvPr>
          <p:cNvPicPr>
            <a:picLocks noChangeAspect="1"/>
          </p:cNvPicPr>
          <p:nvPr/>
        </p:nvPicPr>
        <p:blipFill>
          <a:blip r:embed="rId2"/>
          <a:stretch>
            <a:fillRect/>
          </a:stretch>
        </p:blipFill>
        <p:spPr>
          <a:xfrm>
            <a:off x="0" y="5937129"/>
            <a:ext cx="941800" cy="920871"/>
          </a:xfrm>
          <a:prstGeom prst="rect">
            <a:avLst/>
          </a:prstGeom>
        </p:spPr>
      </p:pic>
    </p:spTree>
    <p:extLst>
      <p:ext uri="{BB962C8B-B14F-4D97-AF65-F5344CB8AC3E}">
        <p14:creationId xmlns:p14="http://schemas.microsoft.com/office/powerpoint/2010/main" val="177196436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6525" y="2095686"/>
            <a:ext cx="10515600" cy="4351338"/>
          </a:xfrm>
        </p:spPr>
        <p:txBody>
          <a:bodyPr/>
          <a:lstStyle/>
          <a:p>
            <a:pPr marL="0" indent="0">
              <a:buNone/>
            </a:pPr>
            <a:r>
              <a:rPr lang="fr-FR" sz="2000" dirty="0"/>
              <a:t>Les Ventilations Mécaniques Contrôlées permettent d’évacuer de manière continue l’air vicié des appartements. </a:t>
            </a:r>
          </a:p>
          <a:p>
            <a:pPr marL="0" indent="0">
              <a:buNone/>
            </a:pPr>
            <a:r>
              <a:rPr lang="fr-FR" sz="2000" dirty="0"/>
              <a:t>Elles contribuent ainsi à:</a:t>
            </a:r>
          </a:p>
          <a:p>
            <a:pPr lvl="4">
              <a:buFont typeface="Wingdings" panose="05000000000000000000" pitchFamily="2" charset="2"/>
              <a:buChar char="Ø"/>
            </a:pPr>
            <a:r>
              <a:rPr lang="fr-FR" sz="2000" dirty="0"/>
              <a:t>une meilleure salubrité</a:t>
            </a:r>
            <a:r>
              <a:rPr lang="fr-FR" sz="2000" b="1" dirty="0"/>
              <a:t> </a:t>
            </a:r>
            <a:r>
              <a:rPr lang="fr-FR" sz="2000" dirty="0"/>
              <a:t>dans les logements (en évacuant la pollution liée à l’occupation)</a:t>
            </a:r>
          </a:p>
          <a:p>
            <a:pPr lvl="4">
              <a:buFont typeface="Wingdings" panose="05000000000000000000" pitchFamily="2" charset="2"/>
              <a:buChar char="Ø"/>
            </a:pPr>
            <a:r>
              <a:rPr lang="fr-FR" sz="2000" dirty="0"/>
              <a:t>une </a:t>
            </a:r>
            <a:r>
              <a:rPr lang="fr-FR" sz="2000" b="1" dirty="0"/>
              <a:t>élimination de l’humidité</a:t>
            </a:r>
            <a:r>
              <a:rPr lang="fr-FR" sz="2000" dirty="0"/>
              <a:t> qui découle de l’activité humaine (cuisine, linge qui sèche, douches, respiration), qui génère des moisissures</a:t>
            </a:r>
          </a:p>
          <a:p>
            <a:pPr lvl="4">
              <a:buFont typeface="Wingdings" panose="05000000000000000000" pitchFamily="2" charset="2"/>
              <a:buChar char="Ø"/>
            </a:pPr>
            <a:r>
              <a:rPr lang="fr-FR" sz="2000" dirty="0"/>
              <a:t>Une </a:t>
            </a:r>
            <a:r>
              <a:rPr lang="fr-FR" sz="2000" b="1" dirty="0"/>
              <a:t>amélioration des performances</a:t>
            </a:r>
            <a:r>
              <a:rPr lang="fr-FR" sz="2000" dirty="0"/>
              <a:t> du chauffage, l’air humide est plus énergivore que l’air sec et l’air </a:t>
            </a:r>
            <a:r>
              <a:rPr lang="fr-FR" sz="2000" b="1" dirty="0"/>
              <a:t>extérieur </a:t>
            </a:r>
            <a:r>
              <a:rPr lang="fr-FR" sz="2000" b="1" dirty="0">
                <a:solidFill>
                  <a:schemeClr val="accent1">
                    <a:lumMod val="75000"/>
                  </a:schemeClr>
                </a:solidFill>
              </a:rPr>
              <a:t>froid</a:t>
            </a:r>
            <a:r>
              <a:rPr lang="fr-FR" sz="2000" dirty="0">
                <a:solidFill>
                  <a:schemeClr val="accent1">
                    <a:lumMod val="75000"/>
                  </a:schemeClr>
                </a:solidFill>
              </a:rPr>
              <a:t> </a:t>
            </a:r>
            <a:r>
              <a:rPr lang="fr-FR" sz="2000" dirty="0"/>
              <a:t>contient moins d’humidité que l’air </a:t>
            </a:r>
            <a:r>
              <a:rPr lang="fr-FR" sz="2000" b="1" dirty="0"/>
              <a:t>intérieur </a:t>
            </a:r>
            <a:r>
              <a:rPr lang="fr-FR" sz="2000" b="1" dirty="0">
                <a:solidFill>
                  <a:srgbClr val="FF0000"/>
                </a:solidFill>
              </a:rPr>
              <a:t>chaud</a:t>
            </a:r>
            <a:endParaRPr lang="fr-FR" b="1" dirty="0"/>
          </a:p>
          <a:p>
            <a:pPr marL="0" indent="0">
              <a:buNone/>
            </a:pPr>
            <a:endParaRPr lang="fr-FR" dirty="0"/>
          </a:p>
          <a:p>
            <a:endParaRPr lang="fr-FR"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27</a:t>
            </a:fld>
            <a:endParaRPr lang="fr-FR"/>
          </a:p>
        </p:txBody>
      </p:sp>
      <p:pic>
        <p:nvPicPr>
          <p:cNvPr id="6" name="Image 5"/>
          <p:cNvPicPr>
            <a:picLocks noChangeAspect="1"/>
          </p:cNvPicPr>
          <p:nvPr/>
        </p:nvPicPr>
        <p:blipFill rotWithShape="1">
          <a:blip r:embed="rId2"/>
          <a:srcRect l="3236" t="13215" r="3549" b="13864"/>
          <a:stretch/>
        </p:blipFill>
        <p:spPr>
          <a:xfrm>
            <a:off x="9903638" y="375254"/>
            <a:ext cx="1791992" cy="1401837"/>
          </a:xfrm>
          <a:prstGeom prst="rect">
            <a:avLst/>
          </a:prstGeom>
        </p:spPr>
      </p:pic>
      <p:sp>
        <p:nvSpPr>
          <p:cNvPr id="7" name="Espace réservé du pied de page 6"/>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1" name="Titre 1"/>
          <p:cNvSpPr txBox="1">
            <a:spLocks/>
          </p:cNvSpPr>
          <p:nvPr/>
        </p:nvSpPr>
        <p:spPr>
          <a:xfrm>
            <a:off x="401729" y="1321330"/>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Les VMC classiques  </a:t>
            </a:r>
          </a:p>
        </p:txBody>
      </p:sp>
      <p:sp>
        <p:nvSpPr>
          <p:cNvPr id="12" name="Rectangle 11"/>
          <p:cNvSpPr/>
          <p:nvPr/>
        </p:nvSpPr>
        <p:spPr>
          <a:xfrm>
            <a:off x="284034" y="375254"/>
            <a:ext cx="8571577" cy="646331"/>
          </a:xfrm>
          <a:prstGeom prst="rect">
            <a:avLst/>
          </a:prstGeom>
        </p:spPr>
        <p:txBody>
          <a:bodyPr wrap="none">
            <a:spAutoFit/>
          </a:bodyPr>
          <a:lstStyle/>
          <a:p>
            <a:r>
              <a:rPr lang="fr-CA" sz="3600" b="1" dirty="0">
                <a:solidFill>
                  <a:schemeClr val="bg1"/>
                </a:solidFill>
              </a:rPr>
              <a:t>Les contrats fortement recommandés </a:t>
            </a:r>
            <a:endParaRPr lang="fr-FR" sz="3600" b="1" dirty="0">
              <a:solidFill>
                <a:schemeClr val="bg1"/>
              </a:solidFill>
            </a:endParaRPr>
          </a:p>
        </p:txBody>
      </p:sp>
      <p:pic>
        <p:nvPicPr>
          <p:cNvPr id="2" name="Image 1">
            <a:extLst>
              <a:ext uri="{FF2B5EF4-FFF2-40B4-BE49-F238E27FC236}">
                <a16:creationId xmlns:a16="http://schemas.microsoft.com/office/drawing/2014/main" id="{180D8170-DF53-C4FB-BD64-978A27E0B098}"/>
              </a:ext>
            </a:extLst>
          </p:cNvPr>
          <p:cNvPicPr>
            <a:picLocks noChangeAspect="1"/>
          </p:cNvPicPr>
          <p:nvPr/>
        </p:nvPicPr>
        <p:blipFill>
          <a:blip r:embed="rId3"/>
          <a:stretch>
            <a:fillRect/>
          </a:stretch>
        </p:blipFill>
        <p:spPr>
          <a:xfrm>
            <a:off x="0" y="5937129"/>
            <a:ext cx="941800" cy="920871"/>
          </a:xfrm>
          <a:prstGeom prst="rect">
            <a:avLst/>
          </a:prstGeom>
        </p:spPr>
      </p:pic>
    </p:spTree>
    <p:extLst>
      <p:ext uri="{BB962C8B-B14F-4D97-AF65-F5344CB8AC3E}">
        <p14:creationId xmlns:p14="http://schemas.microsoft.com/office/powerpoint/2010/main" val="225373572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8969" y="2448482"/>
            <a:ext cx="10515600" cy="4351338"/>
          </a:xfrm>
        </p:spPr>
        <p:txBody>
          <a:bodyPr/>
          <a:lstStyle/>
          <a:p>
            <a:pPr marL="0" indent="0">
              <a:buNone/>
            </a:pPr>
            <a:r>
              <a:rPr lang="fr-FR" sz="2400" dirty="0">
                <a:latin typeface="+mn-lt"/>
              </a:rPr>
              <a:t>Sauf pour les pompes de relevage des Eaux Vannes, Eaux Usées et Eaux pluviales pour qui la maintenance sans être obligatoire pour des raisons légales l’est pour des raisons évidentes, les autres systèmes de relevage ne sont pas soumis maintenance systématique.</a:t>
            </a:r>
          </a:p>
          <a:p>
            <a:pPr marL="0" indent="0">
              <a:buNone/>
            </a:pPr>
            <a:endParaRPr lang="fr-FR" sz="2400" dirty="0">
              <a:latin typeface="+mn-lt"/>
            </a:endParaRPr>
          </a:p>
          <a:p>
            <a:pPr marL="0" indent="0">
              <a:buNone/>
            </a:pPr>
            <a:r>
              <a:rPr lang="fr-FR" sz="2400" dirty="0">
                <a:latin typeface="+mn-lt"/>
              </a:rPr>
              <a:t>Pour autant, en l’absence d’un contrat, c’est la plupart du temps dans l’urgence que l’on constate la défaillance de l’équipement…et là, sans beaucoup d’autre option, les coûts de réparation s’envolent…quand on à la chance de trouver une entreprise.</a:t>
            </a:r>
          </a:p>
          <a:p>
            <a:endParaRPr lang="fr-FR"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28</a:t>
            </a:fld>
            <a:endParaRPr lang="fr-FR"/>
          </a:p>
        </p:txBody>
      </p:sp>
      <p:pic>
        <p:nvPicPr>
          <p:cNvPr id="6" name="Image 5"/>
          <p:cNvPicPr>
            <a:picLocks noChangeAspect="1"/>
          </p:cNvPicPr>
          <p:nvPr/>
        </p:nvPicPr>
        <p:blipFill>
          <a:blip r:embed="rId2"/>
          <a:stretch>
            <a:fillRect/>
          </a:stretch>
        </p:blipFill>
        <p:spPr>
          <a:xfrm>
            <a:off x="10649392" y="614824"/>
            <a:ext cx="910354" cy="1271444"/>
          </a:xfrm>
          <a:prstGeom prst="rect">
            <a:avLst/>
          </a:prstGeom>
        </p:spPr>
      </p:pic>
      <p:sp>
        <p:nvSpPr>
          <p:cNvPr id="7" name="Espace réservé du pied de page 6"/>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2" name="Titre 1"/>
          <p:cNvSpPr txBox="1">
            <a:spLocks/>
          </p:cNvSpPr>
          <p:nvPr/>
        </p:nvSpPr>
        <p:spPr>
          <a:xfrm>
            <a:off x="310509" y="1393019"/>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Les pompes de relevage d’effluents </a:t>
            </a:r>
          </a:p>
        </p:txBody>
      </p:sp>
      <p:sp>
        <p:nvSpPr>
          <p:cNvPr id="2" name="Rectangle 1">
            <a:extLst>
              <a:ext uri="{FF2B5EF4-FFF2-40B4-BE49-F238E27FC236}">
                <a16:creationId xmlns:a16="http://schemas.microsoft.com/office/drawing/2014/main" id="{E190F8D7-1D64-A7AC-B726-F76BAD19F5E7}"/>
              </a:ext>
            </a:extLst>
          </p:cNvPr>
          <p:cNvSpPr/>
          <p:nvPr/>
        </p:nvSpPr>
        <p:spPr>
          <a:xfrm>
            <a:off x="284034" y="375254"/>
            <a:ext cx="8571577" cy="646331"/>
          </a:xfrm>
          <a:prstGeom prst="rect">
            <a:avLst/>
          </a:prstGeom>
        </p:spPr>
        <p:txBody>
          <a:bodyPr wrap="none">
            <a:spAutoFit/>
          </a:bodyPr>
          <a:lstStyle/>
          <a:p>
            <a:r>
              <a:rPr lang="fr-CA" sz="3600" b="1" dirty="0">
                <a:solidFill>
                  <a:schemeClr val="bg1"/>
                </a:solidFill>
              </a:rPr>
              <a:t>Les contrats fortement recommandés </a:t>
            </a:r>
            <a:endParaRPr lang="fr-FR" sz="3600" b="1" dirty="0">
              <a:solidFill>
                <a:schemeClr val="bg1"/>
              </a:solidFill>
            </a:endParaRPr>
          </a:p>
        </p:txBody>
      </p:sp>
      <p:pic>
        <p:nvPicPr>
          <p:cNvPr id="4" name="Image 3">
            <a:extLst>
              <a:ext uri="{FF2B5EF4-FFF2-40B4-BE49-F238E27FC236}">
                <a16:creationId xmlns:a16="http://schemas.microsoft.com/office/drawing/2014/main" id="{77CB143B-AB03-2367-9F71-C949F0A00802}"/>
              </a:ext>
            </a:extLst>
          </p:cNvPr>
          <p:cNvPicPr>
            <a:picLocks noChangeAspect="1"/>
          </p:cNvPicPr>
          <p:nvPr/>
        </p:nvPicPr>
        <p:blipFill>
          <a:blip r:embed="rId3"/>
          <a:stretch>
            <a:fillRect/>
          </a:stretch>
        </p:blipFill>
        <p:spPr>
          <a:xfrm>
            <a:off x="169869" y="6038427"/>
            <a:ext cx="838200" cy="819573"/>
          </a:xfrm>
          <a:prstGeom prst="rect">
            <a:avLst/>
          </a:prstGeom>
        </p:spPr>
      </p:pic>
    </p:spTree>
    <p:extLst>
      <p:ext uri="{BB962C8B-B14F-4D97-AF65-F5344CB8AC3E}">
        <p14:creationId xmlns:p14="http://schemas.microsoft.com/office/powerpoint/2010/main" val="7402895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70" y="1818839"/>
            <a:ext cx="11831230" cy="5039161"/>
          </a:xfrm>
        </p:spPr>
        <p:txBody>
          <a:bodyPr/>
          <a:lstStyle/>
          <a:p>
            <a:pPr marL="0" indent="0">
              <a:buNone/>
            </a:pPr>
            <a:r>
              <a:rPr lang="fr-FR" sz="2000" dirty="0">
                <a:latin typeface="+mn-lt"/>
              </a:rPr>
              <a:t>Il existe 2 modèles de contrat de maintenance de ‘vidéo-surveillance’:</a:t>
            </a:r>
          </a:p>
          <a:p>
            <a:pPr marL="0" indent="0">
              <a:buNone/>
            </a:pPr>
            <a:endParaRPr lang="fr-FR" sz="2000" dirty="0">
              <a:latin typeface="+mn-lt"/>
            </a:endParaRPr>
          </a:p>
          <a:p>
            <a:pPr marL="857792" lvl="1" indent="-457200">
              <a:buFont typeface="+mj-lt"/>
              <a:buAutoNum type="arabicParenR"/>
            </a:pPr>
            <a:r>
              <a:rPr lang="fr-FR" sz="1579" u="sng" dirty="0">
                <a:latin typeface="+mn-lt"/>
              </a:rPr>
              <a:t>Vous être propriétaire du matériel </a:t>
            </a:r>
            <a:r>
              <a:rPr lang="fr-FR" sz="1579" dirty="0">
                <a:latin typeface="+mn-lt"/>
              </a:rPr>
              <a:t>:</a:t>
            </a:r>
          </a:p>
          <a:p>
            <a:pPr marL="0" indent="0">
              <a:buNone/>
            </a:pPr>
            <a:r>
              <a:rPr lang="fr-FR" sz="2000" dirty="0">
                <a:latin typeface="+mn-lt"/>
              </a:rPr>
              <a:t>		</a:t>
            </a:r>
            <a:r>
              <a:rPr lang="fr-FR" sz="1800" dirty="0">
                <a:latin typeface="+mn-lt"/>
                <a:sym typeface="Wingdings" panose="05000000000000000000" pitchFamily="2" charset="2"/>
              </a:rPr>
              <a:t> vous pouvez le mettre sous contrat de maintenance ‘simple’ (maintenance préventive et curative), vous gérez le stockage et la consultation des images.</a:t>
            </a:r>
          </a:p>
          <a:p>
            <a:pPr marL="0" indent="0">
              <a:buNone/>
            </a:pPr>
            <a:r>
              <a:rPr lang="fr-FR" sz="1800" dirty="0">
                <a:latin typeface="+mn-lt"/>
                <a:sym typeface="Wingdings" panose="05000000000000000000" pitchFamily="2" charset="2"/>
              </a:rPr>
              <a:t>		 Un contrat de maintenance et d’exploitation prend en charge à distance (via une liaison internet) la surveillance des pannes et les modalités de consultation des images dans le respect de la loi.</a:t>
            </a:r>
          </a:p>
          <a:p>
            <a:pPr marL="0" indent="0">
              <a:buNone/>
            </a:pPr>
            <a:r>
              <a:rPr lang="fr-FR" sz="1800" dirty="0">
                <a:latin typeface="+mn-lt"/>
                <a:sym typeface="Wingdings" panose="05000000000000000000" pitchFamily="2" charset="2"/>
              </a:rPr>
              <a:t>	              Dans tous les cas </a:t>
            </a:r>
            <a:r>
              <a:rPr lang="fr-FR" sz="1800" b="1" dirty="0">
                <a:solidFill>
                  <a:srgbClr val="FF0000"/>
                </a:solidFill>
                <a:latin typeface="+mn-lt"/>
                <a:sym typeface="Wingdings" panose="05000000000000000000" pitchFamily="2" charset="2"/>
              </a:rPr>
              <a:t>le renouvellement</a:t>
            </a:r>
            <a:r>
              <a:rPr lang="fr-FR" sz="1800" dirty="0">
                <a:latin typeface="+mn-lt"/>
                <a:sym typeface="Wingdings" panose="05000000000000000000" pitchFamily="2" charset="2"/>
              </a:rPr>
              <a:t> du matériel, dont l’obsolescence est rapide, </a:t>
            </a:r>
            <a:r>
              <a:rPr lang="fr-FR" sz="1800" b="1" dirty="0">
                <a:solidFill>
                  <a:srgbClr val="FF0000"/>
                </a:solidFill>
                <a:latin typeface="+mn-lt"/>
                <a:sym typeface="Wingdings" panose="05000000000000000000" pitchFamily="2" charset="2"/>
              </a:rPr>
              <a:t>est à votre charge</a:t>
            </a:r>
            <a:r>
              <a:rPr lang="fr-FR" sz="1800" dirty="0">
                <a:latin typeface="+mn-lt"/>
                <a:sym typeface="Wingdings" panose="05000000000000000000" pitchFamily="2" charset="2"/>
              </a:rPr>
              <a:t>. </a:t>
            </a:r>
          </a:p>
          <a:p>
            <a:pPr marL="0" indent="0">
              <a:buNone/>
            </a:pPr>
            <a:endParaRPr lang="fr-FR" sz="1800" dirty="0">
              <a:latin typeface="+mn-lt"/>
              <a:sym typeface="Wingdings" panose="05000000000000000000" pitchFamily="2" charset="2"/>
            </a:endParaRPr>
          </a:p>
          <a:p>
            <a:pPr marL="857792" lvl="1" indent="-457200">
              <a:buFont typeface="+mj-lt"/>
              <a:buAutoNum type="arabicParenR" startAt="2"/>
            </a:pPr>
            <a:r>
              <a:rPr lang="fr-FR" sz="1579" u="sng" dirty="0">
                <a:latin typeface="+mn-lt"/>
              </a:rPr>
              <a:t>Vous louez matériel </a:t>
            </a:r>
            <a:r>
              <a:rPr lang="fr-FR" sz="1579" dirty="0">
                <a:latin typeface="+mn-lt"/>
              </a:rPr>
              <a:t>:</a:t>
            </a:r>
          </a:p>
          <a:p>
            <a:pPr marL="0" indent="0">
              <a:buNone/>
            </a:pPr>
            <a:r>
              <a:rPr lang="fr-FR" sz="2000" dirty="0">
                <a:latin typeface="+mn-lt"/>
                <a:sym typeface="Wingdings" panose="05000000000000000000" pitchFamily="2" charset="2"/>
              </a:rPr>
              <a:t> 		 la pose, la maintenance, la surveillance des pannes, le renouvellement du matériel sont compris dans la redevance mensuelle. Ces contrats, en général sur 5 ans, vous assurent un renouvellement systématique des équipements à l’échéance.</a:t>
            </a:r>
            <a:endParaRPr lang="fr-FR" sz="2000" dirty="0">
              <a:latin typeface="+mn-lt"/>
            </a:endParaRP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29</a:t>
            </a:fld>
            <a:endParaRPr lang="fr-FR"/>
          </a:p>
        </p:txBody>
      </p:sp>
      <p:pic>
        <p:nvPicPr>
          <p:cNvPr id="6" name="Image 5"/>
          <p:cNvPicPr>
            <a:picLocks noChangeAspect="1"/>
          </p:cNvPicPr>
          <p:nvPr/>
        </p:nvPicPr>
        <p:blipFill>
          <a:blip r:embed="rId2"/>
          <a:stretch>
            <a:fillRect/>
          </a:stretch>
        </p:blipFill>
        <p:spPr>
          <a:xfrm>
            <a:off x="10511601" y="455677"/>
            <a:ext cx="1103750" cy="1103750"/>
          </a:xfrm>
          <a:prstGeom prst="rect">
            <a:avLst/>
          </a:prstGeom>
        </p:spPr>
      </p:pic>
      <p:sp>
        <p:nvSpPr>
          <p:cNvPr id="11" name="Titre 1"/>
          <p:cNvSpPr txBox="1">
            <a:spLocks/>
          </p:cNvSpPr>
          <p:nvPr/>
        </p:nvSpPr>
        <p:spPr>
          <a:xfrm>
            <a:off x="284034" y="1172249"/>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La vidéo-surveillance  </a:t>
            </a:r>
          </a:p>
        </p:txBody>
      </p:sp>
      <p:sp>
        <p:nvSpPr>
          <p:cNvPr id="2" name="Rectangle 1">
            <a:extLst>
              <a:ext uri="{FF2B5EF4-FFF2-40B4-BE49-F238E27FC236}">
                <a16:creationId xmlns:a16="http://schemas.microsoft.com/office/drawing/2014/main" id="{8DA7CB9D-61F6-DE3B-6D5A-6AF05024DCBE}"/>
              </a:ext>
            </a:extLst>
          </p:cNvPr>
          <p:cNvSpPr/>
          <p:nvPr/>
        </p:nvSpPr>
        <p:spPr>
          <a:xfrm>
            <a:off x="284034" y="375254"/>
            <a:ext cx="8571577" cy="646331"/>
          </a:xfrm>
          <a:prstGeom prst="rect">
            <a:avLst/>
          </a:prstGeom>
        </p:spPr>
        <p:txBody>
          <a:bodyPr wrap="none">
            <a:spAutoFit/>
          </a:bodyPr>
          <a:lstStyle/>
          <a:p>
            <a:r>
              <a:rPr lang="fr-CA" sz="3600" b="1" dirty="0">
                <a:solidFill>
                  <a:schemeClr val="bg1"/>
                </a:solidFill>
              </a:rPr>
              <a:t>Les contrats fortement recommandés </a:t>
            </a:r>
            <a:endParaRPr lang="fr-FR" sz="3600" b="1" dirty="0">
              <a:solidFill>
                <a:schemeClr val="bg1"/>
              </a:solidFill>
            </a:endParaRPr>
          </a:p>
        </p:txBody>
      </p:sp>
    </p:spTree>
    <p:extLst>
      <p:ext uri="{BB962C8B-B14F-4D97-AF65-F5344CB8AC3E}">
        <p14:creationId xmlns:p14="http://schemas.microsoft.com/office/powerpoint/2010/main" val="25683240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192" y="1529721"/>
            <a:ext cx="11353800" cy="4690010"/>
          </a:xfrm>
        </p:spPr>
        <p:txBody>
          <a:bodyPr>
            <a:noAutofit/>
          </a:bodyPr>
          <a:lstStyle/>
          <a:p>
            <a:r>
              <a:rPr lang="fr-FR" sz="2400" dirty="0">
                <a:latin typeface="+mn-lt"/>
              </a:rPr>
              <a:t>Un contrat est un </a:t>
            </a:r>
            <a:r>
              <a:rPr lang="fr-FR" sz="2400" b="1" dirty="0">
                <a:latin typeface="+mn-lt"/>
              </a:rPr>
              <a:t>cadre</a:t>
            </a:r>
            <a:r>
              <a:rPr lang="fr-FR" sz="2400" dirty="0">
                <a:latin typeface="+mn-lt"/>
              </a:rPr>
              <a:t> qui organise une relation entre:</a:t>
            </a:r>
          </a:p>
          <a:p>
            <a:pPr lvl="1">
              <a:buFont typeface="Wingdings" panose="05000000000000000000" pitchFamily="2" charset="2"/>
              <a:buChar char="Ø"/>
            </a:pPr>
            <a:r>
              <a:rPr lang="fr-FR" sz="2400" dirty="0">
                <a:latin typeface="+mn-lt"/>
              </a:rPr>
              <a:t> 2 personnes (contrat de mariage), </a:t>
            </a:r>
          </a:p>
          <a:p>
            <a:pPr lvl="1">
              <a:buFont typeface="Wingdings" panose="05000000000000000000" pitchFamily="2" charset="2"/>
              <a:buChar char="Ø"/>
            </a:pPr>
            <a:r>
              <a:rPr lang="fr-FR" sz="2400" dirty="0">
                <a:latin typeface="+mn-lt"/>
              </a:rPr>
              <a:t> une personne ou une société (contrat de travail), </a:t>
            </a:r>
          </a:p>
          <a:p>
            <a:pPr lvl="1">
              <a:buFont typeface="Wingdings" panose="05000000000000000000" pitchFamily="2" charset="2"/>
              <a:buChar char="Ø"/>
            </a:pPr>
            <a:r>
              <a:rPr lang="fr-FR" sz="2400" dirty="0">
                <a:latin typeface="+mn-lt"/>
              </a:rPr>
              <a:t> une personne morale et une autre personne morale (contrat de prestation ou de travaux dans une copropriété).</a:t>
            </a:r>
          </a:p>
          <a:p>
            <a:pPr marL="457200" lvl="1" indent="0">
              <a:buNone/>
            </a:pPr>
            <a:endParaRPr lang="fr-FR" sz="2400" dirty="0">
              <a:latin typeface="+mn-lt"/>
            </a:endParaRPr>
          </a:p>
          <a:p>
            <a:r>
              <a:rPr lang="fr-FR" sz="2400" dirty="0">
                <a:latin typeface="+mn-lt"/>
              </a:rPr>
              <a:t>Les contrats qui nous concernent aujourd’hui sont donc établis entre 2 personnes morales, le </a:t>
            </a:r>
            <a:r>
              <a:rPr lang="fr-FR" sz="2400" b="1" dirty="0">
                <a:latin typeface="+mn-lt"/>
              </a:rPr>
              <a:t>SDC</a:t>
            </a:r>
            <a:r>
              <a:rPr lang="fr-FR" sz="2400" dirty="0">
                <a:latin typeface="+mn-lt"/>
              </a:rPr>
              <a:t> et </a:t>
            </a:r>
            <a:r>
              <a:rPr lang="fr-FR" sz="2400" b="1" dirty="0">
                <a:latin typeface="+mn-lt"/>
              </a:rPr>
              <a:t>une entreprise</a:t>
            </a:r>
            <a:r>
              <a:rPr lang="fr-FR" sz="2400" dirty="0">
                <a:latin typeface="+mn-lt"/>
              </a:rPr>
              <a:t>.</a:t>
            </a:r>
          </a:p>
        </p:txBody>
      </p:sp>
      <p:pic>
        <p:nvPicPr>
          <p:cNvPr id="6" name="Image 5"/>
          <p:cNvPicPr>
            <a:picLocks noChangeAspect="1"/>
          </p:cNvPicPr>
          <p:nvPr/>
        </p:nvPicPr>
        <p:blipFill>
          <a:blip r:embed="rId3"/>
          <a:stretch>
            <a:fillRect/>
          </a:stretch>
        </p:blipFill>
        <p:spPr>
          <a:xfrm>
            <a:off x="5206750" y="4788031"/>
            <a:ext cx="1778499" cy="1933444"/>
          </a:xfrm>
          <a:prstGeom prst="rect">
            <a:avLst/>
          </a:prstGeom>
        </p:spPr>
      </p:pic>
      <p:sp>
        <p:nvSpPr>
          <p:cNvPr id="7" name="Espace réservé du pied de page 6"/>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endParaRPr lang="fr-FR" dirty="0"/>
          </a:p>
        </p:txBody>
      </p:sp>
      <p:sp>
        <p:nvSpPr>
          <p:cNvPr id="8" name="Espace réservé du numéro de diapositive 7"/>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3</a:t>
            </a:fld>
            <a:endParaRPr lang="fr-FR"/>
          </a:p>
        </p:txBody>
      </p:sp>
      <p:sp>
        <p:nvSpPr>
          <p:cNvPr id="4" name="ZoneTexte 3"/>
          <p:cNvSpPr txBox="1"/>
          <p:nvPr/>
        </p:nvSpPr>
        <p:spPr>
          <a:xfrm>
            <a:off x="0" y="250201"/>
            <a:ext cx="10254502" cy="707886"/>
          </a:xfrm>
          <a:prstGeom prst="rect">
            <a:avLst/>
          </a:prstGeom>
          <a:noFill/>
        </p:spPr>
        <p:txBody>
          <a:bodyPr wrap="square" rtlCol="0">
            <a:spAutoFit/>
          </a:bodyPr>
          <a:lstStyle/>
          <a:p>
            <a:pPr algn="ctr"/>
            <a:r>
              <a:rPr lang="fr-CA" sz="4000" b="1" dirty="0">
                <a:solidFill>
                  <a:schemeClr val="bg1"/>
                </a:solidFill>
              </a:rPr>
              <a:t>Les principes généraux d’un contrat</a:t>
            </a:r>
            <a:endParaRPr lang="fr-FR" sz="4000" b="1" dirty="0">
              <a:solidFill>
                <a:schemeClr val="bg1"/>
              </a:solidFill>
            </a:endParaRPr>
          </a:p>
        </p:txBody>
      </p:sp>
      <p:pic>
        <p:nvPicPr>
          <p:cNvPr id="2" name="Image 1">
            <a:extLst>
              <a:ext uri="{FF2B5EF4-FFF2-40B4-BE49-F238E27FC236}">
                <a16:creationId xmlns:a16="http://schemas.microsoft.com/office/drawing/2014/main" id="{33BB11A6-1F8A-668F-125A-6160F955D20E}"/>
              </a:ext>
            </a:extLst>
          </p:cNvPr>
          <p:cNvPicPr>
            <a:picLocks noChangeAspect="1"/>
          </p:cNvPicPr>
          <p:nvPr/>
        </p:nvPicPr>
        <p:blipFill>
          <a:blip r:embed="rId4"/>
          <a:stretch>
            <a:fillRect/>
          </a:stretch>
        </p:blipFill>
        <p:spPr>
          <a:xfrm>
            <a:off x="0" y="5937129"/>
            <a:ext cx="941800" cy="920871"/>
          </a:xfrm>
          <a:prstGeom prst="rect">
            <a:avLst/>
          </a:prstGeom>
        </p:spPr>
      </p:pic>
    </p:spTree>
    <p:extLst>
      <p:ext uri="{BB962C8B-B14F-4D97-AF65-F5344CB8AC3E}">
        <p14:creationId xmlns:p14="http://schemas.microsoft.com/office/powerpoint/2010/main" val="202418439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7135" y="2094209"/>
            <a:ext cx="11933392" cy="5039161"/>
          </a:xfrm>
        </p:spPr>
        <p:txBody>
          <a:bodyPr>
            <a:normAutofit/>
          </a:bodyPr>
          <a:lstStyle/>
          <a:p>
            <a:pPr marL="0" indent="0">
              <a:buNone/>
            </a:pPr>
            <a:r>
              <a:rPr lang="fr-FR" sz="2200" dirty="0">
                <a:latin typeface="+mn-lt"/>
              </a:rPr>
              <a:t>Tout comme pour la vidéo-surveillance, il n’y a pas d’obligation légale en la matière, mais moins de temps ces installations sont ‘hors services’ meilleure est votre sécurité/sureté dans l’immeuble.</a:t>
            </a:r>
          </a:p>
          <a:p>
            <a:pPr marL="0" indent="0">
              <a:buNone/>
            </a:pPr>
            <a:endParaRPr lang="fr-FR" sz="2200" dirty="0">
              <a:latin typeface="+mn-lt"/>
            </a:endParaRPr>
          </a:p>
          <a:p>
            <a:pPr marL="0" indent="0">
              <a:buNone/>
            </a:pPr>
            <a:r>
              <a:rPr lang="fr-FR" sz="2200" dirty="0">
                <a:latin typeface="+mn-lt"/>
              </a:rPr>
              <a:t>De plus sur les immeubles importants, ces équipements sont souvent sous la forme d’appareil ‘à menu déroulant’ où il faut ‘appeler’ le nom d’un occupant pour accéder à l’interphone. </a:t>
            </a:r>
          </a:p>
          <a:p>
            <a:pPr marL="0" indent="0">
              <a:buNone/>
            </a:pPr>
            <a:r>
              <a:rPr lang="fr-FR" sz="2200" dirty="0">
                <a:latin typeface="+mn-lt"/>
              </a:rPr>
              <a:t>Si vous n’êtes pas sous contrat pour ce type de matériel, chaque changement de résident est facturé au prix fort.</a:t>
            </a:r>
          </a:p>
          <a:p>
            <a:pPr marL="0" indent="0">
              <a:buNone/>
            </a:pPr>
            <a:r>
              <a:rPr lang="fr-FR" sz="2200" dirty="0">
                <a:latin typeface="+mn-lt"/>
              </a:rPr>
              <a:t>Le contrat avec une entreprise qui fait du ‘courants faible’ s’avère alors la solution la plus économique.</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30</a:t>
            </a:fld>
            <a:endParaRPr lang="fr-FR"/>
          </a:p>
        </p:txBody>
      </p:sp>
      <p:pic>
        <p:nvPicPr>
          <p:cNvPr id="8" name="Image 7"/>
          <p:cNvPicPr>
            <a:picLocks noChangeAspect="1"/>
          </p:cNvPicPr>
          <p:nvPr/>
        </p:nvPicPr>
        <p:blipFill>
          <a:blip r:embed="rId2"/>
          <a:stretch>
            <a:fillRect/>
          </a:stretch>
        </p:blipFill>
        <p:spPr>
          <a:xfrm>
            <a:off x="9318632" y="572507"/>
            <a:ext cx="2394469" cy="1435899"/>
          </a:xfrm>
          <a:prstGeom prst="rect">
            <a:avLst/>
          </a:prstGeom>
        </p:spPr>
      </p:pic>
      <p:sp>
        <p:nvSpPr>
          <p:cNvPr id="9" name="Espace réservé du pied de page 8"/>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2" name="Titre 1"/>
          <p:cNvSpPr txBox="1">
            <a:spLocks/>
          </p:cNvSpPr>
          <p:nvPr/>
        </p:nvSpPr>
        <p:spPr>
          <a:xfrm>
            <a:off x="247135" y="1375476"/>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 contrôle d’accès</a:t>
            </a:r>
          </a:p>
        </p:txBody>
      </p:sp>
      <p:sp>
        <p:nvSpPr>
          <p:cNvPr id="2" name="Rectangle 1">
            <a:extLst>
              <a:ext uri="{FF2B5EF4-FFF2-40B4-BE49-F238E27FC236}">
                <a16:creationId xmlns:a16="http://schemas.microsoft.com/office/drawing/2014/main" id="{5D4C9CD2-5C13-E8B9-7ACF-F38E0E010113}"/>
              </a:ext>
            </a:extLst>
          </p:cNvPr>
          <p:cNvSpPr/>
          <p:nvPr/>
        </p:nvSpPr>
        <p:spPr>
          <a:xfrm>
            <a:off x="284034" y="375254"/>
            <a:ext cx="8571577" cy="646331"/>
          </a:xfrm>
          <a:prstGeom prst="rect">
            <a:avLst/>
          </a:prstGeom>
        </p:spPr>
        <p:txBody>
          <a:bodyPr wrap="none">
            <a:spAutoFit/>
          </a:bodyPr>
          <a:lstStyle/>
          <a:p>
            <a:r>
              <a:rPr lang="fr-CA" sz="3600" b="1" dirty="0">
                <a:solidFill>
                  <a:schemeClr val="bg1"/>
                </a:solidFill>
              </a:rPr>
              <a:t>Les contrats fortement recommandés </a:t>
            </a:r>
            <a:endParaRPr lang="fr-FR" sz="3600" b="1" dirty="0">
              <a:solidFill>
                <a:schemeClr val="bg1"/>
              </a:solidFill>
            </a:endParaRPr>
          </a:p>
        </p:txBody>
      </p:sp>
      <p:pic>
        <p:nvPicPr>
          <p:cNvPr id="4" name="Image 3">
            <a:extLst>
              <a:ext uri="{FF2B5EF4-FFF2-40B4-BE49-F238E27FC236}">
                <a16:creationId xmlns:a16="http://schemas.microsoft.com/office/drawing/2014/main" id="{B2422CD4-7447-DC67-27F1-9586D19578E6}"/>
              </a:ext>
            </a:extLst>
          </p:cNvPr>
          <p:cNvPicPr>
            <a:picLocks noChangeAspect="1"/>
          </p:cNvPicPr>
          <p:nvPr/>
        </p:nvPicPr>
        <p:blipFill>
          <a:blip r:embed="rId3"/>
          <a:stretch>
            <a:fillRect/>
          </a:stretch>
        </p:blipFill>
        <p:spPr>
          <a:xfrm>
            <a:off x="0" y="5937129"/>
            <a:ext cx="941800" cy="920871"/>
          </a:xfrm>
          <a:prstGeom prst="rect">
            <a:avLst/>
          </a:prstGeom>
        </p:spPr>
      </p:pic>
    </p:spTree>
    <p:extLst>
      <p:ext uri="{BB962C8B-B14F-4D97-AF65-F5344CB8AC3E}">
        <p14:creationId xmlns:p14="http://schemas.microsoft.com/office/powerpoint/2010/main" val="121726256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608" y="2217541"/>
            <a:ext cx="11933392" cy="5039161"/>
          </a:xfrm>
        </p:spPr>
        <p:txBody>
          <a:bodyPr>
            <a:normAutofit/>
          </a:bodyPr>
          <a:lstStyle/>
          <a:p>
            <a:pPr marL="0" indent="0">
              <a:buNone/>
            </a:pPr>
            <a:r>
              <a:rPr lang="fr-FR" sz="2400" dirty="0">
                <a:latin typeface="+mn-lt"/>
              </a:rPr>
              <a:t>Même si les usages en matière de télévisions évoluent, avec la généralisation des boxes internet et la diffusion par ce biais des programmes de télévision, il n’en demeure pas moins que le ‘</a:t>
            </a:r>
            <a:r>
              <a:rPr lang="fr-FR" sz="2400" b="1" dirty="0">
                <a:latin typeface="+mn-lt"/>
              </a:rPr>
              <a:t>droit à l’antenne</a:t>
            </a:r>
            <a:r>
              <a:rPr lang="fr-FR" sz="2400" dirty="0">
                <a:latin typeface="+mn-lt"/>
              </a:rPr>
              <a:t>’ (qui protège normalement de la prolifération de paraboles sur les balcons) est toujours d’actualité notamment pour les résidents séniors qui sont restés sur des usages plus classiques et ‘consomment’ donc du hertzien.</a:t>
            </a:r>
          </a:p>
          <a:p>
            <a:pPr marL="0" indent="0">
              <a:buNone/>
            </a:pPr>
            <a:r>
              <a:rPr lang="fr-FR" sz="2400" dirty="0">
                <a:latin typeface="+mn-lt"/>
              </a:rPr>
              <a:t>À ce titre un contrat d’entretien permet </a:t>
            </a:r>
            <a:r>
              <a:rPr lang="fr-FR" sz="2400" b="1" dirty="0">
                <a:latin typeface="+mn-lt"/>
              </a:rPr>
              <a:t>une réactivité en cas de panne</a:t>
            </a:r>
            <a:r>
              <a:rPr lang="fr-FR" sz="2400" dirty="0">
                <a:latin typeface="+mn-lt"/>
              </a:rPr>
              <a:t>, avec une visibilité sur les coûts de remplacement des équipements (si vous avez un bordereau de prix en annexes) et ceci en général pour un coût relativement contenu.</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31</a:t>
            </a:fld>
            <a:endParaRPr lang="fr-FR"/>
          </a:p>
        </p:txBody>
      </p:sp>
      <p:pic>
        <p:nvPicPr>
          <p:cNvPr id="6" name="Image 5"/>
          <p:cNvPicPr>
            <a:picLocks noChangeAspect="1"/>
          </p:cNvPicPr>
          <p:nvPr/>
        </p:nvPicPr>
        <p:blipFill>
          <a:blip r:embed="rId2"/>
          <a:stretch>
            <a:fillRect/>
          </a:stretch>
        </p:blipFill>
        <p:spPr>
          <a:xfrm>
            <a:off x="10285116" y="512478"/>
            <a:ext cx="1239619" cy="1352735"/>
          </a:xfrm>
          <a:prstGeom prst="rect">
            <a:avLst/>
          </a:prstGeom>
        </p:spPr>
      </p:pic>
      <p:pic>
        <p:nvPicPr>
          <p:cNvPr id="7" name="Image 6"/>
          <p:cNvPicPr>
            <a:picLocks noChangeAspect="1"/>
          </p:cNvPicPr>
          <p:nvPr/>
        </p:nvPicPr>
        <p:blipFill>
          <a:blip r:embed="rId3"/>
          <a:stretch>
            <a:fillRect/>
          </a:stretch>
        </p:blipFill>
        <p:spPr>
          <a:xfrm rot="19769222" flipH="1">
            <a:off x="2553212" y="5390994"/>
            <a:ext cx="1198522" cy="1178435"/>
          </a:xfrm>
          <a:prstGeom prst="rect">
            <a:avLst/>
          </a:prstGeom>
        </p:spPr>
      </p:pic>
      <p:sp>
        <p:nvSpPr>
          <p:cNvPr id="8" name="Espace réservé du pied de page 7"/>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12" name="Titre 1"/>
          <p:cNvSpPr txBox="1">
            <a:spLocks/>
          </p:cNvSpPr>
          <p:nvPr/>
        </p:nvSpPr>
        <p:spPr>
          <a:xfrm>
            <a:off x="258741" y="1373913"/>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 réseau de télédistribution  </a:t>
            </a:r>
          </a:p>
        </p:txBody>
      </p:sp>
      <p:sp>
        <p:nvSpPr>
          <p:cNvPr id="2" name="Rectangle 1">
            <a:extLst>
              <a:ext uri="{FF2B5EF4-FFF2-40B4-BE49-F238E27FC236}">
                <a16:creationId xmlns:a16="http://schemas.microsoft.com/office/drawing/2014/main" id="{7F5EB631-AEDB-FA29-E851-4085DF06725D}"/>
              </a:ext>
            </a:extLst>
          </p:cNvPr>
          <p:cNvSpPr/>
          <p:nvPr/>
        </p:nvSpPr>
        <p:spPr>
          <a:xfrm>
            <a:off x="284034" y="375254"/>
            <a:ext cx="8571577" cy="646331"/>
          </a:xfrm>
          <a:prstGeom prst="rect">
            <a:avLst/>
          </a:prstGeom>
        </p:spPr>
        <p:txBody>
          <a:bodyPr wrap="none">
            <a:spAutoFit/>
          </a:bodyPr>
          <a:lstStyle/>
          <a:p>
            <a:r>
              <a:rPr lang="fr-CA" sz="3600" b="1" dirty="0">
                <a:solidFill>
                  <a:schemeClr val="bg1"/>
                </a:solidFill>
              </a:rPr>
              <a:t>Les contrats fortement recommandés </a:t>
            </a:r>
            <a:endParaRPr lang="fr-FR" sz="3600" b="1" dirty="0">
              <a:solidFill>
                <a:schemeClr val="bg1"/>
              </a:solidFill>
            </a:endParaRPr>
          </a:p>
        </p:txBody>
      </p:sp>
      <p:pic>
        <p:nvPicPr>
          <p:cNvPr id="4" name="Image 3">
            <a:extLst>
              <a:ext uri="{FF2B5EF4-FFF2-40B4-BE49-F238E27FC236}">
                <a16:creationId xmlns:a16="http://schemas.microsoft.com/office/drawing/2014/main" id="{497A19AA-E771-0E9E-59E7-C74A227549A5}"/>
              </a:ext>
            </a:extLst>
          </p:cNvPr>
          <p:cNvPicPr>
            <a:picLocks noChangeAspect="1"/>
          </p:cNvPicPr>
          <p:nvPr/>
        </p:nvPicPr>
        <p:blipFill>
          <a:blip r:embed="rId4"/>
          <a:stretch>
            <a:fillRect/>
          </a:stretch>
        </p:blipFill>
        <p:spPr>
          <a:xfrm>
            <a:off x="0" y="5937129"/>
            <a:ext cx="941800" cy="920871"/>
          </a:xfrm>
          <a:prstGeom prst="rect">
            <a:avLst/>
          </a:prstGeom>
        </p:spPr>
      </p:pic>
    </p:spTree>
    <p:extLst>
      <p:ext uri="{BB962C8B-B14F-4D97-AF65-F5344CB8AC3E}">
        <p14:creationId xmlns:p14="http://schemas.microsoft.com/office/powerpoint/2010/main" val="3947229315"/>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2758" y="1627988"/>
            <a:ext cx="10476634" cy="5039161"/>
          </a:xfrm>
        </p:spPr>
        <p:txBody>
          <a:bodyPr/>
          <a:lstStyle/>
          <a:p>
            <a:pPr marL="0" indent="0">
              <a:buNone/>
            </a:pPr>
            <a:r>
              <a:rPr lang="fr-FR" sz="1800" dirty="0">
                <a:latin typeface="+mn-lt"/>
              </a:rPr>
              <a:t>Nous sommes là dans un sujet ou il est interdit de baisser la garde, le combat contre les nuisibles étant à renouveler régulièrement, aux grés des nouvelles générations:</a:t>
            </a:r>
          </a:p>
          <a:p>
            <a:pPr marL="0" indent="0">
              <a:lnSpc>
                <a:spcPct val="100000"/>
              </a:lnSpc>
              <a:spcBef>
                <a:spcPts val="0"/>
              </a:spcBef>
              <a:buNone/>
            </a:pPr>
            <a:r>
              <a:rPr lang="fr-FR" sz="2000" dirty="0">
                <a:latin typeface="+mn-lt"/>
              </a:rPr>
              <a:t>	</a:t>
            </a:r>
            <a:r>
              <a:rPr lang="fr-FR" sz="1800" dirty="0">
                <a:latin typeface="+mn-lt"/>
              </a:rPr>
              <a:t>-une souris a 10 portées par an, avec jusqu’à 12 petits qui seront fertiles en 6 semaines,</a:t>
            </a:r>
          </a:p>
          <a:p>
            <a:pPr marL="0" indent="0">
              <a:lnSpc>
                <a:spcPct val="100000"/>
              </a:lnSpc>
              <a:spcBef>
                <a:spcPts val="0"/>
              </a:spcBef>
              <a:buNone/>
            </a:pPr>
            <a:r>
              <a:rPr lang="fr-FR" sz="1800" dirty="0">
                <a:latin typeface="+mn-lt"/>
              </a:rPr>
              <a:t>	-les cafards se reproduisent avec environs 300 œufs pondus sur un cycle de vie.</a:t>
            </a:r>
          </a:p>
          <a:p>
            <a:pPr marL="0" indent="0">
              <a:buNone/>
            </a:pPr>
            <a:r>
              <a:rPr lang="fr-FR" sz="1800" dirty="0">
                <a:latin typeface="+mn-lt"/>
              </a:rPr>
              <a:t>De cette rapidité de reproduction découle une adaptabilité et une accoutumance aux différentes substances qui sont rapidement soit détectées et évitées soit rendues inopérantes par des adaptations génétiques (les individus résistants se reproduisent et transmettent leur résistance).</a:t>
            </a:r>
          </a:p>
          <a:p>
            <a:pPr marL="0" indent="0">
              <a:buNone/>
            </a:pPr>
            <a:r>
              <a:rPr lang="fr-FR" sz="1800" dirty="0">
                <a:latin typeface="+mn-lt"/>
              </a:rPr>
              <a:t>Une rotation et un changement d’</a:t>
            </a:r>
            <a:r>
              <a:rPr lang="fr-FR" sz="1800" dirty="0" err="1">
                <a:latin typeface="+mn-lt"/>
              </a:rPr>
              <a:t>appats</a:t>
            </a:r>
            <a:r>
              <a:rPr lang="fr-FR" sz="1800" dirty="0">
                <a:latin typeface="+mn-lt"/>
              </a:rPr>
              <a:t> est donc nécessaire. De plus certains </a:t>
            </a:r>
            <a:r>
              <a:rPr lang="fr-FR" sz="1800" dirty="0" err="1">
                <a:latin typeface="+mn-lt"/>
              </a:rPr>
              <a:t>appats</a:t>
            </a:r>
            <a:r>
              <a:rPr lang="fr-FR" sz="1800" dirty="0">
                <a:latin typeface="+mn-lt"/>
              </a:rPr>
              <a:t> nécessitent des précautions d’emploi vis-à-vis des animaux domestiques et des enfants.</a:t>
            </a:r>
          </a:p>
          <a:p>
            <a:pPr marL="0" indent="0">
              <a:buNone/>
            </a:pPr>
            <a:r>
              <a:rPr lang="fr-FR" sz="1800" dirty="0">
                <a:latin typeface="+mn-lt"/>
              </a:rPr>
              <a:t>L’émergence récente des </a:t>
            </a:r>
            <a:r>
              <a:rPr lang="fr-FR" sz="1800" b="1" dirty="0">
                <a:latin typeface="+mn-lt"/>
              </a:rPr>
              <a:t>punaises de lit</a:t>
            </a:r>
            <a:r>
              <a:rPr lang="fr-FR" sz="1800" dirty="0">
                <a:latin typeface="+mn-lt"/>
              </a:rPr>
              <a:t> a vu apparaitre des traitements gradués en fonction du niveau d’infestation avec:</a:t>
            </a:r>
          </a:p>
          <a:p>
            <a:pPr marL="0" indent="0">
              <a:lnSpc>
                <a:spcPct val="100000"/>
              </a:lnSpc>
              <a:spcBef>
                <a:spcPts val="0"/>
              </a:spcBef>
              <a:buNone/>
            </a:pPr>
            <a:r>
              <a:rPr lang="fr-FR" sz="2000" dirty="0">
                <a:latin typeface="+mn-lt"/>
              </a:rPr>
              <a:t>	</a:t>
            </a:r>
            <a:r>
              <a:rPr lang="fr-FR" sz="1800" dirty="0">
                <a:latin typeface="+mn-lt"/>
              </a:rPr>
              <a:t>- une réponse ‘thermique’ par la vapeur ou le froid (congélation des objets sensibles)</a:t>
            </a:r>
          </a:p>
          <a:p>
            <a:pPr marL="0" indent="0">
              <a:lnSpc>
                <a:spcPct val="100000"/>
              </a:lnSpc>
              <a:spcBef>
                <a:spcPts val="0"/>
              </a:spcBef>
              <a:buNone/>
            </a:pPr>
            <a:r>
              <a:rPr lang="fr-FR" sz="1800" dirty="0">
                <a:latin typeface="+mn-lt"/>
              </a:rPr>
              <a:t>	-une réponse chimique ponctuelle (pulvérisation)</a:t>
            </a:r>
          </a:p>
          <a:p>
            <a:pPr marL="0" indent="0">
              <a:lnSpc>
                <a:spcPct val="100000"/>
              </a:lnSpc>
              <a:spcBef>
                <a:spcPts val="0"/>
              </a:spcBef>
              <a:buNone/>
            </a:pPr>
            <a:r>
              <a:rPr lang="fr-FR" sz="1800" dirty="0">
                <a:latin typeface="+mn-lt"/>
              </a:rPr>
              <a:t>	-une réponse chimique globale (fumigation du logement).</a:t>
            </a:r>
          </a:p>
          <a:p>
            <a:pPr marL="0" indent="0">
              <a:lnSpc>
                <a:spcPct val="100000"/>
              </a:lnSpc>
              <a:spcBef>
                <a:spcPts val="0"/>
              </a:spcBef>
              <a:buNone/>
            </a:pPr>
            <a:endParaRPr lang="fr-FR" sz="1800" dirty="0">
              <a:latin typeface="+mn-lt"/>
            </a:endParaRPr>
          </a:p>
          <a:p>
            <a:pPr marL="0" indent="0">
              <a:lnSpc>
                <a:spcPct val="100000"/>
              </a:lnSpc>
              <a:spcBef>
                <a:spcPts val="0"/>
              </a:spcBef>
              <a:buNone/>
            </a:pPr>
            <a:r>
              <a:rPr lang="fr-FR" sz="1800" dirty="0">
                <a:latin typeface="+mn-lt"/>
              </a:rPr>
              <a:t>Dans tous les cas c’est la globalité de l’immeuble qui est à traiter, sous peine de voir subsister des ilots refuges d’où viendront de nouvelles infestations.</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32</a:t>
            </a:fld>
            <a:endParaRPr lang="fr-FR"/>
          </a:p>
        </p:txBody>
      </p:sp>
      <p:pic>
        <p:nvPicPr>
          <p:cNvPr id="6" name="Image 5"/>
          <p:cNvPicPr>
            <a:picLocks noChangeAspect="1"/>
          </p:cNvPicPr>
          <p:nvPr/>
        </p:nvPicPr>
        <p:blipFill>
          <a:blip r:embed="rId2"/>
          <a:stretch>
            <a:fillRect/>
          </a:stretch>
        </p:blipFill>
        <p:spPr>
          <a:xfrm>
            <a:off x="10535136" y="150581"/>
            <a:ext cx="994256" cy="975912"/>
          </a:xfrm>
          <a:prstGeom prst="rect">
            <a:avLst/>
          </a:prstGeom>
        </p:spPr>
      </p:pic>
      <p:pic>
        <p:nvPicPr>
          <p:cNvPr id="7" name="Image 6"/>
          <p:cNvPicPr>
            <a:picLocks noChangeAspect="1"/>
          </p:cNvPicPr>
          <p:nvPr/>
        </p:nvPicPr>
        <p:blipFill rotWithShape="1">
          <a:blip r:embed="rId3"/>
          <a:srcRect l="3617" t="14782" r="4102" b="12029"/>
          <a:stretch/>
        </p:blipFill>
        <p:spPr>
          <a:xfrm>
            <a:off x="8237882" y="5362744"/>
            <a:ext cx="745435" cy="424881"/>
          </a:xfrm>
          <a:prstGeom prst="rect">
            <a:avLst/>
          </a:prstGeom>
        </p:spPr>
      </p:pic>
      <p:pic>
        <p:nvPicPr>
          <p:cNvPr id="9" name="Image 8"/>
          <p:cNvPicPr>
            <a:picLocks noChangeAspect="1"/>
          </p:cNvPicPr>
          <p:nvPr/>
        </p:nvPicPr>
        <p:blipFill rotWithShape="1">
          <a:blip r:embed="rId3"/>
          <a:srcRect l="3617" t="14782" r="4102" b="12029"/>
          <a:stretch/>
        </p:blipFill>
        <p:spPr>
          <a:xfrm rot="1722656">
            <a:off x="11170782" y="2554649"/>
            <a:ext cx="745435" cy="424881"/>
          </a:xfrm>
          <a:prstGeom prst="rect">
            <a:avLst/>
          </a:prstGeom>
        </p:spPr>
      </p:pic>
      <p:pic>
        <p:nvPicPr>
          <p:cNvPr id="10" name="Image 9"/>
          <p:cNvPicPr>
            <a:picLocks noChangeAspect="1"/>
          </p:cNvPicPr>
          <p:nvPr/>
        </p:nvPicPr>
        <p:blipFill rotWithShape="1">
          <a:blip r:embed="rId3"/>
          <a:srcRect l="3617" t="14782" r="4102" b="12029"/>
          <a:stretch/>
        </p:blipFill>
        <p:spPr>
          <a:xfrm rot="10800000" flipV="1">
            <a:off x="10644904" y="5056880"/>
            <a:ext cx="1327543" cy="730745"/>
          </a:xfrm>
          <a:prstGeom prst="rect">
            <a:avLst/>
          </a:prstGeom>
        </p:spPr>
      </p:pic>
      <p:sp>
        <p:nvSpPr>
          <p:cNvPr id="14" name="Titre 1"/>
          <p:cNvSpPr txBox="1">
            <a:spLocks/>
          </p:cNvSpPr>
          <p:nvPr/>
        </p:nvSpPr>
        <p:spPr>
          <a:xfrm>
            <a:off x="129304" y="1126493"/>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latin typeface="+mn-lt"/>
              </a:rPr>
              <a:t>La lutte anti-nuisibles </a:t>
            </a:r>
          </a:p>
        </p:txBody>
      </p:sp>
      <p:sp>
        <p:nvSpPr>
          <p:cNvPr id="2" name="Rectangle 1">
            <a:extLst>
              <a:ext uri="{FF2B5EF4-FFF2-40B4-BE49-F238E27FC236}">
                <a16:creationId xmlns:a16="http://schemas.microsoft.com/office/drawing/2014/main" id="{DAAE8E3D-7604-A106-B80F-AD521FAD8C20}"/>
              </a:ext>
            </a:extLst>
          </p:cNvPr>
          <p:cNvSpPr/>
          <p:nvPr/>
        </p:nvSpPr>
        <p:spPr>
          <a:xfrm>
            <a:off x="284034" y="375254"/>
            <a:ext cx="8571577" cy="646331"/>
          </a:xfrm>
          <a:prstGeom prst="rect">
            <a:avLst/>
          </a:prstGeom>
        </p:spPr>
        <p:txBody>
          <a:bodyPr wrap="none">
            <a:spAutoFit/>
          </a:bodyPr>
          <a:lstStyle/>
          <a:p>
            <a:r>
              <a:rPr lang="fr-CA" sz="3600" b="1" dirty="0">
                <a:solidFill>
                  <a:schemeClr val="bg1"/>
                </a:solidFill>
              </a:rPr>
              <a:t>Les contrats fortement recommandés </a:t>
            </a:r>
            <a:endParaRPr lang="fr-FR" sz="3600" b="1" dirty="0">
              <a:solidFill>
                <a:schemeClr val="bg1"/>
              </a:solidFill>
            </a:endParaRPr>
          </a:p>
        </p:txBody>
      </p:sp>
      <p:pic>
        <p:nvPicPr>
          <p:cNvPr id="4" name="Image 3">
            <a:extLst>
              <a:ext uri="{FF2B5EF4-FFF2-40B4-BE49-F238E27FC236}">
                <a16:creationId xmlns:a16="http://schemas.microsoft.com/office/drawing/2014/main" id="{7E217DB7-376B-E0E6-76D9-6F16D040B94B}"/>
              </a:ext>
            </a:extLst>
          </p:cNvPr>
          <p:cNvPicPr>
            <a:picLocks noChangeAspect="1"/>
          </p:cNvPicPr>
          <p:nvPr/>
        </p:nvPicPr>
        <p:blipFill>
          <a:blip r:embed="rId4"/>
          <a:stretch>
            <a:fillRect/>
          </a:stretch>
        </p:blipFill>
        <p:spPr>
          <a:xfrm>
            <a:off x="278398" y="6221597"/>
            <a:ext cx="662608" cy="647883"/>
          </a:xfrm>
          <a:prstGeom prst="rect">
            <a:avLst/>
          </a:prstGeom>
        </p:spPr>
      </p:pic>
    </p:spTree>
    <p:extLst>
      <p:ext uri="{BB962C8B-B14F-4D97-AF65-F5344CB8AC3E}">
        <p14:creationId xmlns:p14="http://schemas.microsoft.com/office/powerpoint/2010/main" val="415037796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33</a:t>
            </a:fld>
            <a:endParaRPr lang="fr-FR"/>
          </a:p>
        </p:txBody>
      </p:sp>
      <p:sp>
        <p:nvSpPr>
          <p:cNvPr id="9" name="ZoneTexte 8"/>
          <p:cNvSpPr txBox="1"/>
          <p:nvPr/>
        </p:nvSpPr>
        <p:spPr>
          <a:xfrm>
            <a:off x="968241" y="1225689"/>
            <a:ext cx="10620355" cy="5632311"/>
          </a:xfrm>
          <a:prstGeom prst="rect">
            <a:avLst/>
          </a:prstGeom>
          <a:noFill/>
        </p:spPr>
        <p:txBody>
          <a:bodyPr wrap="square" rtlCol="0">
            <a:spAutoFit/>
          </a:bodyPr>
          <a:lstStyle/>
          <a:p>
            <a:r>
              <a:rPr lang="fr-FR" dirty="0"/>
              <a:t>Il est recommandé de mettre en concurrence vos contrats à échéance régulière pour vous assurez que les tarifs dont vous bénéficiez sont toujours pertinents.</a:t>
            </a:r>
          </a:p>
          <a:p>
            <a:r>
              <a:rPr lang="fr-FR" dirty="0"/>
              <a:t>	Il faut pour cela:</a:t>
            </a:r>
          </a:p>
          <a:p>
            <a:r>
              <a:rPr lang="fr-FR" dirty="0"/>
              <a:t>	</a:t>
            </a:r>
            <a:r>
              <a:rPr lang="fr-FR" dirty="0">
                <a:sym typeface="Wingdings" panose="05000000000000000000" pitchFamily="2" charset="2"/>
              </a:rPr>
              <a:t></a:t>
            </a:r>
            <a:r>
              <a:rPr lang="fr-FR" dirty="0"/>
              <a:t> que les entreprises consultées aient effectué </a:t>
            </a:r>
            <a:r>
              <a:rPr lang="fr-FR" b="1" dirty="0"/>
              <a:t>une visite attentive de l’installation.</a:t>
            </a:r>
          </a:p>
          <a:p>
            <a:r>
              <a:rPr lang="fr-FR" b="1" dirty="0"/>
              <a:t>	</a:t>
            </a:r>
            <a:r>
              <a:rPr lang="fr-FR" dirty="0">
                <a:sym typeface="Wingdings" panose="05000000000000000000" pitchFamily="2" charset="2"/>
              </a:rPr>
              <a:t> que le périmètre d’intervention soit identique et les </a:t>
            </a:r>
            <a:r>
              <a:rPr lang="fr-FR" b="1" dirty="0">
                <a:sym typeface="Wingdings" panose="05000000000000000000" pitchFamily="2" charset="2"/>
              </a:rPr>
              <a:t>prestations équivalentes.</a:t>
            </a:r>
          </a:p>
          <a:p>
            <a:r>
              <a:rPr lang="fr-FR" b="1" dirty="0">
                <a:sym typeface="Wingdings" panose="05000000000000000000" pitchFamily="2" charset="2"/>
              </a:rPr>
              <a:t>	</a:t>
            </a:r>
            <a:r>
              <a:rPr lang="fr-FR" dirty="0">
                <a:sym typeface="Wingdings" panose="05000000000000000000" pitchFamily="2" charset="2"/>
              </a:rPr>
              <a:t> que les modalités d’actualisation du prix du contrat vous permettent une visibilité sur l’évolution de celui-ci (il faut identifier la constitution des indices de référence).</a:t>
            </a:r>
          </a:p>
          <a:p>
            <a:endParaRPr lang="fr-FR" b="1" dirty="0">
              <a:sym typeface="Wingdings" panose="05000000000000000000" pitchFamily="2" charset="2"/>
            </a:endParaRPr>
          </a:p>
          <a:p>
            <a:r>
              <a:rPr lang="fr-FR" b="1" dirty="0">
                <a:sym typeface="Wingdings" panose="05000000000000000000" pitchFamily="2" charset="2"/>
              </a:rPr>
              <a:t>Vous pourrez ainsi mettre en place un tableau comparatif poste par poste qui vous permettra de choisir sur une base commune.</a:t>
            </a:r>
            <a:endParaRPr lang="fr-FR" b="1" dirty="0"/>
          </a:p>
          <a:p>
            <a:endParaRPr lang="fr-FR" dirty="0"/>
          </a:p>
          <a:p>
            <a:r>
              <a:rPr lang="fr-FR" dirty="0"/>
              <a:t>Il est évidemment souhaitable d’avoir réalisé la synthèse de votre étude avant la date limite au-delà de laquelle vous ne pourrez plus résilier votre contrat actuel, sauf à devoir attendre 1 an avant de pouvoir résilier….</a:t>
            </a:r>
          </a:p>
          <a:p>
            <a:endParaRPr lang="fr-FR" dirty="0"/>
          </a:p>
          <a:p>
            <a:r>
              <a:rPr lang="fr-FR" dirty="0"/>
              <a:t>Il faut garder à l’esprit que certaines installations nécessitent un investissement de la part du prestataire pour s’approprier les équipements et avoir une maintenance optimale. À ce titre, si globalement la prestation est bien suivie et que le niveau de satisfaction est correct, une entreprise en place depuis longtemps aura une efficacité supérieure à une entreprise qui commence.</a:t>
            </a:r>
          </a:p>
          <a:p>
            <a:endParaRPr lang="fr-FR" dirty="0"/>
          </a:p>
        </p:txBody>
      </p:sp>
      <p:sp>
        <p:nvSpPr>
          <p:cNvPr id="2" name="Rectangle 1"/>
          <p:cNvSpPr/>
          <p:nvPr/>
        </p:nvSpPr>
        <p:spPr>
          <a:xfrm>
            <a:off x="968241" y="200818"/>
            <a:ext cx="5651291" cy="523220"/>
          </a:xfrm>
          <a:prstGeom prst="rect">
            <a:avLst/>
          </a:prstGeom>
        </p:spPr>
        <p:txBody>
          <a:bodyPr wrap="none">
            <a:spAutoFit/>
          </a:bodyPr>
          <a:lstStyle/>
          <a:p>
            <a:r>
              <a:rPr lang="fr-CA" sz="3600" b="1" dirty="0">
                <a:solidFill>
                  <a:schemeClr val="bg1"/>
                </a:solidFill>
              </a:rPr>
              <a:t>La mise en concurrence des contrats </a:t>
            </a:r>
            <a:endParaRPr lang="fr-FR" sz="3600" b="1" dirty="0">
              <a:solidFill>
                <a:schemeClr val="bg1"/>
              </a:solidFill>
            </a:endParaRPr>
          </a:p>
        </p:txBody>
      </p:sp>
      <p:pic>
        <p:nvPicPr>
          <p:cNvPr id="3" name="Image 2">
            <a:extLst>
              <a:ext uri="{FF2B5EF4-FFF2-40B4-BE49-F238E27FC236}">
                <a16:creationId xmlns:a16="http://schemas.microsoft.com/office/drawing/2014/main" id="{22CECB58-93B4-F3DB-0D44-9C72317720B8}"/>
              </a:ext>
            </a:extLst>
          </p:cNvPr>
          <p:cNvPicPr>
            <a:picLocks noChangeAspect="1"/>
          </p:cNvPicPr>
          <p:nvPr/>
        </p:nvPicPr>
        <p:blipFill>
          <a:blip r:embed="rId2"/>
          <a:stretch>
            <a:fillRect/>
          </a:stretch>
        </p:blipFill>
        <p:spPr>
          <a:xfrm>
            <a:off x="268426" y="6202932"/>
            <a:ext cx="669956" cy="655068"/>
          </a:xfrm>
          <a:prstGeom prst="rect">
            <a:avLst/>
          </a:prstGeom>
        </p:spPr>
      </p:pic>
    </p:spTree>
    <p:extLst>
      <p:ext uri="{BB962C8B-B14F-4D97-AF65-F5344CB8AC3E}">
        <p14:creationId xmlns:p14="http://schemas.microsoft.com/office/powerpoint/2010/main" val="3962681895"/>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34</a:t>
            </a:fld>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9" name="ZoneTexte 8"/>
          <p:cNvSpPr txBox="1"/>
          <p:nvPr/>
        </p:nvSpPr>
        <p:spPr>
          <a:xfrm>
            <a:off x="642155" y="1706820"/>
            <a:ext cx="11417862" cy="4832092"/>
          </a:xfrm>
          <a:prstGeom prst="rect">
            <a:avLst/>
          </a:prstGeom>
          <a:noFill/>
        </p:spPr>
        <p:txBody>
          <a:bodyPr wrap="square" rtlCol="0">
            <a:spAutoFit/>
          </a:bodyPr>
          <a:lstStyle/>
          <a:p>
            <a:r>
              <a:rPr lang="fr-FR" sz="1600" dirty="0"/>
              <a:t>Dans le cas d’une </a:t>
            </a:r>
            <a:r>
              <a:rPr lang="fr-FR" sz="1600" b="1" dirty="0"/>
              <a:t>installation neuve ou rénovée</a:t>
            </a:r>
            <a:r>
              <a:rPr lang="fr-FR" sz="1600" dirty="0"/>
              <a:t>, il est toujours préférable de contracter, au moins pour les 2 années de garantie légale (GPA et bon fonctionnement), avec l’entreprise ayant réalisé les travaux. </a:t>
            </a:r>
          </a:p>
          <a:p>
            <a:endParaRPr lang="fr-FR" sz="1600" dirty="0"/>
          </a:p>
          <a:p>
            <a:r>
              <a:rPr lang="fr-FR" sz="1600" dirty="0"/>
              <a:t>Dans le cas contraire il sera difficile de discriminer les dysfonctionnements découlant soit d’un défaut d’entretien soit d’un défaut de réalisation.</a:t>
            </a:r>
          </a:p>
          <a:p>
            <a:endParaRPr lang="fr-FR" sz="1600" dirty="0"/>
          </a:p>
          <a:p>
            <a:r>
              <a:rPr lang="fr-FR" sz="1600" dirty="0"/>
              <a:t>Il est important si vous contractez avec l’installateur d’avoir la certitude que l’installation est fonctionnelle lors de la livraison: </a:t>
            </a:r>
          </a:p>
          <a:p>
            <a:r>
              <a:rPr lang="fr-FR" sz="1600" dirty="0"/>
              <a:t>	-soit parce que votre maîtrise d’œuvre d’exécution vous l’a confirmé,</a:t>
            </a:r>
          </a:p>
          <a:p>
            <a:r>
              <a:rPr lang="fr-FR" sz="1600" dirty="0"/>
              <a:t>	-soit parce que vous avez fait intervenir un expert pour vous assister lors de la livraison de l’installation.</a:t>
            </a:r>
          </a:p>
          <a:p>
            <a:endParaRPr lang="fr-FR" sz="1600" dirty="0"/>
          </a:p>
          <a:p>
            <a:r>
              <a:rPr lang="fr-FR" sz="1600" dirty="0"/>
              <a:t>Si à l’issue de ces 2 années l’entreprise n’a pas donné satisfaction, Le contrat pourra alors être remis en cause.</a:t>
            </a:r>
          </a:p>
          <a:p>
            <a:endParaRPr lang="fr-FR" sz="1600" dirty="0"/>
          </a:p>
          <a:p>
            <a:r>
              <a:rPr lang="fr-FR" sz="1600" dirty="0"/>
              <a:t>Dans tous les cas, si vous passez d’un prestataire à un autre, </a:t>
            </a:r>
            <a:r>
              <a:rPr lang="fr-FR" sz="1600" b="1" dirty="0"/>
              <a:t>un état de lieux contradictoire </a:t>
            </a:r>
            <a:r>
              <a:rPr lang="fr-FR" sz="1600" dirty="0"/>
              <a:t>avec: 	</a:t>
            </a:r>
          </a:p>
          <a:p>
            <a:r>
              <a:rPr lang="fr-FR" sz="1600" dirty="0"/>
              <a:t>			un représentant de </a:t>
            </a:r>
            <a:r>
              <a:rPr lang="fr-FR" sz="1600" b="1" dirty="0"/>
              <a:t>la copropriété</a:t>
            </a:r>
            <a:r>
              <a:rPr lang="fr-FR" sz="1600" dirty="0"/>
              <a:t>, </a:t>
            </a:r>
          </a:p>
          <a:p>
            <a:r>
              <a:rPr lang="fr-FR" sz="1600" dirty="0"/>
              <a:t>			le </a:t>
            </a:r>
            <a:r>
              <a:rPr lang="fr-FR" sz="1600" b="1" dirty="0"/>
              <a:t>prestataire entrant, </a:t>
            </a:r>
          </a:p>
          <a:p>
            <a:r>
              <a:rPr lang="fr-FR" sz="1600" dirty="0"/>
              <a:t>			le </a:t>
            </a:r>
            <a:r>
              <a:rPr lang="fr-FR" sz="1600" b="1" dirty="0"/>
              <a:t>prestataire sortant, </a:t>
            </a:r>
            <a:endParaRPr lang="fr-FR" sz="1600" dirty="0"/>
          </a:p>
          <a:p>
            <a:r>
              <a:rPr lang="fr-FR" sz="1600" dirty="0"/>
              <a:t>	est obligatoire et donnera lieux à la </a:t>
            </a:r>
            <a:r>
              <a:rPr lang="fr-FR" sz="1600" b="1" dirty="0"/>
              <a:t>rédaction d’un PV </a:t>
            </a:r>
            <a:r>
              <a:rPr lang="fr-FR" sz="1600" dirty="0"/>
              <a:t>(si possible à signer sur place)</a:t>
            </a:r>
            <a:r>
              <a:rPr lang="fr-FR" sz="1600" b="1" dirty="0"/>
              <a:t>.</a:t>
            </a:r>
          </a:p>
          <a:p>
            <a:endParaRPr lang="fr-FR" dirty="0"/>
          </a:p>
          <a:p>
            <a:endParaRPr lang="fr-FR" dirty="0"/>
          </a:p>
        </p:txBody>
      </p:sp>
      <p:pic>
        <p:nvPicPr>
          <p:cNvPr id="3" name="Image 2"/>
          <p:cNvPicPr>
            <a:picLocks noChangeAspect="1"/>
          </p:cNvPicPr>
          <p:nvPr/>
        </p:nvPicPr>
        <p:blipFill>
          <a:blip r:embed="rId2"/>
          <a:stretch>
            <a:fillRect/>
          </a:stretch>
        </p:blipFill>
        <p:spPr>
          <a:xfrm rot="1059050">
            <a:off x="9668114" y="4611302"/>
            <a:ext cx="2009162" cy="1988909"/>
          </a:xfrm>
          <a:prstGeom prst="rect">
            <a:avLst/>
          </a:prstGeom>
        </p:spPr>
      </p:pic>
      <p:sp>
        <p:nvSpPr>
          <p:cNvPr id="5" name="Rectangle 4">
            <a:extLst>
              <a:ext uri="{FF2B5EF4-FFF2-40B4-BE49-F238E27FC236}">
                <a16:creationId xmlns:a16="http://schemas.microsoft.com/office/drawing/2014/main" id="{B45F6713-239B-5D62-7865-DF99055829A3}"/>
              </a:ext>
            </a:extLst>
          </p:cNvPr>
          <p:cNvSpPr/>
          <p:nvPr/>
        </p:nvSpPr>
        <p:spPr>
          <a:xfrm>
            <a:off x="936589" y="319088"/>
            <a:ext cx="8468985" cy="646331"/>
          </a:xfrm>
          <a:prstGeom prst="rect">
            <a:avLst/>
          </a:prstGeom>
        </p:spPr>
        <p:txBody>
          <a:bodyPr wrap="none">
            <a:spAutoFit/>
          </a:bodyPr>
          <a:lstStyle/>
          <a:p>
            <a:r>
              <a:rPr lang="fr-CA" sz="3600" b="1" dirty="0">
                <a:solidFill>
                  <a:schemeClr val="bg1"/>
                </a:solidFill>
              </a:rPr>
              <a:t>La mise en concurrence des contrats </a:t>
            </a:r>
            <a:endParaRPr lang="fr-FR" sz="3600" b="1" dirty="0">
              <a:solidFill>
                <a:schemeClr val="bg1"/>
              </a:solidFill>
            </a:endParaRPr>
          </a:p>
        </p:txBody>
      </p:sp>
      <p:pic>
        <p:nvPicPr>
          <p:cNvPr id="2" name="Image 1">
            <a:extLst>
              <a:ext uri="{FF2B5EF4-FFF2-40B4-BE49-F238E27FC236}">
                <a16:creationId xmlns:a16="http://schemas.microsoft.com/office/drawing/2014/main" id="{42F720F3-28EF-320E-5588-60984A1C25A4}"/>
              </a:ext>
            </a:extLst>
          </p:cNvPr>
          <p:cNvPicPr>
            <a:picLocks noChangeAspect="1"/>
          </p:cNvPicPr>
          <p:nvPr/>
        </p:nvPicPr>
        <p:blipFill>
          <a:blip r:embed="rId3"/>
          <a:stretch>
            <a:fillRect/>
          </a:stretch>
        </p:blipFill>
        <p:spPr>
          <a:xfrm>
            <a:off x="-56388" y="5937129"/>
            <a:ext cx="941800" cy="920871"/>
          </a:xfrm>
          <a:prstGeom prst="rect">
            <a:avLst/>
          </a:prstGeom>
        </p:spPr>
      </p:pic>
    </p:spTree>
    <p:extLst>
      <p:ext uri="{BB962C8B-B14F-4D97-AF65-F5344CB8AC3E}">
        <p14:creationId xmlns:p14="http://schemas.microsoft.com/office/powerpoint/2010/main" val="79876204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4342" y="1475365"/>
            <a:ext cx="11353800" cy="5063547"/>
          </a:xfrm>
        </p:spPr>
        <p:txBody>
          <a:bodyPr>
            <a:normAutofit/>
          </a:bodyPr>
          <a:lstStyle/>
          <a:p>
            <a:r>
              <a:rPr lang="fr-FR" sz="2800" dirty="0">
                <a:latin typeface="+mn-lt"/>
              </a:rPr>
              <a:t>Ces contrats doivent comporter un certain nombre d’informations et de précisions qui protègent autant la copropriété que le prestataire:</a:t>
            </a:r>
          </a:p>
          <a:p>
            <a:pPr marL="0" indent="0">
              <a:buNone/>
            </a:pPr>
            <a:endParaRPr lang="fr-FR" sz="2800" dirty="0">
              <a:latin typeface="+mn-lt"/>
            </a:endParaRPr>
          </a:p>
          <a:p>
            <a:pPr lvl="2"/>
            <a:r>
              <a:rPr lang="fr-FR" sz="2800" b="1" dirty="0">
                <a:latin typeface="+mn-lt"/>
              </a:rPr>
              <a:t>L’objet du contrat</a:t>
            </a:r>
          </a:p>
          <a:p>
            <a:pPr lvl="2"/>
            <a:r>
              <a:rPr lang="fr-FR" sz="2800" b="1" dirty="0">
                <a:latin typeface="+mn-lt"/>
              </a:rPr>
              <a:t>Les éléments financiers du contrat (le prix)</a:t>
            </a:r>
          </a:p>
          <a:p>
            <a:pPr lvl="2"/>
            <a:r>
              <a:rPr lang="fr-FR" sz="2800" b="1" dirty="0">
                <a:latin typeface="+mn-lt"/>
              </a:rPr>
              <a:t>Les clauses administratives</a:t>
            </a:r>
          </a:p>
          <a:p>
            <a:pPr lvl="2"/>
            <a:r>
              <a:rPr lang="fr-FR" sz="2800" b="1" dirty="0">
                <a:latin typeface="+mn-lt"/>
              </a:rPr>
              <a:t>Les annexes</a:t>
            </a:r>
          </a:p>
          <a:p>
            <a:pPr lvl="2"/>
            <a:endParaRPr lang="fr-FR" dirty="0">
              <a:latin typeface="+mn-lt"/>
            </a:endParaRPr>
          </a:p>
          <a:p>
            <a:endParaRPr lang="fr-FR" dirty="0">
              <a:latin typeface="+mn-lt"/>
            </a:endParaRP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4</a:t>
            </a:fld>
            <a:endParaRPr lang="fr-FR"/>
          </a:p>
        </p:txBody>
      </p:sp>
      <p:pic>
        <p:nvPicPr>
          <p:cNvPr id="6" name="Image 5"/>
          <p:cNvPicPr>
            <a:picLocks noChangeAspect="1"/>
          </p:cNvPicPr>
          <p:nvPr/>
        </p:nvPicPr>
        <p:blipFill>
          <a:blip r:embed="rId2"/>
          <a:stretch>
            <a:fillRect/>
          </a:stretch>
        </p:blipFill>
        <p:spPr>
          <a:xfrm>
            <a:off x="6362444" y="3645944"/>
            <a:ext cx="3658111" cy="2848373"/>
          </a:xfrm>
          <a:prstGeom prst="rect">
            <a:avLst/>
          </a:prstGeom>
        </p:spPr>
      </p:pic>
      <p:sp>
        <p:nvSpPr>
          <p:cNvPr id="7" name="Espace réservé du pied de page 6"/>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2" name="ZoneTexte 1">
            <a:extLst>
              <a:ext uri="{FF2B5EF4-FFF2-40B4-BE49-F238E27FC236}">
                <a16:creationId xmlns:a16="http://schemas.microsoft.com/office/drawing/2014/main" id="{1813271C-CE2D-66BB-5C4F-39181667A1F8}"/>
              </a:ext>
            </a:extLst>
          </p:cNvPr>
          <p:cNvSpPr txBox="1"/>
          <p:nvPr/>
        </p:nvSpPr>
        <p:spPr>
          <a:xfrm>
            <a:off x="0" y="250201"/>
            <a:ext cx="10254502" cy="707886"/>
          </a:xfrm>
          <a:prstGeom prst="rect">
            <a:avLst/>
          </a:prstGeom>
          <a:noFill/>
        </p:spPr>
        <p:txBody>
          <a:bodyPr wrap="square" rtlCol="0">
            <a:spAutoFit/>
          </a:bodyPr>
          <a:lstStyle/>
          <a:p>
            <a:pPr algn="ctr"/>
            <a:r>
              <a:rPr lang="fr-CA" sz="4000" b="1" dirty="0">
                <a:solidFill>
                  <a:schemeClr val="bg1"/>
                </a:solidFill>
              </a:rPr>
              <a:t>Les principes généraux d’un contrat</a:t>
            </a:r>
            <a:endParaRPr lang="fr-FR" sz="4000" b="1" dirty="0">
              <a:solidFill>
                <a:schemeClr val="bg1"/>
              </a:solidFill>
            </a:endParaRPr>
          </a:p>
        </p:txBody>
      </p:sp>
      <p:pic>
        <p:nvPicPr>
          <p:cNvPr id="4" name="Image 3">
            <a:extLst>
              <a:ext uri="{FF2B5EF4-FFF2-40B4-BE49-F238E27FC236}">
                <a16:creationId xmlns:a16="http://schemas.microsoft.com/office/drawing/2014/main" id="{8DA5778E-B2F9-B0CA-90F1-7CF3C0E5C763}"/>
              </a:ext>
            </a:extLst>
          </p:cNvPr>
          <p:cNvPicPr>
            <a:picLocks noChangeAspect="1"/>
          </p:cNvPicPr>
          <p:nvPr/>
        </p:nvPicPr>
        <p:blipFill>
          <a:blip r:embed="rId3"/>
          <a:stretch>
            <a:fillRect/>
          </a:stretch>
        </p:blipFill>
        <p:spPr>
          <a:xfrm>
            <a:off x="0" y="5937129"/>
            <a:ext cx="941800" cy="920871"/>
          </a:xfrm>
          <a:prstGeom prst="rect">
            <a:avLst/>
          </a:prstGeom>
        </p:spPr>
      </p:pic>
    </p:spTree>
    <p:extLst>
      <p:ext uri="{BB962C8B-B14F-4D97-AF65-F5344CB8AC3E}">
        <p14:creationId xmlns:p14="http://schemas.microsoft.com/office/powerpoint/2010/main" val="173724586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8338" y="1566860"/>
            <a:ext cx="11219329" cy="5872792"/>
          </a:xfrm>
        </p:spPr>
        <p:txBody>
          <a:bodyPr/>
          <a:lstStyle/>
          <a:p>
            <a:pPr marL="0" indent="0" algn="just"/>
            <a:r>
              <a:rPr lang="fr-FR" sz="1900" b="1" dirty="0">
                <a:latin typeface="+mn-lt"/>
              </a:rPr>
              <a:t>L’objet du contrat</a:t>
            </a:r>
          </a:p>
          <a:p>
            <a:pPr marL="342900" indent="-342900" algn="just">
              <a:buFont typeface="Arial" panose="020B0604020202020204" pitchFamily="34" charset="0"/>
              <a:buChar char="•"/>
            </a:pPr>
            <a:r>
              <a:rPr lang="fr-FR" sz="1900" dirty="0">
                <a:latin typeface="+mn-lt"/>
              </a:rPr>
              <a:t>L’identification des parties (entre ‘qui’ et ‘qui’ il est rédigé):</a:t>
            </a:r>
          </a:p>
          <a:p>
            <a:pPr lvl="2" algn="just">
              <a:buFont typeface="Wingdings" panose="05000000000000000000" pitchFamily="2" charset="2"/>
              <a:buChar char="Ø"/>
            </a:pPr>
            <a:r>
              <a:rPr lang="fr-FR" sz="1900" dirty="0">
                <a:latin typeface="+mn-lt"/>
              </a:rPr>
              <a:t>Nom et adresse du SDC et de son mandant (le syndic)</a:t>
            </a:r>
          </a:p>
          <a:p>
            <a:pPr lvl="2" algn="just">
              <a:buFont typeface="Wingdings" panose="05000000000000000000" pitchFamily="2" charset="2"/>
              <a:buChar char="Ø"/>
            </a:pPr>
            <a:r>
              <a:rPr lang="fr-FR" sz="1900" dirty="0">
                <a:latin typeface="+mn-lt"/>
              </a:rPr>
              <a:t>Nom et adresse de l’entreprise et de son représentant</a:t>
            </a:r>
          </a:p>
          <a:p>
            <a:pPr marL="342900" indent="-342900" algn="just">
              <a:buFont typeface="Arial" panose="020B0604020202020204" pitchFamily="34" charset="0"/>
              <a:buChar char="•"/>
            </a:pPr>
            <a:r>
              <a:rPr lang="fr-FR" sz="1900" dirty="0">
                <a:latin typeface="+mn-lt"/>
              </a:rPr>
              <a:t>La nature des travaux ou de la tâche à réaliser (dans le cas de travaux)</a:t>
            </a:r>
          </a:p>
          <a:p>
            <a:pPr lvl="2" algn="just">
              <a:buFont typeface="Wingdings" panose="05000000000000000000" pitchFamily="2" charset="2"/>
              <a:buChar char="Ø"/>
            </a:pPr>
            <a:r>
              <a:rPr lang="fr-FR" sz="1900" dirty="0">
                <a:latin typeface="+mn-lt"/>
              </a:rPr>
              <a:t>Le descriptif précis des installations (souvent annexé en fin de contrat)</a:t>
            </a:r>
          </a:p>
          <a:p>
            <a:pPr lvl="2" algn="just">
              <a:buFont typeface="Wingdings" panose="05000000000000000000" pitchFamily="2" charset="2"/>
              <a:buChar char="Ø"/>
            </a:pPr>
            <a:r>
              <a:rPr lang="fr-FR" sz="1900" dirty="0">
                <a:latin typeface="+mn-lt"/>
              </a:rPr>
              <a:t>La fréquence des interventions (le planning de travaux si c’est un chantier)</a:t>
            </a:r>
          </a:p>
          <a:p>
            <a:pPr marL="342900" indent="-342900" algn="just">
              <a:buFont typeface="Arial" panose="020B0604020202020204" pitchFamily="34" charset="0"/>
              <a:buChar char="•"/>
            </a:pPr>
            <a:r>
              <a:rPr lang="fr-FR" sz="1900" dirty="0">
                <a:latin typeface="+mn-lt"/>
              </a:rPr>
              <a:t>La durée du contrat (si ce n’est pas une tâche ponctuelle)</a:t>
            </a:r>
          </a:p>
          <a:p>
            <a:pPr lvl="2" algn="just">
              <a:buFont typeface="Wingdings" panose="05000000000000000000" pitchFamily="2" charset="2"/>
              <a:buChar char="Ø"/>
            </a:pPr>
            <a:r>
              <a:rPr lang="fr-FR" sz="1900" dirty="0">
                <a:latin typeface="+mn-lt"/>
              </a:rPr>
              <a:t>la durée du contrat (1,2 ou 3 ans)</a:t>
            </a:r>
          </a:p>
          <a:p>
            <a:pPr lvl="2" algn="just">
              <a:buFont typeface="Wingdings" panose="05000000000000000000" pitchFamily="2" charset="2"/>
              <a:buChar char="Ø"/>
            </a:pPr>
            <a:r>
              <a:rPr lang="fr-FR" sz="1900" dirty="0">
                <a:latin typeface="+mn-lt"/>
              </a:rPr>
              <a:t>Les modalités de reconduction à la fin du contrat (échéance):</a:t>
            </a:r>
          </a:p>
          <a:p>
            <a:pPr lvl="3" algn="just">
              <a:buFont typeface="Wingdings" panose="05000000000000000000" pitchFamily="2" charset="2"/>
              <a:buChar char="ü"/>
            </a:pPr>
            <a:r>
              <a:rPr lang="fr-FR" sz="1900" b="1" dirty="0">
                <a:latin typeface="+mn-lt"/>
              </a:rPr>
              <a:t>Tacite</a:t>
            </a:r>
            <a:r>
              <a:rPr lang="fr-FR" sz="1900" dirty="0">
                <a:latin typeface="+mn-lt"/>
              </a:rPr>
              <a:t> (si pas de notification contraire par LR/AR X mois avant l’échéance, le contrat est reconduit pour une durée de X ans, laquelle peut être moindre que la durée initiale)</a:t>
            </a:r>
          </a:p>
          <a:p>
            <a:pPr lvl="3" algn="just">
              <a:buFont typeface="Wingdings" panose="05000000000000000000" pitchFamily="2" charset="2"/>
              <a:buChar char="ü"/>
            </a:pPr>
            <a:r>
              <a:rPr lang="fr-FR" sz="1900" b="1" dirty="0">
                <a:latin typeface="+mn-lt"/>
              </a:rPr>
              <a:t>Explicite </a:t>
            </a:r>
            <a:r>
              <a:rPr lang="fr-FR" sz="1900" dirty="0">
                <a:latin typeface="+mn-lt"/>
              </a:rPr>
              <a:t>(à échéance le contrat prend fin, est il faut en signer un nouveau pour assurer cette prestation, ce qui s’anticipe)</a:t>
            </a:r>
            <a:endParaRPr lang="fr-FR" sz="1900" b="1" dirty="0">
              <a:latin typeface="+mn-lt"/>
            </a:endParaRPr>
          </a:p>
          <a:p>
            <a:pPr marL="914400" lvl="2" indent="0">
              <a:buNone/>
            </a:pPr>
            <a:endParaRPr lang="fr-FR"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5</a:t>
            </a:fld>
            <a:endParaRPr lang="fr-FR" dirty="0"/>
          </a:p>
        </p:txBody>
      </p:sp>
      <p:pic>
        <p:nvPicPr>
          <p:cNvPr id="5122" name="Picture 2" descr="Exactly What to Say to Get 100% Participation from Your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428" y="365125"/>
            <a:ext cx="1546645" cy="17205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2E74757-F71F-C05D-DDF0-66A7AD198828}"/>
              </a:ext>
            </a:extLst>
          </p:cNvPr>
          <p:cNvSpPr txBox="1"/>
          <p:nvPr/>
        </p:nvSpPr>
        <p:spPr>
          <a:xfrm>
            <a:off x="-181070" y="260092"/>
            <a:ext cx="10254502" cy="707886"/>
          </a:xfrm>
          <a:prstGeom prst="rect">
            <a:avLst/>
          </a:prstGeom>
          <a:noFill/>
        </p:spPr>
        <p:txBody>
          <a:bodyPr wrap="square" rtlCol="0">
            <a:spAutoFit/>
          </a:bodyPr>
          <a:lstStyle/>
          <a:p>
            <a:pPr algn="ctr"/>
            <a:r>
              <a:rPr lang="fr-CA" sz="4000" b="1" dirty="0">
                <a:solidFill>
                  <a:schemeClr val="bg1"/>
                </a:solidFill>
              </a:rPr>
              <a:t>Les principes généraux d’un contrat</a:t>
            </a:r>
            <a:endParaRPr lang="fr-FR" sz="4000" b="1" dirty="0">
              <a:solidFill>
                <a:schemeClr val="bg1"/>
              </a:solidFill>
            </a:endParaRPr>
          </a:p>
        </p:txBody>
      </p:sp>
      <p:sp>
        <p:nvSpPr>
          <p:cNvPr id="8" name="Titre 7">
            <a:extLst>
              <a:ext uri="{FF2B5EF4-FFF2-40B4-BE49-F238E27FC236}">
                <a16:creationId xmlns:a16="http://schemas.microsoft.com/office/drawing/2014/main" id="{55CF5CB0-6A15-3F67-46CA-6AE4F3150D6C}"/>
              </a:ext>
            </a:extLst>
          </p:cNvPr>
          <p:cNvSpPr>
            <a:spLocks noGrp="1"/>
          </p:cNvSpPr>
          <p:nvPr>
            <p:ph type="title"/>
          </p:nvPr>
        </p:nvSpPr>
        <p:spPr/>
        <p:txBody>
          <a:bodyPr/>
          <a:lstStyle/>
          <a:p>
            <a:r>
              <a:rPr lang="fr-FR" dirty="0"/>
              <a:t> </a:t>
            </a:r>
          </a:p>
        </p:txBody>
      </p:sp>
      <p:pic>
        <p:nvPicPr>
          <p:cNvPr id="2" name="Image 1">
            <a:extLst>
              <a:ext uri="{FF2B5EF4-FFF2-40B4-BE49-F238E27FC236}">
                <a16:creationId xmlns:a16="http://schemas.microsoft.com/office/drawing/2014/main" id="{EA03631E-A34F-1B3B-EB7D-E3C0EBDD0DC5}"/>
              </a:ext>
            </a:extLst>
          </p:cNvPr>
          <p:cNvPicPr>
            <a:picLocks noChangeAspect="1"/>
          </p:cNvPicPr>
          <p:nvPr/>
        </p:nvPicPr>
        <p:blipFill>
          <a:blip r:embed="rId3"/>
          <a:stretch>
            <a:fillRect/>
          </a:stretch>
        </p:blipFill>
        <p:spPr>
          <a:xfrm>
            <a:off x="0" y="5937129"/>
            <a:ext cx="941800" cy="920871"/>
          </a:xfrm>
          <a:prstGeom prst="rect">
            <a:avLst/>
          </a:prstGeom>
        </p:spPr>
      </p:pic>
    </p:spTree>
    <p:extLst>
      <p:ext uri="{BB962C8B-B14F-4D97-AF65-F5344CB8AC3E}">
        <p14:creationId xmlns:p14="http://schemas.microsoft.com/office/powerpoint/2010/main" val="82833744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6960" y="1353879"/>
            <a:ext cx="10515600" cy="615178"/>
          </a:xfrm>
        </p:spPr>
        <p:txBody>
          <a:bodyPr>
            <a:normAutofit/>
          </a:bodyPr>
          <a:lstStyle/>
          <a:p>
            <a:r>
              <a:rPr lang="fr-FR" sz="2800" b="1" dirty="0">
                <a:latin typeface="+mn-lt"/>
              </a:rPr>
              <a:t>Les éléments financiers</a:t>
            </a:r>
          </a:p>
        </p:txBody>
      </p:sp>
      <p:sp>
        <p:nvSpPr>
          <p:cNvPr id="3" name="Espace réservé du contenu 2"/>
          <p:cNvSpPr>
            <a:spLocks noGrp="1"/>
          </p:cNvSpPr>
          <p:nvPr>
            <p:ph idx="1"/>
          </p:nvPr>
        </p:nvSpPr>
        <p:spPr>
          <a:xfrm>
            <a:off x="401594" y="2005012"/>
            <a:ext cx="10851776" cy="4351338"/>
          </a:xfrm>
        </p:spPr>
        <p:txBody>
          <a:bodyPr>
            <a:normAutofit fontScale="77500" lnSpcReduction="20000"/>
          </a:bodyPr>
          <a:lstStyle/>
          <a:p>
            <a:pPr lvl="1"/>
            <a:r>
              <a:rPr lang="fr-FR" sz="2800" dirty="0"/>
              <a:t>le prix:</a:t>
            </a:r>
          </a:p>
          <a:p>
            <a:pPr lvl="2">
              <a:buFont typeface="Wingdings" panose="05000000000000000000" pitchFamily="2" charset="2"/>
              <a:buChar char="Ø"/>
            </a:pPr>
            <a:r>
              <a:rPr lang="fr-FR" dirty="0"/>
              <a:t>exprimé en HT et en TTC </a:t>
            </a:r>
            <a:r>
              <a:rPr lang="fr-FR" sz="1600" dirty="0"/>
              <a:t>(le SDC ne récupère pas la TVA mais son taux doit être indiqué)</a:t>
            </a:r>
          </a:p>
          <a:p>
            <a:pPr lvl="2">
              <a:buFont typeface="Wingdings" panose="05000000000000000000" pitchFamily="2" charset="2"/>
              <a:buChar char="Ø"/>
            </a:pPr>
            <a:r>
              <a:rPr lang="fr-FR" dirty="0"/>
              <a:t>Il doit clairement dissocier le ‘principal’ du contrat des ‘éléments optionnels’ si il y en a	</a:t>
            </a:r>
          </a:p>
          <a:p>
            <a:pPr lvl="1"/>
            <a:r>
              <a:rPr lang="fr-FR" sz="2800" dirty="0"/>
              <a:t>conditions de paiement: </a:t>
            </a:r>
          </a:p>
          <a:p>
            <a:pPr lvl="2">
              <a:buFont typeface="Wingdings" panose="05000000000000000000" pitchFamily="2" charset="2"/>
              <a:buChar char="Ø"/>
            </a:pPr>
            <a:r>
              <a:rPr lang="fr-FR" dirty="0"/>
              <a:t>Le prix est-il facturé en une ou plusieurs fois, mensuellement, trimestriellement ou semestriellement, à l’avance ou à terme échu?</a:t>
            </a:r>
          </a:p>
          <a:p>
            <a:pPr lvl="2">
              <a:buFont typeface="Wingdings" panose="05000000000000000000" pitchFamily="2" charset="2"/>
              <a:buChar char="Ø"/>
            </a:pPr>
            <a:r>
              <a:rPr lang="fr-FR" dirty="0"/>
              <a:t>Suivant quelle modalité: par chèque ou virement</a:t>
            </a:r>
          </a:p>
          <a:p>
            <a:pPr lvl="1"/>
            <a:r>
              <a:rPr lang="fr-FR" sz="2800" dirty="0"/>
              <a:t>Les règles d’actualisation du prix </a:t>
            </a:r>
          </a:p>
          <a:p>
            <a:pPr lvl="2">
              <a:buFont typeface="Wingdings" panose="05000000000000000000" pitchFamily="2" charset="2"/>
              <a:buChar char="Ø"/>
            </a:pPr>
            <a:r>
              <a:rPr lang="fr-FR" dirty="0"/>
              <a:t>En cas de contrat </a:t>
            </a:r>
            <a:r>
              <a:rPr lang="fr-FR" dirty="0" err="1"/>
              <a:t>plurianuel</a:t>
            </a:r>
            <a:r>
              <a:rPr lang="fr-FR" dirty="0"/>
              <a:t>, le prix du contrat est-il actualisé:</a:t>
            </a:r>
          </a:p>
          <a:p>
            <a:pPr lvl="3"/>
            <a:r>
              <a:rPr lang="fr-FR" dirty="0"/>
              <a:t>Forfaitairement (par exemple +3% par an à date anniversaire)</a:t>
            </a:r>
          </a:p>
          <a:p>
            <a:pPr lvl="3"/>
            <a:r>
              <a:rPr lang="fr-FR" dirty="0"/>
              <a:t>Suivant un indice ‘grand public’, par exemple le coût de la vie ou le prix du carburant</a:t>
            </a:r>
          </a:p>
          <a:p>
            <a:pPr lvl="3"/>
            <a:r>
              <a:rPr lang="fr-FR" dirty="0"/>
              <a:t>Suivant un indice issu de l’INSEE: </a:t>
            </a:r>
          </a:p>
          <a:p>
            <a:pPr lvl="4"/>
            <a:r>
              <a:rPr lang="fr-FR" dirty="0"/>
              <a:t>la combinaison de plusieurs indexe </a:t>
            </a:r>
            <a:r>
              <a:rPr lang="fr-FR" sz="1500" dirty="0"/>
              <a:t>(75% coût de MO 20%, coût des pièces, 5% coût du carburant)</a:t>
            </a:r>
          </a:p>
          <a:p>
            <a:pPr lvl="4"/>
            <a:r>
              <a:rPr lang="fr-FR" dirty="0"/>
              <a:t>Un index propre à la profession (ascensoristes par exemple..)</a:t>
            </a: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6</a:t>
            </a:fld>
            <a:endParaRPr lang="fr-FR"/>
          </a:p>
        </p:txBody>
      </p:sp>
      <p:pic>
        <p:nvPicPr>
          <p:cNvPr id="6" name="Image 5"/>
          <p:cNvPicPr>
            <a:picLocks noChangeAspect="1"/>
          </p:cNvPicPr>
          <p:nvPr/>
        </p:nvPicPr>
        <p:blipFill>
          <a:blip r:embed="rId2"/>
          <a:stretch>
            <a:fillRect/>
          </a:stretch>
        </p:blipFill>
        <p:spPr>
          <a:xfrm>
            <a:off x="9682795" y="139805"/>
            <a:ext cx="1776202" cy="1776202"/>
          </a:xfrm>
          <a:prstGeom prst="rect">
            <a:avLst/>
          </a:prstGeom>
        </p:spPr>
      </p:pic>
      <p:sp>
        <p:nvSpPr>
          <p:cNvPr id="7" name="Espace réservé du pied de page 6"/>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4" name="ZoneTexte 3">
            <a:extLst>
              <a:ext uri="{FF2B5EF4-FFF2-40B4-BE49-F238E27FC236}">
                <a16:creationId xmlns:a16="http://schemas.microsoft.com/office/drawing/2014/main" id="{BF8D58CF-2143-92B5-43F1-8592130A585F}"/>
              </a:ext>
            </a:extLst>
          </p:cNvPr>
          <p:cNvSpPr txBox="1"/>
          <p:nvPr/>
        </p:nvSpPr>
        <p:spPr>
          <a:xfrm>
            <a:off x="-181070" y="260092"/>
            <a:ext cx="10254502" cy="707886"/>
          </a:xfrm>
          <a:prstGeom prst="rect">
            <a:avLst/>
          </a:prstGeom>
          <a:noFill/>
        </p:spPr>
        <p:txBody>
          <a:bodyPr wrap="square" rtlCol="0">
            <a:spAutoFit/>
          </a:bodyPr>
          <a:lstStyle/>
          <a:p>
            <a:pPr algn="ctr"/>
            <a:r>
              <a:rPr lang="fr-CA" sz="4000" b="1" dirty="0">
                <a:solidFill>
                  <a:schemeClr val="bg1"/>
                </a:solidFill>
              </a:rPr>
              <a:t>Les principes généraux d’un contrat</a:t>
            </a:r>
            <a:endParaRPr lang="fr-FR" sz="4000" b="1" dirty="0">
              <a:solidFill>
                <a:schemeClr val="bg1"/>
              </a:solidFill>
            </a:endParaRPr>
          </a:p>
        </p:txBody>
      </p:sp>
      <p:pic>
        <p:nvPicPr>
          <p:cNvPr id="8" name="Image 7">
            <a:extLst>
              <a:ext uri="{FF2B5EF4-FFF2-40B4-BE49-F238E27FC236}">
                <a16:creationId xmlns:a16="http://schemas.microsoft.com/office/drawing/2014/main" id="{E3CC1040-8321-48B7-70F5-F3E07FC28829}"/>
              </a:ext>
            </a:extLst>
          </p:cNvPr>
          <p:cNvPicPr>
            <a:picLocks noChangeAspect="1"/>
          </p:cNvPicPr>
          <p:nvPr/>
        </p:nvPicPr>
        <p:blipFill>
          <a:blip r:embed="rId3"/>
          <a:stretch>
            <a:fillRect/>
          </a:stretch>
        </p:blipFill>
        <p:spPr>
          <a:xfrm>
            <a:off x="0" y="5937129"/>
            <a:ext cx="941800" cy="920871"/>
          </a:xfrm>
          <a:prstGeom prst="rect">
            <a:avLst/>
          </a:prstGeom>
        </p:spPr>
      </p:pic>
    </p:spTree>
    <p:extLst>
      <p:ext uri="{BB962C8B-B14F-4D97-AF65-F5344CB8AC3E}">
        <p14:creationId xmlns:p14="http://schemas.microsoft.com/office/powerpoint/2010/main" val="34165181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7138" y="1300151"/>
            <a:ext cx="10515600" cy="557513"/>
          </a:xfrm>
        </p:spPr>
        <p:txBody>
          <a:bodyPr>
            <a:normAutofit/>
          </a:bodyPr>
          <a:lstStyle/>
          <a:p>
            <a:r>
              <a:rPr lang="fr-FR" sz="2800" b="1" dirty="0">
                <a:latin typeface="+mn-lt"/>
              </a:rPr>
              <a:t>Les clauses administratives</a:t>
            </a:r>
          </a:p>
        </p:txBody>
      </p:sp>
      <p:sp>
        <p:nvSpPr>
          <p:cNvPr id="3" name="Espace réservé du contenu 2"/>
          <p:cNvSpPr>
            <a:spLocks noGrp="1"/>
          </p:cNvSpPr>
          <p:nvPr>
            <p:ph idx="1"/>
          </p:nvPr>
        </p:nvSpPr>
        <p:spPr>
          <a:xfrm>
            <a:off x="473041" y="1857665"/>
            <a:ext cx="10515600" cy="4511643"/>
          </a:xfrm>
        </p:spPr>
        <p:txBody>
          <a:bodyPr>
            <a:normAutofit fontScale="62500" lnSpcReduction="20000"/>
          </a:bodyPr>
          <a:lstStyle/>
          <a:p>
            <a:pPr lvl="1"/>
            <a:r>
              <a:rPr lang="fr-FR" sz="2600" b="1" dirty="0">
                <a:latin typeface="+mn-lt"/>
              </a:rPr>
              <a:t>les obligations et responsabilités :</a:t>
            </a:r>
          </a:p>
          <a:p>
            <a:pPr lvl="2">
              <a:buFont typeface="Wingdings" panose="05000000000000000000" pitchFamily="2" charset="2"/>
              <a:buChar char="Ø"/>
            </a:pPr>
            <a:r>
              <a:rPr lang="fr-FR" dirty="0">
                <a:latin typeface="+mn-lt"/>
              </a:rPr>
              <a:t>Cette clause définie les obligations réciproques que la signature entraîne pour les parties </a:t>
            </a:r>
            <a:r>
              <a:rPr lang="fr-FR" sz="1600" dirty="0">
                <a:latin typeface="+mn-lt"/>
              </a:rPr>
              <a:t>(même si certaines obligations s’imposent de fait, par exemple un contrat d’ascenseur doit répondre à des obligations encadrées par la loi même si elles sont non-écrites au contrat)	</a:t>
            </a:r>
          </a:p>
          <a:p>
            <a:pPr lvl="1"/>
            <a:r>
              <a:rPr lang="fr-FR" sz="2600" b="1" dirty="0">
                <a:latin typeface="+mn-lt"/>
              </a:rPr>
              <a:t>la confidentialité et la protection des données: </a:t>
            </a:r>
          </a:p>
          <a:p>
            <a:pPr lvl="2">
              <a:buFont typeface="Wingdings" panose="05000000000000000000" pitchFamily="2" charset="2"/>
              <a:buChar char="Ø"/>
            </a:pPr>
            <a:r>
              <a:rPr lang="fr-FR" dirty="0">
                <a:latin typeface="+mn-lt"/>
              </a:rPr>
              <a:t>Dans le cadre du RGPD, si des données nominatives sont nécessaires pour accomplir un contrat ou une tâche leur diffusion, le droit de modification et de suppression sont encadrés par la loi </a:t>
            </a:r>
          </a:p>
          <a:p>
            <a:pPr lvl="1"/>
            <a:r>
              <a:rPr lang="fr-FR" sz="2600" b="1" dirty="0">
                <a:latin typeface="+mn-lt"/>
              </a:rPr>
              <a:t>la non-concurrence et la non-sollicitation:</a:t>
            </a:r>
          </a:p>
          <a:p>
            <a:pPr lvl="2">
              <a:buFont typeface="Wingdings" panose="05000000000000000000" pitchFamily="2" charset="2"/>
              <a:buChar char="Ø"/>
            </a:pPr>
            <a:r>
              <a:rPr lang="fr-FR" sz="2200" dirty="0">
                <a:latin typeface="+mn-lt"/>
              </a:rPr>
              <a:t>Cette clause protège l’entreprise contre le risque de voir un de ses salariés débauché par un </a:t>
            </a:r>
            <a:r>
              <a:rPr lang="fr-FR" sz="2200" dirty="0" err="1">
                <a:latin typeface="+mn-lt"/>
              </a:rPr>
              <a:t>concurent</a:t>
            </a:r>
            <a:r>
              <a:rPr lang="fr-FR" sz="2200" dirty="0">
                <a:latin typeface="+mn-lt"/>
              </a:rPr>
              <a:t> pour travailler sur le même site </a:t>
            </a:r>
            <a:r>
              <a:rPr lang="fr-FR" sz="1700" dirty="0">
                <a:latin typeface="+mn-lt"/>
              </a:rPr>
              <a:t>(à contrario certaines dispositions du code du travail, dans le cadre des entreprises de nettoyage peuvent imposer la reprise du personnel en cas de changement de prestataire…) </a:t>
            </a:r>
          </a:p>
          <a:p>
            <a:pPr lvl="1"/>
            <a:r>
              <a:rPr lang="fr-FR" sz="2600" b="1" dirty="0">
                <a:latin typeface="+mn-lt"/>
              </a:rPr>
              <a:t>la résolution des litiges: </a:t>
            </a:r>
          </a:p>
          <a:p>
            <a:pPr lvl="2">
              <a:buFont typeface="Wingdings" panose="05000000000000000000" pitchFamily="2" charset="2"/>
              <a:buChar char="Ø"/>
            </a:pPr>
            <a:r>
              <a:rPr lang="fr-FR" sz="2200" dirty="0">
                <a:latin typeface="+mn-lt"/>
              </a:rPr>
              <a:t>Le plus souvent y est indiqué la juridiction compétente géographiquement en cas de litige, variable en fonction de l’adresse du siège de l’entreprise.</a:t>
            </a:r>
          </a:p>
          <a:p>
            <a:pPr lvl="2">
              <a:buFont typeface="Wingdings" panose="05000000000000000000" pitchFamily="2" charset="2"/>
              <a:buChar char="Ø"/>
            </a:pPr>
            <a:r>
              <a:rPr lang="fr-FR" sz="2200" dirty="0">
                <a:latin typeface="+mn-lt"/>
              </a:rPr>
              <a:t>Le recours à un médiateur pourra y être indiqué comme un préalable obligatoire à une action judiciaire</a:t>
            </a:r>
          </a:p>
          <a:p>
            <a:pPr lvl="1"/>
            <a:r>
              <a:rPr lang="fr-FR" sz="2600" b="1" dirty="0">
                <a:latin typeface="+mn-lt"/>
              </a:rPr>
              <a:t>la cession et la sous-traitance:</a:t>
            </a:r>
          </a:p>
          <a:p>
            <a:pPr lvl="2">
              <a:buFont typeface="Wingdings" panose="05000000000000000000" pitchFamily="2" charset="2"/>
              <a:buChar char="Ø"/>
            </a:pPr>
            <a:r>
              <a:rPr lang="fr-FR" sz="2200" dirty="0">
                <a:latin typeface="+mn-lt"/>
              </a:rPr>
              <a:t>Y est abordé les conditions de cession du contrat à un tiers </a:t>
            </a:r>
            <a:r>
              <a:rPr lang="fr-FR" sz="1600" dirty="0">
                <a:latin typeface="+mn-lt"/>
              </a:rPr>
              <a:t>(un syndic qui vend sa clientèle en partant en retraite..) </a:t>
            </a:r>
          </a:p>
          <a:p>
            <a:pPr lvl="2">
              <a:buFont typeface="Wingdings" panose="05000000000000000000" pitchFamily="2" charset="2"/>
              <a:buChar char="Ø"/>
            </a:pPr>
            <a:r>
              <a:rPr lang="fr-FR" sz="2200" dirty="0">
                <a:latin typeface="+mn-lt"/>
              </a:rPr>
              <a:t>Le recours à la sous-traitance est explicité, autorisée ou pas?, sur combien de niveaux? (sous-traitant d’un sous-traitant d’un sous-traitant…)</a:t>
            </a:r>
          </a:p>
          <a:p>
            <a:pPr lvl="1"/>
            <a:r>
              <a:rPr lang="fr-FR" sz="2600" b="1" dirty="0">
                <a:latin typeface="+mn-lt"/>
              </a:rPr>
              <a:t>la modification et la renonciation:</a:t>
            </a:r>
          </a:p>
          <a:p>
            <a:pPr lvl="2">
              <a:buFont typeface="Wingdings" panose="05000000000000000000" pitchFamily="2" charset="2"/>
              <a:buChar char="Ø"/>
            </a:pPr>
            <a:r>
              <a:rPr lang="fr-FR" sz="2200" dirty="0">
                <a:latin typeface="+mn-lt"/>
              </a:rPr>
              <a:t>On y aborde les conditions dans lesquelles le contrat peut être modifié et le cas échéant si une modification substantielle de l’objet du contrat provoque de fait la résolution de celui-ci.</a:t>
            </a:r>
            <a:endParaRPr lang="fr-FR" dirty="0">
              <a:latin typeface="+mn-lt"/>
            </a:endParaRP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7</a:t>
            </a:fld>
            <a:endParaRPr lang="fr-FR"/>
          </a:p>
        </p:txBody>
      </p:sp>
      <p:pic>
        <p:nvPicPr>
          <p:cNvPr id="6" name="Image 5"/>
          <p:cNvPicPr>
            <a:picLocks noChangeAspect="1"/>
          </p:cNvPicPr>
          <p:nvPr/>
        </p:nvPicPr>
        <p:blipFill>
          <a:blip r:embed="rId2"/>
          <a:stretch>
            <a:fillRect/>
          </a:stretch>
        </p:blipFill>
        <p:spPr>
          <a:xfrm>
            <a:off x="9415972" y="136525"/>
            <a:ext cx="2655020" cy="1857666"/>
          </a:xfrm>
          <a:prstGeom prst="rect">
            <a:avLst/>
          </a:prstGeom>
        </p:spPr>
      </p:pic>
      <p:sp>
        <p:nvSpPr>
          <p:cNvPr id="7" name="Espace réservé du pied de page 6"/>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4" name="ZoneTexte 3">
            <a:extLst>
              <a:ext uri="{FF2B5EF4-FFF2-40B4-BE49-F238E27FC236}">
                <a16:creationId xmlns:a16="http://schemas.microsoft.com/office/drawing/2014/main" id="{98C60DAD-35BB-8F71-5ECB-78429FFADB7B}"/>
              </a:ext>
            </a:extLst>
          </p:cNvPr>
          <p:cNvSpPr txBox="1"/>
          <p:nvPr/>
        </p:nvSpPr>
        <p:spPr>
          <a:xfrm>
            <a:off x="-181070" y="260092"/>
            <a:ext cx="10254502" cy="707886"/>
          </a:xfrm>
          <a:prstGeom prst="rect">
            <a:avLst/>
          </a:prstGeom>
          <a:noFill/>
        </p:spPr>
        <p:txBody>
          <a:bodyPr wrap="square" rtlCol="0">
            <a:spAutoFit/>
          </a:bodyPr>
          <a:lstStyle/>
          <a:p>
            <a:pPr algn="ctr"/>
            <a:r>
              <a:rPr lang="fr-CA" sz="4000" b="1" dirty="0">
                <a:solidFill>
                  <a:schemeClr val="bg1"/>
                </a:solidFill>
              </a:rPr>
              <a:t>Les principes généraux d’un contrat</a:t>
            </a:r>
            <a:endParaRPr lang="fr-FR" sz="4000" b="1" dirty="0">
              <a:solidFill>
                <a:schemeClr val="bg1"/>
              </a:solidFill>
            </a:endParaRPr>
          </a:p>
        </p:txBody>
      </p:sp>
      <p:pic>
        <p:nvPicPr>
          <p:cNvPr id="8" name="Image 7">
            <a:extLst>
              <a:ext uri="{FF2B5EF4-FFF2-40B4-BE49-F238E27FC236}">
                <a16:creationId xmlns:a16="http://schemas.microsoft.com/office/drawing/2014/main" id="{1FD57F0E-5954-904A-C96F-517B55014C4D}"/>
              </a:ext>
            </a:extLst>
          </p:cNvPr>
          <p:cNvPicPr>
            <a:picLocks noChangeAspect="1"/>
          </p:cNvPicPr>
          <p:nvPr/>
        </p:nvPicPr>
        <p:blipFill>
          <a:blip r:embed="rId3"/>
          <a:stretch>
            <a:fillRect/>
          </a:stretch>
        </p:blipFill>
        <p:spPr>
          <a:xfrm>
            <a:off x="0" y="5937129"/>
            <a:ext cx="941800" cy="920871"/>
          </a:xfrm>
          <a:prstGeom prst="rect">
            <a:avLst/>
          </a:prstGeom>
        </p:spPr>
      </p:pic>
    </p:spTree>
    <p:extLst>
      <p:ext uri="{BB962C8B-B14F-4D97-AF65-F5344CB8AC3E}">
        <p14:creationId xmlns:p14="http://schemas.microsoft.com/office/powerpoint/2010/main" val="82385341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789" y="583603"/>
            <a:ext cx="10515600" cy="577932"/>
          </a:xfrm>
        </p:spPr>
        <p:txBody>
          <a:bodyPr>
            <a:noAutofit/>
          </a:bodyPr>
          <a:lstStyle/>
          <a:p>
            <a:pPr algn="l"/>
            <a:br>
              <a:rPr lang="fr-FR" sz="2800" b="1" dirty="0"/>
            </a:br>
            <a:br>
              <a:rPr lang="fr-FR" sz="2800" b="1" dirty="0"/>
            </a:br>
            <a:r>
              <a:rPr lang="fr-FR" sz="2800" b="1" dirty="0">
                <a:latin typeface="+mn-lt"/>
              </a:rPr>
              <a:t>Les Annexes</a:t>
            </a:r>
          </a:p>
        </p:txBody>
      </p:sp>
      <p:sp>
        <p:nvSpPr>
          <p:cNvPr id="3" name="Espace réservé du contenu 2"/>
          <p:cNvSpPr>
            <a:spLocks noGrp="1"/>
          </p:cNvSpPr>
          <p:nvPr>
            <p:ph idx="1"/>
          </p:nvPr>
        </p:nvSpPr>
        <p:spPr>
          <a:xfrm>
            <a:off x="0" y="1842883"/>
            <a:ext cx="11864546" cy="5265458"/>
          </a:xfrm>
        </p:spPr>
        <p:txBody>
          <a:bodyPr>
            <a:normAutofit/>
          </a:bodyPr>
          <a:lstStyle/>
          <a:p>
            <a:pPr marL="457200" lvl="1" indent="0">
              <a:buNone/>
            </a:pPr>
            <a:endParaRPr lang="fr-FR" sz="1900" dirty="0">
              <a:latin typeface="+mn-lt"/>
            </a:endParaRPr>
          </a:p>
          <a:p>
            <a:pPr marL="457200" lvl="1" indent="0">
              <a:buNone/>
            </a:pPr>
            <a:r>
              <a:rPr lang="fr-FR" sz="1900" dirty="0">
                <a:latin typeface="+mn-lt"/>
              </a:rPr>
              <a:t>Ces Annexes font figurer au contrat :</a:t>
            </a:r>
          </a:p>
          <a:p>
            <a:pPr lvl="2"/>
            <a:r>
              <a:rPr lang="fr-FR" sz="1900" dirty="0">
                <a:latin typeface="+mn-lt"/>
              </a:rPr>
              <a:t>les gammes d’entretien</a:t>
            </a:r>
          </a:p>
          <a:p>
            <a:pPr marL="1371600" lvl="3" indent="0">
              <a:buNone/>
            </a:pPr>
            <a:r>
              <a:rPr lang="fr-FR" sz="1900" dirty="0">
                <a:latin typeface="+mn-lt"/>
              </a:rPr>
              <a:t>Y sont précisés le détail des interventions et leurs fréquences (hebdomadaire/mensuelle/semestrielle/annuelle ou suivant les besoins)</a:t>
            </a:r>
          </a:p>
          <a:p>
            <a:pPr lvl="2"/>
            <a:r>
              <a:rPr lang="fr-FR" sz="1900" dirty="0">
                <a:latin typeface="+mn-lt"/>
              </a:rPr>
              <a:t>La liste précise des équipements principaux</a:t>
            </a:r>
          </a:p>
          <a:p>
            <a:pPr marL="1371600" lvl="3" indent="0">
              <a:buNone/>
            </a:pPr>
            <a:r>
              <a:rPr lang="fr-FR" sz="1900" dirty="0">
                <a:latin typeface="+mn-lt"/>
              </a:rPr>
              <a:t>Cette liste devra être la plus exhaustive possible et notamment comporter la référence précise des équipements et des sous-ensembles ( brûleur </a:t>
            </a:r>
            <a:r>
              <a:rPr lang="fr-FR" sz="1900" b="1" i="1" dirty="0">
                <a:latin typeface="+mn-lt"/>
              </a:rPr>
              <a:t>tartempion</a:t>
            </a:r>
            <a:r>
              <a:rPr lang="fr-FR" sz="1900" dirty="0">
                <a:latin typeface="+mn-lt"/>
              </a:rPr>
              <a:t> sur chaudière </a:t>
            </a:r>
            <a:r>
              <a:rPr lang="fr-FR" sz="1900" b="1" i="1" dirty="0" err="1">
                <a:latin typeface="+mn-lt"/>
              </a:rPr>
              <a:t>duschmöll</a:t>
            </a:r>
            <a:r>
              <a:rPr lang="fr-FR" sz="1900" dirty="0">
                <a:latin typeface="+mn-lt"/>
              </a:rPr>
              <a:t>)</a:t>
            </a:r>
          </a:p>
          <a:p>
            <a:pPr lvl="2"/>
            <a:r>
              <a:rPr lang="fr-FR" sz="1900" dirty="0">
                <a:latin typeface="+mn-lt"/>
              </a:rPr>
              <a:t>Le cas échéant un état des lieux contradictoire en cas de passation d’un prestataire à un autre.</a:t>
            </a:r>
          </a:p>
          <a:p>
            <a:pPr lvl="2"/>
            <a:endParaRPr lang="fr-FR" sz="1200" dirty="0"/>
          </a:p>
          <a:p>
            <a:endParaRPr lang="fr-FR"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8</a:t>
            </a:fld>
            <a:endParaRPr lang="fr-FR"/>
          </a:p>
        </p:txBody>
      </p:sp>
      <p:pic>
        <p:nvPicPr>
          <p:cNvPr id="2050" name="Picture 2" descr="État des lieux modèle gratuit PDF 2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9360" y="4869350"/>
            <a:ext cx="1697501" cy="16975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Les contrats de maintenance de la copropriété et leur mise en concurrence</a:t>
            </a:r>
          </a:p>
        </p:txBody>
      </p:sp>
      <p:sp>
        <p:nvSpPr>
          <p:cNvPr id="4" name="ZoneTexte 3">
            <a:extLst>
              <a:ext uri="{FF2B5EF4-FFF2-40B4-BE49-F238E27FC236}">
                <a16:creationId xmlns:a16="http://schemas.microsoft.com/office/drawing/2014/main" id="{940128DB-C64B-05E5-6689-8E9F42886266}"/>
              </a:ext>
            </a:extLst>
          </p:cNvPr>
          <p:cNvSpPr txBox="1"/>
          <p:nvPr/>
        </p:nvSpPr>
        <p:spPr>
          <a:xfrm>
            <a:off x="-181069" y="252304"/>
            <a:ext cx="10254502" cy="707886"/>
          </a:xfrm>
          <a:prstGeom prst="rect">
            <a:avLst/>
          </a:prstGeom>
          <a:noFill/>
        </p:spPr>
        <p:txBody>
          <a:bodyPr wrap="square" rtlCol="0">
            <a:spAutoFit/>
          </a:bodyPr>
          <a:lstStyle/>
          <a:p>
            <a:pPr algn="ctr"/>
            <a:r>
              <a:rPr lang="fr-CA" sz="4000" b="1" dirty="0">
                <a:solidFill>
                  <a:schemeClr val="bg1"/>
                </a:solidFill>
              </a:rPr>
              <a:t>Les principes généraux d’un contrat</a:t>
            </a:r>
            <a:endParaRPr lang="fr-FR" sz="4000" b="1" dirty="0">
              <a:solidFill>
                <a:schemeClr val="bg1"/>
              </a:solidFill>
            </a:endParaRPr>
          </a:p>
        </p:txBody>
      </p:sp>
      <p:pic>
        <p:nvPicPr>
          <p:cNvPr id="7" name="Image 6">
            <a:extLst>
              <a:ext uri="{FF2B5EF4-FFF2-40B4-BE49-F238E27FC236}">
                <a16:creationId xmlns:a16="http://schemas.microsoft.com/office/drawing/2014/main" id="{9DF90752-6A15-BFDF-AA5A-3D61CEC4F69C}"/>
              </a:ext>
            </a:extLst>
          </p:cNvPr>
          <p:cNvPicPr>
            <a:picLocks noChangeAspect="1"/>
          </p:cNvPicPr>
          <p:nvPr/>
        </p:nvPicPr>
        <p:blipFill>
          <a:blip r:embed="rId3"/>
          <a:stretch>
            <a:fillRect/>
          </a:stretch>
        </p:blipFill>
        <p:spPr>
          <a:xfrm>
            <a:off x="0" y="5937129"/>
            <a:ext cx="941800" cy="920871"/>
          </a:xfrm>
          <a:prstGeom prst="rect">
            <a:avLst/>
          </a:prstGeom>
        </p:spPr>
      </p:pic>
    </p:spTree>
    <p:extLst>
      <p:ext uri="{BB962C8B-B14F-4D97-AF65-F5344CB8AC3E}">
        <p14:creationId xmlns:p14="http://schemas.microsoft.com/office/powerpoint/2010/main" val="368713809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descr="icône de couleur RVB de paratonnerre. protéger les bâtiments contre les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98" t="19428" r="11099" b="16419"/>
          <a:stretch/>
        </p:blipFill>
        <p:spPr bwMode="auto">
          <a:xfrm>
            <a:off x="9253366" y="5113865"/>
            <a:ext cx="1419000" cy="106410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Tout savoir sur la VMC | Mon-electricien.o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0364" y="4049762"/>
            <a:ext cx="1269466" cy="126946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2376545" y="396490"/>
            <a:ext cx="10515600" cy="861973"/>
          </a:xfrm>
        </p:spPr>
        <p:txBody>
          <a:bodyPr>
            <a:normAutofit/>
          </a:bodyPr>
          <a:lstStyle/>
          <a:p>
            <a:r>
              <a:rPr lang="fr-FR" sz="3200" b="1" dirty="0">
                <a:solidFill>
                  <a:schemeClr val="bg1"/>
                </a:solidFill>
                <a:latin typeface="+mn-lt"/>
              </a:rPr>
              <a:t>Les contrats </a:t>
            </a:r>
            <a:r>
              <a:rPr lang="fr-FR" sz="3200" b="1" dirty="0">
                <a:solidFill>
                  <a:srgbClr val="FF0000"/>
                </a:solidFill>
                <a:latin typeface="+mn-lt"/>
              </a:rPr>
              <a:t>obligatoires</a:t>
            </a:r>
          </a:p>
        </p:txBody>
      </p:sp>
      <p:sp>
        <p:nvSpPr>
          <p:cNvPr id="3" name="Espace réservé du contenu 2"/>
          <p:cNvSpPr>
            <a:spLocks noGrp="1"/>
          </p:cNvSpPr>
          <p:nvPr>
            <p:ph idx="1"/>
          </p:nvPr>
        </p:nvSpPr>
        <p:spPr>
          <a:xfrm>
            <a:off x="254900" y="1496570"/>
            <a:ext cx="9859484" cy="4762699"/>
          </a:xfrm>
        </p:spPr>
        <p:txBody>
          <a:bodyPr/>
          <a:lstStyle/>
          <a:p>
            <a:pPr marL="457200" indent="-457200">
              <a:buFont typeface="Arial" panose="020B0604020202020204" pitchFamily="34" charset="0"/>
              <a:buChar char="•"/>
            </a:pPr>
            <a:r>
              <a:rPr lang="fr-FR" sz="3200" dirty="0">
                <a:latin typeface="+mn-lt"/>
              </a:rPr>
              <a:t>Le chauffage central, toutes énergies confondues</a:t>
            </a:r>
          </a:p>
          <a:p>
            <a:pPr marL="457200" indent="-457200">
              <a:buFont typeface="Arial" panose="020B0604020202020204" pitchFamily="34" charset="0"/>
              <a:buChar char="•"/>
            </a:pPr>
            <a:r>
              <a:rPr lang="fr-FR" sz="3200" dirty="0">
                <a:latin typeface="+mn-lt"/>
              </a:rPr>
              <a:t>Les ascenseurs</a:t>
            </a:r>
          </a:p>
          <a:p>
            <a:pPr marL="457200" indent="-457200">
              <a:buFont typeface="Arial" panose="020B0604020202020204" pitchFamily="34" charset="0"/>
              <a:buChar char="•"/>
            </a:pPr>
            <a:r>
              <a:rPr lang="fr-FR" sz="3200" dirty="0">
                <a:latin typeface="+mn-lt"/>
              </a:rPr>
              <a:t>Les portes de garage, barrières et  portes automatiques</a:t>
            </a:r>
          </a:p>
          <a:p>
            <a:pPr marL="457200" indent="-457200">
              <a:buFont typeface="Arial" panose="020B0604020202020204" pitchFamily="34" charset="0"/>
              <a:buChar char="•"/>
            </a:pPr>
            <a:r>
              <a:rPr lang="fr-FR" sz="3200" dirty="0">
                <a:latin typeface="+mn-lt"/>
              </a:rPr>
              <a:t>Les systèmes de sécurité incendie</a:t>
            </a:r>
          </a:p>
          <a:p>
            <a:pPr marL="457200" indent="-457200">
              <a:buFont typeface="Arial" panose="020B0604020202020204" pitchFamily="34" charset="0"/>
              <a:buChar char="•"/>
            </a:pPr>
            <a:r>
              <a:rPr lang="fr-FR" sz="3200" dirty="0">
                <a:latin typeface="+mn-lt"/>
              </a:rPr>
              <a:t>Certains systèmes de VMC (ventilation mécanique contrôlée)</a:t>
            </a:r>
          </a:p>
          <a:p>
            <a:pPr marL="457200" indent="-457200">
              <a:buFont typeface="Arial" panose="020B0604020202020204" pitchFamily="34" charset="0"/>
              <a:buChar char="•"/>
            </a:pPr>
            <a:r>
              <a:rPr lang="fr-FR" sz="3200" dirty="0">
                <a:latin typeface="+mn-lt"/>
              </a:rPr>
              <a:t>Les systèmes paratonnerres</a:t>
            </a:r>
          </a:p>
          <a:p>
            <a:pPr marL="0" indent="0">
              <a:buNone/>
            </a:pPr>
            <a:endParaRPr lang="fr-FR" dirty="0"/>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32C41-7B39-4080-85C1-2D318E148575}" type="slidenum">
              <a:rPr lang="fr-FR" smtClean="0"/>
              <a:pPr/>
              <a:t>9</a:t>
            </a:fld>
            <a:endParaRPr lang="fr-FR"/>
          </a:p>
        </p:txBody>
      </p:sp>
      <p:pic>
        <p:nvPicPr>
          <p:cNvPr id="4100" name="Picture 4" descr="Becker &amp; Sohn GmbH u. Co.KG - Herzlich Willkomm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1951" y="205971"/>
            <a:ext cx="1020498" cy="12430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芝給水所公園施設内エレベーター工事完了 – ポートキッカーズ"/>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33" r="13272"/>
          <a:stretch/>
        </p:blipFill>
        <p:spPr bwMode="auto">
          <a:xfrm>
            <a:off x="10770500" y="1108313"/>
            <a:ext cx="902241" cy="112343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6"/>
          <a:stretch>
            <a:fillRect/>
          </a:stretch>
        </p:blipFill>
        <p:spPr>
          <a:xfrm>
            <a:off x="9253366" y="3051768"/>
            <a:ext cx="1188042" cy="1064103"/>
          </a:xfrm>
          <a:prstGeom prst="rect">
            <a:avLst/>
          </a:prstGeom>
        </p:spPr>
      </p:pic>
      <p:pic>
        <p:nvPicPr>
          <p:cNvPr id="4108" name="Picture 12" descr="extincteur d'incendie. illustration de vecteur plat isolé sur fond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2965" y="2722150"/>
            <a:ext cx="861669" cy="86166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8C1F08AF-474F-D2E8-C35C-883F68F8E77E}"/>
              </a:ext>
            </a:extLst>
          </p:cNvPr>
          <p:cNvPicPr>
            <a:picLocks noChangeAspect="1"/>
          </p:cNvPicPr>
          <p:nvPr/>
        </p:nvPicPr>
        <p:blipFill>
          <a:blip r:embed="rId8"/>
          <a:stretch>
            <a:fillRect/>
          </a:stretch>
        </p:blipFill>
        <p:spPr>
          <a:xfrm>
            <a:off x="102637" y="6022518"/>
            <a:ext cx="838200" cy="819573"/>
          </a:xfrm>
          <a:prstGeom prst="rect">
            <a:avLst/>
          </a:prstGeom>
        </p:spPr>
      </p:pic>
    </p:spTree>
    <p:extLst>
      <p:ext uri="{BB962C8B-B14F-4D97-AF65-F5344CB8AC3E}">
        <p14:creationId xmlns:p14="http://schemas.microsoft.com/office/powerpoint/2010/main" val="301095468"/>
      </p:ext>
    </p:extLst>
  </p:cSld>
  <p:clrMapOvr>
    <a:masterClrMapping/>
  </p:clrMapOvr>
  <p:transition spd="med">
    <p:fade/>
  </p:transition>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4672</Words>
  <Application>Microsoft Office PowerPoint</Application>
  <PresentationFormat>Grand écran</PresentationFormat>
  <Paragraphs>379</Paragraphs>
  <Slides>34</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Arial Black</vt:lpstr>
      <vt:lpstr>Arial Rounded MT Bold</vt:lpstr>
      <vt:lpstr>Calibri</vt:lpstr>
      <vt:lpstr>Wingdings</vt:lpstr>
      <vt:lpstr>Nouvelle présentation</vt:lpstr>
      <vt:lpstr>Présentation PowerPoint</vt:lpstr>
      <vt:lpstr>Les contrats d’entretien dans  votre copropriété</vt:lpstr>
      <vt:lpstr>Présentation PowerPoint</vt:lpstr>
      <vt:lpstr>Présentation PowerPoint</vt:lpstr>
      <vt:lpstr> </vt:lpstr>
      <vt:lpstr>Les éléments financiers</vt:lpstr>
      <vt:lpstr>Les clauses administratives</vt:lpstr>
      <vt:lpstr>  Les Annexes</vt:lpstr>
      <vt:lpstr>Les contrats obligatoires</vt:lpstr>
      <vt:lpstr>Les contrats de chauffage</vt:lpstr>
      <vt:lpstr>Les contrats de chauffage</vt:lpstr>
      <vt:lpstr>Les contrats de chauffage</vt:lpstr>
      <vt:lpstr>Les contrats de chauffage</vt:lpstr>
      <vt:lpstr>Les contrats de chauffage</vt:lpstr>
      <vt:lpstr>Les contrats de chauffage</vt:lpstr>
      <vt:lpstr>Les contrats de chauffage</vt:lpstr>
      <vt:lpstr>Les contrats d’ascenseurs</vt:lpstr>
      <vt:lpstr>Les contrats d’ascenseurs</vt:lpstr>
      <vt:lpstr>Les contrats d’ascenseurs</vt:lpstr>
      <vt:lpstr> </vt:lpstr>
      <vt:lpstr>Les contrats d’ascenseurs</vt:lpstr>
      <vt:lpstr>Les contrats de portes automatiques </vt:lpstr>
      <vt:lpstr>Les contrats de sécurité incendie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creator>
  <cp:lastModifiedBy>suivi</cp:lastModifiedBy>
  <cp:revision>7</cp:revision>
  <dcterms:created xsi:type="dcterms:W3CDTF">2025-03-31T08:37:18Z</dcterms:created>
  <dcterms:modified xsi:type="dcterms:W3CDTF">2025-04-03T14:31:57Z</dcterms:modified>
</cp:coreProperties>
</file>