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80" r:id="rId3"/>
    <p:sldId id="259" r:id="rId4"/>
    <p:sldId id="517" r:id="rId5"/>
    <p:sldId id="518" r:id="rId6"/>
    <p:sldId id="519" r:id="rId7"/>
    <p:sldId id="520" r:id="rId8"/>
    <p:sldId id="521" r:id="rId9"/>
    <p:sldId id="522" r:id="rId10"/>
    <p:sldId id="523" r:id="rId11"/>
    <p:sldId id="524" r:id="rId12"/>
    <p:sldId id="525" r:id="rId13"/>
    <p:sldId id="526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009D4B-535C-4AE1-B046-190017774C02}" type="datetimeFigureOut">
              <a:rPr lang="fr-FR" smtClean="0"/>
              <a:t>03/04/2025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19A6B3-9C7F-42ED-8D63-39438C5F81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9828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19A6B3-9C7F-42ED-8D63-39438C5F81CD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06121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3916" y="2130154"/>
            <a:ext cx="10364168" cy="1470687"/>
          </a:xfrm>
          <a:prstGeom prst="rect">
            <a:avLst/>
          </a:prstGeom>
        </p:spPr>
        <p:txBody>
          <a:bodyPr/>
          <a:lstStyle>
            <a:lvl1pPr>
              <a:defRPr sz="5061">
                <a:latin typeface="Arial Rounded MT Bold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9322" y="3886498"/>
            <a:ext cx="8533357" cy="175188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12">
                <a:latin typeface="Arial Rounded MT Bold" pitchFamily="34" charset="0"/>
              </a:defRPr>
            </a:lvl1pPr>
            <a:lvl2pPr marL="321366" indent="0" algn="ctr">
              <a:buNone/>
              <a:defRPr/>
            </a:lvl2pPr>
            <a:lvl3pPr marL="642732" indent="0" algn="ctr">
              <a:buNone/>
              <a:defRPr/>
            </a:lvl3pPr>
            <a:lvl4pPr marL="964098" indent="0" algn="ctr">
              <a:buNone/>
              <a:defRPr/>
            </a:lvl4pPr>
            <a:lvl5pPr marL="1285464" indent="0" algn="ctr">
              <a:buNone/>
              <a:defRPr/>
            </a:lvl5pPr>
            <a:lvl6pPr marL="1606829" indent="0" algn="ctr">
              <a:buNone/>
              <a:defRPr/>
            </a:lvl6pPr>
            <a:lvl7pPr marL="1928195" indent="0" algn="ctr">
              <a:buNone/>
              <a:defRPr/>
            </a:lvl7pPr>
            <a:lvl8pPr marL="2249561" indent="0" algn="ctr">
              <a:buNone/>
              <a:defRPr/>
            </a:lvl8pPr>
            <a:lvl9pPr marL="2570927" indent="0" algn="ctr">
              <a:buNone/>
              <a:defRPr/>
            </a:lvl9pPr>
          </a:lstStyle>
          <a:p>
            <a:r>
              <a:rPr lang="fr-FR" dirty="0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3503512404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0270" y="274499"/>
            <a:ext cx="10971460" cy="1142628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10270" y="1600126"/>
            <a:ext cx="10971460" cy="4525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62" y="6413046"/>
            <a:ext cx="539634" cy="42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47061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982" y="274499"/>
            <a:ext cx="2741749" cy="5851505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10270" y="274499"/>
            <a:ext cx="8086819" cy="585150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62" y="6413046"/>
            <a:ext cx="539634" cy="42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254622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0270" y="274499"/>
            <a:ext cx="10971460" cy="1142628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0270" y="1600126"/>
            <a:ext cx="10971460" cy="4525878"/>
          </a:xfrm>
          <a:prstGeom prst="rect">
            <a:avLst/>
          </a:prstGeom>
        </p:spPr>
        <p:txBody>
          <a:bodyPr/>
          <a:lstStyle>
            <a:lvl1pPr>
              <a:defRPr>
                <a:latin typeface="Arial Rounded MT Bold" pitchFamily="34" charset="0"/>
              </a:defRPr>
            </a:lvl1pPr>
            <a:lvl2pPr marL="743159" indent="-285659">
              <a:buClr>
                <a:schemeClr val="accent1">
                  <a:lumMod val="50000"/>
                </a:schemeClr>
              </a:buClr>
              <a:buFont typeface="Wingdings" pitchFamily="2" charset="2"/>
              <a:buChar char="q"/>
              <a:defRPr>
                <a:latin typeface="Arial Rounded MT Bold" pitchFamily="34" charset="0"/>
              </a:defRPr>
            </a:lvl2pPr>
            <a:lvl3pPr>
              <a:buClr>
                <a:schemeClr val="bg2">
                  <a:lumMod val="75000"/>
                </a:schemeClr>
              </a:buClr>
              <a:defRPr>
                <a:latin typeface="Arial Rounded MT Bold" pitchFamily="34" charset="0"/>
              </a:defRPr>
            </a:lvl3pPr>
            <a:lvl4pPr>
              <a:defRPr>
                <a:latin typeface="Arial Rounded MT Bold" pitchFamily="34" charset="0"/>
              </a:defRPr>
            </a:lvl4pPr>
            <a:lvl5pPr>
              <a:defRPr>
                <a:latin typeface="Arial Rounded MT Bold" pitchFamily="34" charset="0"/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62" y="6413046"/>
            <a:ext cx="539634" cy="42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244857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36" y="4406483"/>
            <a:ext cx="10362679" cy="1362450"/>
          </a:xfrm>
          <a:prstGeom prst="rect">
            <a:avLst/>
          </a:prstGeom>
        </p:spPr>
        <p:txBody>
          <a:bodyPr anchor="t"/>
          <a:lstStyle>
            <a:lvl1pPr algn="l">
              <a:defRPr sz="2812" b="1" cap="all">
                <a:latin typeface="Arial Rounded MT Bold" pitchFamily="34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36" y="2906784"/>
            <a:ext cx="10362679" cy="149969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406">
                <a:latin typeface="Arial Rounded MT Bold" pitchFamily="34" charset="0"/>
              </a:defRPr>
            </a:lvl1pPr>
            <a:lvl2pPr marL="321366" indent="0">
              <a:buNone/>
              <a:defRPr sz="1265"/>
            </a:lvl2pPr>
            <a:lvl3pPr marL="642732" indent="0">
              <a:buNone/>
              <a:defRPr sz="1125"/>
            </a:lvl3pPr>
            <a:lvl4pPr marL="964098" indent="0">
              <a:buNone/>
              <a:defRPr sz="984"/>
            </a:lvl4pPr>
            <a:lvl5pPr marL="1285464" indent="0">
              <a:buNone/>
              <a:defRPr sz="984"/>
            </a:lvl5pPr>
            <a:lvl6pPr marL="1606829" indent="0">
              <a:buNone/>
              <a:defRPr sz="984"/>
            </a:lvl6pPr>
            <a:lvl7pPr marL="1928195" indent="0">
              <a:buNone/>
              <a:defRPr sz="984"/>
            </a:lvl7pPr>
            <a:lvl8pPr marL="2249561" indent="0">
              <a:buNone/>
              <a:defRPr sz="984"/>
            </a:lvl8pPr>
            <a:lvl9pPr marL="2570927" indent="0">
              <a:buNone/>
              <a:defRPr sz="984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62" y="6413046"/>
            <a:ext cx="539634" cy="42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845077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0270" y="274499"/>
            <a:ext cx="10971460" cy="1142628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10270" y="1600126"/>
            <a:ext cx="5413540" cy="4525878"/>
          </a:xfrm>
          <a:prstGeom prst="rect">
            <a:avLst/>
          </a:prstGeom>
        </p:spPr>
        <p:txBody>
          <a:bodyPr/>
          <a:lstStyle>
            <a:lvl1pPr>
              <a:defRPr sz="1968">
                <a:latin typeface="Arial Rounded MT Bold" pitchFamily="34" charset="0"/>
              </a:defRPr>
            </a:lvl1pPr>
            <a:lvl2pPr marL="743159" indent="-285659">
              <a:buClr>
                <a:schemeClr val="accent1">
                  <a:lumMod val="50000"/>
                </a:schemeClr>
              </a:buClr>
              <a:buFont typeface="Wingdings" pitchFamily="2" charset="2"/>
              <a:buChar char="q"/>
              <a:defRPr sz="1687">
                <a:latin typeface="Arial Rounded MT Bold" pitchFamily="34" charset="0"/>
              </a:defRPr>
            </a:lvl2pPr>
            <a:lvl3pPr>
              <a:buClr>
                <a:schemeClr val="bg2">
                  <a:lumMod val="75000"/>
                </a:schemeClr>
              </a:buClr>
              <a:defRPr sz="1406">
                <a:latin typeface="Arial Rounded MT Bold" pitchFamily="34" charset="0"/>
              </a:defRPr>
            </a:lvl3pPr>
            <a:lvl4pPr>
              <a:defRPr sz="1265">
                <a:latin typeface="Arial Rounded MT Bold" pitchFamily="34" charset="0"/>
              </a:defRPr>
            </a:lvl4pPr>
            <a:lvl5pPr>
              <a:defRPr sz="1265">
                <a:latin typeface="Arial Rounded MT Bold" pitchFamily="34" charset="0"/>
              </a:defRPr>
            </a:lvl5pPr>
            <a:lvl6pPr>
              <a:defRPr sz="1265"/>
            </a:lvl6pPr>
            <a:lvl7pPr>
              <a:defRPr sz="1265"/>
            </a:lvl7pPr>
            <a:lvl8pPr>
              <a:defRPr sz="1265"/>
            </a:lvl8pPr>
            <a:lvl9pPr>
              <a:defRPr sz="1265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66703" y="1600126"/>
            <a:ext cx="5415028" cy="4525878"/>
          </a:xfrm>
          <a:prstGeom prst="rect">
            <a:avLst/>
          </a:prstGeom>
        </p:spPr>
        <p:txBody>
          <a:bodyPr/>
          <a:lstStyle>
            <a:lvl1pPr>
              <a:defRPr sz="1968">
                <a:latin typeface="Arial Rounded MT Bold" pitchFamily="34" charset="0"/>
              </a:defRPr>
            </a:lvl1pPr>
            <a:lvl2pPr marL="778866" indent="-321366">
              <a:buClr>
                <a:schemeClr val="accent1">
                  <a:lumMod val="50000"/>
                </a:schemeClr>
              </a:buClr>
              <a:buFont typeface="Wingdings" pitchFamily="2" charset="2"/>
              <a:buChar char="q"/>
              <a:defRPr sz="1687">
                <a:latin typeface="Arial Rounded MT Bold" pitchFamily="34" charset="0"/>
              </a:defRPr>
            </a:lvl2pPr>
            <a:lvl3pPr>
              <a:buClr>
                <a:schemeClr val="bg2">
                  <a:lumMod val="75000"/>
                </a:schemeClr>
              </a:buClr>
              <a:defRPr sz="1406">
                <a:latin typeface="Arial Rounded MT Bold" pitchFamily="34" charset="0"/>
              </a:defRPr>
            </a:lvl3pPr>
            <a:lvl4pPr>
              <a:defRPr sz="1265">
                <a:latin typeface="Arial Rounded MT Bold" pitchFamily="34" charset="0"/>
              </a:defRPr>
            </a:lvl4pPr>
            <a:lvl5pPr>
              <a:defRPr sz="1265">
                <a:latin typeface="Arial Rounded MT Bold" pitchFamily="34" charset="0"/>
              </a:defRPr>
            </a:lvl5pPr>
            <a:lvl6pPr>
              <a:defRPr sz="1265"/>
            </a:lvl6pPr>
            <a:lvl7pPr>
              <a:defRPr sz="1265"/>
            </a:lvl7pPr>
            <a:lvl8pPr>
              <a:defRPr sz="1265"/>
            </a:lvl8pPr>
            <a:lvl9pPr>
              <a:defRPr sz="1265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62" y="6413046"/>
            <a:ext cx="539634" cy="42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196294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0270" y="274499"/>
            <a:ext cx="10971460" cy="114262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0270" y="1535406"/>
            <a:ext cx="5386748" cy="63938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87" b="1"/>
            </a:lvl1pPr>
            <a:lvl2pPr marL="321366" indent="0">
              <a:buNone/>
              <a:defRPr sz="1406" b="1"/>
            </a:lvl2pPr>
            <a:lvl3pPr marL="642732" indent="0">
              <a:buNone/>
              <a:defRPr sz="1265" b="1"/>
            </a:lvl3pPr>
            <a:lvl4pPr marL="964098" indent="0">
              <a:buNone/>
              <a:defRPr sz="1125" b="1"/>
            </a:lvl4pPr>
            <a:lvl5pPr marL="1285464" indent="0">
              <a:buNone/>
              <a:defRPr sz="1125" b="1"/>
            </a:lvl5pPr>
            <a:lvl6pPr marL="1606829" indent="0">
              <a:buNone/>
              <a:defRPr sz="1125" b="1"/>
            </a:lvl6pPr>
            <a:lvl7pPr marL="1928195" indent="0">
              <a:buNone/>
              <a:defRPr sz="1125" b="1"/>
            </a:lvl7pPr>
            <a:lvl8pPr marL="2249561" indent="0">
              <a:buNone/>
              <a:defRPr sz="1125" b="1"/>
            </a:lvl8pPr>
            <a:lvl9pPr marL="2570927" indent="0">
              <a:buNone/>
              <a:defRPr sz="1125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0270" y="2174788"/>
            <a:ext cx="5386748" cy="3951216"/>
          </a:xfrm>
          <a:prstGeom prst="rect">
            <a:avLst/>
          </a:prstGeom>
        </p:spPr>
        <p:txBody>
          <a:bodyPr/>
          <a:lstStyle>
            <a:lvl1pPr>
              <a:defRPr sz="1687"/>
            </a:lvl1pPr>
            <a:lvl2pPr>
              <a:defRPr sz="1406"/>
            </a:lvl2pPr>
            <a:lvl3pPr>
              <a:defRPr sz="1265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494" y="1535406"/>
            <a:ext cx="5388236" cy="63938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87" b="1"/>
            </a:lvl1pPr>
            <a:lvl2pPr marL="321366" indent="0">
              <a:buNone/>
              <a:defRPr sz="1406" b="1"/>
            </a:lvl2pPr>
            <a:lvl3pPr marL="642732" indent="0">
              <a:buNone/>
              <a:defRPr sz="1265" b="1"/>
            </a:lvl3pPr>
            <a:lvl4pPr marL="964098" indent="0">
              <a:buNone/>
              <a:defRPr sz="1125" b="1"/>
            </a:lvl4pPr>
            <a:lvl5pPr marL="1285464" indent="0">
              <a:buNone/>
              <a:defRPr sz="1125" b="1"/>
            </a:lvl5pPr>
            <a:lvl6pPr marL="1606829" indent="0">
              <a:buNone/>
              <a:defRPr sz="1125" b="1"/>
            </a:lvl6pPr>
            <a:lvl7pPr marL="1928195" indent="0">
              <a:buNone/>
              <a:defRPr sz="1125" b="1"/>
            </a:lvl7pPr>
            <a:lvl8pPr marL="2249561" indent="0">
              <a:buNone/>
              <a:defRPr sz="1125" b="1"/>
            </a:lvl8pPr>
            <a:lvl9pPr marL="2570927" indent="0">
              <a:buNone/>
              <a:defRPr sz="1125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494" y="2174788"/>
            <a:ext cx="5388236" cy="3951216"/>
          </a:xfrm>
          <a:prstGeom prst="rect">
            <a:avLst/>
          </a:prstGeom>
        </p:spPr>
        <p:txBody>
          <a:bodyPr/>
          <a:lstStyle>
            <a:lvl1pPr>
              <a:defRPr sz="1687"/>
            </a:lvl1pPr>
            <a:lvl2pPr>
              <a:defRPr sz="1406"/>
            </a:lvl2pPr>
            <a:lvl3pPr>
              <a:defRPr sz="1265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62" y="6413046"/>
            <a:ext cx="539634" cy="42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58167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0270" y="274499"/>
            <a:ext cx="10971460" cy="1142628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62" y="6413046"/>
            <a:ext cx="539634" cy="42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979017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62" y="6413046"/>
            <a:ext cx="539634" cy="42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620698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0270" y="273383"/>
            <a:ext cx="4009919" cy="1161597"/>
          </a:xfrm>
          <a:prstGeom prst="rect">
            <a:avLst/>
          </a:prstGeom>
        </p:spPr>
        <p:txBody>
          <a:bodyPr anchor="b"/>
          <a:lstStyle>
            <a:lvl1pPr algn="l">
              <a:defRPr sz="1406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059" y="273383"/>
            <a:ext cx="6815672" cy="5852621"/>
          </a:xfrm>
          <a:prstGeom prst="rect">
            <a:avLst/>
          </a:prstGeom>
        </p:spPr>
        <p:txBody>
          <a:bodyPr/>
          <a:lstStyle>
            <a:lvl1pPr>
              <a:defRPr sz="2249"/>
            </a:lvl1pPr>
            <a:lvl2pPr>
              <a:defRPr sz="1968"/>
            </a:lvl2pPr>
            <a:lvl3pPr>
              <a:defRPr sz="1687"/>
            </a:lvl3pPr>
            <a:lvl4pPr>
              <a:defRPr sz="1406"/>
            </a:lvl4pPr>
            <a:lvl5pPr>
              <a:defRPr sz="1406"/>
            </a:lvl5pPr>
            <a:lvl6pPr>
              <a:defRPr sz="1406"/>
            </a:lvl6pPr>
            <a:lvl7pPr>
              <a:defRPr sz="1406"/>
            </a:lvl7pPr>
            <a:lvl8pPr>
              <a:defRPr sz="1406"/>
            </a:lvl8pPr>
            <a:lvl9pPr>
              <a:defRPr sz="1406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10270" y="1434980"/>
            <a:ext cx="4009919" cy="46910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84"/>
            </a:lvl1pPr>
            <a:lvl2pPr marL="321366" indent="0">
              <a:buNone/>
              <a:defRPr sz="843"/>
            </a:lvl2pPr>
            <a:lvl3pPr marL="642732" indent="0">
              <a:buNone/>
              <a:defRPr sz="703"/>
            </a:lvl3pPr>
            <a:lvl4pPr marL="964098" indent="0">
              <a:buNone/>
              <a:defRPr sz="633"/>
            </a:lvl4pPr>
            <a:lvl5pPr marL="1285464" indent="0">
              <a:buNone/>
              <a:defRPr sz="633"/>
            </a:lvl5pPr>
            <a:lvl6pPr marL="1606829" indent="0">
              <a:buNone/>
              <a:defRPr sz="633"/>
            </a:lvl6pPr>
            <a:lvl7pPr marL="1928195" indent="0">
              <a:buNone/>
              <a:defRPr sz="633"/>
            </a:lvl7pPr>
            <a:lvl8pPr marL="2249561" indent="0">
              <a:buNone/>
              <a:defRPr sz="633"/>
            </a:lvl8pPr>
            <a:lvl9pPr marL="2570927" indent="0">
              <a:buNone/>
              <a:defRPr sz="633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62" y="6413046"/>
            <a:ext cx="539634" cy="42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76701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8983" y="4800377"/>
            <a:ext cx="7315795" cy="566851"/>
          </a:xfrm>
          <a:prstGeom prst="rect">
            <a:avLst/>
          </a:prstGeom>
        </p:spPr>
        <p:txBody>
          <a:bodyPr anchor="b"/>
          <a:lstStyle>
            <a:lvl1pPr algn="l">
              <a:defRPr sz="1406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8983" y="612601"/>
            <a:ext cx="7315795" cy="41152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49"/>
            </a:lvl1pPr>
            <a:lvl2pPr marL="321366" indent="0">
              <a:buNone/>
              <a:defRPr sz="1968"/>
            </a:lvl2pPr>
            <a:lvl3pPr marL="642732" indent="0">
              <a:buNone/>
              <a:defRPr sz="1687"/>
            </a:lvl3pPr>
            <a:lvl4pPr marL="964098" indent="0">
              <a:buNone/>
              <a:defRPr sz="1406"/>
            </a:lvl4pPr>
            <a:lvl5pPr marL="1285464" indent="0">
              <a:buNone/>
              <a:defRPr sz="1406"/>
            </a:lvl5pPr>
            <a:lvl6pPr marL="1606829" indent="0">
              <a:buNone/>
              <a:defRPr sz="1406"/>
            </a:lvl6pPr>
            <a:lvl7pPr marL="1928195" indent="0">
              <a:buNone/>
              <a:defRPr sz="1406"/>
            </a:lvl7pPr>
            <a:lvl8pPr marL="2249561" indent="0">
              <a:buNone/>
              <a:defRPr sz="1406"/>
            </a:lvl8pPr>
            <a:lvl9pPr marL="2570927" indent="0">
              <a:buNone/>
              <a:defRPr sz="1406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8983" y="5367227"/>
            <a:ext cx="7315795" cy="8045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84"/>
            </a:lvl1pPr>
            <a:lvl2pPr marL="321366" indent="0">
              <a:buNone/>
              <a:defRPr sz="843"/>
            </a:lvl2pPr>
            <a:lvl3pPr marL="642732" indent="0">
              <a:buNone/>
              <a:defRPr sz="703"/>
            </a:lvl3pPr>
            <a:lvl4pPr marL="964098" indent="0">
              <a:buNone/>
              <a:defRPr sz="633"/>
            </a:lvl4pPr>
            <a:lvl5pPr marL="1285464" indent="0">
              <a:buNone/>
              <a:defRPr sz="633"/>
            </a:lvl5pPr>
            <a:lvl6pPr marL="1606829" indent="0">
              <a:buNone/>
              <a:defRPr sz="633"/>
            </a:lvl6pPr>
            <a:lvl7pPr marL="1928195" indent="0">
              <a:buNone/>
              <a:defRPr sz="633"/>
            </a:lvl7pPr>
            <a:lvl8pPr marL="2249561" indent="0">
              <a:buNone/>
              <a:defRPr sz="633"/>
            </a:lvl8pPr>
            <a:lvl9pPr marL="2570927" indent="0">
              <a:buNone/>
              <a:defRPr sz="633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62" y="6413046"/>
            <a:ext cx="539634" cy="42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538024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548">
              <a:srgbClr val="D1EAEC"/>
            </a:gs>
            <a:gs pos="0">
              <a:schemeClr val="accent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2" name="Picture 18" descr="fd1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6233" y="0"/>
            <a:ext cx="12556440" cy="6855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9415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/>
  </p:transition>
  <p:hf hdr="0" ftr="0" dt="0"/>
  <p:txStyles>
    <p:titleStyle>
      <a:lvl1pPr algn="ctr" defTabSz="913885" rtl="0" fontAlgn="base">
        <a:spcBef>
          <a:spcPct val="0"/>
        </a:spcBef>
        <a:spcAft>
          <a:spcPct val="0"/>
        </a:spcAft>
        <a:defRPr sz="2530">
          <a:solidFill>
            <a:schemeClr val="tx2"/>
          </a:solidFill>
          <a:latin typeface="+mj-lt"/>
          <a:ea typeface="+mj-ea"/>
          <a:cs typeface="+mj-cs"/>
        </a:defRPr>
      </a:lvl1pPr>
      <a:lvl2pPr algn="ctr" defTabSz="913885" rtl="0" fontAlgn="base">
        <a:spcBef>
          <a:spcPct val="0"/>
        </a:spcBef>
        <a:spcAft>
          <a:spcPct val="0"/>
        </a:spcAft>
        <a:defRPr sz="2530">
          <a:solidFill>
            <a:schemeClr val="tx2"/>
          </a:solidFill>
          <a:latin typeface="Arial Black" pitchFamily="1" charset="0"/>
          <a:ea typeface="ＭＳ Ｐゴシック" pitchFamily="1" charset="-128"/>
        </a:defRPr>
      </a:lvl2pPr>
      <a:lvl3pPr algn="ctr" defTabSz="913885" rtl="0" fontAlgn="base">
        <a:spcBef>
          <a:spcPct val="0"/>
        </a:spcBef>
        <a:spcAft>
          <a:spcPct val="0"/>
        </a:spcAft>
        <a:defRPr sz="2530">
          <a:solidFill>
            <a:schemeClr val="tx2"/>
          </a:solidFill>
          <a:latin typeface="Arial Black" pitchFamily="1" charset="0"/>
          <a:ea typeface="ＭＳ Ｐゴシック" pitchFamily="1" charset="-128"/>
        </a:defRPr>
      </a:lvl3pPr>
      <a:lvl4pPr algn="ctr" defTabSz="913885" rtl="0" fontAlgn="base">
        <a:spcBef>
          <a:spcPct val="0"/>
        </a:spcBef>
        <a:spcAft>
          <a:spcPct val="0"/>
        </a:spcAft>
        <a:defRPr sz="2530">
          <a:solidFill>
            <a:schemeClr val="tx2"/>
          </a:solidFill>
          <a:latin typeface="Arial Black" pitchFamily="1" charset="0"/>
          <a:ea typeface="ＭＳ Ｐゴシック" pitchFamily="1" charset="-128"/>
        </a:defRPr>
      </a:lvl4pPr>
      <a:lvl5pPr algn="ctr" defTabSz="913885" rtl="0" fontAlgn="base">
        <a:spcBef>
          <a:spcPct val="0"/>
        </a:spcBef>
        <a:spcAft>
          <a:spcPct val="0"/>
        </a:spcAft>
        <a:defRPr sz="2530">
          <a:solidFill>
            <a:schemeClr val="tx2"/>
          </a:solidFill>
          <a:latin typeface="Arial Black" pitchFamily="1" charset="0"/>
          <a:ea typeface="ＭＳ Ｐゴシック" pitchFamily="1" charset="-128"/>
        </a:defRPr>
      </a:lvl5pPr>
      <a:lvl6pPr marL="321366" algn="ctr" defTabSz="913885" rtl="0" fontAlgn="base">
        <a:spcBef>
          <a:spcPct val="0"/>
        </a:spcBef>
        <a:spcAft>
          <a:spcPct val="0"/>
        </a:spcAft>
        <a:defRPr sz="2530">
          <a:solidFill>
            <a:schemeClr val="tx2"/>
          </a:solidFill>
          <a:latin typeface="Arial Black" pitchFamily="1" charset="0"/>
          <a:ea typeface="ＭＳ Ｐゴシック" pitchFamily="1" charset="-128"/>
        </a:defRPr>
      </a:lvl6pPr>
      <a:lvl7pPr marL="642732" algn="ctr" defTabSz="913885" rtl="0" fontAlgn="base">
        <a:spcBef>
          <a:spcPct val="0"/>
        </a:spcBef>
        <a:spcAft>
          <a:spcPct val="0"/>
        </a:spcAft>
        <a:defRPr sz="2530">
          <a:solidFill>
            <a:schemeClr val="tx2"/>
          </a:solidFill>
          <a:latin typeface="Arial Black" pitchFamily="1" charset="0"/>
          <a:ea typeface="ＭＳ Ｐゴシック" pitchFamily="1" charset="-128"/>
        </a:defRPr>
      </a:lvl7pPr>
      <a:lvl8pPr marL="964098" algn="ctr" defTabSz="913885" rtl="0" fontAlgn="base">
        <a:spcBef>
          <a:spcPct val="0"/>
        </a:spcBef>
        <a:spcAft>
          <a:spcPct val="0"/>
        </a:spcAft>
        <a:defRPr sz="2530">
          <a:solidFill>
            <a:schemeClr val="tx2"/>
          </a:solidFill>
          <a:latin typeface="Arial Black" pitchFamily="1" charset="0"/>
          <a:ea typeface="ＭＳ Ｐゴシック" pitchFamily="1" charset="-128"/>
        </a:defRPr>
      </a:lvl8pPr>
      <a:lvl9pPr marL="1285464" algn="ctr" defTabSz="913885" rtl="0" fontAlgn="base">
        <a:spcBef>
          <a:spcPct val="0"/>
        </a:spcBef>
        <a:spcAft>
          <a:spcPct val="0"/>
        </a:spcAft>
        <a:defRPr sz="2530">
          <a:solidFill>
            <a:schemeClr val="tx2"/>
          </a:solidFill>
          <a:latin typeface="Arial Black" pitchFamily="1" charset="0"/>
          <a:ea typeface="ＭＳ Ｐゴシック" pitchFamily="1" charset="-128"/>
        </a:defRPr>
      </a:lvl9pPr>
    </p:titleStyle>
    <p:bodyStyle>
      <a:lvl1pPr marL="342567" indent="-342567" algn="l" defTabSz="913885" rtl="0" fontAlgn="base">
        <a:spcBef>
          <a:spcPct val="20000"/>
        </a:spcBef>
        <a:spcAft>
          <a:spcPct val="0"/>
        </a:spcAft>
        <a:defRPr sz="3233">
          <a:solidFill>
            <a:schemeClr val="tx1"/>
          </a:solidFill>
          <a:latin typeface="+mn-lt"/>
          <a:ea typeface="+mn-ea"/>
          <a:cs typeface="+mn-cs"/>
        </a:defRPr>
      </a:lvl1pPr>
      <a:lvl2pPr marL="743159" indent="-285659" algn="l" defTabSz="913885" rtl="0" fontAlgn="base">
        <a:spcBef>
          <a:spcPct val="20000"/>
        </a:spcBef>
        <a:spcAft>
          <a:spcPct val="0"/>
        </a:spcAft>
        <a:buChar char="–"/>
        <a:defRPr sz="2812">
          <a:solidFill>
            <a:schemeClr val="tx1"/>
          </a:solidFill>
          <a:latin typeface="+mn-lt"/>
          <a:ea typeface="+mn-ea"/>
        </a:defRPr>
      </a:lvl2pPr>
      <a:lvl3pPr marL="1142634" indent="-228750" algn="l" defTabSz="913885" rtl="0" fontAlgn="base">
        <a:spcBef>
          <a:spcPct val="20000"/>
        </a:spcBef>
        <a:spcAft>
          <a:spcPct val="0"/>
        </a:spcAft>
        <a:buChar char="•"/>
        <a:defRPr sz="2390">
          <a:solidFill>
            <a:schemeClr val="tx1"/>
          </a:solidFill>
          <a:latin typeface="+mn-lt"/>
          <a:ea typeface="+mn-ea"/>
        </a:defRPr>
      </a:lvl3pPr>
      <a:lvl4pPr marL="1600134" indent="-228750" algn="l" defTabSz="913885" rtl="0" fontAlgn="base">
        <a:spcBef>
          <a:spcPct val="20000"/>
        </a:spcBef>
        <a:spcAft>
          <a:spcPct val="0"/>
        </a:spcAft>
        <a:buChar char="–"/>
        <a:defRPr sz="1968">
          <a:solidFill>
            <a:schemeClr val="tx1"/>
          </a:solidFill>
          <a:latin typeface="+mn-lt"/>
          <a:ea typeface="+mn-ea"/>
        </a:defRPr>
      </a:lvl4pPr>
      <a:lvl5pPr marL="2056519" indent="-228750" algn="l" defTabSz="913885" rtl="0" fontAlgn="base">
        <a:spcBef>
          <a:spcPct val="20000"/>
        </a:spcBef>
        <a:spcAft>
          <a:spcPct val="0"/>
        </a:spcAft>
        <a:buChar char="»"/>
        <a:defRPr sz="1968">
          <a:solidFill>
            <a:schemeClr val="tx1"/>
          </a:solidFill>
          <a:latin typeface="+mn-lt"/>
          <a:ea typeface="+mn-ea"/>
        </a:defRPr>
      </a:lvl5pPr>
      <a:lvl6pPr marL="2377885" indent="-228750" algn="l" defTabSz="913885" rtl="0" fontAlgn="base">
        <a:spcBef>
          <a:spcPct val="20000"/>
        </a:spcBef>
        <a:spcAft>
          <a:spcPct val="0"/>
        </a:spcAft>
        <a:buChar char="»"/>
        <a:defRPr sz="1968">
          <a:solidFill>
            <a:schemeClr val="tx1"/>
          </a:solidFill>
          <a:latin typeface="+mn-lt"/>
          <a:ea typeface="+mn-ea"/>
        </a:defRPr>
      </a:lvl6pPr>
      <a:lvl7pPr marL="2699251" indent="-228750" algn="l" defTabSz="913885" rtl="0" fontAlgn="base">
        <a:spcBef>
          <a:spcPct val="20000"/>
        </a:spcBef>
        <a:spcAft>
          <a:spcPct val="0"/>
        </a:spcAft>
        <a:buChar char="»"/>
        <a:defRPr sz="1968">
          <a:solidFill>
            <a:schemeClr val="tx1"/>
          </a:solidFill>
          <a:latin typeface="+mn-lt"/>
          <a:ea typeface="+mn-ea"/>
        </a:defRPr>
      </a:lvl7pPr>
      <a:lvl8pPr marL="3020616" indent="-228750" algn="l" defTabSz="913885" rtl="0" fontAlgn="base">
        <a:spcBef>
          <a:spcPct val="20000"/>
        </a:spcBef>
        <a:spcAft>
          <a:spcPct val="0"/>
        </a:spcAft>
        <a:buChar char="»"/>
        <a:defRPr sz="1968">
          <a:solidFill>
            <a:schemeClr val="tx1"/>
          </a:solidFill>
          <a:latin typeface="+mn-lt"/>
          <a:ea typeface="+mn-ea"/>
        </a:defRPr>
      </a:lvl8pPr>
      <a:lvl9pPr marL="3341982" indent="-228750" algn="l" defTabSz="913885" rtl="0" fontAlgn="base">
        <a:spcBef>
          <a:spcPct val="20000"/>
        </a:spcBef>
        <a:spcAft>
          <a:spcPct val="0"/>
        </a:spcAft>
        <a:buChar char="»"/>
        <a:defRPr sz="1968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642732" rtl="0" eaLnBrk="1" latinLnBrk="0" hangingPunct="1">
        <a:defRPr sz="1265" kern="1200">
          <a:solidFill>
            <a:schemeClr val="tx1"/>
          </a:solidFill>
          <a:latin typeface="+mn-lt"/>
          <a:ea typeface="+mn-ea"/>
          <a:cs typeface="+mn-cs"/>
        </a:defRPr>
      </a:lvl1pPr>
      <a:lvl2pPr marL="321366" algn="l" defTabSz="642732" rtl="0" eaLnBrk="1" latinLnBrk="0" hangingPunct="1">
        <a:defRPr sz="1265" kern="1200">
          <a:solidFill>
            <a:schemeClr val="tx1"/>
          </a:solidFill>
          <a:latin typeface="+mn-lt"/>
          <a:ea typeface="+mn-ea"/>
          <a:cs typeface="+mn-cs"/>
        </a:defRPr>
      </a:lvl2pPr>
      <a:lvl3pPr marL="642732" algn="l" defTabSz="642732" rtl="0" eaLnBrk="1" latinLnBrk="0" hangingPunct="1">
        <a:defRPr sz="1265" kern="1200">
          <a:solidFill>
            <a:schemeClr val="tx1"/>
          </a:solidFill>
          <a:latin typeface="+mn-lt"/>
          <a:ea typeface="+mn-ea"/>
          <a:cs typeface="+mn-cs"/>
        </a:defRPr>
      </a:lvl3pPr>
      <a:lvl4pPr marL="964098" algn="l" defTabSz="642732" rtl="0" eaLnBrk="1" latinLnBrk="0" hangingPunct="1">
        <a:defRPr sz="1265" kern="1200">
          <a:solidFill>
            <a:schemeClr val="tx1"/>
          </a:solidFill>
          <a:latin typeface="+mn-lt"/>
          <a:ea typeface="+mn-ea"/>
          <a:cs typeface="+mn-cs"/>
        </a:defRPr>
      </a:lvl4pPr>
      <a:lvl5pPr marL="1285464" algn="l" defTabSz="642732" rtl="0" eaLnBrk="1" latinLnBrk="0" hangingPunct="1">
        <a:defRPr sz="1265" kern="1200">
          <a:solidFill>
            <a:schemeClr val="tx1"/>
          </a:solidFill>
          <a:latin typeface="+mn-lt"/>
          <a:ea typeface="+mn-ea"/>
          <a:cs typeface="+mn-cs"/>
        </a:defRPr>
      </a:lvl5pPr>
      <a:lvl6pPr marL="1606829" algn="l" defTabSz="642732" rtl="0" eaLnBrk="1" latinLnBrk="0" hangingPunct="1">
        <a:defRPr sz="1265" kern="1200">
          <a:solidFill>
            <a:schemeClr val="tx1"/>
          </a:solidFill>
          <a:latin typeface="+mn-lt"/>
          <a:ea typeface="+mn-ea"/>
          <a:cs typeface="+mn-cs"/>
        </a:defRPr>
      </a:lvl6pPr>
      <a:lvl7pPr marL="1928195" algn="l" defTabSz="642732" rtl="0" eaLnBrk="1" latinLnBrk="0" hangingPunct="1">
        <a:defRPr sz="1265" kern="1200">
          <a:solidFill>
            <a:schemeClr val="tx1"/>
          </a:solidFill>
          <a:latin typeface="+mn-lt"/>
          <a:ea typeface="+mn-ea"/>
          <a:cs typeface="+mn-cs"/>
        </a:defRPr>
      </a:lvl7pPr>
      <a:lvl8pPr marL="2249561" algn="l" defTabSz="642732" rtl="0" eaLnBrk="1" latinLnBrk="0" hangingPunct="1">
        <a:defRPr sz="1265" kern="1200">
          <a:solidFill>
            <a:schemeClr val="tx1"/>
          </a:solidFill>
          <a:latin typeface="+mn-lt"/>
          <a:ea typeface="+mn-ea"/>
          <a:cs typeface="+mn-cs"/>
        </a:defRPr>
      </a:lvl8pPr>
      <a:lvl9pPr marL="2570927" algn="l" defTabSz="642732" rtl="0" eaLnBrk="1" latinLnBrk="0" hangingPunct="1">
        <a:defRPr sz="12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>
            <a:extLst>
              <a:ext uri="{FF2B5EF4-FFF2-40B4-BE49-F238E27FC236}">
                <a16:creationId xmlns:a16="http://schemas.microsoft.com/office/drawing/2014/main" id="{80FE4779-92C9-8CFD-5B8B-178CA134DB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7999" y="5514051"/>
            <a:ext cx="1006818" cy="98624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9" name="Picture 2" descr="f8df1bef-6142-4e4a-b0fa-a0c9dc9f2f98@mxp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7999" y="132163"/>
            <a:ext cx="1062138" cy="1038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9C266452-F5D1-B493-12E6-453841C98ED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862" y="5514052"/>
            <a:ext cx="1006818" cy="98624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ABDE7C9-42DD-0450-5ED6-B4549AF0EFF7}"/>
              </a:ext>
            </a:extLst>
          </p:cNvPr>
          <p:cNvSpPr/>
          <p:nvPr/>
        </p:nvSpPr>
        <p:spPr bwMode="auto">
          <a:xfrm>
            <a:off x="1330859" y="1919335"/>
            <a:ext cx="9560460" cy="3349782"/>
          </a:xfrm>
          <a:prstGeom prst="rect">
            <a:avLst/>
          </a:prstGeom>
          <a:solidFill>
            <a:schemeClr val="bg2">
              <a:lumMod val="20000"/>
              <a:lumOff val="80000"/>
              <a:alpha val="46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293338"/>
            <a:ext cx="9143999" cy="5813632"/>
          </a:xfrm>
        </p:spPr>
        <p:txBody>
          <a:bodyPr anchor="ctr">
            <a:normAutofit/>
          </a:bodyPr>
          <a:lstStyle/>
          <a:p>
            <a:r>
              <a:rPr lang="fr-FR" sz="4000" dirty="0">
                <a:latin typeface="+mj-lt"/>
              </a:rPr>
              <a:t>L’ANNULATION D’UNE RÉSOLUTION DE L’ASSEMBLÉE OU DE CELLE-CI DANS SON INTEGRALITÉ : PROCÉDURE ET MOTIFS</a:t>
            </a:r>
            <a:br>
              <a:rPr lang="fr-FR" sz="7200" dirty="0"/>
            </a:br>
            <a:endParaRPr lang="fr-FR" sz="7200" dirty="0"/>
          </a:p>
        </p:txBody>
      </p:sp>
      <p:pic>
        <p:nvPicPr>
          <p:cNvPr id="13" name="Picture 2" descr="f8df1bef-6142-4e4a-b0fa-a0c9dc9f2f98@mxp5">
            <a:extLst>
              <a:ext uri="{FF2B5EF4-FFF2-40B4-BE49-F238E27FC236}">
                <a16:creationId xmlns:a16="http://schemas.microsoft.com/office/drawing/2014/main" id="{F4A310CB-6DE3-6C3B-7C15-1FB15C4BF7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02" y="132163"/>
            <a:ext cx="1062138" cy="1038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3042F7-EFDE-9DC0-B417-27EF381A6E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85C8EE-E49D-6EC5-302A-B1DB0A42D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234" y="324000"/>
            <a:ext cx="9905330" cy="612000"/>
          </a:xfrm>
        </p:spPr>
        <p:txBody>
          <a:bodyPr>
            <a:noAutofit/>
          </a:bodyPr>
          <a:lstStyle/>
          <a:p>
            <a:r>
              <a:rPr lang="fr-CA" sz="4000" b="1" dirty="0">
                <a:solidFill>
                  <a:schemeClr val="bg1"/>
                </a:solidFill>
                <a:cs typeface="Arial" panose="020B0604020202020204" pitchFamily="34" charset="0"/>
              </a:rPr>
              <a:t>II / </a:t>
            </a:r>
            <a:r>
              <a:rPr lang="fr-CA" sz="4000" b="1" u="sng" dirty="0">
                <a:solidFill>
                  <a:schemeClr val="bg1"/>
                </a:solidFill>
                <a:cs typeface="Arial" panose="020B0604020202020204" pitchFamily="34" charset="0"/>
              </a:rPr>
              <a:t>Les causes de nullité </a:t>
            </a:r>
            <a:br>
              <a:rPr lang="fr-CA" sz="4000" b="1" u="sng" dirty="0">
                <a:solidFill>
                  <a:schemeClr val="bg1"/>
                </a:solidFill>
                <a:cs typeface="Arial" panose="020B0604020202020204" pitchFamily="34" charset="0"/>
              </a:rPr>
            </a:br>
            <a:br>
              <a:rPr lang="fr-CA" sz="4000" b="1" u="sng" dirty="0">
                <a:solidFill>
                  <a:schemeClr val="bg1"/>
                </a:solidFill>
                <a:cs typeface="Arial" panose="020B0604020202020204" pitchFamily="34" charset="0"/>
              </a:rPr>
            </a:br>
            <a:endParaRPr lang="fr-FR" sz="4000" b="1" u="sng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CD4324D-40BD-C851-18B7-6C59F79F1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157" y="1634061"/>
            <a:ext cx="9987513" cy="489993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fr-FR" sz="2100" b="1" dirty="0">
                <a:latin typeface="+mn-lt"/>
              </a:rPr>
              <a:t>La violation des majorités requises </a:t>
            </a:r>
            <a:r>
              <a:rPr lang="fr-FR" sz="2100" dirty="0">
                <a:latin typeface="+mn-lt"/>
              </a:rPr>
              <a:t>(Cass 3e civ. 17 janvier 2006, n° 04 - 19094). </a:t>
            </a:r>
          </a:p>
          <a:p>
            <a:pPr marL="0" indent="0" algn="just">
              <a:buNone/>
            </a:pPr>
            <a:endParaRPr lang="fr-FR" sz="2100" b="1" dirty="0">
              <a:latin typeface="+mn-lt"/>
            </a:endParaRPr>
          </a:p>
          <a:p>
            <a:pPr marL="0" indent="0" algn="just">
              <a:buNone/>
            </a:pPr>
            <a:r>
              <a:rPr lang="fr-FR" sz="2100" b="1" dirty="0">
                <a:latin typeface="+mn-lt"/>
              </a:rPr>
              <a:t>Comptabilisation d’un vote non exprimé par le copropriétaire dans le formulaire, </a:t>
            </a:r>
            <a:r>
              <a:rPr lang="fr-FR" sz="2100" dirty="0">
                <a:latin typeface="+mn-lt"/>
              </a:rPr>
              <a:t>TJ Orléans, 5 mai 2021, n° 21 - 00417. </a:t>
            </a:r>
          </a:p>
          <a:p>
            <a:pPr marL="0" indent="0" algn="just">
              <a:buNone/>
            </a:pPr>
            <a:endParaRPr lang="fr-FR" sz="2100" b="1" dirty="0">
              <a:latin typeface="+mn-lt"/>
            </a:endParaRPr>
          </a:p>
          <a:p>
            <a:pPr marL="0" indent="0" algn="just">
              <a:buNone/>
            </a:pPr>
            <a:r>
              <a:rPr lang="fr-FR" sz="2100" b="1" dirty="0">
                <a:latin typeface="+mn-lt"/>
              </a:rPr>
              <a:t>Défaut d’original du PV en fin de séance </a:t>
            </a:r>
            <a:r>
              <a:rPr lang="fr-FR" sz="2100" dirty="0">
                <a:latin typeface="+mn-lt"/>
              </a:rPr>
              <a:t>(Cass 3e civ. 20 novembre 2006, n° 05-20384) </a:t>
            </a:r>
            <a:r>
              <a:rPr lang="fr-FR" sz="2100" b="1" dirty="0">
                <a:latin typeface="+mn-lt"/>
              </a:rPr>
              <a:t>et d’annexes régulières telles que la feuille de présence </a:t>
            </a:r>
          </a:p>
          <a:p>
            <a:pPr marL="0" indent="0" algn="just">
              <a:buNone/>
            </a:pPr>
            <a:r>
              <a:rPr lang="fr-FR" sz="2100" dirty="0">
                <a:latin typeface="+mn-lt"/>
              </a:rPr>
              <a:t>(CA Montpellier 3 mars 1999). </a:t>
            </a:r>
          </a:p>
          <a:p>
            <a:pPr marL="0" indent="0" algn="just">
              <a:buNone/>
            </a:pPr>
            <a:endParaRPr lang="fr-FR" sz="2100" b="1" dirty="0">
              <a:latin typeface="+mn-lt"/>
            </a:endParaRPr>
          </a:p>
          <a:p>
            <a:pPr marL="0" indent="0" algn="just">
              <a:buNone/>
            </a:pPr>
            <a:r>
              <a:rPr lang="fr-FR" sz="2100" b="1" dirty="0">
                <a:latin typeface="+mn-lt"/>
              </a:rPr>
              <a:t>Le défaut de signature ne suffit pas à invalider à lui seul la régularité de l’AG, </a:t>
            </a:r>
            <a:r>
              <a:rPr lang="fr-FR" sz="2100" dirty="0">
                <a:latin typeface="+mn-lt"/>
              </a:rPr>
              <a:t>Cass. 3e civ. 26 mars 2014, n° 13 - 10693. 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5" name="Picture 2" descr="f8df1bef-6142-4e4a-b0fa-a0c9dc9f2f98@mxp5">
            <a:extLst>
              <a:ext uri="{FF2B5EF4-FFF2-40B4-BE49-F238E27FC236}">
                <a16:creationId xmlns:a16="http://schemas.microsoft.com/office/drawing/2014/main" id="{D5432D57-DE46-7254-983E-C582D2DFEF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3727" y="142724"/>
            <a:ext cx="1008003" cy="985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3023514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1FEE9-38DF-A2A9-DC57-73C036C1D6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0EFDCA-BF83-9A81-2249-F7183B7EE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234" y="324000"/>
            <a:ext cx="9905330" cy="612000"/>
          </a:xfrm>
        </p:spPr>
        <p:txBody>
          <a:bodyPr>
            <a:noAutofit/>
          </a:bodyPr>
          <a:lstStyle/>
          <a:p>
            <a:r>
              <a:rPr lang="fr-CA" sz="4000" b="1" dirty="0">
                <a:solidFill>
                  <a:schemeClr val="bg1"/>
                </a:solidFill>
                <a:cs typeface="Arial" panose="020B0604020202020204" pitchFamily="34" charset="0"/>
              </a:rPr>
              <a:t>II / </a:t>
            </a:r>
            <a:r>
              <a:rPr lang="fr-CA" sz="4000" b="1" u="sng" dirty="0">
                <a:solidFill>
                  <a:schemeClr val="bg1"/>
                </a:solidFill>
                <a:cs typeface="Arial" panose="020B0604020202020204" pitchFamily="34" charset="0"/>
              </a:rPr>
              <a:t>Les causes de nullité </a:t>
            </a:r>
            <a:br>
              <a:rPr lang="fr-CA" sz="4000" b="1" u="sng" dirty="0">
                <a:solidFill>
                  <a:schemeClr val="bg1"/>
                </a:solidFill>
                <a:cs typeface="Arial" panose="020B0604020202020204" pitchFamily="34" charset="0"/>
              </a:rPr>
            </a:br>
            <a:br>
              <a:rPr lang="fr-CA" sz="4000" b="1" u="sng" dirty="0">
                <a:solidFill>
                  <a:schemeClr val="bg1"/>
                </a:solidFill>
                <a:cs typeface="Arial" panose="020B0604020202020204" pitchFamily="34" charset="0"/>
              </a:rPr>
            </a:br>
            <a:endParaRPr lang="fr-FR" sz="4000" b="1" u="sng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0AB5F9-A6C4-66A3-91A4-8B7FEAAD1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9318" y="1374112"/>
            <a:ext cx="9987513" cy="489993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fr-CA" sz="2000" dirty="0">
              <a:solidFill>
                <a:srgbClr val="C00000"/>
              </a:solidFill>
            </a:endParaRPr>
          </a:p>
          <a:p>
            <a:pPr marL="457200" indent="-457200" algn="just">
              <a:buFont typeface="+mj-lt"/>
              <a:buAutoNum type="arabicPeriod" startAt="3"/>
            </a:pPr>
            <a:r>
              <a:rPr lang="fr-FR" sz="2100" b="1" u="sng" dirty="0">
                <a:solidFill>
                  <a:srgbClr val="00B050"/>
                </a:solidFill>
                <a:latin typeface="+mn-lt"/>
              </a:rPr>
              <a:t>La notification du procès-verbal</a:t>
            </a:r>
          </a:p>
          <a:p>
            <a:pPr marL="0" indent="0" algn="just">
              <a:buNone/>
            </a:pPr>
            <a:endParaRPr lang="fr-FR" sz="2100" dirty="0">
              <a:latin typeface="+mn-lt"/>
            </a:endParaRPr>
          </a:p>
          <a:p>
            <a:pPr marL="0" indent="0" algn="just">
              <a:buNone/>
            </a:pPr>
            <a:r>
              <a:rPr lang="fr-FR" sz="2100" b="1" dirty="0">
                <a:latin typeface="+mn-lt"/>
              </a:rPr>
              <a:t>Le compte-rendu doit être notifié </a:t>
            </a:r>
            <a:r>
              <a:rPr lang="fr-FR" sz="2100" dirty="0">
                <a:latin typeface="+mn-lt"/>
              </a:rPr>
              <a:t>(LRAR) </a:t>
            </a:r>
            <a:r>
              <a:rPr lang="fr-FR" sz="2100" b="1" dirty="0">
                <a:latin typeface="+mn-lt"/>
              </a:rPr>
              <a:t>dans un délai d’un mois à compter de la tenue de l’assemblée générale, </a:t>
            </a:r>
            <a:r>
              <a:rPr lang="fr-FR" sz="2100" i="1" dirty="0">
                <a:latin typeface="+mn-lt"/>
              </a:rPr>
              <a:t>selon l’article 42 de la loi du 10 juillet 1965. </a:t>
            </a:r>
          </a:p>
          <a:p>
            <a:pPr marL="0" indent="0" algn="just">
              <a:buNone/>
            </a:pPr>
            <a:endParaRPr lang="fr-FR" sz="2100" b="1" dirty="0">
              <a:latin typeface="+mn-lt"/>
            </a:endParaRPr>
          </a:p>
          <a:p>
            <a:pPr marL="0" indent="0" algn="just">
              <a:buNone/>
            </a:pPr>
            <a:r>
              <a:rPr lang="fr-FR" sz="2100" b="1" dirty="0">
                <a:latin typeface="+mn-lt"/>
              </a:rPr>
              <a:t>Le syndic peut parfaitement notifier une version dactylographiée du procès-verbal </a:t>
            </a:r>
            <a:r>
              <a:rPr lang="fr-FR" sz="2100" dirty="0">
                <a:latin typeface="+mn-lt"/>
              </a:rPr>
              <a:t>(non signée), celle-ci doit cependant être conforme à l’original établi en fin de séance (CA Paris 18 janvier 1991). </a:t>
            </a:r>
          </a:p>
          <a:p>
            <a:pPr marL="0" indent="0" algn="just">
              <a:buNone/>
            </a:pPr>
            <a:endParaRPr lang="fr-FR" sz="2100" b="1" dirty="0">
              <a:latin typeface="+mn-lt"/>
            </a:endParaRPr>
          </a:p>
          <a:p>
            <a:pPr marL="0" indent="0" algn="just">
              <a:buNone/>
            </a:pPr>
            <a:r>
              <a:rPr lang="fr-FR" sz="2100" dirty="0">
                <a:latin typeface="+mn-lt"/>
              </a:rPr>
              <a:t>Le PV doit contenir</a:t>
            </a:r>
            <a:r>
              <a:rPr lang="fr-FR" sz="2100" b="1" dirty="0">
                <a:latin typeface="+mn-lt"/>
              </a:rPr>
              <a:t> retranscrit l’alinéa 2 de l’art. 42 de la loi. </a:t>
            </a:r>
            <a:r>
              <a:rPr lang="fr-FR" sz="2100" dirty="0">
                <a:latin typeface="+mn-lt"/>
              </a:rPr>
              <a:t>Dans la négative, contestation soumise au délai de 5 ans, Cass. 3e civ. 28 janvier 2015, n° 13 - 23552. 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5" name="Picture 2" descr="f8df1bef-6142-4e4a-b0fa-a0c9dc9f2f98@mxp5">
            <a:extLst>
              <a:ext uri="{FF2B5EF4-FFF2-40B4-BE49-F238E27FC236}">
                <a16:creationId xmlns:a16="http://schemas.microsoft.com/office/drawing/2014/main" id="{1C2AE8C2-651C-2451-9A8E-1DEE90C436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3727" y="142724"/>
            <a:ext cx="1008003" cy="985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6412844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2460DA-AEA0-1784-77EF-DDE6EEB69B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D8C15A-55D1-8A65-6AEC-A3FC62D86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234" y="324000"/>
            <a:ext cx="9905330" cy="612000"/>
          </a:xfrm>
        </p:spPr>
        <p:txBody>
          <a:bodyPr>
            <a:noAutofit/>
          </a:bodyPr>
          <a:lstStyle/>
          <a:p>
            <a:r>
              <a:rPr lang="fr-CA" sz="4000" b="1" dirty="0">
                <a:solidFill>
                  <a:schemeClr val="bg1"/>
                </a:solidFill>
                <a:cs typeface="Arial" panose="020B0604020202020204" pitchFamily="34" charset="0"/>
              </a:rPr>
              <a:t>II / </a:t>
            </a:r>
            <a:r>
              <a:rPr lang="fr-CA" sz="4000" b="1" u="sng" dirty="0">
                <a:solidFill>
                  <a:schemeClr val="bg1"/>
                </a:solidFill>
                <a:cs typeface="Arial" panose="020B0604020202020204" pitchFamily="34" charset="0"/>
              </a:rPr>
              <a:t>Les causes de nullité </a:t>
            </a:r>
            <a:br>
              <a:rPr lang="fr-CA" sz="4000" b="1" u="sng" dirty="0">
                <a:solidFill>
                  <a:schemeClr val="bg1"/>
                </a:solidFill>
                <a:cs typeface="Arial" panose="020B0604020202020204" pitchFamily="34" charset="0"/>
              </a:rPr>
            </a:br>
            <a:br>
              <a:rPr lang="fr-CA" sz="4000" b="1" u="sng" dirty="0">
                <a:solidFill>
                  <a:schemeClr val="bg1"/>
                </a:solidFill>
                <a:cs typeface="Arial" panose="020B0604020202020204" pitchFamily="34" charset="0"/>
              </a:rPr>
            </a:br>
            <a:endParaRPr lang="fr-FR" sz="4000" b="1" u="sng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EEE2E8-AE09-9356-D6BA-679469348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9318" y="1810747"/>
            <a:ext cx="9987513" cy="410116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fr-FR" sz="2400" b="1" dirty="0">
                <a:latin typeface="+mn-lt"/>
              </a:rPr>
              <a:t>La notification tardive n’est cependant pas un motif de nullité de la réunion du syndicat, </a:t>
            </a:r>
            <a:r>
              <a:rPr lang="fr-FR" sz="2400" dirty="0">
                <a:latin typeface="+mn-lt"/>
              </a:rPr>
              <a:t>elle décale uniquement le point de départ du délai de contestation judiciaire de l’AG (Cass 3e civ. 4 juin 2003, n° 02 - 61134). </a:t>
            </a:r>
          </a:p>
          <a:p>
            <a:pPr marL="0" indent="0" algn="just">
              <a:buNone/>
            </a:pPr>
            <a:endParaRPr lang="fr-FR" sz="2400" dirty="0">
              <a:latin typeface="+mn-lt"/>
            </a:endParaRPr>
          </a:p>
          <a:p>
            <a:pPr marL="0" indent="0" algn="just">
              <a:buNone/>
            </a:pPr>
            <a:r>
              <a:rPr lang="fr-FR" sz="2400" b="1" dirty="0">
                <a:latin typeface="+mn-lt"/>
              </a:rPr>
              <a:t>En cas de défaut de notification du procès-verbal </a:t>
            </a:r>
            <a:r>
              <a:rPr lang="fr-FR" sz="2400" dirty="0">
                <a:latin typeface="+mn-lt"/>
              </a:rPr>
              <a:t>à un opposant,  défaillant, ou un abstentionniste ayant émis des réserves quant à la régularité de la décision, le délai de contestation de l’assemblée générale n’est pas de deux mois mais de cinq ans (Cass 3e civ. 18 juin 2003, n° 01 - 12180). 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5" name="Picture 2" descr="f8df1bef-6142-4e4a-b0fa-a0c9dc9f2f98@mxp5">
            <a:extLst>
              <a:ext uri="{FF2B5EF4-FFF2-40B4-BE49-F238E27FC236}">
                <a16:creationId xmlns:a16="http://schemas.microsoft.com/office/drawing/2014/main" id="{75BAB7E1-C856-DAE0-8B6E-3764E80DF6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3727" y="142724"/>
            <a:ext cx="1008003" cy="985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2906192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18915A-B790-2826-823B-B62A33BA15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751367EB-EC05-DEE9-05A5-9C00F938FFAB}"/>
              </a:ext>
            </a:extLst>
          </p:cNvPr>
          <p:cNvSpPr txBox="1">
            <a:spLocks/>
          </p:cNvSpPr>
          <p:nvPr/>
        </p:nvSpPr>
        <p:spPr>
          <a:xfrm>
            <a:off x="1692569" y="139080"/>
            <a:ext cx="8224914" cy="1142628"/>
          </a:xfrm>
          <a:prstGeom prst="rect">
            <a:avLst/>
          </a:prstGeom>
        </p:spPr>
        <p:txBody>
          <a:bodyPr/>
          <a:lstStyle>
            <a:lvl1pPr algn="ctr" defTabSz="1300163" rtl="0" fontAlgn="base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2"/>
                </a:solidFill>
                <a:latin typeface="Arial Rounded MT Bold" pitchFamily="34" charset="0"/>
                <a:ea typeface="+mj-ea"/>
                <a:cs typeface="+mj-cs"/>
              </a:defRPr>
            </a:lvl1pPr>
            <a:lvl2pPr algn="ctr" defTabSz="1300163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1" charset="0"/>
                <a:ea typeface="ＭＳ Ｐゴシック" pitchFamily="1" charset="-128"/>
              </a:defRPr>
            </a:lvl2pPr>
            <a:lvl3pPr algn="ctr" defTabSz="1300163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1" charset="0"/>
                <a:ea typeface="ＭＳ Ｐゴシック" pitchFamily="1" charset="-128"/>
              </a:defRPr>
            </a:lvl3pPr>
            <a:lvl4pPr algn="ctr" defTabSz="1300163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1" charset="0"/>
                <a:ea typeface="ＭＳ Ｐゴシック" pitchFamily="1" charset="-128"/>
              </a:defRPr>
            </a:lvl4pPr>
            <a:lvl5pPr algn="ctr" defTabSz="1300163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1" charset="0"/>
                <a:ea typeface="ＭＳ Ｐゴシック" pitchFamily="1" charset="-128"/>
              </a:defRPr>
            </a:lvl5pPr>
            <a:lvl6pPr marL="457200" algn="ctr" defTabSz="1300163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1" charset="0"/>
                <a:ea typeface="ＭＳ Ｐゴシック" pitchFamily="1" charset="-128"/>
              </a:defRPr>
            </a:lvl6pPr>
            <a:lvl7pPr marL="914400" algn="ctr" defTabSz="1300163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1" charset="0"/>
                <a:ea typeface="ＭＳ Ｐゴシック" pitchFamily="1" charset="-128"/>
              </a:defRPr>
            </a:lvl7pPr>
            <a:lvl8pPr marL="1371600" algn="ctr" defTabSz="1300163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1" charset="0"/>
                <a:ea typeface="ＭＳ Ｐゴシック" pitchFamily="1" charset="-128"/>
              </a:defRPr>
            </a:lvl8pPr>
            <a:lvl9pPr marL="1828800" algn="ctr" defTabSz="1300163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1" charset="0"/>
                <a:ea typeface="ＭＳ Ｐゴシック" pitchFamily="1" charset="-128"/>
              </a:defRPr>
            </a:lvl9pPr>
          </a:lstStyle>
          <a:p>
            <a:pPr marL="0" marR="0" lvl="0" indent="0" algn="ctr" defTabSz="91388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12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Rounded MT Bold" pitchFamily="34" charset="0"/>
                <a:ea typeface="ＭＳ Ｐゴシック"/>
                <a:cs typeface="+mj-cs"/>
              </a:rPr>
              <a:t>Forum de l’ARC</a:t>
            </a:r>
            <a:br>
              <a:rPr kumimoji="0" lang="fr-FR" sz="2812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Rounded MT Bold" pitchFamily="34" charset="0"/>
                <a:ea typeface="ＭＳ Ｐゴシック"/>
                <a:cs typeface="+mj-cs"/>
              </a:rPr>
            </a:br>
            <a:r>
              <a:rPr kumimoji="0" lang="fr-FR" sz="2812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Rounded MT Bold" pitchFamily="34" charset="0"/>
                <a:ea typeface="ＭＳ Ｐゴシック"/>
                <a:cs typeface="+mj-cs"/>
              </a:rPr>
              <a:t>le 9 avril  2025</a:t>
            </a:r>
            <a:endParaRPr kumimoji="0" lang="fr-FR" sz="2812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Rounded MT Bold" pitchFamily="34" charset="0"/>
              <a:ea typeface="ＭＳ Ｐゴシック"/>
              <a:cs typeface="+mj-cs"/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25C630F2-87A5-98B7-3797-B3B1C5A10BE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8933" y="31404"/>
            <a:ext cx="1284522" cy="1258279"/>
          </a:xfrm>
          <a:prstGeom prst="rect">
            <a:avLst/>
          </a:prstGeom>
        </p:spPr>
      </p:pic>
      <p:sp>
        <p:nvSpPr>
          <p:cNvPr id="12" name="Espace réservé du numéro de diapositive 3">
            <a:extLst>
              <a:ext uri="{FF2B5EF4-FFF2-40B4-BE49-F238E27FC236}">
                <a16:creationId xmlns:a16="http://schemas.microsoft.com/office/drawing/2014/main" id="{21465AFC-D988-3826-02BC-509129149F22}"/>
              </a:ext>
            </a:extLst>
          </p:cNvPr>
          <p:cNvSpPr txBox="1">
            <a:spLocks noChangeArrowheads="1"/>
          </p:cNvSpPr>
          <p:nvPr/>
        </p:nvSpPr>
        <p:spPr>
          <a:xfrm>
            <a:off x="10109389" y="6436093"/>
            <a:ext cx="399412" cy="443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fr-FR"/>
            </a:defPPr>
            <a:lvl1pPr algn="l" rtl="0" eaLnBrk="0" fontAlgn="base" hangingPunct="0">
              <a:spcBef>
                <a:spcPts val="1422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2400" kern="1200">
                <a:solidFill>
                  <a:srgbClr val="404040"/>
                </a:solidFill>
                <a:latin typeface="Century Gothic" panose="020B0502020202020204" pitchFamily="34" charset="0"/>
                <a:ea typeface="ＭＳ Ｐゴシック" pitchFamily="1" charset="-128"/>
                <a:cs typeface="+mn-cs"/>
              </a:defRPr>
            </a:lvl1pPr>
            <a:lvl2pPr marL="1056475" indent="-406337" algn="l" rtl="0" eaLnBrk="0" fontAlgn="base" hangingPunct="0">
              <a:spcBef>
                <a:spcPts val="1422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2275" kern="1200">
                <a:solidFill>
                  <a:srgbClr val="404040"/>
                </a:solidFill>
                <a:latin typeface="Century Gothic" panose="020B0502020202020204" pitchFamily="34" charset="0"/>
                <a:ea typeface="ＭＳ Ｐゴシック" pitchFamily="1" charset="-128"/>
                <a:cs typeface="+mn-cs"/>
              </a:defRPr>
            </a:lvl2pPr>
            <a:lvl3pPr marL="1625346" indent="-325069" algn="l" rtl="0" eaLnBrk="0" fontAlgn="base" hangingPunct="0">
              <a:spcBef>
                <a:spcPts val="1422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991" kern="1200">
                <a:solidFill>
                  <a:srgbClr val="404040"/>
                </a:solidFill>
                <a:latin typeface="Century Gothic" panose="020B0502020202020204" pitchFamily="34" charset="0"/>
                <a:ea typeface="ＭＳ Ｐゴシック" pitchFamily="1" charset="-128"/>
                <a:cs typeface="+mn-cs"/>
              </a:defRPr>
            </a:lvl3pPr>
            <a:lvl4pPr marL="2275484" indent="-325069" algn="l" rtl="0" eaLnBrk="0" fontAlgn="base" hangingPunct="0">
              <a:spcBef>
                <a:spcPts val="1422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706" kern="1200">
                <a:solidFill>
                  <a:srgbClr val="404040"/>
                </a:solidFill>
                <a:latin typeface="Century Gothic" panose="020B0502020202020204" pitchFamily="34" charset="0"/>
                <a:ea typeface="ＭＳ Ｐゴシック" pitchFamily="1" charset="-128"/>
                <a:cs typeface="+mn-cs"/>
              </a:defRPr>
            </a:lvl4pPr>
            <a:lvl5pPr marL="2925623" indent="-325069" algn="l" rtl="0" eaLnBrk="0" fontAlgn="base" hangingPunct="0">
              <a:spcBef>
                <a:spcPts val="1422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706" kern="1200">
                <a:solidFill>
                  <a:srgbClr val="404040"/>
                </a:solidFill>
                <a:latin typeface="Century Gothic" panose="020B0502020202020204" pitchFamily="34" charset="0"/>
                <a:ea typeface="ＭＳ Ｐゴシック" pitchFamily="1" charset="-128"/>
                <a:cs typeface="+mn-cs"/>
              </a:defRPr>
            </a:lvl5pPr>
            <a:lvl6pPr marL="3575761" indent="-325069" algn="l" defTabSz="650138" rtl="0" eaLnBrk="0" fontAlgn="base" latinLnBrk="0" hangingPunct="0">
              <a:spcBef>
                <a:spcPts val="1422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706" kern="1200">
                <a:solidFill>
                  <a:srgbClr val="404040"/>
                </a:solidFill>
                <a:latin typeface="Century Gothic" panose="020B0502020202020204" pitchFamily="34" charset="0"/>
                <a:ea typeface="ＭＳ Ｐゴシック" pitchFamily="1" charset="-128"/>
                <a:cs typeface="+mn-cs"/>
              </a:defRPr>
            </a:lvl6pPr>
            <a:lvl7pPr marL="4225900" indent="-325069" algn="l" defTabSz="650138" rtl="0" eaLnBrk="0" fontAlgn="base" latinLnBrk="0" hangingPunct="0">
              <a:spcBef>
                <a:spcPts val="1422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706" kern="1200">
                <a:solidFill>
                  <a:srgbClr val="404040"/>
                </a:solidFill>
                <a:latin typeface="Century Gothic" panose="020B0502020202020204" pitchFamily="34" charset="0"/>
                <a:ea typeface="ＭＳ Ｐゴシック" pitchFamily="1" charset="-128"/>
                <a:cs typeface="+mn-cs"/>
              </a:defRPr>
            </a:lvl7pPr>
            <a:lvl8pPr marL="4876038" indent="-325069" algn="l" defTabSz="650138" rtl="0" eaLnBrk="0" fontAlgn="base" latinLnBrk="0" hangingPunct="0">
              <a:spcBef>
                <a:spcPts val="1422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706" kern="1200">
                <a:solidFill>
                  <a:srgbClr val="404040"/>
                </a:solidFill>
                <a:latin typeface="Century Gothic" panose="020B0502020202020204" pitchFamily="34" charset="0"/>
                <a:ea typeface="ＭＳ Ｐゴシック" pitchFamily="1" charset="-128"/>
                <a:cs typeface="+mn-cs"/>
              </a:defRPr>
            </a:lvl8pPr>
            <a:lvl9pPr marL="5526176" indent="-325069" algn="l" defTabSz="650138" rtl="0" eaLnBrk="0" fontAlgn="base" latinLnBrk="0" hangingPunct="0">
              <a:spcBef>
                <a:spcPts val="1422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706" kern="1200">
                <a:solidFill>
                  <a:srgbClr val="404040"/>
                </a:solidFill>
                <a:latin typeface="Century Gothic" panose="020B0502020202020204" pitchFamily="34" charset="0"/>
                <a:ea typeface="ＭＳ Ｐゴシック" pitchFamily="1" charset="-128"/>
                <a:cs typeface="+mn-cs"/>
              </a:defRPr>
            </a:lvl9pPr>
          </a:lstStyle>
          <a:p>
            <a:pPr marL="0" marR="0" lvl="0" indent="0" algn="l" defTabSz="64273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3" panose="05040102010807070707" pitchFamily="18" charset="2"/>
              <a:buNone/>
              <a:tabLst/>
              <a:defRPr/>
            </a:pPr>
            <a:fld id="{D77FBE73-7C00-4EA2-A123-481603DD9940}" type="slidenum">
              <a:rPr kumimoji="0" lang="fr-FR" altLang="fr-FR" sz="1687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 pitchFamily="-95" charset="-128"/>
                <a:cs typeface="+mn-cs"/>
              </a:rPr>
              <a:pPr marL="0" marR="0" lvl="0" indent="0" algn="l" defTabSz="642732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 3" panose="05040102010807070707" pitchFamily="18" charset="2"/>
                <a:buNone/>
                <a:tabLst/>
                <a:defRPr/>
              </a:pPr>
              <a:t>13</a:t>
            </a:fld>
            <a:endParaRPr kumimoji="0" lang="fr-FR" altLang="fr-FR" sz="1687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ヒラギノ角ゴ Pro W3" pitchFamily="-95" charset="-128"/>
              <a:cs typeface="+mn-cs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D110339-9DB8-28F8-9B0B-F60D0B7BA6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5412" y="31404"/>
            <a:ext cx="4825228" cy="684923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FC21A22E-B35C-510A-9E50-7BB771279D9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979" y="81254"/>
            <a:ext cx="1284522" cy="1258279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FB9D591B-FA1C-B1FB-B116-CF1A739C911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755" y="4809829"/>
            <a:ext cx="2066971" cy="202474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A85B5198-05B5-E262-F182-EF6EC6C066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8063" y="5057192"/>
            <a:ext cx="1838366" cy="180080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4224539505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CA" b="1" u="sng" dirty="0">
                <a:solidFill>
                  <a:schemeClr val="bg1"/>
                </a:solidFill>
              </a:rPr>
              <a:t>PLAN DE L’EXPOSE</a:t>
            </a:r>
            <a:endParaRPr lang="fr-FR" b="1" u="sng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17127"/>
            <a:ext cx="10494523" cy="516637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CA" sz="2800" dirty="0">
                <a:solidFill>
                  <a:srgbClr val="FF0000"/>
                </a:solidFill>
                <a:latin typeface="+mn-lt"/>
              </a:rPr>
              <a:t>I / </a:t>
            </a:r>
            <a:r>
              <a:rPr lang="fr-CA" sz="2800" u="sng" dirty="0">
                <a:solidFill>
                  <a:srgbClr val="FF0000"/>
                </a:solidFill>
                <a:latin typeface="+mn-lt"/>
              </a:rPr>
              <a:t>La procédure</a:t>
            </a:r>
          </a:p>
          <a:p>
            <a:pPr marL="0" indent="0">
              <a:buNone/>
            </a:pPr>
            <a:endParaRPr lang="fr-CA" sz="2800" u="sng" dirty="0">
              <a:solidFill>
                <a:srgbClr val="FF0000"/>
              </a:solidFill>
              <a:latin typeface="+mn-lt"/>
            </a:endParaRPr>
          </a:p>
          <a:p>
            <a:pPr marL="0" indent="0">
              <a:buNone/>
            </a:pPr>
            <a:r>
              <a:rPr lang="fr-CA" sz="28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A/ </a:t>
            </a:r>
            <a:r>
              <a:rPr lang="fr-CA" sz="2800" b="1" u="sng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Voie ordinaire : l’action judiciaire 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800" dirty="0">
                <a:solidFill>
                  <a:schemeClr val="accent5">
                    <a:lumMod val="10000"/>
                  </a:schemeClr>
                </a:solidFill>
                <a:latin typeface="+mn-lt"/>
              </a:rPr>
              <a:t>La qualité pour agir 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800" dirty="0">
                <a:solidFill>
                  <a:schemeClr val="accent5">
                    <a:lumMod val="10000"/>
                  </a:schemeClr>
                </a:solidFill>
                <a:latin typeface="+mn-lt"/>
              </a:rPr>
              <a:t>La juridiction compétente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800" dirty="0">
                <a:solidFill>
                  <a:schemeClr val="accent5">
                    <a:lumMod val="10000"/>
                  </a:schemeClr>
                </a:solidFill>
                <a:latin typeface="+mn-lt"/>
              </a:rPr>
              <a:t>Le délai imparti</a:t>
            </a:r>
          </a:p>
          <a:p>
            <a:pPr marL="0" indent="0"/>
            <a:endParaRPr lang="fr-CA" sz="28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marL="0" indent="0">
              <a:buNone/>
            </a:pPr>
            <a:r>
              <a:rPr lang="fr-CA" sz="28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B/ </a:t>
            </a:r>
            <a:r>
              <a:rPr lang="fr-FR" sz="2800" b="1" u="sng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Voie exceptionnelle : l’annulation par une autre AG</a:t>
            </a:r>
            <a:r>
              <a:rPr lang="fr-FR" sz="28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.</a:t>
            </a:r>
          </a:p>
          <a:p>
            <a:pPr marL="0" indent="0">
              <a:buNone/>
            </a:pPr>
            <a:endParaRPr lang="fr-CA" sz="2800" dirty="0">
              <a:solidFill>
                <a:srgbClr val="C00000"/>
              </a:solidFill>
              <a:latin typeface="+mn-lt"/>
            </a:endParaRPr>
          </a:p>
          <a:p>
            <a:pPr marL="0" indent="0"/>
            <a:r>
              <a:rPr lang="fr-CA" sz="2800" dirty="0">
                <a:solidFill>
                  <a:srgbClr val="FF0000"/>
                </a:solidFill>
                <a:latin typeface="+mn-lt"/>
              </a:rPr>
              <a:t>II / </a:t>
            </a:r>
            <a:r>
              <a:rPr lang="fr-FR" sz="2800" u="sng" dirty="0">
                <a:solidFill>
                  <a:srgbClr val="FF0000"/>
                </a:solidFill>
                <a:latin typeface="+mn-lt"/>
              </a:rPr>
              <a:t>Les causes de nullité (quelques exemples)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800" dirty="0">
                <a:solidFill>
                  <a:schemeClr val="accent5">
                    <a:lumMod val="10000"/>
                  </a:schemeClr>
                </a:solidFill>
                <a:latin typeface="+mn-lt"/>
              </a:rPr>
              <a:t>La convocation à l’assemblée générale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800" dirty="0">
                <a:solidFill>
                  <a:schemeClr val="accent5">
                    <a:lumMod val="10000"/>
                  </a:schemeClr>
                </a:solidFill>
                <a:latin typeface="+mn-lt"/>
              </a:rPr>
              <a:t>La tenue de l’assemblée générale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800" dirty="0">
                <a:solidFill>
                  <a:schemeClr val="accent5">
                    <a:lumMod val="10000"/>
                  </a:schemeClr>
                </a:solidFill>
                <a:latin typeface="+mn-lt"/>
              </a:rPr>
              <a:t>La notification du procès-verbal</a:t>
            </a:r>
          </a:p>
          <a:p>
            <a:pPr marL="0" indent="0"/>
            <a:endParaRPr lang="fr-CA" dirty="0"/>
          </a:p>
        </p:txBody>
      </p:sp>
      <p:pic>
        <p:nvPicPr>
          <p:cNvPr id="5" name="Picture 2" descr="f8df1bef-6142-4e4a-b0fa-a0c9dc9f2f98@mxp5">
            <a:extLst>
              <a:ext uri="{FF2B5EF4-FFF2-40B4-BE49-F238E27FC236}">
                <a16:creationId xmlns:a16="http://schemas.microsoft.com/office/drawing/2014/main" id="{5B0DBCF3-7D88-26DA-3753-6D197C6534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3727" y="142724"/>
            <a:ext cx="1008003" cy="985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4423328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E7ADDF-1FD0-5591-CD91-E986F8628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234" y="324000"/>
            <a:ext cx="9905330" cy="612000"/>
          </a:xfrm>
        </p:spPr>
        <p:txBody>
          <a:bodyPr>
            <a:noAutofit/>
          </a:bodyPr>
          <a:lstStyle/>
          <a:p>
            <a:r>
              <a:rPr lang="fr-CA" sz="4000" b="1" dirty="0">
                <a:solidFill>
                  <a:schemeClr val="bg1"/>
                </a:solidFill>
                <a:cs typeface="Arial" panose="020B0604020202020204" pitchFamily="34" charset="0"/>
              </a:rPr>
              <a:t>I / </a:t>
            </a:r>
            <a:r>
              <a:rPr lang="fr-CA" sz="4000" b="1" u="sng" dirty="0">
                <a:solidFill>
                  <a:schemeClr val="bg1"/>
                </a:solidFill>
                <a:cs typeface="Arial" panose="020B0604020202020204" pitchFamily="34" charset="0"/>
              </a:rPr>
              <a:t>La procédure </a:t>
            </a:r>
            <a:br>
              <a:rPr lang="fr-CA" sz="4000" b="1" u="sng" dirty="0">
                <a:solidFill>
                  <a:schemeClr val="bg1"/>
                </a:solidFill>
                <a:cs typeface="Arial" panose="020B0604020202020204" pitchFamily="34" charset="0"/>
              </a:rPr>
            </a:br>
            <a:endParaRPr lang="fr-FR" sz="4000" b="1" u="sng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9FDECC9-48A9-9DF3-0C25-9E3B21A6B7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651" y="1440000"/>
            <a:ext cx="11268000" cy="47880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CA" sz="1900" dirty="0">
                <a:solidFill>
                  <a:srgbClr val="C00000"/>
                </a:solidFill>
                <a:latin typeface="+mj-lt"/>
              </a:rPr>
              <a:t>A/ </a:t>
            </a:r>
            <a:r>
              <a:rPr lang="fr-CA" sz="1900" u="sng" dirty="0">
                <a:solidFill>
                  <a:srgbClr val="C00000"/>
                </a:solidFill>
                <a:latin typeface="+mj-lt"/>
              </a:rPr>
              <a:t>Voie ordinaire : l’action judiciaire </a:t>
            </a:r>
          </a:p>
          <a:p>
            <a:pPr marL="0" indent="0">
              <a:buNone/>
            </a:pPr>
            <a:endParaRPr lang="fr-CA" sz="1900" dirty="0">
              <a:solidFill>
                <a:srgbClr val="C00000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fr-FR" sz="1900" b="1" u="sng" dirty="0">
                <a:solidFill>
                  <a:srgbClr val="00B050"/>
                </a:solidFill>
                <a:latin typeface="+mn-lt"/>
              </a:rPr>
              <a:t>La qualité pour agir</a:t>
            </a:r>
          </a:p>
          <a:p>
            <a:pPr marL="0" indent="0" algn="just">
              <a:buNone/>
            </a:pPr>
            <a:endParaRPr lang="fr-FR" sz="1900" dirty="0">
              <a:latin typeface="+mn-lt"/>
            </a:endParaRPr>
          </a:p>
          <a:p>
            <a:pPr marL="0" indent="0" algn="just">
              <a:buNone/>
            </a:pPr>
            <a:r>
              <a:rPr lang="fr-FR" sz="1900" dirty="0">
                <a:latin typeface="+mn-lt"/>
              </a:rPr>
              <a:t>Selon </a:t>
            </a:r>
            <a:r>
              <a:rPr lang="fr-FR" sz="1900" b="1" i="1" dirty="0">
                <a:latin typeface="+mn-lt"/>
              </a:rPr>
              <a:t>l’article 42 de la loi du 10 juillet 1965</a:t>
            </a:r>
            <a:r>
              <a:rPr lang="fr-FR" sz="1900" dirty="0">
                <a:latin typeface="+mn-lt"/>
              </a:rPr>
              <a:t>, la nullité doit être sollicitée par un copropriétaire : </a:t>
            </a:r>
          </a:p>
          <a:p>
            <a:pPr marL="0" indent="0" algn="just">
              <a:buNone/>
            </a:pPr>
            <a:endParaRPr lang="fr-FR" sz="1900" dirty="0">
              <a:latin typeface="+mn-lt"/>
            </a:endParaRPr>
          </a:p>
          <a:p>
            <a:pPr marL="0" indent="0" algn="just">
              <a:buNone/>
            </a:pPr>
            <a:r>
              <a:rPr lang="fr-FR" sz="1900" dirty="0">
                <a:latin typeface="+mn-lt"/>
              </a:rPr>
              <a:t>- </a:t>
            </a:r>
            <a:r>
              <a:rPr lang="fr-FR" sz="1900" b="1" dirty="0">
                <a:latin typeface="+mn-lt"/>
              </a:rPr>
              <a:t>opposant</a:t>
            </a:r>
            <a:r>
              <a:rPr lang="fr-FR" sz="1900" dirty="0">
                <a:latin typeface="+mn-lt"/>
              </a:rPr>
              <a:t> (ayant voté dans le sens contraire de la décision, soit toutes celles-ci, s’il poursuit l’annulation complète de l’AG); </a:t>
            </a:r>
          </a:p>
          <a:p>
            <a:pPr marL="0" indent="0" algn="just">
              <a:buNone/>
            </a:pPr>
            <a:endParaRPr lang="fr-FR" sz="1900" dirty="0">
              <a:latin typeface="+mn-lt"/>
            </a:endParaRPr>
          </a:p>
          <a:p>
            <a:pPr marL="0" indent="0" algn="just">
              <a:buNone/>
            </a:pPr>
            <a:r>
              <a:rPr lang="fr-FR" sz="1900" dirty="0">
                <a:latin typeface="+mn-lt"/>
              </a:rPr>
              <a:t>- </a:t>
            </a:r>
            <a:r>
              <a:rPr lang="fr-FR" sz="1900" b="1" dirty="0">
                <a:latin typeface="+mn-lt"/>
              </a:rPr>
              <a:t>défaillant ou assimilé </a:t>
            </a:r>
            <a:r>
              <a:rPr lang="fr-FR" sz="1900" dirty="0">
                <a:latin typeface="+mn-lt"/>
              </a:rPr>
              <a:t>(absent NR), Cass 3e civ. 4 juin 1998, n° 96 - 19811;</a:t>
            </a:r>
          </a:p>
          <a:p>
            <a:pPr marL="0" indent="0" algn="just">
              <a:buNone/>
            </a:pPr>
            <a:endParaRPr lang="fr-FR" sz="1900" dirty="0">
              <a:latin typeface="+mn-lt"/>
            </a:endParaRPr>
          </a:p>
          <a:p>
            <a:pPr marL="0" indent="0" algn="just">
              <a:buNone/>
            </a:pPr>
            <a:r>
              <a:rPr lang="fr-FR" sz="1900" dirty="0">
                <a:latin typeface="+mn-lt"/>
              </a:rPr>
              <a:t>- </a:t>
            </a:r>
            <a:r>
              <a:rPr lang="fr-FR" sz="1900" b="1" dirty="0">
                <a:latin typeface="+mn-lt"/>
              </a:rPr>
              <a:t>abstentionniste ayant émis des réserves quant à la régularité de la décision est assimilé à un opposant </a:t>
            </a:r>
            <a:r>
              <a:rPr lang="fr-FR" sz="1900" dirty="0">
                <a:latin typeface="+mn-lt"/>
              </a:rPr>
              <a:t>(Cass 3e civ. 10 septembre 2008, n° 07 - 16448). 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5" name="Picture 2" descr="f8df1bef-6142-4e4a-b0fa-a0c9dc9f2f98@mxp5">
            <a:extLst>
              <a:ext uri="{FF2B5EF4-FFF2-40B4-BE49-F238E27FC236}">
                <a16:creationId xmlns:a16="http://schemas.microsoft.com/office/drawing/2014/main" id="{20B4D877-AA53-FABC-4BB7-692C141985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3727" y="142724"/>
            <a:ext cx="1008003" cy="985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2614321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CAD8D9-2AD6-BA2D-9B92-248ACF9345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7B2D54-EEAC-165C-67B4-30BA714D1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234" y="324000"/>
            <a:ext cx="9905330" cy="612000"/>
          </a:xfrm>
        </p:spPr>
        <p:txBody>
          <a:bodyPr>
            <a:noAutofit/>
          </a:bodyPr>
          <a:lstStyle/>
          <a:p>
            <a:r>
              <a:rPr lang="fr-CA" sz="4000" b="1" dirty="0">
                <a:solidFill>
                  <a:schemeClr val="bg1"/>
                </a:solidFill>
                <a:cs typeface="Arial" panose="020B0604020202020204" pitchFamily="34" charset="0"/>
              </a:rPr>
              <a:t>I / </a:t>
            </a:r>
            <a:r>
              <a:rPr lang="fr-CA" sz="4000" b="1" u="sng" dirty="0">
                <a:solidFill>
                  <a:schemeClr val="bg1"/>
                </a:solidFill>
                <a:cs typeface="Arial" panose="020B0604020202020204" pitchFamily="34" charset="0"/>
              </a:rPr>
              <a:t>La procédure </a:t>
            </a:r>
            <a:br>
              <a:rPr lang="fr-CA" sz="4000" b="1" u="sng" dirty="0">
                <a:solidFill>
                  <a:schemeClr val="bg1"/>
                </a:solidFill>
                <a:cs typeface="Arial" panose="020B0604020202020204" pitchFamily="34" charset="0"/>
              </a:rPr>
            </a:br>
            <a:endParaRPr lang="fr-FR" sz="4000" b="1" u="sng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40088D-F08A-F481-40F1-7740F18F3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12" y="1530535"/>
            <a:ext cx="11268000" cy="407356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fr-CA" sz="1900" dirty="0">
              <a:solidFill>
                <a:srgbClr val="C00000"/>
              </a:solidFill>
            </a:endParaRPr>
          </a:p>
          <a:p>
            <a:pPr marL="457200" indent="-457200" algn="just">
              <a:buAutoNum type="arabicPeriod" startAt="2"/>
            </a:pPr>
            <a:r>
              <a:rPr lang="fr-FR" sz="2400" b="1" u="sng" dirty="0">
                <a:solidFill>
                  <a:srgbClr val="00B050"/>
                </a:solidFill>
                <a:latin typeface="+mn-lt"/>
              </a:rPr>
              <a:t>La juridiction compétente </a:t>
            </a:r>
          </a:p>
          <a:p>
            <a:pPr marL="0" indent="0" algn="just"/>
            <a:endParaRPr lang="fr-FR" sz="2400" dirty="0">
              <a:latin typeface="+mn-lt"/>
            </a:endParaRPr>
          </a:p>
          <a:p>
            <a:pPr marL="0" indent="0" algn="just">
              <a:buNone/>
            </a:pPr>
            <a:r>
              <a:rPr lang="fr-FR" sz="2400" dirty="0">
                <a:latin typeface="+mn-lt"/>
              </a:rPr>
              <a:t>Le </a:t>
            </a:r>
            <a:r>
              <a:rPr lang="fr-FR" sz="2400" b="1" dirty="0">
                <a:latin typeface="+mn-lt"/>
              </a:rPr>
              <a:t>Tribunal judiciaire du lieu de situation de l’immeuble</a:t>
            </a:r>
            <a:r>
              <a:rPr lang="fr-FR" sz="2400" dirty="0">
                <a:latin typeface="+mn-lt"/>
              </a:rPr>
              <a:t> a compétence exclusive pour connaitre des actions en contestation des assemblées générales de syndicats de copropriété, conformément à l’article 61-1 du décret du 17 mars 1967 (CA Paris 15 mai 1984). </a:t>
            </a:r>
          </a:p>
          <a:p>
            <a:pPr marL="0" indent="0" algn="just">
              <a:buNone/>
            </a:pPr>
            <a:endParaRPr lang="fr-FR" sz="2400" dirty="0">
              <a:latin typeface="+mn-lt"/>
            </a:endParaRPr>
          </a:p>
          <a:p>
            <a:pPr marL="0" indent="0" algn="just">
              <a:buNone/>
            </a:pPr>
            <a:r>
              <a:rPr lang="fr-FR" sz="2400" dirty="0">
                <a:latin typeface="+mn-lt"/>
              </a:rPr>
              <a:t>Action au fond devant cette juridiction judiciaire civile, ce qui implique </a:t>
            </a:r>
            <a:r>
              <a:rPr lang="fr-FR" sz="2400" b="1" dirty="0">
                <a:latin typeface="+mn-lt"/>
              </a:rPr>
              <a:t>ministère d’avocat </a:t>
            </a:r>
            <a:r>
              <a:rPr lang="fr-FR" sz="2400" dirty="0">
                <a:latin typeface="+mn-lt"/>
              </a:rPr>
              <a:t>(art. 760 du Code de procédure civile). 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5" name="Picture 2" descr="f8df1bef-6142-4e4a-b0fa-a0c9dc9f2f98@mxp5">
            <a:extLst>
              <a:ext uri="{FF2B5EF4-FFF2-40B4-BE49-F238E27FC236}">
                <a16:creationId xmlns:a16="http://schemas.microsoft.com/office/drawing/2014/main" id="{F6F0908D-C23F-985B-8D57-80BD2BDF34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3727" y="142724"/>
            <a:ext cx="1008003" cy="985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4291087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A1F7CD-2CED-EA5A-4E8A-3FA39E9A9F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4C4D38-1D7F-6D1D-C9A2-7868D3FB5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234" y="324000"/>
            <a:ext cx="9905330" cy="612000"/>
          </a:xfrm>
        </p:spPr>
        <p:txBody>
          <a:bodyPr>
            <a:noAutofit/>
          </a:bodyPr>
          <a:lstStyle/>
          <a:p>
            <a:r>
              <a:rPr lang="fr-CA" sz="4000" b="1" dirty="0">
                <a:solidFill>
                  <a:schemeClr val="bg1"/>
                </a:solidFill>
                <a:cs typeface="Arial" panose="020B0604020202020204" pitchFamily="34" charset="0"/>
              </a:rPr>
              <a:t>I / </a:t>
            </a:r>
            <a:r>
              <a:rPr lang="fr-CA" sz="4000" b="1" u="sng" dirty="0">
                <a:solidFill>
                  <a:schemeClr val="bg1"/>
                </a:solidFill>
                <a:cs typeface="Arial" panose="020B0604020202020204" pitchFamily="34" charset="0"/>
              </a:rPr>
              <a:t>La procédure </a:t>
            </a:r>
            <a:br>
              <a:rPr lang="fr-CA" sz="4000" b="1" u="sng" dirty="0">
                <a:solidFill>
                  <a:schemeClr val="bg1"/>
                </a:solidFill>
                <a:cs typeface="Arial" panose="020B0604020202020204" pitchFamily="34" charset="0"/>
              </a:rPr>
            </a:br>
            <a:endParaRPr lang="fr-FR" sz="4000" b="1" u="sng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0998BF3-D9E7-7713-CE3B-6F7B99856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12" y="1530535"/>
            <a:ext cx="11268000" cy="407356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endParaRPr lang="fr-CA" sz="1900" dirty="0">
              <a:solidFill>
                <a:srgbClr val="C00000"/>
              </a:solidFill>
            </a:endParaRPr>
          </a:p>
          <a:p>
            <a:pPr marL="0" indent="0" algn="just"/>
            <a:r>
              <a:rPr lang="fr-FR" sz="2400" b="1" dirty="0">
                <a:solidFill>
                  <a:srgbClr val="00B050"/>
                </a:solidFill>
                <a:latin typeface="+mn-lt"/>
              </a:rPr>
              <a:t>3.  </a:t>
            </a:r>
            <a:r>
              <a:rPr lang="fr-FR" sz="2400" b="1" u="sng" dirty="0">
                <a:solidFill>
                  <a:srgbClr val="00B050"/>
                </a:solidFill>
                <a:latin typeface="+mn-lt"/>
              </a:rPr>
              <a:t>Le délai imparti</a:t>
            </a:r>
          </a:p>
          <a:p>
            <a:pPr marL="0" indent="0" algn="just"/>
            <a:endParaRPr lang="fr-FR" sz="2400" dirty="0">
              <a:latin typeface="+mn-lt"/>
            </a:endParaRPr>
          </a:p>
          <a:p>
            <a:pPr marL="0" indent="0" algn="just">
              <a:buNone/>
            </a:pPr>
            <a:r>
              <a:rPr lang="fr-FR" sz="2400" dirty="0">
                <a:latin typeface="+mn-lt"/>
              </a:rPr>
              <a:t>L’action doit être introduite en principe dans le délai de </a:t>
            </a:r>
            <a:r>
              <a:rPr lang="fr-FR" sz="2400" b="1" dirty="0">
                <a:latin typeface="+mn-lt"/>
              </a:rPr>
              <a:t>deux mois à compter de la notification du procès-verbal de l’assemblée générale</a:t>
            </a:r>
            <a:r>
              <a:rPr lang="fr-FR" sz="2400" dirty="0">
                <a:latin typeface="+mn-lt"/>
              </a:rPr>
              <a:t> par le syndic selon l’article 42 de la loi du 10 juillet 1965 (Cass 3e civ. 19 décembre 2007, n° 06 - 21410). </a:t>
            </a:r>
          </a:p>
          <a:p>
            <a:pPr marL="0" indent="0" algn="just">
              <a:buNone/>
            </a:pPr>
            <a:endParaRPr lang="fr-FR" sz="2400" dirty="0">
              <a:latin typeface="+mn-lt"/>
            </a:endParaRPr>
          </a:p>
          <a:p>
            <a:pPr marL="0" indent="0" algn="just">
              <a:buNone/>
            </a:pPr>
            <a:r>
              <a:rPr lang="fr-FR" sz="2400" dirty="0">
                <a:latin typeface="+mn-lt"/>
              </a:rPr>
              <a:t>La </a:t>
            </a:r>
            <a:r>
              <a:rPr lang="fr-FR" sz="2400" b="1" dirty="0">
                <a:latin typeface="+mn-lt"/>
              </a:rPr>
              <a:t>prescription est de cinq ans</a:t>
            </a:r>
            <a:r>
              <a:rPr lang="fr-FR" sz="2400" dirty="0">
                <a:latin typeface="+mn-lt"/>
              </a:rPr>
              <a:t>, à compter de la tenue de l’AG, à défaut de notification de la convocation à un copropriétaire ou du PV à un opposant, défaillant ou assimilé (Cass 3e civ. 18 juin 2003, n° 01 - 12180). 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5" name="Picture 2" descr="f8df1bef-6142-4e4a-b0fa-a0c9dc9f2f98@mxp5">
            <a:extLst>
              <a:ext uri="{FF2B5EF4-FFF2-40B4-BE49-F238E27FC236}">
                <a16:creationId xmlns:a16="http://schemas.microsoft.com/office/drawing/2014/main" id="{B6C245A5-3C10-3AEB-31E1-C815D57878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3727" y="142724"/>
            <a:ext cx="1008003" cy="985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4383266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3615E4-EEFE-6379-946B-0DC116A995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F3B32E-11A3-AF4E-695B-218279F41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234" y="324000"/>
            <a:ext cx="9905330" cy="612000"/>
          </a:xfrm>
        </p:spPr>
        <p:txBody>
          <a:bodyPr>
            <a:noAutofit/>
          </a:bodyPr>
          <a:lstStyle/>
          <a:p>
            <a:r>
              <a:rPr lang="fr-CA" sz="4000" b="1" dirty="0">
                <a:solidFill>
                  <a:schemeClr val="bg1"/>
                </a:solidFill>
                <a:cs typeface="Arial" panose="020B0604020202020204" pitchFamily="34" charset="0"/>
              </a:rPr>
              <a:t>I / </a:t>
            </a:r>
            <a:r>
              <a:rPr lang="fr-CA" sz="4000" b="1" u="sng" dirty="0">
                <a:solidFill>
                  <a:schemeClr val="bg1"/>
                </a:solidFill>
                <a:cs typeface="Arial" panose="020B0604020202020204" pitchFamily="34" charset="0"/>
              </a:rPr>
              <a:t>La procédure </a:t>
            </a:r>
            <a:br>
              <a:rPr lang="fr-CA" sz="4000" b="1" u="sng" dirty="0">
                <a:solidFill>
                  <a:schemeClr val="bg1"/>
                </a:solidFill>
                <a:cs typeface="Arial" panose="020B0604020202020204" pitchFamily="34" charset="0"/>
              </a:rPr>
            </a:br>
            <a:endParaRPr lang="fr-FR" sz="4000" b="1" u="sng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196A09D-EE54-EBE3-3F59-349AF2324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522" y="1557695"/>
            <a:ext cx="10539775" cy="444475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CA" sz="1900" dirty="0">
                <a:solidFill>
                  <a:srgbClr val="C00000"/>
                </a:solidFill>
                <a:latin typeface="+mj-lt"/>
              </a:rPr>
              <a:t>B/ </a:t>
            </a:r>
            <a:r>
              <a:rPr lang="fr-FR" sz="1900" u="sng" dirty="0">
                <a:solidFill>
                  <a:srgbClr val="C00000"/>
                </a:solidFill>
                <a:latin typeface="+mj-lt"/>
              </a:rPr>
              <a:t>Voie exceptionnelle : annulation amiable par une autre AG</a:t>
            </a:r>
          </a:p>
          <a:p>
            <a:pPr marL="0" indent="0" algn="just">
              <a:buNone/>
            </a:pPr>
            <a:endParaRPr lang="fr-FR" sz="1900" dirty="0">
              <a:latin typeface="+mn-lt"/>
            </a:endParaRPr>
          </a:p>
          <a:p>
            <a:pPr marL="0" indent="0" algn="just">
              <a:buNone/>
            </a:pPr>
            <a:r>
              <a:rPr lang="fr-FR" sz="1900" b="1" dirty="0">
                <a:latin typeface="+mn-lt"/>
              </a:rPr>
              <a:t>La jurisprudence admet à titre exceptionnel l’annulation d’une résolution d’AG par une autre AG, dans la mesure où chaque assemblée générale est en principe autonome</a:t>
            </a:r>
            <a:r>
              <a:rPr lang="fr-FR" sz="1900" dirty="0">
                <a:latin typeface="+mn-lt"/>
              </a:rPr>
              <a:t>, Cass. 3e civ. 2 octobre 2001, </a:t>
            </a:r>
          </a:p>
          <a:p>
            <a:pPr marL="0" indent="0" algn="just">
              <a:buNone/>
            </a:pPr>
            <a:r>
              <a:rPr lang="fr-FR" sz="1900" dirty="0">
                <a:latin typeface="+mn-lt"/>
              </a:rPr>
              <a:t>n°- 00 - 10247, à la condition :</a:t>
            </a:r>
          </a:p>
          <a:p>
            <a:pPr marL="0" indent="0" algn="just">
              <a:buNone/>
            </a:pPr>
            <a:endParaRPr lang="fr-FR" sz="1900" dirty="0">
              <a:latin typeface="+mn-lt"/>
            </a:endParaRPr>
          </a:p>
          <a:p>
            <a:pPr marL="0" indent="0" algn="just">
              <a:buNone/>
            </a:pPr>
            <a:r>
              <a:rPr lang="fr-FR" sz="1900" dirty="0">
                <a:latin typeface="+mn-lt"/>
              </a:rPr>
              <a:t>- </a:t>
            </a:r>
            <a:r>
              <a:rPr lang="fr-FR" sz="1900" b="1" dirty="0">
                <a:latin typeface="+mn-lt"/>
              </a:rPr>
              <a:t>circonstances nouvelles, </a:t>
            </a:r>
            <a:r>
              <a:rPr lang="fr-FR" sz="1900" dirty="0">
                <a:latin typeface="+mn-lt"/>
              </a:rPr>
              <a:t>CA Paris 17 décembre 1997;</a:t>
            </a:r>
          </a:p>
          <a:p>
            <a:pPr marL="0" indent="0" algn="just">
              <a:buNone/>
            </a:pPr>
            <a:endParaRPr lang="fr-FR" sz="1900" dirty="0">
              <a:latin typeface="+mn-lt"/>
            </a:endParaRPr>
          </a:p>
          <a:p>
            <a:pPr marL="0" indent="0" algn="just">
              <a:buNone/>
            </a:pPr>
            <a:r>
              <a:rPr lang="fr-FR" sz="1900" dirty="0">
                <a:latin typeface="+mn-lt"/>
              </a:rPr>
              <a:t>- </a:t>
            </a:r>
            <a:r>
              <a:rPr lang="fr-FR" sz="1900" b="1" dirty="0">
                <a:latin typeface="+mn-lt"/>
              </a:rPr>
              <a:t>absence de commencement d’exécution ou de remise en cause de droits régulièrement acquis par un copropriétaire, </a:t>
            </a:r>
            <a:r>
              <a:rPr lang="fr-FR" sz="1900" dirty="0">
                <a:latin typeface="+mn-lt"/>
              </a:rPr>
              <a:t>CA Versailles, 26 février 2001, Paris 14 décembre 2006 ;</a:t>
            </a:r>
          </a:p>
          <a:p>
            <a:pPr marL="0" indent="0" algn="just">
              <a:buNone/>
            </a:pPr>
            <a:endParaRPr lang="fr-FR" sz="1900" dirty="0">
              <a:latin typeface="+mn-lt"/>
            </a:endParaRPr>
          </a:p>
          <a:p>
            <a:pPr marL="0" indent="0" algn="just">
              <a:buNone/>
            </a:pPr>
            <a:r>
              <a:rPr lang="fr-FR" sz="1900" dirty="0">
                <a:latin typeface="+mn-lt"/>
              </a:rPr>
              <a:t>- </a:t>
            </a:r>
            <a:r>
              <a:rPr lang="fr-FR" sz="1900" b="1" dirty="0">
                <a:latin typeface="+mn-lt"/>
              </a:rPr>
              <a:t>parallélisme des formes</a:t>
            </a:r>
            <a:r>
              <a:rPr lang="fr-FR" sz="1900" dirty="0">
                <a:latin typeface="+mn-lt"/>
              </a:rPr>
              <a:t>, CA Paris 31 mars 1993</a:t>
            </a:r>
            <a:endParaRPr lang="fr-FR" dirty="0"/>
          </a:p>
        </p:txBody>
      </p:sp>
      <p:pic>
        <p:nvPicPr>
          <p:cNvPr id="5" name="Picture 2" descr="f8df1bef-6142-4e4a-b0fa-a0c9dc9f2f98@mxp5">
            <a:extLst>
              <a:ext uri="{FF2B5EF4-FFF2-40B4-BE49-F238E27FC236}">
                <a16:creationId xmlns:a16="http://schemas.microsoft.com/office/drawing/2014/main" id="{A5552B6D-C6B6-80F5-11F8-894B8F3B21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3727" y="142724"/>
            <a:ext cx="1008003" cy="985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9194586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F41F5C-B1AB-FE29-E0E1-356A46E2E3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B82B8C-78D0-D491-05BF-41CA687D8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234" y="324000"/>
            <a:ext cx="9905330" cy="612000"/>
          </a:xfrm>
        </p:spPr>
        <p:txBody>
          <a:bodyPr>
            <a:noAutofit/>
          </a:bodyPr>
          <a:lstStyle/>
          <a:p>
            <a:r>
              <a:rPr lang="fr-CA" sz="4000" b="1" dirty="0">
                <a:solidFill>
                  <a:schemeClr val="bg1"/>
                </a:solidFill>
                <a:cs typeface="Arial" panose="020B0604020202020204" pitchFamily="34" charset="0"/>
              </a:rPr>
              <a:t>II / </a:t>
            </a:r>
            <a:r>
              <a:rPr lang="fr-CA" sz="4000" b="1" u="sng" dirty="0">
                <a:solidFill>
                  <a:schemeClr val="bg1"/>
                </a:solidFill>
                <a:cs typeface="Arial" panose="020B0604020202020204" pitchFamily="34" charset="0"/>
              </a:rPr>
              <a:t>Les causes de nullité </a:t>
            </a:r>
            <a:br>
              <a:rPr lang="fr-CA" sz="4000" b="1" u="sng" dirty="0">
                <a:solidFill>
                  <a:schemeClr val="bg1"/>
                </a:solidFill>
                <a:cs typeface="Arial" panose="020B0604020202020204" pitchFamily="34" charset="0"/>
              </a:rPr>
            </a:br>
            <a:br>
              <a:rPr lang="fr-CA" sz="4000" b="1" u="sng" dirty="0">
                <a:solidFill>
                  <a:schemeClr val="bg1"/>
                </a:solidFill>
                <a:cs typeface="Arial" panose="020B0604020202020204" pitchFamily="34" charset="0"/>
              </a:rPr>
            </a:br>
            <a:endParaRPr lang="fr-FR" sz="4000" b="1" u="sng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E05A913-E947-4263-0175-04C3C5CDE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0432" y="1627610"/>
            <a:ext cx="9987513" cy="458306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 sz="2000" b="1" dirty="0">
                <a:latin typeface="+mn-lt"/>
              </a:rPr>
              <a:t>Avant toute chose, il nous faut souligner que certains motifs n’affectent que la décision concernée, alors que d’autres impactent l’AG dans sa totalité</a:t>
            </a:r>
            <a:r>
              <a:rPr lang="fr-FR" sz="2000" dirty="0"/>
              <a:t>.</a:t>
            </a:r>
          </a:p>
          <a:p>
            <a:pPr marL="0" indent="0">
              <a:buNone/>
            </a:pPr>
            <a:endParaRPr lang="fr-CA" sz="2000" dirty="0">
              <a:solidFill>
                <a:srgbClr val="C00000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fr-FR" sz="2000" b="1" u="sng" dirty="0">
                <a:solidFill>
                  <a:srgbClr val="00B050"/>
                </a:solidFill>
                <a:latin typeface="+mn-lt"/>
              </a:rPr>
              <a:t>La convocation à l’assemblée générale</a:t>
            </a:r>
          </a:p>
          <a:p>
            <a:pPr marL="0" indent="0" algn="just">
              <a:buNone/>
            </a:pPr>
            <a:endParaRPr lang="fr-FR" sz="2000" dirty="0">
              <a:latin typeface="+mn-lt"/>
            </a:endParaRPr>
          </a:p>
          <a:p>
            <a:pPr marL="0" indent="0" algn="just">
              <a:buNone/>
            </a:pPr>
            <a:r>
              <a:rPr lang="fr-FR" sz="2000" b="1" dirty="0">
                <a:latin typeface="+mn-lt"/>
              </a:rPr>
              <a:t>L’absence de toute convocation d’un copropriétaire </a:t>
            </a:r>
            <a:r>
              <a:rPr lang="fr-FR" sz="2000" dirty="0">
                <a:latin typeface="+mn-lt"/>
              </a:rPr>
              <a:t>(Cass 3e civ. 18 juin 2003, n° 01 - 12180). </a:t>
            </a:r>
          </a:p>
          <a:p>
            <a:pPr marL="0" indent="0" algn="just">
              <a:buNone/>
            </a:pPr>
            <a:endParaRPr lang="fr-FR" sz="2000" dirty="0">
              <a:latin typeface="+mn-lt"/>
            </a:endParaRPr>
          </a:p>
          <a:p>
            <a:pPr marL="0" indent="0" algn="just">
              <a:buNone/>
            </a:pPr>
            <a:r>
              <a:rPr lang="fr-FR" sz="2000" b="1" dirty="0">
                <a:latin typeface="+mn-lt"/>
              </a:rPr>
              <a:t>Le non-respect du délai minimum réglementaire de 21 jours (hors urgence) entre l’envoi de la convocation </a:t>
            </a:r>
            <a:r>
              <a:rPr lang="fr-FR" sz="2000" dirty="0">
                <a:latin typeface="+mn-lt"/>
              </a:rPr>
              <a:t>(lendemain de la 1ère présentation à tous les copropriétaires) et la tenue de l’assemblée générale (Cass 3e civ. 25 novembre 1998, n° 96 - 20803). 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5" name="Picture 2" descr="f8df1bef-6142-4e4a-b0fa-a0c9dc9f2f98@mxp5">
            <a:extLst>
              <a:ext uri="{FF2B5EF4-FFF2-40B4-BE49-F238E27FC236}">
                <a16:creationId xmlns:a16="http://schemas.microsoft.com/office/drawing/2014/main" id="{7AA5BE4D-6C96-B5E6-C7F9-44A87F62BA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3727" y="142724"/>
            <a:ext cx="1008003" cy="985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9083274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DEAAD0-3521-D408-1E49-DCE8BD17E8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7DD0E9-36FD-5BC9-B1F7-61F6F8A27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234" y="324000"/>
            <a:ext cx="9905330" cy="612000"/>
          </a:xfrm>
        </p:spPr>
        <p:txBody>
          <a:bodyPr>
            <a:noAutofit/>
          </a:bodyPr>
          <a:lstStyle/>
          <a:p>
            <a:r>
              <a:rPr lang="fr-CA" sz="4000" b="1" dirty="0">
                <a:solidFill>
                  <a:schemeClr val="bg1"/>
                </a:solidFill>
                <a:cs typeface="Arial" panose="020B0604020202020204" pitchFamily="34" charset="0"/>
              </a:rPr>
              <a:t>II / </a:t>
            </a:r>
            <a:r>
              <a:rPr lang="fr-CA" sz="4000" b="1" u="sng" dirty="0">
                <a:solidFill>
                  <a:schemeClr val="bg1"/>
                </a:solidFill>
                <a:cs typeface="Arial" panose="020B0604020202020204" pitchFamily="34" charset="0"/>
              </a:rPr>
              <a:t>Les causes de nullité </a:t>
            </a:r>
            <a:br>
              <a:rPr lang="fr-CA" sz="4000" b="1" u="sng" dirty="0">
                <a:solidFill>
                  <a:schemeClr val="bg1"/>
                </a:solidFill>
                <a:cs typeface="Arial" panose="020B0604020202020204" pitchFamily="34" charset="0"/>
              </a:rPr>
            </a:br>
            <a:br>
              <a:rPr lang="fr-CA" sz="4000" b="1" u="sng" dirty="0">
                <a:solidFill>
                  <a:schemeClr val="bg1"/>
                </a:solidFill>
                <a:cs typeface="Arial" panose="020B0604020202020204" pitchFamily="34" charset="0"/>
              </a:rPr>
            </a:br>
            <a:endParaRPr lang="fr-FR" sz="4000" b="1" u="sng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D6E29B-78A2-D945-5225-86734381BE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671" y="2178614"/>
            <a:ext cx="9543893" cy="25007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 sz="2400" b="1" dirty="0">
                <a:latin typeface="+mn-lt"/>
              </a:rPr>
              <a:t>L’absence d’annexion des documents juridiques, comptables impératifs </a:t>
            </a:r>
            <a:r>
              <a:rPr lang="fr-FR" sz="2400" dirty="0">
                <a:latin typeface="+mn-lt"/>
              </a:rPr>
              <a:t>(Cass 3e civ. 15 mars 2006, n° 04 - 19919). </a:t>
            </a:r>
          </a:p>
          <a:p>
            <a:pPr marL="0" indent="0">
              <a:buNone/>
            </a:pPr>
            <a:endParaRPr lang="fr-FR" sz="2400" b="1" dirty="0">
              <a:latin typeface="+mn-lt"/>
            </a:endParaRPr>
          </a:p>
          <a:p>
            <a:pPr marL="0" indent="0">
              <a:buNone/>
            </a:pPr>
            <a:r>
              <a:rPr lang="fr-FR" sz="2400" b="1" dirty="0">
                <a:latin typeface="+mn-lt"/>
              </a:rPr>
              <a:t>Prise en compte d’un formulaire de vote par correspondance réceptionné hors délai, </a:t>
            </a:r>
            <a:r>
              <a:rPr lang="fr-FR" sz="2400" dirty="0">
                <a:latin typeface="+mn-lt"/>
              </a:rPr>
              <a:t>TJ Nice, 11 avril 2022, n° 21 - 02172. </a:t>
            </a:r>
          </a:p>
          <a:p>
            <a:pPr marL="0" indent="0">
              <a:buNone/>
            </a:pPr>
            <a:endParaRPr lang="fr-CA" sz="2000" dirty="0">
              <a:solidFill>
                <a:srgbClr val="C00000"/>
              </a:solidFill>
            </a:endParaRPr>
          </a:p>
        </p:txBody>
      </p:sp>
      <p:pic>
        <p:nvPicPr>
          <p:cNvPr id="5" name="Picture 2" descr="f8df1bef-6142-4e4a-b0fa-a0c9dc9f2f98@mxp5">
            <a:extLst>
              <a:ext uri="{FF2B5EF4-FFF2-40B4-BE49-F238E27FC236}">
                <a16:creationId xmlns:a16="http://schemas.microsoft.com/office/drawing/2014/main" id="{F020C884-174C-80C8-7DB9-B85B3F7D42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3727" y="142724"/>
            <a:ext cx="1008003" cy="985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4101581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B364F5-8218-5A0F-4A61-5949D5A9EC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616884-37BC-4982-F1BC-F482D1023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234" y="324000"/>
            <a:ext cx="9905330" cy="612000"/>
          </a:xfrm>
        </p:spPr>
        <p:txBody>
          <a:bodyPr>
            <a:noAutofit/>
          </a:bodyPr>
          <a:lstStyle/>
          <a:p>
            <a:r>
              <a:rPr lang="fr-CA" sz="4000" b="1" dirty="0">
                <a:solidFill>
                  <a:schemeClr val="bg1"/>
                </a:solidFill>
                <a:cs typeface="Arial" panose="020B0604020202020204" pitchFamily="34" charset="0"/>
              </a:rPr>
              <a:t>II / </a:t>
            </a:r>
            <a:r>
              <a:rPr lang="fr-CA" sz="4000" b="1" u="sng" dirty="0">
                <a:solidFill>
                  <a:schemeClr val="bg1"/>
                </a:solidFill>
                <a:cs typeface="Arial" panose="020B0604020202020204" pitchFamily="34" charset="0"/>
              </a:rPr>
              <a:t>Les causes de nullité </a:t>
            </a:r>
            <a:br>
              <a:rPr lang="fr-CA" sz="4000" b="1" u="sng" dirty="0">
                <a:solidFill>
                  <a:schemeClr val="bg1"/>
                </a:solidFill>
                <a:cs typeface="Arial" panose="020B0604020202020204" pitchFamily="34" charset="0"/>
              </a:rPr>
            </a:br>
            <a:br>
              <a:rPr lang="fr-CA" sz="4000" b="1" u="sng" dirty="0">
                <a:solidFill>
                  <a:schemeClr val="bg1"/>
                </a:solidFill>
                <a:cs typeface="Arial" panose="020B0604020202020204" pitchFamily="34" charset="0"/>
              </a:rPr>
            </a:br>
            <a:endParaRPr lang="fr-FR" sz="4000" b="1" u="sng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83FA97-24BA-DD70-3C1A-8AA57F1EA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9318" y="1374112"/>
            <a:ext cx="9987513" cy="4899939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endParaRPr lang="fr-CA" sz="2000" dirty="0">
              <a:solidFill>
                <a:srgbClr val="C00000"/>
              </a:solidFill>
            </a:endParaRPr>
          </a:p>
          <a:p>
            <a:pPr marL="457200" indent="-457200" algn="just">
              <a:buFont typeface="+mj-lt"/>
              <a:buAutoNum type="arabicPeriod" startAt="2"/>
            </a:pPr>
            <a:r>
              <a:rPr lang="fr-FR" sz="2100" b="1" u="sng" dirty="0">
                <a:solidFill>
                  <a:srgbClr val="00B050"/>
                </a:solidFill>
                <a:latin typeface="+mn-lt"/>
              </a:rPr>
              <a:t>La tenue de l’assemblée générale</a:t>
            </a:r>
          </a:p>
          <a:p>
            <a:pPr marL="0" indent="0" algn="just">
              <a:buNone/>
            </a:pPr>
            <a:endParaRPr lang="fr-FR" sz="2100" dirty="0">
              <a:latin typeface="+mn-lt"/>
            </a:endParaRPr>
          </a:p>
          <a:p>
            <a:pPr marL="0" indent="0" algn="just">
              <a:buNone/>
            </a:pPr>
            <a:r>
              <a:rPr lang="fr-FR" sz="2100" b="1" dirty="0">
                <a:latin typeface="+mn-lt"/>
              </a:rPr>
              <a:t>Le président et les membres du bureau doivent faire l’objet d’une élection, vote spécifique pour chaque question </a:t>
            </a:r>
            <a:r>
              <a:rPr lang="fr-FR" sz="2100" dirty="0">
                <a:latin typeface="+mn-lt"/>
              </a:rPr>
              <a:t>(Cass 3e civ. 11 juillet 2001, n° 99 - 19989).  </a:t>
            </a:r>
          </a:p>
          <a:p>
            <a:pPr marL="0" indent="0" algn="just">
              <a:buNone/>
            </a:pPr>
            <a:endParaRPr lang="fr-FR" sz="2100" b="1" dirty="0">
              <a:latin typeface="+mn-lt"/>
            </a:endParaRPr>
          </a:p>
          <a:p>
            <a:pPr marL="0" indent="0" algn="just">
              <a:buNone/>
            </a:pPr>
            <a:r>
              <a:rPr lang="fr-FR" sz="2100" dirty="0">
                <a:latin typeface="+mn-lt"/>
              </a:rPr>
              <a:t>Un</a:t>
            </a:r>
            <a:r>
              <a:rPr lang="fr-FR" sz="2100" b="1" dirty="0">
                <a:latin typeface="+mn-lt"/>
              </a:rPr>
              <a:t> nombre insuffisant de scrutateurs au regard du RCP, </a:t>
            </a:r>
            <a:r>
              <a:rPr lang="fr-FR" sz="2100" dirty="0">
                <a:latin typeface="+mn-lt"/>
              </a:rPr>
              <a:t>Cass. 3e civ. 22 novembre 2006, n° 05 - 19042. </a:t>
            </a:r>
          </a:p>
          <a:p>
            <a:pPr marL="0" indent="0" algn="just">
              <a:buNone/>
            </a:pPr>
            <a:endParaRPr lang="fr-FR" sz="2100" b="1" dirty="0">
              <a:latin typeface="+mn-lt"/>
            </a:endParaRPr>
          </a:p>
          <a:p>
            <a:pPr marL="0" indent="0" algn="just">
              <a:buNone/>
            </a:pPr>
            <a:r>
              <a:rPr lang="fr-FR" sz="2100" b="1" dirty="0">
                <a:latin typeface="+mn-lt"/>
              </a:rPr>
              <a:t>Le non-respect des règles de représentation </a:t>
            </a:r>
            <a:r>
              <a:rPr lang="fr-FR" sz="2100" dirty="0">
                <a:latin typeface="+mn-lt"/>
              </a:rPr>
              <a:t>(CA Paris 22 novembre 2001).  </a:t>
            </a:r>
          </a:p>
          <a:p>
            <a:pPr marL="0" indent="0" algn="just">
              <a:buNone/>
            </a:pPr>
            <a:endParaRPr lang="fr-FR" sz="2100" b="1" dirty="0">
              <a:latin typeface="+mn-lt"/>
            </a:endParaRPr>
          </a:p>
          <a:p>
            <a:pPr marL="0" indent="0" algn="just">
              <a:buNone/>
            </a:pPr>
            <a:r>
              <a:rPr lang="fr-FR" sz="2100" b="1" dirty="0">
                <a:latin typeface="+mn-lt"/>
              </a:rPr>
              <a:t>Seules les questions inscrites à l’OJ peuvent faire l’objet d’un vote régulier </a:t>
            </a:r>
          </a:p>
          <a:p>
            <a:pPr marL="0" indent="0" algn="just">
              <a:buNone/>
            </a:pPr>
            <a:r>
              <a:rPr lang="fr-FR" sz="2100" dirty="0">
                <a:latin typeface="+mn-lt"/>
              </a:rPr>
              <a:t>(Cass 3e civ. 26 mars 2003, n° 01 - 13896). 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5" name="Picture 2" descr="f8df1bef-6142-4e4a-b0fa-a0c9dc9f2f98@mxp5">
            <a:extLst>
              <a:ext uri="{FF2B5EF4-FFF2-40B4-BE49-F238E27FC236}">
                <a16:creationId xmlns:a16="http://schemas.microsoft.com/office/drawing/2014/main" id="{397FB668-8340-BE40-463E-E344F80E56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3727" y="142724"/>
            <a:ext cx="1008003" cy="985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3047131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Nouvelle présentation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Arial Black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1130</Words>
  <Application>Microsoft Office PowerPoint</Application>
  <PresentationFormat>Grand écran</PresentationFormat>
  <Paragraphs>101</Paragraphs>
  <Slides>13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0" baseType="lpstr">
      <vt:lpstr>Arial</vt:lpstr>
      <vt:lpstr>Arial Black</vt:lpstr>
      <vt:lpstr>Arial Rounded MT Bold</vt:lpstr>
      <vt:lpstr>Calibri</vt:lpstr>
      <vt:lpstr>Wingdings</vt:lpstr>
      <vt:lpstr>Wingdings 3</vt:lpstr>
      <vt:lpstr>Nouvelle présentation</vt:lpstr>
      <vt:lpstr>L’ANNULATION D’UNE RÉSOLUTION DE L’ASSEMBLÉE OU DE CELLE-CI DANS SON INTEGRALITÉ : PROCÉDURE ET MOTIFS </vt:lpstr>
      <vt:lpstr>PLAN DE L’EXPOSE</vt:lpstr>
      <vt:lpstr>I / La procédure  </vt:lpstr>
      <vt:lpstr>I / La procédure  </vt:lpstr>
      <vt:lpstr>I / La procédure  </vt:lpstr>
      <vt:lpstr>I / La procédure  </vt:lpstr>
      <vt:lpstr>II / Les causes de nullité   </vt:lpstr>
      <vt:lpstr>II / Les causes de nullité   </vt:lpstr>
      <vt:lpstr>II / Les causes de nullité   </vt:lpstr>
      <vt:lpstr>II / Les causes de nullité   </vt:lpstr>
      <vt:lpstr>II / Les causes de nullité   </vt:lpstr>
      <vt:lpstr>II / Les causes de nullité   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- -</dc:creator>
  <cp:lastModifiedBy>suivi</cp:lastModifiedBy>
  <cp:revision>9</cp:revision>
  <dcterms:created xsi:type="dcterms:W3CDTF">2025-03-31T08:37:18Z</dcterms:created>
  <dcterms:modified xsi:type="dcterms:W3CDTF">2025-04-03T13:20:32Z</dcterms:modified>
</cp:coreProperties>
</file>