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514" r:id="rId2"/>
    <p:sldId id="256" r:id="rId3"/>
    <p:sldId id="259" r:id="rId4"/>
    <p:sldId id="289" r:id="rId5"/>
    <p:sldId id="522" r:id="rId6"/>
    <p:sldId id="281" r:id="rId7"/>
    <p:sldId id="523" r:id="rId8"/>
    <p:sldId id="524" r:id="rId9"/>
    <p:sldId id="515" r:id="rId10"/>
    <p:sldId id="525" r:id="rId11"/>
    <p:sldId id="526" r:id="rId12"/>
    <p:sldId id="527" r:id="rId13"/>
    <p:sldId id="528" r:id="rId14"/>
    <p:sldId id="529" r:id="rId15"/>
    <p:sldId id="530" r:id="rId16"/>
    <p:sldId id="531" r:id="rId17"/>
    <p:sldId id="532" r:id="rId18"/>
    <p:sldId id="533" r:id="rId19"/>
    <p:sldId id="534" r:id="rId20"/>
    <p:sldId id="535" r:id="rId21"/>
    <p:sldId id="536" r:id="rId22"/>
    <p:sldId id="537" r:id="rId23"/>
    <p:sldId id="538" r:id="rId24"/>
    <p:sldId id="539" r:id="rId25"/>
    <p:sldId id="540" r:id="rId26"/>
    <p:sldId id="541" r:id="rId27"/>
    <p:sldId id="542" r:id="rId28"/>
    <p:sldId id="543" r:id="rId29"/>
    <p:sldId id="544" r:id="rId30"/>
    <p:sldId id="545" r:id="rId31"/>
    <p:sldId id="546" r:id="rId32"/>
    <p:sldId id="547" r:id="rId3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5" autoAdjust="0"/>
    <p:restoredTop sz="94660"/>
  </p:normalViewPr>
  <p:slideViewPr>
    <p:cSldViewPr snapToGrid="0">
      <p:cViewPr varScale="1">
        <p:scale>
          <a:sx n="106" d="100"/>
          <a:sy n="106" d="100"/>
        </p:scale>
        <p:origin x="67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009D4B-535C-4AE1-B046-190017774C02}" type="datetimeFigureOut">
              <a:rPr lang="fr-FR" smtClean="0"/>
              <a:t>03/04/2025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19A6B3-9C7F-42ED-8D63-39438C5F81CD}" type="slidenum">
              <a:rPr lang="fr-FR" smtClean="0"/>
              <a:t>‹N°›</a:t>
            </a:fld>
            <a:endParaRPr lang="fr-FR"/>
          </a:p>
        </p:txBody>
      </p:sp>
    </p:spTree>
    <p:extLst>
      <p:ext uri="{BB962C8B-B14F-4D97-AF65-F5344CB8AC3E}">
        <p14:creationId xmlns:p14="http://schemas.microsoft.com/office/powerpoint/2010/main" val="32698284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5519A6B3-9C7F-42ED-8D63-39438C5F81CD}" type="slidenum">
              <a:rPr lang="fr-FR" smtClean="0"/>
              <a:t>2</a:t>
            </a:fld>
            <a:endParaRPr lang="fr-FR"/>
          </a:p>
        </p:txBody>
      </p:sp>
    </p:spTree>
    <p:extLst>
      <p:ext uri="{BB962C8B-B14F-4D97-AF65-F5344CB8AC3E}">
        <p14:creationId xmlns:p14="http://schemas.microsoft.com/office/powerpoint/2010/main" val="25061217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5519A6B3-9C7F-42ED-8D63-39438C5F81CD}" type="slidenum">
              <a:rPr lang="fr-FR" smtClean="0"/>
              <a:t>18</a:t>
            </a:fld>
            <a:endParaRPr lang="fr-FR"/>
          </a:p>
        </p:txBody>
      </p:sp>
    </p:spTree>
    <p:extLst>
      <p:ext uri="{BB962C8B-B14F-4D97-AF65-F5344CB8AC3E}">
        <p14:creationId xmlns:p14="http://schemas.microsoft.com/office/powerpoint/2010/main" val="2025051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417902-28DF-635E-5159-D7765483FE80}"/>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7B6F7B0E-9411-CBE1-40E8-65AC3E7C55D3}"/>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DD4580D9-B9C5-60B3-C9E8-B24D46FC458D}"/>
              </a:ext>
            </a:extLst>
          </p:cNvPr>
          <p:cNvSpPr>
            <a:spLocks noGrp="1"/>
          </p:cNvSpPr>
          <p:nvPr>
            <p:ph type="body" idx="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199BF27A-F48C-FC7F-AF90-73DA5B2D98DB}"/>
              </a:ext>
            </a:extLst>
          </p:cNvPr>
          <p:cNvSpPr>
            <a:spLocks noGrp="1"/>
          </p:cNvSpPr>
          <p:nvPr>
            <p:ph type="sldNum" sz="quarter" idx="5"/>
          </p:nvPr>
        </p:nvSpPr>
        <p:spPr/>
        <p:txBody>
          <a:bodyPr/>
          <a:lstStyle/>
          <a:p>
            <a:fld id="{5519A6B3-9C7F-42ED-8D63-39438C5F81CD}" type="slidenum">
              <a:rPr lang="fr-FR" smtClean="0"/>
              <a:t>19</a:t>
            </a:fld>
            <a:endParaRPr lang="fr-FR"/>
          </a:p>
        </p:txBody>
      </p:sp>
    </p:spTree>
    <p:extLst>
      <p:ext uri="{BB962C8B-B14F-4D97-AF65-F5344CB8AC3E}">
        <p14:creationId xmlns:p14="http://schemas.microsoft.com/office/powerpoint/2010/main" val="31540115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3916" y="2130154"/>
            <a:ext cx="10364168" cy="1470687"/>
          </a:xfrm>
          <a:prstGeom prst="rect">
            <a:avLst/>
          </a:prstGeom>
        </p:spPr>
        <p:txBody>
          <a:bodyPr/>
          <a:lstStyle>
            <a:lvl1pPr>
              <a:defRPr sz="5061">
                <a:latin typeface="Arial Rounded MT Bold" pitchFamily="34" charset="0"/>
              </a:defRPr>
            </a:lvl1pPr>
          </a:lstStyle>
          <a:p>
            <a:r>
              <a:rPr lang="fr-FR"/>
              <a:t>Modifiez le style du titre</a:t>
            </a:r>
          </a:p>
        </p:txBody>
      </p:sp>
      <p:sp>
        <p:nvSpPr>
          <p:cNvPr id="3" name="Sous-titre 2"/>
          <p:cNvSpPr>
            <a:spLocks noGrp="1"/>
          </p:cNvSpPr>
          <p:nvPr>
            <p:ph type="subTitle" idx="1"/>
          </p:nvPr>
        </p:nvSpPr>
        <p:spPr>
          <a:xfrm>
            <a:off x="1829322" y="3886498"/>
            <a:ext cx="8533357" cy="1751881"/>
          </a:xfrm>
          <a:prstGeom prst="rect">
            <a:avLst/>
          </a:prstGeom>
        </p:spPr>
        <p:txBody>
          <a:bodyPr/>
          <a:lstStyle>
            <a:lvl1pPr marL="0" indent="0" algn="ctr">
              <a:buNone/>
              <a:defRPr sz="2812">
                <a:latin typeface="Arial Rounded MT Bold" pitchFamily="34" charset="0"/>
              </a:defRPr>
            </a:lvl1pPr>
            <a:lvl2pPr marL="321366" indent="0" algn="ctr">
              <a:buNone/>
              <a:defRPr/>
            </a:lvl2pPr>
            <a:lvl3pPr marL="642732" indent="0" algn="ctr">
              <a:buNone/>
              <a:defRPr/>
            </a:lvl3pPr>
            <a:lvl4pPr marL="964098" indent="0" algn="ctr">
              <a:buNone/>
              <a:defRPr/>
            </a:lvl4pPr>
            <a:lvl5pPr marL="1285464" indent="0" algn="ctr">
              <a:buNone/>
              <a:defRPr/>
            </a:lvl5pPr>
            <a:lvl6pPr marL="1606829" indent="0" algn="ctr">
              <a:buNone/>
              <a:defRPr/>
            </a:lvl6pPr>
            <a:lvl7pPr marL="1928195" indent="0" algn="ctr">
              <a:buNone/>
              <a:defRPr/>
            </a:lvl7pPr>
            <a:lvl8pPr marL="2249561" indent="0" algn="ctr">
              <a:buNone/>
              <a:defRPr/>
            </a:lvl8pPr>
            <a:lvl9pPr marL="2570927" indent="0" algn="ctr">
              <a:buNone/>
              <a:defRPr/>
            </a:lvl9pPr>
          </a:lstStyle>
          <a:p>
            <a:r>
              <a:rPr lang="fr-FR" dirty="0"/>
              <a:t>Modifiez le style des sous-titres du masque</a:t>
            </a:r>
          </a:p>
        </p:txBody>
      </p:sp>
    </p:spTree>
    <p:extLst>
      <p:ext uri="{BB962C8B-B14F-4D97-AF65-F5344CB8AC3E}">
        <p14:creationId xmlns:p14="http://schemas.microsoft.com/office/powerpoint/2010/main" val="3503512404"/>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610270" y="274499"/>
            <a:ext cx="10971460" cy="1142628"/>
          </a:xfrm>
          <a:prstGeom prst="rect">
            <a:avLst/>
          </a:prstGeom>
        </p:spPr>
        <p:txBody>
          <a:bodyPr/>
          <a:lstStyle/>
          <a:p>
            <a:r>
              <a:rPr lang="fr-FR"/>
              <a:t>Modifiez le style du titre</a:t>
            </a:r>
          </a:p>
        </p:txBody>
      </p:sp>
      <p:sp>
        <p:nvSpPr>
          <p:cNvPr id="3" name="Espace réservé du texte vertical 2"/>
          <p:cNvSpPr>
            <a:spLocks noGrp="1"/>
          </p:cNvSpPr>
          <p:nvPr>
            <p:ph type="body" orient="vert" idx="1"/>
          </p:nvPr>
        </p:nvSpPr>
        <p:spPr>
          <a:xfrm>
            <a:off x="610270" y="1600126"/>
            <a:ext cx="10971460" cy="4525878"/>
          </a:xfrm>
          <a:prstGeom prst="rect">
            <a:avLst/>
          </a:prstGeo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pic>
        <p:nvPicPr>
          <p:cNvPr id="4" name="Imag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7162" y="6413046"/>
            <a:ext cx="539634" cy="429828"/>
          </a:xfrm>
          <a:prstGeom prst="rect">
            <a:avLst/>
          </a:prstGeom>
        </p:spPr>
      </p:pic>
    </p:spTree>
    <p:extLst>
      <p:ext uri="{BB962C8B-B14F-4D97-AF65-F5344CB8AC3E}">
        <p14:creationId xmlns:p14="http://schemas.microsoft.com/office/powerpoint/2010/main" val="210047061"/>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982" y="274499"/>
            <a:ext cx="2741749" cy="5851505"/>
          </a:xfrm>
          <a:prstGeom prst="rect">
            <a:avLst/>
          </a:prstGeom>
        </p:spPr>
        <p:txBody>
          <a:bodyPr vert="eaVert"/>
          <a:lstStyle/>
          <a:p>
            <a:r>
              <a:rPr lang="fr-FR"/>
              <a:t>Modifiez le style du titre</a:t>
            </a:r>
          </a:p>
        </p:txBody>
      </p:sp>
      <p:sp>
        <p:nvSpPr>
          <p:cNvPr id="3" name="Espace réservé du texte vertical 2"/>
          <p:cNvSpPr>
            <a:spLocks noGrp="1"/>
          </p:cNvSpPr>
          <p:nvPr>
            <p:ph type="body" orient="vert" idx="1"/>
          </p:nvPr>
        </p:nvSpPr>
        <p:spPr>
          <a:xfrm>
            <a:off x="610270" y="274499"/>
            <a:ext cx="8086819" cy="5851505"/>
          </a:xfrm>
          <a:prstGeom prst="rect">
            <a:avLst/>
          </a:prstGeo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pic>
        <p:nvPicPr>
          <p:cNvPr id="4" name="Imag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7162" y="6413046"/>
            <a:ext cx="539634" cy="429828"/>
          </a:xfrm>
          <a:prstGeom prst="rect">
            <a:avLst/>
          </a:prstGeom>
        </p:spPr>
      </p:pic>
    </p:spTree>
    <p:extLst>
      <p:ext uri="{BB962C8B-B14F-4D97-AF65-F5344CB8AC3E}">
        <p14:creationId xmlns:p14="http://schemas.microsoft.com/office/powerpoint/2010/main" val="823254622"/>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10270" y="274499"/>
            <a:ext cx="10971460" cy="1142628"/>
          </a:xfrm>
          <a:prstGeom prst="rect">
            <a:avLst/>
          </a:prstGeom>
        </p:spPr>
        <p:txBody>
          <a:bodyPr/>
          <a:lstStyle/>
          <a:p>
            <a:r>
              <a:rPr lang="fr-FR"/>
              <a:t>Modifiez le style du titre</a:t>
            </a:r>
          </a:p>
        </p:txBody>
      </p:sp>
      <p:sp>
        <p:nvSpPr>
          <p:cNvPr id="3" name="Espace réservé du contenu 2"/>
          <p:cNvSpPr>
            <a:spLocks noGrp="1"/>
          </p:cNvSpPr>
          <p:nvPr>
            <p:ph idx="1"/>
          </p:nvPr>
        </p:nvSpPr>
        <p:spPr>
          <a:xfrm>
            <a:off x="610270" y="1600126"/>
            <a:ext cx="10971460" cy="4525878"/>
          </a:xfrm>
          <a:prstGeom prst="rect">
            <a:avLst/>
          </a:prstGeom>
        </p:spPr>
        <p:txBody>
          <a:bodyPr/>
          <a:lstStyle>
            <a:lvl1pPr>
              <a:defRPr>
                <a:latin typeface="Arial Rounded MT Bold" pitchFamily="34" charset="0"/>
              </a:defRPr>
            </a:lvl1pPr>
            <a:lvl2pPr marL="743159" indent="-285659">
              <a:buClr>
                <a:schemeClr val="accent1">
                  <a:lumMod val="50000"/>
                </a:schemeClr>
              </a:buClr>
              <a:buFont typeface="Wingdings" pitchFamily="2" charset="2"/>
              <a:buChar char="q"/>
              <a:defRPr>
                <a:latin typeface="Arial Rounded MT Bold" pitchFamily="34" charset="0"/>
              </a:defRPr>
            </a:lvl2pPr>
            <a:lvl3pPr>
              <a:buClr>
                <a:schemeClr val="bg2">
                  <a:lumMod val="75000"/>
                </a:schemeClr>
              </a:buClr>
              <a:defRPr>
                <a:latin typeface="Arial Rounded MT Bold" pitchFamily="34" charset="0"/>
              </a:defRPr>
            </a:lvl3pPr>
            <a:lvl4pPr>
              <a:defRPr>
                <a:latin typeface="Arial Rounded MT Bold" pitchFamily="34" charset="0"/>
              </a:defRPr>
            </a:lvl4pPr>
            <a:lvl5pPr>
              <a:defRPr>
                <a:latin typeface="Arial Rounded MT Bold" pitchFamily="34" charset="0"/>
              </a:defRPr>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pic>
        <p:nvPicPr>
          <p:cNvPr id="4" name="Imag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7162" y="6413046"/>
            <a:ext cx="539634" cy="429828"/>
          </a:xfrm>
          <a:prstGeom prst="rect">
            <a:avLst/>
          </a:prstGeom>
        </p:spPr>
      </p:pic>
    </p:spTree>
    <p:extLst>
      <p:ext uri="{BB962C8B-B14F-4D97-AF65-F5344CB8AC3E}">
        <p14:creationId xmlns:p14="http://schemas.microsoft.com/office/powerpoint/2010/main" val="4207244857"/>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36" y="4406483"/>
            <a:ext cx="10362679" cy="1362450"/>
          </a:xfrm>
          <a:prstGeom prst="rect">
            <a:avLst/>
          </a:prstGeom>
        </p:spPr>
        <p:txBody>
          <a:bodyPr anchor="t"/>
          <a:lstStyle>
            <a:lvl1pPr algn="l">
              <a:defRPr sz="2812" b="1" cap="all">
                <a:latin typeface="Arial Rounded MT Bold" pitchFamily="34" charset="0"/>
              </a:defRPr>
            </a:lvl1pPr>
          </a:lstStyle>
          <a:p>
            <a:r>
              <a:rPr lang="fr-FR" dirty="0"/>
              <a:t>Modifiez le style du titre</a:t>
            </a:r>
          </a:p>
        </p:txBody>
      </p:sp>
      <p:sp>
        <p:nvSpPr>
          <p:cNvPr id="3" name="Espace réservé du texte 2"/>
          <p:cNvSpPr>
            <a:spLocks noGrp="1"/>
          </p:cNvSpPr>
          <p:nvPr>
            <p:ph type="body" idx="1"/>
          </p:nvPr>
        </p:nvSpPr>
        <p:spPr>
          <a:xfrm>
            <a:off x="963036" y="2906784"/>
            <a:ext cx="10362679" cy="1499699"/>
          </a:xfrm>
          <a:prstGeom prst="rect">
            <a:avLst/>
          </a:prstGeom>
        </p:spPr>
        <p:txBody>
          <a:bodyPr anchor="b"/>
          <a:lstStyle>
            <a:lvl1pPr marL="0" indent="0">
              <a:buNone/>
              <a:defRPr sz="1406">
                <a:latin typeface="Arial Rounded MT Bold" pitchFamily="34" charset="0"/>
              </a:defRPr>
            </a:lvl1pPr>
            <a:lvl2pPr marL="321366" indent="0">
              <a:buNone/>
              <a:defRPr sz="1265"/>
            </a:lvl2pPr>
            <a:lvl3pPr marL="642732" indent="0">
              <a:buNone/>
              <a:defRPr sz="1125"/>
            </a:lvl3pPr>
            <a:lvl4pPr marL="964098" indent="0">
              <a:buNone/>
              <a:defRPr sz="984"/>
            </a:lvl4pPr>
            <a:lvl5pPr marL="1285464" indent="0">
              <a:buNone/>
              <a:defRPr sz="984"/>
            </a:lvl5pPr>
            <a:lvl6pPr marL="1606829" indent="0">
              <a:buNone/>
              <a:defRPr sz="984"/>
            </a:lvl6pPr>
            <a:lvl7pPr marL="1928195" indent="0">
              <a:buNone/>
              <a:defRPr sz="984"/>
            </a:lvl7pPr>
            <a:lvl8pPr marL="2249561" indent="0">
              <a:buNone/>
              <a:defRPr sz="984"/>
            </a:lvl8pPr>
            <a:lvl9pPr marL="2570927" indent="0">
              <a:buNone/>
              <a:defRPr sz="984"/>
            </a:lvl9pPr>
          </a:lstStyle>
          <a:p>
            <a:pPr lvl="0"/>
            <a:r>
              <a:rPr lang="fr-FR" dirty="0"/>
              <a:t>Modifiez les styles du texte du masque</a:t>
            </a:r>
          </a:p>
        </p:txBody>
      </p:sp>
      <p:pic>
        <p:nvPicPr>
          <p:cNvPr id="4" name="Imag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7162" y="6413046"/>
            <a:ext cx="539634" cy="429828"/>
          </a:xfrm>
          <a:prstGeom prst="rect">
            <a:avLst/>
          </a:prstGeom>
        </p:spPr>
      </p:pic>
    </p:spTree>
    <p:extLst>
      <p:ext uri="{BB962C8B-B14F-4D97-AF65-F5344CB8AC3E}">
        <p14:creationId xmlns:p14="http://schemas.microsoft.com/office/powerpoint/2010/main" val="1315845077"/>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610270" y="274499"/>
            <a:ext cx="10971460" cy="1142628"/>
          </a:xfrm>
          <a:prstGeom prst="rect">
            <a:avLst/>
          </a:prstGeom>
        </p:spPr>
        <p:txBody>
          <a:bodyPr/>
          <a:lstStyle/>
          <a:p>
            <a:r>
              <a:rPr lang="fr-FR"/>
              <a:t>Modifiez le style du titre</a:t>
            </a:r>
          </a:p>
        </p:txBody>
      </p:sp>
      <p:sp>
        <p:nvSpPr>
          <p:cNvPr id="3" name="Espace réservé du contenu 2"/>
          <p:cNvSpPr>
            <a:spLocks noGrp="1"/>
          </p:cNvSpPr>
          <p:nvPr>
            <p:ph sz="half" idx="1"/>
          </p:nvPr>
        </p:nvSpPr>
        <p:spPr>
          <a:xfrm>
            <a:off x="610270" y="1600126"/>
            <a:ext cx="5413540" cy="4525878"/>
          </a:xfrm>
          <a:prstGeom prst="rect">
            <a:avLst/>
          </a:prstGeom>
        </p:spPr>
        <p:txBody>
          <a:bodyPr/>
          <a:lstStyle>
            <a:lvl1pPr>
              <a:defRPr sz="1968">
                <a:latin typeface="Arial Rounded MT Bold" pitchFamily="34" charset="0"/>
              </a:defRPr>
            </a:lvl1pPr>
            <a:lvl2pPr marL="743159" indent="-285659">
              <a:buClr>
                <a:schemeClr val="accent1">
                  <a:lumMod val="50000"/>
                </a:schemeClr>
              </a:buClr>
              <a:buFont typeface="Wingdings" pitchFamily="2" charset="2"/>
              <a:buChar char="q"/>
              <a:defRPr sz="1687">
                <a:latin typeface="Arial Rounded MT Bold" pitchFamily="34" charset="0"/>
              </a:defRPr>
            </a:lvl2pPr>
            <a:lvl3pPr>
              <a:buClr>
                <a:schemeClr val="bg2">
                  <a:lumMod val="75000"/>
                </a:schemeClr>
              </a:buClr>
              <a:defRPr sz="1406">
                <a:latin typeface="Arial Rounded MT Bold" pitchFamily="34" charset="0"/>
              </a:defRPr>
            </a:lvl3pPr>
            <a:lvl4pPr>
              <a:defRPr sz="1265">
                <a:latin typeface="Arial Rounded MT Bold" pitchFamily="34" charset="0"/>
              </a:defRPr>
            </a:lvl4pPr>
            <a:lvl5pPr>
              <a:defRPr sz="1265">
                <a:latin typeface="Arial Rounded MT Bold" pitchFamily="34" charset="0"/>
              </a:defRPr>
            </a:lvl5pPr>
            <a:lvl6pPr>
              <a:defRPr sz="1265"/>
            </a:lvl6pPr>
            <a:lvl7pPr>
              <a:defRPr sz="1265"/>
            </a:lvl7pPr>
            <a:lvl8pPr>
              <a:defRPr sz="1265"/>
            </a:lvl8pPr>
            <a:lvl9pPr>
              <a:defRPr sz="1265"/>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contenu 3"/>
          <p:cNvSpPr>
            <a:spLocks noGrp="1"/>
          </p:cNvSpPr>
          <p:nvPr>
            <p:ph sz="half" idx="2"/>
          </p:nvPr>
        </p:nvSpPr>
        <p:spPr>
          <a:xfrm>
            <a:off x="6166703" y="1600126"/>
            <a:ext cx="5415028" cy="4525878"/>
          </a:xfrm>
          <a:prstGeom prst="rect">
            <a:avLst/>
          </a:prstGeom>
        </p:spPr>
        <p:txBody>
          <a:bodyPr/>
          <a:lstStyle>
            <a:lvl1pPr>
              <a:defRPr sz="1968">
                <a:latin typeface="Arial Rounded MT Bold" pitchFamily="34" charset="0"/>
              </a:defRPr>
            </a:lvl1pPr>
            <a:lvl2pPr marL="778866" indent="-321366">
              <a:buClr>
                <a:schemeClr val="accent1">
                  <a:lumMod val="50000"/>
                </a:schemeClr>
              </a:buClr>
              <a:buFont typeface="Wingdings" pitchFamily="2" charset="2"/>
              <a:buChar char="q"/>
              <a:defRPr sz="1687">
                <a:latin typeface="Arial Rounded MT Bold" pitchFamily="34" charset="0"/>
              </a:defRPr>
            </a:lvl2pPr>
            <a:lvl3pPr>
              <a:buClr>
                <a:schemeClr val="bg2">
                  <a:lumMod val="75000"/>
                </a:schemeClr>
              </a:buClr>
              <a:defRPr sz="1406">
                <a:latin typeface="Arial Rounded MT Bold" pitchFamily="34" charset="0"/>
              </a:defRPr>
            </a:lvl3pPr>
            <a:lvl4pPr>
              <a:defRPr sz="1265">
                <a:latin typeface="Arial Rounded MT Bold" pitchFamily="34" charset="0"/>
              </a:defRPr>
            </a:lvl4pPr>
            <a:lvl5pPr>
              <a:defRPr sz="1265">
                <a:latin typeface="Arial Rounded MT Bold" pitchFamily="34" charset="0"/>
              </a:defRPr>
            </a:lvl5pPr>
            <a:lvl6pPr>
              <a:defRPr sz="1265"/>
            </a:lvl6pPr>
            <a:lvl7pPr>
              <a:defRPr sz="1265"/>
            </a:lvl7pPr>
            <a:lvl8pPr>
              <a:defRPr sz="1265"/>
            </a:lvl8pPr>
            <a:lvl9pPr>
              <a:defRPr sz="1265"/>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pic>
        <p:nvPicPr>
          <p:cNvPr id="5" name="Imag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7162" y="6413046"/>
            <a:ext cx="539634" cy="429828"/>
          </a:xfrm>
          <a:prstGeom prst="rect">
            <a:avLst/>
          </a:prstGeom>
        </p:spPr>
      </p:pic>
    </p:spTree>
    <p:extLst>
      <p:ext uri="{BB962C8B-B14F-4D97-AF65-F5344CB8AC3E}">
        <p14:creationId xmlns:p14="http://schemas.microsoft.com/office/powerpoint/2010/main" val="4063196294"/>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10270" y="274499"/>
            <a:ext cx="10971460" cy="1142628"/>
          </a:xfrm>
          <a:prstGeom prst="rect">
            <a:avLst/>
          </a:prstGeom>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610270" y="1535406"/>
            <a:ext cx="5386748" cy="639381"/>
          </a:xfrm>
          <a:prstGeom prst="rect">
            <a:avLst/>
          </a:prstGeom>
        </p:spPr>
        <p:txBody>
          <a:bodyPr anchor="b"/>
          <a:lstStyle>
            <a:lvl1pPr marL="0" indent="0">
              <a:buNone/>
              <a:defRPr sz="1687" b="1"/>
            </a:lvl1pPr>
            <a:lvl2pPr marL="321366" indent="0">
              <a:buNone/>
              <a:defRPr sz="1406" b="1"/>
            </a:lvl2pPr>
            <a:lvl3pPr marL="642732" indent="0">
              <a:buNone/>
              <a:defRPr sz="1265" b="1"/>
            </a:lvl3pPr>
            <a:lvl4pPr marL="964098" indent="0">
              <a:buNone/>
              <a:defRPr sz="1125" b="1"/>
            </a:lvl4pPr>
            <a:lvl5pPr marL="1285464" indent="0">
              <a:buNone/>
              <a:defRPr sz="1125" b="1"/>
            </a:lvl5pPr>
            <a:lvl6pPr marL="1606829" indent="0">
              <a:buNone/>
              <a:defRPr sz="1125" b="1"/>
            </a:lvl6pPr>
            <a:lvl7pPr marL="1928195" indent="0">
              <a:buNone/>
              <a:defRPr sz="1125" b="1"/>
            </a:lvl7pPr>
            <a:lvl8pPr marL="2249561" indent="0">
              <a:buNone/>
              <a:defRPr sz="1125" b="1"/>
            </a:lvl8pPr>
            <a:lvl9pPr marL="2570927" indent="0">
              <a:buNone/>
              <a:defRPr sz="1125" b="1"/>
            </a:lvl9pPr>
          </a:lstStyle>
          <a:p>
            <a:pPr lvl="0"/>
            <a:r>
              <a:rPr lang="fr-FR"/>
              <a:t>Modifiez les styles du texte du masque</a:t>
            </a:r>
          </a:p>
        </p:txBody>
      </p:sp>
      <p:sp>
        <p:nvSpPr>
          <p:cNvPr id="4" name="Espace réservé du contenu 3"/>
          <p:cNvSpPr>
            <a:spLocks noGrp="1"/>
          </p:cNvSpPr>
          <p:nvPr>
            <p:ph sz="half" idx="2"/>
          </p:nvPr>
        </p:nvSpPr>
        <p:spPr>
          <a:xfrm>
            <a:off x="610270" y="2174788"/>
            <a:ext cx="5386748" cy="3951216"/>
          </a:xfrm>
          <a:prstGeom prst="rect">
            <a:avLst/>
          </a:prstGeom>
        </p:spPr>
        <p:txBody>
          <a:bodyPr/>
          <a:lstStyle>
            <a:lvl1pPr>
              <a:defRPr sz="1687"/>
            </a:lvl1pPr>
            <a:lvl2pPr>
              <a:defRPr sz="1406"/>
            </a:lvl2pPr>
            <a:lvl3pPr>
              <a:defRPr sz="1265"/>
            </a:lvl3pPr>
            <a:lvl4pPr>
              <a:defRPr sz="1125"/>
            </a:lvl4pPr>
            <a:lvl5pPr>
              <a:defRPr sz="1125"/>
            </a:lvl5pPr>
            <a:lvl6pPr>
              <a:defRPr sz="1125"/>
            </a:lvl6pPr>
            <a:lvl7pPr>
              <a:defRPr sz="1125"/>
            </a:lvl7pPr>
            <a:lvl8pPr>
              <a:defRPr sz="1125"/>
            </a:lvl8pPr>
            <a:lvl9pPr>
              <a:defRPr sz="1125"/>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93494" y="1535406"/>
            <a:ext cx="5388236" cy="639381"/>
          </a:xfrm>
          <a:prstGeom prst="rect">
            <a:avLst/>
          </a:prstGeom>
        </p:spPr>
        <p:txBody>
          <a:bodyPr anchor="b"/>
          <a:lstStyle>
            <a:lvl1pPr marL="0" indent="0">
              <a:buNone/>
              <a:defRPr sz="1687" b="1"/>
            </a:lvl1pPr>
            <a:lvl2pPr marL="321366" indent="0">
              <a:buNone/>
              <a:defRPr sz="1406" b="1"/>
            </a:lvl2pPr>
            <a:lvl3pPr marL="642732" indent="0">
              <a:buNone/>
              <a:defRPr sz="1265" b="1"/>
            </a:lvl3pPr>
            <a:lvl4pPr marL="964098" indent="0">
              <a:buNone/>
              <a:defRPr sz="1125" b="1"/>
            </a:lvl4pPr>
            <a:lvl5pPr marL="1285464" indent="0">
              <a:buNone/>
              <a:defRPr sz="1125" b="1"/>
            </a:lvl5pPr>
            <a:lvl6pPr marL="1606829" indent="0">
              <a:buNone/>
              <a:defRPr sz="1125" b="1"/>
            </a:lvl6pPr>
            <a:lvl7pPr marL="1928195" indent="0">
              <a:buNone/>
              <a:defRPr sz="1125" b="1"/>
            </a:lvl7pPr>
            <a:lvl8pPr marL="2249561" indent="0">
              <a:buNone/>
              <a:defRPr sz="1125" b="1"/>
            </a:lvl8pPr>
            <a:lvl9pPr marL="2570927" indent="0">
              <a:buNone/>
              <a:defRPr sz="1125" b="1"/>
            </a:lvl9pPr>
          </a:lstStyle>
          <a:p>
            <a:pPr lvl="0"/>
            <a:r>
              <a:rPr lang="fr-FR"/>
              <a:t>Modifiez les styles du texte du masque</a:t>
            </a:r>
          </a:p>
        </p:txBody>
      </p:sp>
      <p:sp>
        <p:nvSpPr>
          <p:cNvPr id="6" name="Espace réservé du contenu 5"/>
          <p:cNvSpPr>
            <a:spLocks noGrp="1"/>
          </p:cNvSpPr>
          <p:nvPr>
            <p:ph sz="quarter" idx="4"/>
          </p:nvPr>
        </p:nvSpPr>
        <p:spPr>
          <a:xfrm>
            <a:off x="6193494" y="2174788"/>
            <a:ext cx="5388236" cy="3951216"/>
          </a:xfrm>
          <a:prstGeom prst="rect">
            <a:avLst/>
          </a:prstGeom>
        </p:spPr>
        <p:txBody>
          <a:bodyPr/>
          <a:lstStyle>
            <a:lvl1pPr>
              <a:defRPr sz="1687"/>
            </a:lvl1pPr>
            <a:lvl2pPr>
              <a:defRPr sz="1406"/>
            </a:lvl2pPr>
            <a:lvl3pPr>
              <a:defRPr sz="1265"/>
            </a:lvl3pPr>
            <a:lvl4pPr>
              <a:defRPr sz="1125"/>
            </a:lvl4pPr>
            <a:lvl5pPr>
              <a:defRPr sz="1125"/>
            </a:lvl5pPr>
            <a:lvl6pPr>
              <a:defRPr sz="1125"/>
            </a:lvl6pPr>
            <a:lvl7pPr>
              <a:defRPr sz="1125"/>
            </a:lvl7pPr>
            <a:lvl8pPr>
              <a:defRPr sz="1125"/>
            </a:lvl8pPr>
            <a:lvl9pPr>
              <a:defRPr sz="1125"/>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pic>
        <p:nvPicPr>
          <p:cNvPr id="7" name="Imag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7162" y="6413046"/>
            <a:ext cx="539634" cy="429828"/>
          </a:xfrm>
          <a:prstGeom prst="rect">
            <a:avLst/>
          </a:prstGeom>
        </p:spPr>
      </p:pic>
    </p:spTree>
    <p:extLst>
      <p:ext uri="{BB962C8B-B14F-4D97-AF65-F5344CB8AC3E}">
        <p14:creationId xmlns:p14="http://schemas.microsoft.com/office/powerpoint/2010/main" val="293658167"/>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610270" y="274499"/>
            <a:ext cx="10971460" cy="1142628"/>
          </a:xfrm>
          <a:prstGeom prst="rect">
            <a:avLst/>
          </a:prstGeom>
        </p:spPr>
        <p:txBody>
          <a:bodyPr/>
          <a:lstStyle/>
          <a:p>
            <a:r>
              <a:rPr lang="fr-FR"/>
              <a:t>Modifiez le style du titre</a:t>
            </a:r>
          </a:p>
        </p:txBody>
      </p:sp>
      <p:pic>
        <p:nvPicPr>
          <p:cNvPr id="3" name="Imag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7162" y="6413046"/>
            <a:ext cx="539634" cy="429828"/>
          </a:xfrm>
          <a:prstGeom prst="rect">
            <a:avLst/>
          </a:prstGeom>
        </p:spPr>
      </p:pic>
    </p:spTree>
    <p:extLst>
      <p:ext uri="{BB962C8B-B14F-4D97-AF65-F5344CB8AC3E}">
        <p14:creationId xmlns:p14="http://schemas.microsoft.com/office/powerpoint/2010/main" val="4085979017"/>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2" name="Imag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7162" y="6413046"/>
            <a:ext cx="539634" cy="429828"/>
          </a:xfrm>
          <a:prstGeom prst="rect">
            <a:avLst/>
          </a:prstGeom>
        </p:spPr>
      </p:pic>
    </p:spTree>
    <p:extLst>
      <p:ext uri="{BB962C8B-B14F-4D97-AF65-F5344CB8AC3E}">
        <p14:creationId xmlns:p14="http://schemas.microsoft.com/office/powerpoint/2010/main" val="2044620698"/>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10270" y="273383"/>
            <a:ext cx="4009919" cy="1161597"/>
          </a:xfrm>
          <a:prstGeom prst="rect">
            <a:avLst/>
          </a:prstGeom>
        </p:spPr>
        <p:txBody>
          <a:bodyPr anchor="b"/>
          <a:lstStyle>
            <a:lvl1pPr algn="l">
              <a:defRPr sz="1406" b="1"/>
            </a:lvl1pPr>
          </a:lstStyle>
          <a:p>
            <a:r>
              <a:rPr lang="fr-FR"/>
              <a:t>Modifiez le style du titre</a:t>
            </a:r>
          </a:p>
        </p:txBody>
      </p:sp>
      <p:sp>
        <p:nvSpPr>
          <p:cNvPr id="3" name="Espace réservé du contenu 2"/>
          <p:cNvSpPr>
            <a:spLocks noGrp="1"/>
          </p:cNvSpPr>
          <p:nvPr>
            <p:ph idx="1"/>
          </p:nvPr>
        </p:nvSpPr>
        <p:spPr>
          <a:xfrm>
            <a:off x="4766059" y="273383"/>
            <a:ext cx="6815672" cy="5852621"/>
          </a:xfrm>
          <a:prstGeom prst="rect">
            <a:avLst/>
          </a:prstGeom>
        </p:spPr>
        <p:txBody>
          <a:bodyPr/>
          <a:lstStyle>
            <a:lvl1pPr>
              <a:defRPr sz="2249"/>
            </a:lvl1pPr>
            <a:lvl2pPr>
              <a:defRPr sz="1968"/>
            </a:lvl2pPr>
            <a:lvl3pPr>
              <a:defRPr sz="1687"/>
            </a:lvl3pPr>
            <a:lvl4pPr>
              <a:defRPr sz="1406"/>
            </a:lvl4pPr>
            <a:lvl5pPr>
              <a:defRPr sz="1406"/>
            </a:lvl5pPr>
            <a:lvl6pPr>
              <a:defRPr sz="1406"/>
            </a:lvl6pPr>
            <a:lvl7pPr>
              <a:defRPr sz="1406"/>
            </a:lvl7pPr>
            <a:lvl8pPr>
              <a:defRPr sz="1406"/>
            </a:lvl8pPr>
            <a:lvl9pPr>
              <a:defRPr sz="1406"/>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10270" y="1434980"/>
            <a:ext cx="4009919" cy="4691024"/>
          </a:xfrm>
          <a:prstGeom prst="rect">
            <a:avLst/>
          </a:prstGeom>
        </p:spPr>
        <p:txBody>
          <a:bodyPr/>
          <a:lstStyle>
            <a:lvl1pPr marL="0" indent="0">
              <a:buNone/>
              <a:defRPr sz="984"/>
            </a:lvl1pPr>
            <a:lvl2pPr marL="321366" indent="0">
              <a:buNone/>
              <a:defRPr sz="843"/>
            </a:lvl2pPr>
            <a:lvl3pPr marL="642732" indent="0">
              <a:buNone/>
              <a:defRPr sz="703"/>
            </a:lvl3pPr>
            <a:lvl4pPr marL="964098" indent="0">
              <a:buNone/>
              <a:defRPr sz="633"/>
            </a:lvl4pPr>
            <a:lvl5pPr marL="1285464" indent="0">
              <a:buNone/>
              <a:defRPr sz="633"/>
            </a:lvl5pPr>
            <a:lvl6pPr marL="1606829" indent="0">
              <a:buNone/>
              <a:defRPr sz="633"/>
            </a:lvl6pPr>
            <a:lvl7pPr marL="1928195" indent="0">
              <a:buNone/>
              <a:defRPr sz="633"/>
            </a:lvl7pPr>
            <a:lvl8pPr marL="2249561" indent="0">
              <a:buNone/>
              <a:defRPr sz="633"/>
            </a:lvl8pPr>
            <a:lvl9pPr marL="2570927" indent="0">
              <a:buNone/>
              <a:defRPr sz="633"/>
            </a:lvl9pPr>
          </a:lstStyle>
          <a:p>
            <a:pPr lvl="0"/>
            <a:r>
              <a:rPr lang="fr-FR"/>
              <a:t>Modifiez les styles du texte du masque</a:t>
            </a:r>
          </a:p>
        </p:txBody>
      </p:sp>
      <p:pic>
        <p:nvPicPr>
          <p:cNvPr id="5" name="Imag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7162" y="6413046"/>
            <a:ext cx="539634" cy="429828"/>
          </a:xfrm>
          <a:prstGeom prst="rect">
            <a:avLst/>
          </a:prstGeom>
        </p:spPr>
      </p:pic>
    </p:spTree>
    <p:extLst>
      <p:ext uri="{BB962C8B-B14F-4D97-AF65-F5344CB8AC3E}">
        <p14:creationId xmlns:p14="http://schemas.microsoft.com/office/powerpoint/2010/main" val="269876701"/>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8983" y="4800377"/>
            <a:ext cx="7315795" cy="566851"/>
          </a:xfrm>
          <a:prstGeom prst="rect">
            <a:avLst/>
          </a:prstGeom>
        </p:spPr>
        <p:txBody>
          <a:bodyPr anchor="b"/>
          <a:lstStyle>
            <a:lvl1pPr algn="l">
              <a:defRPr sz="1406" b="1"/>
            </a:lvl1pPr>
          </a:lstStyle>
          <a:p>
            <a:r>
              <a:rPr lang="fr-FR"/>
              <a:t>Modifiez le style du titre</a:t>
            </a:r>
          </a:p>
        </p:txBody>
      </p:sp>
      <p:sp>
        <p:nvSpPr>
          <p:cNvPr id="3" name="Espace réservé pour une image  2"/>
          <p:cNvSpPr>
            <a:spLocks noGrp="1"/>
          </p:cNvSpPr>
          <p:nvPr>
            <p:ph type="pic" idx="1"/>
          </p:nvPr>
        </p:nvSpPr>
        <p:spPr>
          <a:xfrm>
            <a:off x="2388983" y="612601"/>
            <a:ext cx="7315795" cy="4115246"/>
          </a:xfrm>
          <a:prstGeom prst="rect">
            <a:avLst/>
          </a:prstGeom>
        </p:spPr>
        <p:txBody>
          <a:bodyPr/>
          <a:lstStyle>
            <a:lvl1pPr marL="0" indent="0">
              <a:buNone/>
              <a:defRPr sz="2249"/>
            </a:lvl1pPr>
            <a:lvl2pPr marL="321366" indent="0">
              <a:buNone/>
              <a:defRPr sz="1968"/>
            </a:lvl2pPr>
            <a:lvl3pPr marL="642732" indent="0">
              <a:buNone/>
              <a:defRPr sz="1687"/>
            </a:lvl3pPr>
            <a:lvl4pPr marL="964098" indent="0">
              <a:buNone/>
              <a:defRPr sz="1406"/>
            </a:lvl4pPr>
            <a:lvl5pPr marL="1285464" indent="0">
              <a:buNone/>
              <a:defRPr sz="1406"/>
            </a:lvl5pPr>
            <a:lvl6pPr marL="1606829" indent="0">
              <a:buNone/>
              <a:defRPr sz="1406"/>
            </a:lvl6pPr>
            <a:lvl7pPr marL="1928195" indent="0">
              <a:buNone/>
              <a:defRPr sz="1406"/>
            </a:lvl7pPr>
            <a:lvl8pPr marL="2249561" indent="0">
              <a:buNone/>
              <a:defRPr sz="1406"/>
            </a:lvl8pPr>
            <a:lvl9pPr marL="2570927" indent="0">
              <a:buNone/>
              <a:defRPr sz="1406"/>
            </a:lvl9pPr>
          </a:lstStyle>
          <a:p>
            <a:endParaRPr lang="fr-FR"/>
          </a:p>
        </p:txBody>
      </p:sp>
      <p:sp>
        <p:nvSpPr>
          <p:cNvPr id="4" name="Espace réservé du texte 3"/>
          <p:cNvSpPr>
            <a:spLocks noGrp="1"/>
          </p:cNvSpPr>
          <p:nvPr>
            <p:ph type="body" sz="half" idx="2"/>
          </p:nvPr>
        </p:nvSpPr>
        <p:spPr>
          <a:xfrm>
            <a:off x="2388983" y="5367227"/>
            <a:ext cx="7315795" cy="804527"/>
          </a:xfrm>
          <a:prstGeom prst="rect">
            <a:avLst/>
          </a:prstGeom>
        </p:spPr>
        <p:txBody>
          <a:bodyPr/>
          <a:lstStyle>
            <a:lvl1pPr marL="0" indent="0">
              <a:buNone/>
              <a:defRPr sz="984"/>
            </a:lvl1pPr>
            <a:lvl2pPr marL="321366" indent="0">
              <a:buNone/>
              <a:defRPr sz="843"/>
            </a:lvl2pPr>
            <a:lvl3pPr marL="642732" indent="0">
              <a:buNone/>
              <a:defRPr sz="703"/>
            </a:lvl3pPr>
            <a:lvl4pPr marL="964098" indent="0">
              <a:buNone/>
              <a:defRPr sz="633"/>
            </a:lvl4pPr>
            <a:lvl5pPr marL="1285464" indent="0">
              <a:buNone/>
              <a:defRPr sz="633"/>
            </a:lvl5pPr>
            <a:lvl6pPr marL="1606829" indent="0">
              <a:buNone/>
              <a:defRPr sz="633"/>
            </a:lvl6pPr>
            <a:lvl7pPr marL="1928195" indent="0">
              <a:buNone/>
              <a:defRPr sz="633"/>
            </a:lvl7pPr>
            <a:lvl8pPr marL="2249561" indent="0">
              <a:buNone/>
              <a:defRPr sz="633"/>
            </a:lvl8pPr>
            <a:lvl9pPr marL="2570927" indent="0">
              <a:buNone/>
              <a:defRPr sz="633"/>
            </a:lvl9pPr>
          </a:lstStyle>
          <a:p>
            <a:pPr lvl="0"/>
            <a:r>
              <a:rPr lang="fr-FR"/>
              <a:t>Modifiez les styles du texte du masque</a:t>
            </a:r>
          </a:p>
        </p:txBody>
      </p:sp>
      <p:pic>
        <p:nvPicPr>
          <p:cNvPr id="5" name="Imag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7162" y="6413046"/>
            <a:ext cx="539634" cy="429828"/>
          </a:xfrm>
          <a:prstGeom prst="rect">
            <a:avLst/>
          </a:prstGeom>
        </p:spPr>
      </p:pic>
    </p:spTree>
    <p:extLst>
      <p:ext uri="{BB962C8B-B14F-4D97-AF65-F5344CB8AC3E}">
        <p14:creationId xmlns:p14="http://schemas.microsoft.com/office/powerpoint/2010/main" val="2953538024"/>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4548">
              <a:srgbClr val="D1EAEC"/>
            </a:gs>
            <a:gs pos="0">
              <a:schemeClr val="accent1"/>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1042" name="Picture 18" descr="fd1"/>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36233" y="0"/>
            <a:ext cx="12556440" cy="68557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94153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fade/>
  </p:transition>
  <p:hf hdr="0" ftr="0" dt="0"/>
  <p:txStyles>
    <p:titleStyle>
      <a:lvl1pPr algn="ctr" defTabSz="913885" rtl="0" fontAlgn="base">
        <a:spcBef>
          <a:spcPct val="0"/>
        </a:spcBef>
        <a:spcAft>
          <a:spcPct val="0"/>
        </a:spcAft>
        <a:defRPr sz="2530">
          <a:solidFill>
            <a:schemeClr val="tx2"/>
          </a:solidFill>
          <a:latin typeface="+mj-lt"/>
          <a:ea typeface="+mj-ea"/>
          <a:cs typeface="+mj-cs"/>
        </a:defRPr>
      </a:lvl1pPr>
      <a:lvl2pPr algn="ctr" defTabSz="913885" rtl="0" fontAlgn="base">
        <a:spcBef>
          <a:spcPct val="0"/>
        </a:spcBef>
        <a:spcAft>
          <a:spcPct val="0"/>
        </a:spcAft>
        <a:defRPr sz="2530">
          <a:solidFill>
            <a:schemeClr val="tx2"/>
          </a:solidFill>
          <a:latin typeface="Arial Black" pitchFamily="1" charset="0"/>
          <a:ea typeface="ＭＳ Ｐゴシック" pitchFamily="1" charset="-128"/>
        </a:defRPr>
      </a:lvl2pPr>
      <a:lvl3pPr algn="ctr" defTabSz="913885" rtl="0" fontAlgn="base">
        <a:spcBef>
          <a:spcPct val="0"/>
        </a:spcBef>
        <a:spcAft>
          <a:spcPct val="0"/>
        </a:spcAft>
        <a:defRPr sz="2530">
          <a:solidFill>
            <a:schemeClr val="tx2"/>
          </a:solidFill>
          <a:latin typeface="Arial Black" pitchFamily="1" charset="0"/>
          <a:ea typeface="ＭＳ Ｐゴシック" pitchFamily="1" charset="-128"/>
        </a:defRPr>
      </a:lvl3pPr>
      <a:lvl4pPr algn="ctr" defTabSz="913885" rtl="0" fontAlgn="base">
        <a:spcBef>
          <a:spcPct val="0"/>
        </a:spcBef>
        <a:spcAft>
          <a:spcPct val="0"/>
        </a:spcAft>
        <a:defRPr sz="2530">
          <a:solidFill>
            <a:schemeClr val="tx2"/>
          </a:solidFill>
          <a:latin typeface="Arial Black" pitchFamily="1" charset="0"/>
          <a:ea typeface="ＭＳ Ｐゴシック" pitchFamily="1" charset="-128"/>
        </a:defRPr>
      </a:lvl4pPr>
      <a:lvl5pPr algn="ctr" defTabSz="913885" rtl="0" fontAlgn="base">
        <a:spcBef>
          <a:spcPct val="0"/>
        </a:spcBef>
        <a:spcAft>
          <a:spcPct val="0"/>
        </a:spcAft>
        <a:defRPr sz="2530">
          <a:solidFill>
            <a:schemeClr val="tx2"/>
          </a:solidFill>
          <a:latin typeface="Arial Black" pitchFamily="1" charset="0"/>
          <a:ea typeface="ＭＳ Ｐゴシック" pitchFamily="1" charset="-128"/>
        </a:defRPr>
      </a:lvl5pPr>
      <a:lvl6pPr marL="321366" algn="ctr" defTabSz="913885" rtl="0" fontAlgn="base">
        <a:spcBef>
          <a:spcPct val="0"/>
        </a:spcBef>
        <a:spcAft>
          <a:spcPct val="0"/>
        </a:spcAft>
        <a:defRPr sz="2530">
          <a:solidFill>
            <a:schemeClr val="tx2"/>
          </a:solidFill>
          <a:latin typeface="Arial Black" pitchFamily="1" charset="0"/>
          <a:ea typeface="ＭＳ Ｐゴシック" pitchFamily="1" charset="-128"/>
        </a:defRPr>
      </a:lvl6pPr>
      <a:lvl7pPr marL="642732" algn="ctr" defTabSz="913885" rtl="0" fontAlgn="base">
        <a:spcBef>
          <a:spcPct val="0"/>
        </a:spcBef>
        <a:spcAft>
          <a:spcPct val="0"/>
        </a:spcAft>
        <a:defRPr sz="2530">
          <a:solidFill>
            <a:schemeClr val="tx2"/>
          </a:solidFill>
          <a:latin typeface="Arial Black" pitchFamily="1" charset="0"/>
          <a:ea typeface="ＭＳ Ｐゴシック" pitchFamily="1" charset="-128"/>
        </a:defRPr>
      </a:lvl7pPr>
      <a:lvl8pPr marL="964098" algn="ctr" defTabSz="913885" rtl="0" fontAlgn="base">
        <a:spcBef>
          <a:spcPct val="0"/>
        </a:spcBef>
        <a:spcAft>
          <a:spcPct val="0"/>
        </a:spcAft>
        <a:defRPr sz="2530">
          <a:solidFill>
            <a:schemeClr val="tx2"/>
          </a:solidFill>
          <a:latin typeface="Arial Black" pitchFamily="1" charset="0"/>
          <a:ea typeface="ＭＳ Ｐゴシック" pitchFamily="1" charset="-128"/>
        </a:defRPr>
      </a:lvl8pPr>
      <a:lvl9pPr marL="1285464" algn="ctr" defTabSz="913885" rtl="0" fontAlgn="base">
        <a:spcBef>
          <a:spcPct val="0"/>
        </a:spcBef>
        <a:spcAft>
          <a:spcPct val="0"/>
        </a:spcAft>
        <a:defRPr sz="2530">
          <a:solidFill>
            <a:schemeClr val="tx2"/>
          </a:solidFill>
          <a:latin typeface="Arial Black" pitchFamily="1" charset="0"/>
          <a:ea typeface="ＭＳ Ｐゴシック" pitchFamily="1" charset="-128"/>
        </a:defRPr>
      </a:lvl9pPr>
    </p:titleStyle>
    <p:bodyStyle>
      <a:lvl1pPr marL="342567" indent="-342567" algn="l" defTabSz="913885" rtl="0" fontAlgn="base">
        <a:spcBef>
          <a:spcPct val="20000"/>
        </a:spcBef>
        <a:spcAft>
          <a:spcPct val="0"/>
        </a:spcAft>
        <a:defRPr sz="3233">
          <a:solidFill>
            <a:schemeClr val="tx1"/>
          </a:solidFill>
          <a:latin typeface="+mn-lt"/>
          <a:ea typeface="+mn-ea"/>
          <a:cs typeface="+mn-cs"/>
        </a:defRPr>
      </a:lvl1pPr>
      <a:lvl2pPr marL="743159" indent="-285659" algn="l" defTabSz="913885" rtl="0" fontAlgn="base">
        <a:spcBef>
          <a:spcPct val="20000"/>
        </a:spcBef>
        <a:spcAft>
          <a:spcPct val="0"/>
        </a:spcAft>
        <a:buChar char="–"/>
        <a:defRPr sz="2812">
          <a:solidFill>
            <a:schemeClr val="tx1"/>
          </a:solidFill>
          <a:latin typeface="+mn-lt"/>
          <a:ea typeface="+mn-ea"/>
        </a:defRPr>
      </a:lvl2pPr>
      <a:lvl3pPr marL="1142634" indent="-228750" algn="l" defTabSz="913885" rtl="0" fontAlgn="base">
        <a:spcBef>
          <a:spcPct val="20000"/>
        </a:spcBef>
        <a:spcAft>
          <a:spcPct val="0"/>
        </a:spcAft>
        <a:buChar char="•"/>
        <a:defRPr sz="2390">
          <a:solidFill>
            <a:schemeClr val="tx1"/>
          </a:solidFill>
          <a:latin typeface="+mn-lt"/>
          <a:ea typeface="+mn-ea"/>
        </a:defRPr>
      </a:lvl3pPr>
      <a:lvl4pPr marL="1600134" indent="-228750" algn="l" defTabSz="913885" rtl="0" fontAlgn="base">
        <a:spcBef>
          <a:spcPct val="20000"/>
        </a:spcBef>
        <a:spcAft>
          <a:spcPct val="0"/>
        </a:spcAft>
        <a:buChar char="–"/>
        <a:defRPr sz="1968">
          <a:solidFill>
            <a:schemeClr val="tx1"/>
          </a:solidFill>
          <a:latin typeface="+mn-lt"/>
          <a:ea typeface="+mn-ea"/>
        </a:defRPr>
      </a:lvl4pPr>
      <a:lvl5pPr marL="2056519" indent="-228750" algn="l" defTabSz="913885" rtl="0" fontAlgn="base">
        <a:spcBef>
          <a:spcPct val="20000"/>
        </a:spcBef>
        <a:spcAft>
          <a:spcPct val="0"/>
        </a:spcAft>
        <a:buChar char="»"/>
        <a:defRPr sz="1968">
          <a:solidFill>
            <a:schemeClr val="tx1"/>
          </a:solidFill>
          <a:latin typeface="+mn-lt"/>
          <a:ea typeface="+mn-ea"/>
        </a:defRPr>
      </a:lvl5pPr>
      <a:lvl6pPr marL="2377885" indent="-228750" algn="l" defTabSz="913885" rtl="0" fontAlgn="base">
        <a:spcBef>
          <a:spcPct val="20000"/>
        </a:spcBef>
        <a:spcAft>
          <a:spcPct val="0"/>
        </a:spcAft>
        <a:buChar char="»"/>
        <a:defRPr sz="1968">
          <a:solidFill>
            <a:schemeClr val="tx1"/>
          </a:solidFill>
          <a:latin typeface="+mn-lt"/>
          <a:ea typeface="+mn-ea"/>
        </a:defRPr>
      </a:lvl6pPr>
      <a:lvl7pPr marL="2699251" indent="-228750" algn="l" defTabSz="913885" rtl="0" fontAlgn="base">
        <a:spcBef>
          <a:spcPct val="20000"/>
        </a:spcBef>
        <a:spcAft>
          <a:spcPct val="0"/>
        </a:spcAft>
        <a:buChar char="»"/>
        <a:defRPr sz="1968">
          <a:solidFill>
            <a:schemeClr val="tx1"/>
          </a:solidFill>
          <a:latin typeface="+mn-lt"/>
          <a:ea typeface="+mn-ea"/>
        </a:defRPr>
      </a:lvl7pPr>
      <a:lvl8pPr marL="3020616" indent="-228750" algn="l" defTabSz="913885" rtl="0" fontAlgn="base">
        <a:spcBef>
          <a:spcPct val="20000"/>
        </a:spcBef>
        <a:spcAft>
          <a:spcPct val="0"/>
        </a:spcAft>
        <a:buChar char="»"/>
        <a:defRPr sz="1968">
          <a:solidFill>
            <a:schemeClr val="tx1"/>
          </a:solidFill>
          <a:latin typeface="+mn-lt"/>
          <a:ea typeface="+mn-ea"/>
        </a:defRPr>
      </a:lvl8pPr>
      <a:lvl9pPr marL="3341982" indent="-228750" algn="l" defTabSz="913885" rtl="0" fontAlgn="base">
        <a:spcBef>
          <a:spcPct val="20000"/>
        </a:spcBef>
        <a:spcAft>
          <a:spcPct val="0"/>
        </a:spcAft>
        <a:buChar char="»"/>
        <a:defRPr sz="1968">
          <a:solidFill>
            <a:schemeClr val="tx1"/>
          </a:solidFill>
          <a:latin typeface="+mn-lt"/>
          <a:ea typeface="+mn-ea"/>
        </a:defRPr>
      </a:lvl9pPr>
    </p:bodyStyle>
    <p:otherStyle>
      <a:defPPr>
        <a:defRPr lang="fr-FR"/>
      </a:defPPr>
      <a:lvl1pPr marL="0" algn="l" defTabSz="642732" rtl="0" eaLnBrk="1" latinLnBrk="0" hangingPunct="1">
        <a:defRPr sz="1265" kern="1200">
          <a:solidFill>
            <a:schemeClr val="tx1"/>
          </a:solidFill>
          <a:latin typeface="+mn-lt"/>
          <a:ea typeface="+mn-ea"/>
          <a:cs typeface="+mn-cs"/>
        </a:defRPr>
      </a:lvl1pPr>
      <a:lvl2pPr marL="321366" algn="l" defTabSz="642732" rtl="0" eaLnBrk="1" latinLnBrk="0" hangingPunct="1">
        <a:defRPr sz="1265" kern="1200">
          <a:solidFill>
            <a:schemeClr val="tx1"/>
          </a:solidFill>
          <a:latin typeface="+mn-lt"/>
          <a:ea typeface="+mn-ea"/>
          <a:cs typeface="+mn-cs"/>
        </a:defRPr>
      </a:lvl2pPr>
      <a:lvl3pPr marL="642732" algn="l" defTabSz="642732" rtl="0" eaLnBrk="1" latinLnBrk="0" hangingPunct="1">
        <a:defRPr sz="1265" kern="1200">
          <a:solidFill>
            <a:schemeClr val="tx1"/>
          </a:solidFill>
          <a:latin typeface="+mn-lt"/>
          <a:ea typeface="+mn-ea"/>
          <a:cs typeface="+mn-cs"/>
        </a:defRPr>
      </a:lvl3pPr>
      <a:lvl4pPr marL="964098" algn="l" defTabSz="642732" rtl="0" eaLnBrk="1" latinLnBrk="0" hangingPunct="1">
        <a:defRPr sz="1265" kern="1200">
          <a:solidFill>
            <a:schemeClr val="tx1"/>
          </a:solidFill>
          <a:latin typeface="+mn-lt"/>
          <a:ea typeface="+mn-ea"/>
          <a:cs typeface="+mn-cs"/>
        </a:defRPr>
      </a:lvl4pPr>
      <a:lvl5pPr marL="1285464" algn="l" defTabSz="642732" rtl="0" eaLnBrk="1" latinLnBrk="0" hangingPunct="1">
        <a:defRPr sz="1265" kern="1200">
          <a:solidFill>
            <a:schemeClr val="tx1"/>
          </a:solidFill>
          <a:latin typeface="+mn-lt"/>
          <a:ea typeface="+mn-ea"/>
          <a:cs typeface="+mn-cs"/>
        </a:defRPr>
      </a:lvl5pPr>
      <a:lvl6pPr marL="1606829" algn="l" defTabSz="642732" rtl="0" eaLnBrk="1" latinLnBrk="0" hangingPunct="1">
        <a:defRPr sz="1265" kern="1200">
          <a:solidFill>
            <a:schemeClr val="tx1"/>
          </a:solidFill>
          <a:latin typeface="+mn-lt"/>
          <a:ea typeface="+mn-ea"/>
          <a:cs typeface="+mn-cs"/>
        </a:defRPr>
      </a:lvl6pPr>
      <a:lvl7pPr marL="1928195" algn="l" defTabSz="642732" rtl="0" eaLnBrk="1" latinLnBrk="0" hangingPunct="1">
        <a:defRPr sz="1265" kern="1200">
          <a:solidFill>
            <a:schemeClr val="tx1"/>
          </a:solidFill>
          <a:latin typeface="+mn-lt"/>
          <a:ea typeface="+mn-ea"/>
          <a:cs typeface="+mn-cs"/>
        </a:defRPr>
      </a:lvl7pPr>
      <a:lvl8pPr marL="2249561" algn="l" defTabSz="642732" rtl="0" eaLnBrk="1" latinLnBrk="0" hangingPunct="1">
        <a:defRPr sz="1265" kern="1200">
          <a:solidFill>
            <a:schemeClr val="tx1"/>
          </a:solidFill>
          <a:latin typeface="+mn-lt"/>
          <a:ea typeface="+mn-ea"/>
          <a:cs typeface="+mn-cs"/>
        </a:defRPr>
      </a:lvl8pPr>
      <a:lvl9pPr marL="2570927" algn="l" defTabSz="642732" rtl="0" eaLnBrk="1" latinLnBrk="0" hangingPunct="1">
        <a:defRPr sz="126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18915A-B790-2826-823B-B62A33BA15F3}"/>
            </a:ext>
          </a:extLst>
        </p:cNvPr>
        <p:cNvGrpSpPr/>
        <p:nvPr/>
      </p:nvGrpSpPr>
      <p:grpSpPr>
        <a:xfrm>
          <a:off x="0" y="0"/>
          <a:ext cx="0" cy="0"/>
          <a:chOff x="0" y="0"/>
          <a:chExt cx="0" cy="0"/>
        </a:xfrm>
      </p:grpSpPr>
      <p:sp>
        <p:nvSpPr>
          <p:cNvPr id="3" name="Titre 1">
            <a:extLst>
              <a:ext uri="{FF2B5EF4-FFF2-40B4-BE49-F238E27FC236}">
                <a16:creationId xmlns:a16="http://schemas.microsoft.com/office/drawing/2014/main" id="{751367EB-EC05-DEE9-05A5-9C00F938FFAB}"/>
              </a:ext>
            </a:extLst>
          </p:cNvPr>
          <p:cNvSpPr txBox="1">
            <a:spLocks/>
          </p:cNvSpPr>
          <p:nvPr/>
        </p:nvSpPr>
        <p:spPr>
          <a:xfrm>
            <a:off x="1692569" y="139080"/>
            <a:ext cx="8224914" cy="1142628"/>
          </a:xfrm>
          <a:prstGeom prst="rect">
            <a:avLst/>
          </a:prstGeom>
        </p:spPr>
        <p:txBody>
          <a:bodyPr/>
          <a:lstStyle>
            <a:lvl1pPr algn="ctr" defTabSz="1300163" rtl="0" fontAlgn="base">
              <a:spcBef>
                <a:spcPct val="0"/>
              </a:spcBef>
              <a:spcAft>
                <a:spcPct val="0"/>
              </a:spcAft>
              <a:defRPr sz="7200">
                <a:solidFill>
                  <a:schemeClr val="tx2"/>
                </a:solidFill>
                <a:latin typeface="Arial Rounded MT Bold" pitchFamily="34" charset="0"/>
                <a:ea typeface="+mj-ea"/>
                <a:cs typeface="+mj-cs"/>
              </a:defRPr>
            </a:lvl1pPr>
            <a:lvl2pPr algn="ctr" defTabSz="1300163" rtl="0" fontAlgn="base">
              <a:spcBef>
                <a:spcPct val="0"/>
              </a:spcBef>
              <a:spcAft>
                <a:spcPct val="0"/>
              </a:spcAft>
              <a:defRPr sz="3600">
                <a:solidFill>
                  <a:schemeClr val="tx2"/>
                </a:solidFill>
                <a:latin typeface="Arial Black" pitchFamily="1" charset="0"/>
                <a:ea typeface="ＭＳ Ｐゴシック" pitchFamily="1" charset="-128"/>
              </a:defRPr>
            </a:lvl2pPr>
            <a:lvl3pPr algn="ctr" defTabSz="1300163" rtl="0" fontAlgn="base">
              <a:spcBef>
                <a:spcPct val="0"/>
              </a:spcBef>
              <a:spcAft>
                <a:spcPct val="0"/>
              </a:spcAft>
              <a:defRPr sz="3600">
                <a:solidFill>
                  <a:schemeClr val="tx2"/>
                </a:solidFill>
                <a:latin typeface="Arial Black" pitchFamily="1" charset="0"/>
                <a:ea typeface="ＭＳ Ｐゴシック" pitchFamily="1" charset="-128"/>
              </a:defRPr>
            </a:lvl3pPr>
            <a:lvl4pPr algn="ctr" defTabSz="1300163" rtl="0" fontAlgn="base">
              <a:spcBef>
                <a:spcPct val="0"/>
              </a:spcBef>
              <a:spcAft>
                <a:spcPct val="0"/>
              </a:spcAft>
              <a:defRPr sz="3600">
                <a:solidFill>
                  <a:schemeClr val="tx2"/>
                </a:solidFill>
                <a:latin typeface="Arial Black" pitchFamily="1" charset="0"/>
                <a:ea typeface="ＭＳ Ｐゴシック" pitchFamily="1" charset="-128"/>
              </a:defRPr>
            </a:lvl4pPr>
            <a:lvl5pPr algn="ctr" defTabSz="1300163" rtl="0" fontAlgn="base">
              <a:spcBef>
                <a:spcPct val="0"/>
              </a:spcBef>
              <a:spcAft>
                <a:spcPct val="0"/>
              </a:spcAft>
              <a:defRPr sz="3600">
                <a:solidFill>
                  <a:schemeClr val="tx2"/>
                </a:solidFill>
                <a:latin typeface="Arial Black" pitchFamily="1" charset="0"/>
                <a:ea typeface="ＭＳ Ｐゴシック" pitchFamily="1" charset="-128"/>
              </a:defRPr>
            </a:lvl5pPr>
            <a:lvl6pPr marL="457200" algn="ctr" defTabSz="1300163" rtl="0" fontAlgn="base">
              <a:spcBef>
                <a:spcPct val="0"/>
              </a:spcBef>
              <a:spcAft>
                <a:spcPct val="0"/>
              </a:spcAft>
              <a:defRPr sz="3600">
                <a:solidFill>
                  <a:schemeClr val="tx2"/>
                </a:solidFill>
                <a:latin typeface="Arial Black" pitchFamily="1" charset="0"/>
                <a:ea typeface="ＭＳ Ｐゴシック" pitchFamily="1" charset="-128"/>
              </a:defRPr>
            </a:lvl6pPr>
            <a:lvl7pPr marL="914400" algn="ctr" defTabSz="1300163" rtl="0" fontAlgn="base">
              <a:spcBef>
                <a:spcPct val="0"/>
              </a:spcBef>
              <a:spcAft>
                <a:spcPct val="0"/>
              </a:spcAft>
              <a:defRPr sz="3600">
                <a:solidFill>
                  <a:schemeClr val="tx2"/>
                </a:solidFill>
                <a:latin typeface="Arial Black" pitchFamily="1" charset="0"/>
                <a:ea typeface="ＭＳ Ｐゴシック" pitchFamily="1" charset="-128"/>
              </a:defRPr>
            </a:lvl7pPr>
            <a:lvl8pPr marL="1371600" algn="ctr" defTabSz="1300163" rtl="0" fontAlgn="base">
              <a:spcBef>
                <a:spcPct val="0"/>
              </a:spcBef>
              <a:spcAft>
                <a:spcPct val="0"/>
              </a:spcAft>
              <a:defRPr sz="3600">
                <a:solidFill>
                  <a:schemeClr val="tx2"/>
                </a:solidFill>
                <a:latin typeface="Arial Black" pitchFamily="1" charset="0"/>
                <a:ea typeface="ＭＳ Ｐゴシック" pitchFamily="1" charset="-128"/>
              </a:defRPr>
            </a:lvl8pPr>
            <a:lvl9pPr marL="1828800" algn="ctr" defTabSz="1300163" rtl="0" fontAlgn="base">
              <a:spcBef>
                <a:spcPct val="0"/>
              </a:spcBef>
              <a:spcAft>
                <a:spcPct val="0"/>
              </a:spcAft>
              <a:defRPr sz="3600">
                <a:solidFill>
                  <a:schemeClr val="tx2"/>
                </a:solidFill>
                <a:latin typeface="Arial Black" pitchFamily="1" charset="0"/>
                <a:ea typeface="ＭＳ Ｐゴシック" pitchFamily="1" charset="-128"/>
              </a:defRPr>
            </a:lvl9pPr>
          </a:lstStyle>
          <a:p>
            <a:pPr marL="0" marR="0" lvl="0" indent="0" algn="ctr" defTabSz="913885" rtl="0" eaLnBrk="1" fontAlgn="base" latinLnBrk="0" hangingPunct="1">
              <a:lnSpc>
                <a:spcPct val="100000"/>
              </a:lnSpc>
              <a:spcBef>
                <a:spcPct val="0"/>
              </a:spcBef>
              <a:spcAft>
                <a:spcPct val="0"/>
              </a:spcAft>
              <a:buClrTx/>
              <a:buSzTx/>
              <a:buFontTx/>
              <a:buNone/>
              <a:tabLst/>
              <a:defRPr/>
            </a:pPr>
            <a:r>
              <a:rPr kumimoji="0" lang="fr-FR" sz="2812" b="0" i="0" u="none" strike="noStrike" kern="0" cap="none" spc="0" normalizeH="0" baseline="0" noProof="0" dirty="0">
                <a:ln>
                  <a:noFill/>
                </a:ln>
                <a:solidFill>
                  <a:srgbClr val="000000"/>
                </a:solidFill>
                <a:effectLst/>
                <a:uLnTx/>
                <a:uFillTx/>
                <a:latin typeface="Arial Rounded MT Bold" pitchFamily="34" charset="0"/>
                <a:ea typeface="ＭＳ Ｐゴシック"/>
                <a:cs typeface="+mj-cs"/>
              </a:rPr>
              <a:t>Forum de l’ARC</a:t>
            </a:r>
            <a:br>
              <a:rPr kumimoji="0" lang="fr-FR" sz="2812" b="0" i="0" u="none" strike="noStrike" kern="0" cap="none" spc="0" normalizeH="0" baseline="0" noProof="0" dirty="0">
                <a:ln>
                  <a:noFill/>
                </a:ln>
                <a:solidFill>
                  <a:srgbClr val="000000"/>
                </a:solidFill>
                <a:effectLst/>
                <a:uLnTx/>
                <a:uFillTx/>
                <a:latin typeface="Arial Rounded MT Bold" pitchFamily="34" charset="0"/>
                <a:ea typeface="ＭＳ Ｐゴシック"/>
                <a:cs typeface="+mj-cs"/>
              </a:rPr>
            </a:br>
            <a:r>
              <a:rPr kumimoji="0" lang="fr-FR" sz="2812" b="0" i="0" u="none" strike="noStrike" kern="0" cap="none" spc="0" normalizeH="0" baseline="0" noProof="0" dirty="0">
                <a:ln>
                  <a:noFill/>
                </a:ln>
                <a:solidFill>
                  <a:srgbClr val="000000"/>
                </a:solidFill>
                <a:effectLst/>
                <a:uLnTx/>
                <a:uFillTx/>
                <a:latin typeface="Arial Rounded MT Bold" pitchFamily="34" charset="0"/>
                <a:ea typeface="ＭＳ Ｐゴシック"/>
                <a:cs typeface="+mj-cs"/>
              </a:rPr>
              <a:t>le 9 avril  2025</a:t>
            </a:r>
            <a:endParaRPr kumimoji="0" lang="fr-FR" sz="2812" b="1" i="0" u="none" strike="noStrike" kern="0" cap="none" spc="0" normalizeH="0" baseline="0" noProof="0" dirty="0">
              <a:ln>
                <a:noFill/>
              </a:ln>
              <a:solidFill>
                <a:srgbClr val="000000"/>
              </a:solidFill>
              <a:effectLst/>
              <a:uLnTx/>
              <a:uFillTx/>
              <a:latin typeface="Arial Rounded MT Bold" pitchFamily="34" charset="0"/>
              <a:ea typeface="ＭＳ Ｐゴシック"/>
              <a:cs typeface="+mj-cs"/>
            </a:endParaRPr>
          </a:p>
        </p:txBody>
      </p:sp>
      <p:pic>
        <p:nvPicPr>
          <p:cNvPr id="9" name="Image 8">
            <a:extLst>
              <a:ext uri="{FF2B5EF4-FFF2-40B4-BE49-F238E27FC236}">
                <a16:creationId xmlns:a16="http://schemas.microsoft.com/office/drawing/2014/main" id="{25C630F2-87A5-98B7-3797-B3B1C5A10BE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58933" y="31404"/>
            <a:ext cx="1284522" cy="1258279"/>
          </a:xfrm>
          <a:prstGeom prst="rect">
            <a:avLst/>
          </a:prstGeom>
        </p:spPr>
      </p:pic>
      <p:sp>
        <p:nvSpPr>
          <p:cNvPr id="12" name="Espace réservé du numéro de diapositive 3">
            <a:extLst>
              <a:ext uri="{FF2B5EF4-FFF2-40B4-BE49-F238E27FC236}">
                <a16:creationId xmlns:a16="http://schemas.microsoft.com/office/drawing/2014/main" id="{21465AFC-D988-3826-02BC-509129149F22}"/>
              </a:ext>
            </a:extLst>
          </p:cNvPr>
          <p:cNvSpPr txBox="1">
            <a:spLocks noChangeArrowheads="1"/>
          </p:cNvSpPr>
          <p:nvPr/>
        </p:nvSpPr>
        <p:spPr>
          <a:xfrm>
            <a:off x="10109389" y="6436093"/>
            <a:ext cx="399412" cy="44381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fr-FR"/>
            </a:defPPr>
            <a:lvl1pPr algn="l" rtl="0" eaLnBrk="0" fontAlgn="base" hangingPunct="0">
              <a:spcBef>
                <a:spcPts val="1422"/>
              </a:spcBef>
              <a:spcAft>
                <a:spcPct val="0"/>
              </a:spcAft>
              <a:buClr>
                <a:schemeClr val="accent1"/>
              </a:buClr>
              <a:buFont typeface="Wingdings 3" panose="05040102010807070707" pitchFamily="18" charset="2"/>
              <a:buChar char=""/>
              <a:defRPr sz="2400" kern="1200">
                <a:solidFill>
                  <a:srgbClr val="404040"/>
                </a:solidFill>
                <a:latin typeface="Century Gothic" panose="020B0502020202020204" pitchFamily="34" charset="0"/>
                <a:ea typeface="ＭＳ Ｐゴシック" pitchFamily="1" charset="-128"/>
                <a:cs typeface="+mn-cs"/>
              </a:defRPr>
            </a:lvl1pPr>
            <a:lvl2pPr marL="1056475" indent="-406337" algn="l" rtl="0" eaLnBrk="0" fontAlgn="base" hangingPunct="0">
              <a:spcBef>
                <a:spcPts val="1422"/>
              </a:spcBef>
              <a:spcAft>
                <a:spcPct val="0"/>
              </a:spcAft>
              <a:buClr>
                <a:schemeClr val="accent1"/>
              </a:buClr>
              <a:buFont typeface="Wingdings 3" panose="05040102010807070707" pitchFamily="18" charset="2"/>
              <a:buChar char=""/>
              <a:defRPr sz="2275" kern="1200">
                <a:solidFill>
                  <a:srgbClr val="404040"/>
                </a:solidFill>
                <a:latin typeface="Century Gothic" panose="020B0502020202020204" pitchFamily="34" charset="0"/>
                <a:ea typeface="ＭＳ Ｐゴシック" pitchFamily="1" charset="-128"/>
                <a:cs typeface="+mn-cs"/>
              </a:defRPr>
            </a:lvl2pPr>
            <a:lvl3pPr marL="1625346" indent="-325069" algn="l" rtl="0" eaLnBrk="0" fontAlgn="base" hangingPunct="0">
              <a:spcBef>
                <a:spcPts val="1422"/>
              </a:spcBef>
              <a:spcAft>
                <a:spcPct val="0"/>
              </a:spcAft>
              <a:buClr>
                <a:schemeClr val="accent1"/>
              </a:buClr>
              <a:buFont typeface="Wingdings 3" panose="05040102010807070707" pitchFamily="18" charset="2"/>
              <a:buChar char=""/>
              <a:defRPr sz="1991" kern="1200">
                <a:solidFill>
                  <a:srgbClr val="404040"/>
                </a:solidFill>
                <a:latin typeface="Century Gothic" panose="020B0502020202020204" pitchFamily="34" charset="0"/>
                <a:ea typeface="ＭＳ Ｐゴシック" pitchFamily="1" charset="-128"/>
                <a:cs typeface="+mn-cs"/>
              </a:defRPr>
            </a:lvl3pPr>
            <a:lvl4pPr marL="2275484" indent="-325069" algn="l" rtl="0" eaLnBrk="0" fontAlgn="base" hangingPunct="0">
              <a:spcBef>
                <a:spcPts val="1422"/>
              </a:spcBef>
              <a:spcAft>
                <a:spcPct val="0"/>
              </a:spcAft>
              <a:buClr>
                <a:schemeClr val="accent1"/>
              </a:buClr>
              <a:buFont typeface="Wingdings 3" panose="05040102010807070707" pitchFamily="18" charset="2"/>
              <a:buChar char=""/>
              <a:defRPr sz="1706" kern="1200">
                <a:solidFill>
                  <a:srgbClr val="404040"/>
                </a:solidFill>
                <a:latin typeface="Century Gothic" panose="020B0502020202020204" pitchFamily="34" charset="0"/>
                <a:ea typeface="ＭＳ Ｐゴシック" pitchFamily="1" charset="-128"/>
                <a:cs typeface="+mn-cs"/>
              </a:defRPr>
            </a:lvl4pPr>
            <a:lvl5pPr marL="2925623" indent="-325069" algn="l" rtl="0" eaLnBrk="0" fontAlgn="base" hangingPunct="0">
              <a:spcBef>
                <a:spcPts val="1422"/>
              </a:spcBef>
              <a:spcAft>
                <a:spcPct val="0"/>
              </a:spcAft>
              <a:buClr>
                <a:schemeClr val="accent1"/>
              </a:buClr>
              <a:buFont typeface="Wingdings 3" panose="05040102010807070707" pitchFamily="18" charset="2"/>
              <a:buChar char=""/>
              <a:defRPr sz="1706" kern="1200">
                <a:solidFill>
                  <a:srgbClr val="404040"/>
                </a:solidFill>
                <a:latin typeface="Century Gothic" panose="020B0502020202020204" pitchFamily="34" charset="0"/>
                <a:ea typeface="ＭＳ Ｐゴシック" pitchFamily="1" charset="-128"/>
                <a:cs typeface="+mn-cs"/>
              </a:defRPr>
            </a:lvl5pPr>
            <a:lvl6pPr marL="3575761" indent="-325069" algn="l" defTabSz="650138" rtl="0" eaLnBrk="0" fontAlgn="base" latinLnBrk="0" hangingPunct="0">
              <a:spcBef>
                <a:spcPts val="1422"/>
              </a:spcBef>
              <a:spcAft>
                <a:spcPct val="0"/>
              </a:spcAft>
              <a:buClr>
                <a:schemeClr val="accent1"/>
              </a:buClr>
              <a:buFont typeface="Wingdings 3" panose="05040102010807070707" pitchFamily="18" charset="2"/>
              <a:buChar char=""/>
              <a:defRPr sz="1706" kern="1200">
                <a:solidFill>
                  <a:srgbClr val="404040"/>
                </a:solidFill>
                <a:latin typeface="Century Gothic" panose="020B0502020202020204" pitchFamily="34" charset="0"/>
                <a:ea typeface="ＭＳ Ｐゴシック" pitchFamily="1" charset="-128"/>
                <a:cs typeface="+mn-cs"/>
              </a:defRPr>
            </a:lvl6pPr>
            <a:lvl7pPr marL="4225900" indent="-325069" algn="l" defTabSz="650138" rtl="0" eaLnBrk="0" fontAlgn="base" latinLnBrk="0" hangingPunct="0">
              <a:spcBef>
                <a:spcPts val="1422"/>
              </a:spcBef>
              <a:spcAft>
                <a:spcPct val="0"/>
              </a:spcAft>
              <a:buClr>
                <a:schemeClr val="accent1"/>
              </a:buClr>
              <a:buFont typeface="Wingdings 3" panose="05040102010807070707" pitchFamily="18" charset="2"/>
              <a:buChar char=""/>
              <a:defRPr sz="1706" kern="1200">
                <a:solidFill>
                  <a:srgbClr val="404040"/>
                </a:solidFill>
                <a:latin typeface="Century Gothic" panose="020B0502020202020204" pitchFamily="34" charset="0"/>
                <a:ea typeface="ＭＳ Ｐゴシック" pitchFamily="1" charset="-128"/>
                <a:cs typeface="+mn-cs"/>
              </a:defRPr>
            </a:lvl7pPr>
            <a:lvl8pPr marL="4876038" indent="-325069" algn="l" defTabSz="650138" rtl="0" eaLnBrk="0" fontAlgn="base" latinLnBrk="0" hangingPunct="0">
              <a:spcBef>
                <a:spcPts val="1422"/>
              </a:spcBef>
              <a:spcAft>
                <a:spcPct val="0"/>
              </a:spcAft>
              <a:buClr>
                <a:schemeClr val="accent1"/>
              </a:buClr>
              <a:buFont typeface="Wingdings 3" panose="05040102010807070707" pitchFamily="18" charset="2"/>
              <a:buChar char=""/>
              <a:defRPr sz="1706" kern="1200">
                <a:solidFill>
                  <a:srgbClr val="404040"/>
                </a:solidFill>
                <a:latin typeface="Century Gothic" panose="020B0502020202020204" pitchFamily="34" charset="0"/>
                <a:ea typeface="ＭＳ Ｐゴシック" pitchFamily="1" charset="-128"/>
                <a:cs typeface="+mn-cs"/>
              </a:defRPr>
            </a:lvl8pPr>
            <a:lvl9pPr marL="5526176" indent="-325069" algn="l" defTabSz="650138" rtl="0" eaLnBrk="0" fontAlgn="base" latinLnBrk="0" hangingPunct="0">
              <a:spcBef>
                <a:spcPts val="1422"/>
              </a:spcBef>
              <a:spcAft>
                <a:spcPct val="0"/>
              </a:spcAft>
              <a:buClr>
                <a:schemeClr val="accent1"/>
              </a:buClr>
              <a:buFont typeface="Wingdings 3" panose="05040102010807070707" pitchFamily="18" charset="2"/>
              <a:buChar char=""/>
              <a:defRPr sz="1706" kern="1200">
                <a:solidFill>
                  <a:srgbClr val="404040"/>
                </a:solidFill>
                <a:latin typeface="Century Gothic" panose="020B0502020202020204" pitchFamily="34" charset="0"/>
                <a:ea typeface="ＭＳ Ｐゴシック" pitchFamily="1" charset="-128"/>
                <a:cs typeface="+mn-cs"/>
              </a:defRPr>
            </a:lvl9pPr>
          </a:lstStyle>
          <a:p>
            <a:pPr marL="0" marR="0" lvl="0" indent="0" algn="l" defTabSz="642732" rtl="0" eaLnBrk="0" fontAlgn="base" latinLnBrk="0" hangingPunct="0">
              <a:lnSpc>
                <a:spcPct val="100000"/>
              </a:lnSpc>
              <a:spcBef>
                <a:spcPct val="0"/>
              </a:spcBef>
              <a:spcAft>
                <a:spcPct val="0"/>
              </a:spcAft>
              <a:buClrTx/>
              <a:buSzTx/>
              <a:buFont typeface="Wingdings 3" panose="05040102010807070707" pitchFamily="18" charset="2"/>
              <a:buNone/>
              <a:tabLst/>
              <a:defRPr/>
            </a:pPr>
            <a:fld id="{D77FBE73-7C00-4EA2-A123-481603DD9940}" type="slidenum">
              <a:rPr kumimoji="0" lang="fr-FR" altLang="fr-FR" sz="1687" b="0" i="0" u="none" strike="noStrike" kern="1200" cap="none" spc="0" normalizeH="0" baseline="0" noProof="0">
                <a:ln>
                  <a:noFill/>
                </a:ln>
                <a:solidFill>
                  <a:srgbClr val="898989"/>
                </a:solidFill>
                <a:effectLst/>
                <a:uLnTx/>
                <a:uFillTx/>
                <a:latin typeface="Arial" panose="020B0604020202020204" pitchFamily="34" charset="0"/>
                <a:ea typeface="ヒラギノ角ゴ Pro W3" pitchFamily="-95" charset="-128"/>
                <a:cs typeface="+mn-cs"/>
              </a:rPr>
              <a:pPr marL="0" marR="0" lvl="0" indent="0" algn="l" defTabSz="642732" rtl="0" eaLnBrk="0" fontAlgn="base" latinLnBrk="0" hangingPunct="0">
                <a:lnSpc>
                  <a:spcPct val="100000"/>
                </a:lnSpc>
                <a:spcBef>
                  <a:spcPct val="0"/>
                </a:spcBef>
                <a:spcAft>
                  <a:spcPct val="0"/>
                </a:spcAft>
                <a:buClrTx/>
                <a:buSzTx/>
                <a:buFont typeface="Wingdings 3" panose="05040102010807070707" pitchFamily="18" charset="2"/>
                <a:buNone/>
                <a:tabLst/>
                <a:defRPr/>
              </a:pPr>
              <a:t>1</a:t>
            </a:fld>
            <a:endParaRPr kumimoji="0" lang="fr-FR" altLang="fr-FR" sz="1687" b="0" i="0" u="none" strike="noStrike" kern="1200" cap="none" spc="0" normalizeH="0" baseline="0" noProof="0" dirty="0">
              <a:ln>
                <a:noFill/>
              </a:ln>
              <a:solidFill>
                <a:srgbClr val="898989"/>
              </a:solidFill>
              <a:effectLst/>
              <a:uLnTx/>
              <a:uFillTx/>
              <a:latin typeface="Arial" panose="020B0604020202020204" pitchFamily="34" charset="0"/>
              <a:ea typeface="ヒラギノ角ゴ Pro W3" pitchFamily="-95" charset="-128"/>
              <a:cs typeface="+mn-cs"/>
            </a:endParaRPr>
          </a:p>
        </p:txBody>
      </p:sp>
      <p:pic>
        <p:nvPicPr>
          <p:cNvPr id="5" name="Image 4">
            <a:extLst>
              <a:ext uri="{FF2B5EF4-FFF2-40B4-BE49-F238E27FC236}">
                <a16:creationId xmlns:a16="http://schemas.microsoft.com/office/drawing/2014/main" id="{AD110339-9DB8-28F8-9B0B-F60D0B7BA67E}"/>
              </a:ext>
            </a:extLst>
          </p:cNvPr>
          <p:cNvPicPr>
            <a:picLocks noChangeAspect="1"/>
          </p:cNvPicPr>
          <p:nvPr/>
        </p:nvPicPr>
        <p:blipFill>
          <a:blip r:embed="rId3"/>
          <a:stretch>
            <a:fillRect/>
          </a:stretch>
        </p:blipFill>
        <p:spPr>
          <a:xfrm>
            <a:off x="3455412" y="31404"/>
            <a:ext cx="4825228" cy="6849233"/>
          </a:xfrm>
          <a:prstGeom prst="rect">
            <a:avLst/>
          </a:prstGeom>
        </p:spPr>
      </p:pic>
      <p:pic>
        <p:nvPicPr>
          <p:cNvPr id="7" name="Image 6">
            <a:extLst>
              <a:ext uri="{FF2B5EF4-FFF2-40B4-BE49-F238E27FC236}">
                <a16:creationId xmlns:a16="http://schemas.microsoft.com/office/drawing/2014/main" id="{FC21A22E-B35C-510A-9E50-7BB771279D9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0979" y="81254"/>
            <a:ext cx="1284522" cy="1258279"/>
          </a:xfrm>
          <a:prstGeom prst="rect">
            <a:avLst/>
          </a:prstGeom>
        </p:spPr>
      </p:pic>
      <p:pic>
        <p:nvPicPr>
          <p:cNvPr id="13" name="Image 12">
            <a:extLst>
              <a:ext uri="{FF2B5EF4-FFF2-40B4-BE49-F238E27FC236}">
                <a16:creationId xmlns:a16="http://schemas.microsoft.com/office/drawing/2014/main" id="{FB9D591B-FA1C-B1FB-B116-CF1A739C911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9755" y="4809829"/>
            <a:ext cx="2066971" cy="2024743"/>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14" name="Image 13">
            <a:extLst>
              <a:ext uri="{FF2B5EF4-FFF2-40B4-BE49-F238E27FC236}">
                <a16:creationId xmlns:a16="http://schemas.microsoft.com/office/drawing/2014/main" id="{A85B5198-05B5-E262-F182-EF6EC6C066D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48063" y="5057192"/>
            <a:ext cx="1838366" cy="1800808"/>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extLst>
      <p:ext uri="{BB962C8B-B14F-4D97-AF65-F5344CB8AC3E}">
        <p14:creationId xmlns:p14="http://schemas.microsoft.com/office/powerpoint/2010/main" val="867043295"/>
      </p:ext>
    </p:extLst>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860E83-12E9-6DA8-2D30-7E717BBF9E9D}"/>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FCFC834D-8D3D-C975-85BB-18E79396DCC9}"/>
              </a:ext>
            </a:extLst>
          </p:cNvPr>
          <p:cNvSpPr>
            <a:spLocks noGrp="1"/>
          </p:cNvSpPr>
          <p:nvPr>
            <p:ph type="title"/>
          </p:nvPr>
        </p:nvSpPr>
        <p:spPr>
          <a:xfrm>
            <a:off x="610270" y="361295"/>
            <a:ext cx="9657498" cy="869882"/>
          </a:xfrm>
        </p:spPr>
        <p:txBody>
          <a:bodyPr>
            <a:normAutofit fontScale="90000"/>
          </a:bodyPr>
          <a:lstStyle/>
          <a:p>
            <a:r>
              <a:rPr lang="fr-FR" sz="3300" b="1" u="sng" dirty="0">
                <a:solidFill>
                  <a:schemeClr val="bg1"/>
                </a:solidFill>
                <a:cs typeface="Arial" panose="020B0604020202020204" pitchFamily="34" charset="0"/>
              </a:rPr>
              <a:t>Travaux d’entretien hors budget et urgents :</a:t>
            </a:r>
            <a:br>
              <a:rPr lang="fr-FR" sz="3600" b="1" u="sng" dirty="0">
                <a:solidFill>
                  <a:schemeClr val="bg1"/>
                </a:solidFill>
                <a:cs typeface="Arial" panose="020B0604020202020204" pitchFamily="34" charset="0"/>
              </a:rPr>
            </a:br>
            <a:br>
              <a:rPr lang="fr-FR" sz="3600" b="1" u="sng" dirty="0">
                <a:solidFill>
                  <a:schemeClr val="bg1"/>
                </a:solidFill>
                <a:cs typeface="Arial" panose="020B0604020202020204" pitchFamily="34" charset="0"/>
              </a:rPr>
            </a:br>
            <a:br>
              <a:rPr lang="fr-FR" sz="3600" b="1" u="sng" dirty="0">
                <a:solidFill>
                  <a:schemeClr val="bg1"/>
                </a:solidFill>
                <a:cs typeface="Arial" panose="020B0604020202020204" pitchFamily="34" charset="0"/>
              </a:rPr>
            </a:br>
            <a:br>
              <a:rPr lang="fr-FR" sz="2800" b="1" u="sng" dirty="0">
                <a:solidFill>
                  <a:schemeClr val="bg1"/>
                </a:solidFill>
                <a:cs typeface="Arial" panose="020B0604020202020204" pitchFamily="34" charset="0"/>
              </a:rPr>
            </a:br>
            <a:endParaRPr lang="fr-FR" sz="2800" u="sng" dirty="0">
              <a:solidFill>
                <a:srgbClr val="0070C0"/>
              </a:solidFill>
              <a:cs typeface="Arial" panose="020B0604020202020204" pitchFamily="34" charset="0"/>
            </a:endParaRPr>
          </a:p>
        </p:txBody>
      </p:sp>
      <p:sp>
        <p:nvSpPr>
          <p:cNvPr id="3" name="Espace réservé du contenu 2">
            <a:extLst>
              <a:ext uri="{FF2B5EF4-FFF2-40B4-BE49-F238E27FC236}">
                <a16:creationId xmlns:a16="http://schemas.microsoft.com/office/drawing/2014/main" id="{BAE163D0-C100-1863-64FA-DBD98C2FB49C}"/>
              </a:ext>
            </a:extLst>
          </p:cNvPr>
          <p:cNvSpPr>
            <a:spLocks noGrp="1"/>
          </p:cNvSpPr>
          <p:nvPr>
            <p:ph idx="1"/>
          </p:nvPr>
        </p:nvSpPr>
        <p:spPr>
          <a:xfrm>
            <a:off x="929112" y="1687696"/>
            <a:ext cx="9835457" cy="4676890"/>
          </a:xfrm>
        </p:spPr>
        <p:txBody>
          <a:bodyPr>
            <a:noAutofit/>
          </a:bodyPr>
          <a:lstStyle/>
          <a:p>
            <a:pPr marL="457200" indent="-457200">
              <a:buFont typeface="Arial" panose="020B0604020202020204" pitchFamily="34" charset="0"/>
              <a:buChar char="•"/>
            </a:pPr>
            <a:r>
              <a:rPr lang="fr-CA" sz="1700" b="1" dirty="0">
                <a:solidFill>
                  <a:srgbClr val="002060"/>
                </a:solidFill>
                <a:latin typeface="+mn-lt"/>
              </a:rPr>
              <a:t>Ces travaux ne sont pas financés d’avance </a:t>
            </a:r>
            <a:r>
              <a:rPr lang="fr-CA" sz="1700" dirty="0">
                <a:latin typeface="+mn-lt"/>
              </a:rPr>
              <a:t>sauf si la copropriété les a déjà provisionnés .</a:t>
            </a:r>
          </a:p>
          <a:p>
            <a:pPr marL="0" indent="0"/>
            <a:endParaRPr lang="fr-CA" sz="1700" dirty="0">
              <a:latin typeface="+mn-lt"/>
            </a:endParaRPr>
          </a:p>
          <a:p>
            <a:pPr marL="457200" indent="-457200">
              <a:buFont typeface="Arial" panose="020B0604020202020204" pitchFamily="34" charset="0"/>
              <a:buChar char="•"/>
            </a:pPr>
            <a:r>
              <a:rPr lang="fr-CA" sz="1700" b="1" dirty="0">
                <a:solidFill>
                  <a:srgbClr val="002060"/>
                </a:solidFill>
                <a:latin typeface="+mn-lt"/>
              </a:rPr>
              <a:t>Le syndic peut appeler à titre de provision jusqu’à 1/3 </a:t>
            </a:r>
            <a:r>
              <a:rPr lang="fr-FR" sz="1700" b="1" dirty="0">
                <a:solidFill>
                  <a:srgbClr val="002060"/>
                </a:solidFill>
                <a:latin typeface="+mn-lt"/>
              </a:rPr>
              <a:t>du montant du devis </a:t>
            </a:r>
            <a:r>
              <a:rPr lang="fr-FR" sz="1700" dirty="0">
                <a:latin typeface="+mn-lt"/>
              </a:rPr>
              <a:t>estimatif des travaux sans attendre l’AG urgente. L’AG peut aussi financer ce montant avec le </a:t>
            </a:r>
            <a:r>
              <a:rPr lang="fr-FR" sz="1700" b="1" dirty="0">
                <a:solidFill>
                  <a:srgbClr val="002060"/>
                </a:solidFill>
                <a:latin typeface="+mn-lt"/>
              </a:rPr>
              <a:t>fonds travaux </a:t>
            </a:r>
            <a:r>
              <a:rPr lang="fr-FR" sz="1700" dirty="0">
                <a:latin typeface="+mn-lt"/>
              </a:rPr>
              <a:t>obligatoire en le ratifiant a posteriori. Le CS doit être consulté obligatoirement.</a:t>
            </a:r>
          </a:p>
          <a:p>
            <a:pPr marL="0" indent="0"/>
            <a:endParaRPr lang="fr-CA" sz="1700" dirty="0">
              <a:latin typeface="+mn-lt"/>
            </a:endParaRPr>
          </a:p>
          <a:p>
            <a:pPr marL="457200" indent="-457200">
              <a:buFont typeface="Arial" panose="020B0604020202020204" pitchFamily="34" charset="0"/>
              <a:buChar char="•"/>
            </a:pPr>
            <a:r>
              <a:rPr lang="fr-CA" sz="1700" b="1" dirty="0">
                <a:solidFill>
                  <a:srgbClr val="002060"/>
                </a:solidFill>
                <a:latin typeface="+mn-lt"/>
              </a:rPr>
              <a:t>Le syndic a l’obligation: </a:t>
            </a:r>
          </a:p>
          <a:p>
            <a:pPr marL="457200" indent="-457200">
              <a:buFont typeface="Wingdings" panose="05000000000000000000" pitchFamily="2" charset="2"/>
              <a:buChar char="Ø"/>
            </a:pPr>
            <a:r>
              <a:rPr lang="fr-CA" sz="1700" b="1" dirty="0">
                <a:solidFill>
                  <a:srgbClr val="002060"/>
                </a:solidFill>
                <a:latin typeface="+mn-lt"/>
              </a:rPr>
              <a:t>d’informer les copropriétaires</a:t>
            </a:r>
          </a:p>
          <a:p>
            <a:pPr marL="457200" indent="-457200">
              <a:buFont typeface="Wingdings" panose="05000000000000000000" pitchFamily="2" charset="2"/>
              <a:buChar char="Ø"/>
            </a:pPr>
            <a:r>
              <a:rPr lang="fr-CA" sz="1700" b="1" dirty="0">
                <a:solidFill>
                  <a:srgbClr val="002060"/>
                </a:solidFill>
                <a:latin typeface="+mn-lt"/>
              </a:rPr>
              <a:t>de convoquer immédiatement l’assemblée générale </a:t>
            </a:r>
            <a:r>
              <a:rPr lang="fr-CA" sz="1700" b="1" dirty="0">
                <a:latin typeface="+mn-lt"/>
              </a:rPr>
              <a:t>pour voter l’intégralité des travaux urgents</a:t>
            </a:r>
            <a:r>
              <a:rPr lang="fr-CA" sz="1700" dirty="0">
                <a:latin typeface="+mn-lt"/>
              </a:rPr>
              <a:t>, et même à délai de convocation très bref si l’urgence le justifie. (article 37+9 décrets 17 03 1967). L’AG peut être convoquée dans un délai de 8 jours à compter de la réception de la LRAR de convocation par exemple, et avec les convocations par électronique, c’est encore plus rapide.</a:t>
            </a:r>
          </a:p>
          <a:p>
            <a:pPr marL="0" indent="0">
              <a:buNone/>
            </a:pPr>
            <a:endParaRPr lang="fr-CA" sz="1700" dirty="0">
              <a:solidFill>
                <a:schemeClr val="accent1">
                  <a:lumMod val="75000"/>
                </a:schemeClr>
              </a:solidFill>
              <a:latin typeface="+mn-lt"/>
            </a:endParaRPr>
          </a:p>
          <a:p>
            <a:pPr marL="0" indent="0">
              <a:buNone/>
            </a:pPr>
            <a:r>
              <a:rPr lang="fr-CA" sz="1700" b="1" dirty="0">
                <a:solidFill>
                  <a:srgbClr val="002060"/>
                </a:solidFill>
                <a:latin typeface="+mn-lt"/>
              </a:rPr>
              <a:t>Les travaux d’urgence sont mis en œuvre par le syndic </a:t>
            </a:r>
            <a:r>
              <a:rPr lang="fr-CA" sz="1700" dirty="0">
                <a:latin typeface="+mn-lt"/>
              </a:rPr>
              <a:t>qui peut démarrer aussitôt les travaux uniquement </a:t>
            </a:r>
            <a:r>
              <a:rPr lang="fr-CA" sz="1700" b="1" dirty="0">
                <a:solidFill>
                  <a:srgbClr val="002060"/>
                </a:solidFill>
                <a:latin typeface="+mn-lt"/>
              </a:rPr>
              <a:t>si la sauvegarde de l’immeuble l’exige </a:t>
            </a:r>
            <a:r>
              <a:rPr lang="fr-CA" sz="1700" dirty="0">
                <a:latin typeface="+mn-lt"/>
              </a:rPr>
              <a:t>(article 37 décret du 17 mars 1967).</a:t>
            </a:r>
          </a:p>
        </p:txBody>
      </p:sp>
      <p:pic>
        <p:nvPicPr>
          <p:cNvPr id="6" name="Picture 2" descr="f8df1bef-6142-4e4a-b0fa-a0c9dc9f2f98@mxp5">
            <a:extLst>
              <a:ext uri="{FF2B5EF4-FFF2-40B4-BE49-F238E27FC236}">
                <a16:creationId xmlns:a16="http://schemas.microsoft.com/office/drawing/2014/main" id="{624A996D-A4A4-0E22-0AD3-8F0C628D564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3727" y="142724"/>
            <a:ext cx="1008003" cy="98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30802262"/>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FA7002-DF14-07C9-D82E-247E9FB5C8A8}"/>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73C4C29B-C8D0-7EF5-1151-1F989B2E5EB0}"/>
              </a:ext>
            </a:extLst>
          </p:cNvPr>
          <p:cNvSpPr>
            <a:spLocks noGrp="1"/>
          </p:cNvSpPr>
          <p:nvPr>
            <p:ph type="title"/>
          </p:nvPr>
        </p:nvSpPr>
        <p:spPr>
          <a:xfrm>
            <a:off x="610270" y="361295"/>
            <a:ext cx="9657498" cy="869882"/>
          </a:xfrm>
        </p:spPr>
        <p:txBody>
          <a:bodyPr>
            <a:normAutofit fontScale="90000"/>
          </a:bodyPr>
          <a:lstStyle/>
          <a:p>
            <a:r>
              <a:rPr lang="fr-FR" sz="3300" b="1" u="sng" dirty="0">
                <a:solidFill>
                  <a:schemeClr val="bg1"/>
                </a:solidFill>
                <a:cs typeface="Arial" panose="020B0604020202020204" pitchFamily="34" charset="0"/>
              </a:rPr>
              <a:t>Qu’est-ce qu’une urgence de travaux ?</a:t>
            </a:r>
            <a:br>
              <a:rPr lang="fr-FR" sz="3600" b="1" u="sng" dirty="0">
                <a:solidFill>
                  <a:schemeClr val="bg1"/>
                </a:solidFill>
                <a:cs typeface="Arial" panose="020B0604020202020204" pitchFamily="34" charset="0"/>
              </a:rPr>
            </a:br>
            <a:br>
              <a:rPr lang="fr-FR" sz="3600" b="1" u="sng" dirty="0">
                <a:solidFill>
                  <a:schemeClr val="bg1"/>
                </a:solidFill>
                <a:cs typeface="Arial" panose="020B0604020202020204" pitchFamily="34" charset="0"/>
              </a:rPr>
            </a:br>
            <a:br>
              <a:rPr lang="fr-FR" sz="3600" b="1" u="sng" dirty="0">
                <a:solidFill>
                  <a:schemeClr val="bg1"/>
                </a:solidFill>
                <a:cs typeface="Arial" panose="020B0604020202020204" pitchFamily="34" charset="0"/>
              </a:rPr>
            </a:br>
            <a:br>
              <a:rPr lang="fr-FR" sz="2800" b="1" u="sng" dirty="0">
                <a:solidFill>
                  <a:schemeClr val="bg1"/>
                </a:solidFill>
                <a:cs typeface="Arial" panose="020B0604020202020204" pitchFamily="34" charset="0"/>
              </a:rPr>
            </a:br>
            <a:endParaRPr lang="fr-FR" sz="2800" u="sng" dirty="0">
              <a:solidFill>
                <a:srgbClr val="0070C0"/>
              </a:solidFill>
              <a:cs typeface="Arial" panose="020B0604020202020204" pitchFamily="34" charset="0"/>
            </a:endParaRPr>
          </a:p>
        </p:txBody>
      </p:sp>
      <p:sp>
        <p:nvSpPr>
          <p:cNvPr id="3" name="Espace réservé du contenu 2">
            <a:extLst>
              <a:ext uri="{FF2B5EF4-FFF2-40B4-BE49-F238E27FC236}">
                <a16:creationId xmlns:a16="http://schemas.microsoft.com/office/drawing/2014/main" id="{01F1F739-70EE-A8D1-42A2-00FCE139221E}"/>
              </a:ext>
            </a:extLst>
          </p:cNvPr>
          <p:cNvSpPr>
            <a:spLocks noGrp="1"/>
          </p:cNvSpPr>
          <p:nvPr>
            <p:ph idx="1"/>
          </p:nvPr>
        </p:nvSpPr>
        <p:spPr>
          <a:xfrm>
            <a:off x="929112" y="1687696"/>
            <a:ext cx="9835457" cy="2313936"/>
          </a:xfrm>
        </p:spPr>
        <p:txBody>
          <a:bodyPr>
            <a:noAutofit/>
          </a:bodyPr>
          <a:lstStyle/>
          <a:p>
            <a:pPr marL="0" indent="0"/>
            <a:r>
              <a:rPr lang="fr-FR" sz="2700" dirty="0">
                <a:solidFill>
                  <a:srgbClr val="002060"/>
                </a:solidFill>
                <a:latin typeface="+mn-lt"/>
              </a:rPr>
              <a:t>Une urgence justifiant des travaux sans attendre l’AG est une urgence pour la sauvegarde de l’immeuble ou la sécurité et salubrité des habitants.</a:t>
            </a:r>
          </a:p>
          <a:p>
            <a:pPr marL="457200" indent="-457200">
              <a:buFont typeface="Arial" panose="020B0604020202020204" pitchFamily="34" charset="0"/>
              <a:buChar char="•"/>
            </a:pPr>
            <a:endParaRPr lang="fr-FR" sz="2700" dirty="0">
              <a:latin typeface="+mn-lt"/>
            </a:endParaRPr>
          </a:p>
          <a:p>
            <a:pPr marL="457200" indent="-457200">
              <a:buFont typeface="Arial" panose="020B0604020202020204" pitchFamily="34" charset="0"/>
              <a:buChar char="•"/>
            </a:pPr>
            <a:r>
              <a:rPr lang="fr-FR" sz="2700" dirty="0">
                <a:latin typeface="+mn-lt"/>
              </a:rPr>
              <a:t>Ce n’est pas une urgence de commodité (éviter une Ag pendant les vacances ou autre problème de calendrier).</a:t>
            </a:r>
          </a:p>
          <a:p>
            <a:pPr marL="457200" indent="-457200">
              <a:buFont typeface="Arial" panose="020B0604020202020204" pitchFamily="34" charset="0"/>
              <a:buChar char="•"/>
            </a:pPr>
            <a:r>
              <a:rPr lang="fr-FR" sz="2700" dirty="0">
                <a:latin typeface="+mn-lt"/>
              </a:rPr>
              <a:t>Ce n’est pas une urgence de gestion (l’absence ou la fin du mandat de syndic n’est pas une urgence pour commencer les travaux).</a:t>
            </a:r>
          </a:p>
        </p:txBody>
      </p:sp>
      <p:pic>
        <p:nvPicPr>
          <p:cNvPr id="6" name="Picture 2" descr="f8df1bef-6142-4e4a-b0fa-a0c9dc9f2f98@mxp5">
            <a:extLst>
              <a:ext uri="{FF2B5EF4-FFF2-40B4-BE49-F238E27FC236}">
                <a16:creationId xmlns:a16="http://schemas.microsoft.com/office/drawing/2014/main" id="{835CA982-972C-E7E0-E870-7529D75A4BD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3727" y="142724"/>
            <a:ext cx="1008003" cy="98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39381899"/>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E53637-C4C4-5492-2224-57723D5BB0E0}"/>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47ACDBE0-70F1-80E8-C108-6ECEB5A56EA3}"/>
              </a:ext>
            </a:extLst>
          </p:cNvPr>
          <p:cNvSpPr>
            <a:spLocks noGrp="1"/>
          </p:cNvSpPr>
          <p:nvPr>
            <p:ph type="title"/>
          </p:nvPr>
        </p:nvSpPr>
        <p:spPr>
          <a:xfrm>
            <a:off x="610270" y="200667"/>
            <a:ext cx="9657498" cy="869882"/>
          </a:xfrm>
        </p:spPr>
        <p:txBody>
          <a:bodyPr>
            <a:normAutofit fontScale="90000"/>
          </a:bodyPr>
          <a:lstStyle/>
          <a:p>
            <a:r>
              <a:rPr lang="fr-FR" sz="3300" b="1" u="sng" dirty="0">
                <a:solidFill>
                  <a:schemeClr val="bg1"/>
                </a:solidFill>
                <a:cs typeface="Arial" panose="020B0604020202020204" pitchFamily="34" charset="0"/>
              </a:rPr>
              <a:t>Petits travaux de maintenance urgents:</a:t>
            </a:r>
            <a:br>
              <a:rPr lang="fr-FR" sz="3300" b="1" u="sng" dirty="0">
                <a:solidFill>
                  <a:schemeClr val="bg1"/>
                </a:solidFill>
                <a:cs typeface="Arial" panose="020B0604020202020204" pitchFamily="34" charset="0"/>
              </a:rPr>
            </a:br>
            <a:r>
              <a:rPr lang="fr-FR" sz="3300" b="1" u="sng" dirty="0">
                <a:solidFill>
                  <a:schemeClr val="bg1"/>
                </a:solidFill>
                <a:cs typeface="Arial" panose="020B0604020202020204" pitchFamily="34" charset="0"/>
              </a:rPr>
              <a:t> tout est déjà prévu !</a:t>
            </a:r>
            <a:br>
              <a:rPr lang="fr-FR" sz="3600" b="1" u="sng" dirty="0">
                <a:solidFill>
                  <a:schemeClr val="bg1"/>
                </a:solidFill>
                <a:cs typeface="Arial" panose="020B0604020202020204" pitchFamily="34" charset="0"/>
              </a:rPr>
            </a:br>
            <a:br>
              <a:rPr lang="fr-FR" sz="3600" b="1" u="sng" dirty="0">
                <a:solidFill>
                  <a:schemeClr val="bg1"/>
                </a:solidFill>
                <a:cs typeface="Arial" panose="020B0604020202020204" pitchFamily="34" charset="0"/>
              </a:rPr>
            </a:br>
            <a:br>
              <a:rPr lang="fr-FR" sz="3600" b="1" u="sng" dirty="0">
                <a:solidFill>
                  <a:schemeClr val="bg1"/>
                </a:solidFill>
                <a:cs typeface="Arial" panose="020B0604020202020204" pitchFamily="34" charset="0"/>
              </a:rPr>
            </a:br>
            <a:br>
              <a:rPr lang="fr-FR" sz="2800" b="1" u="sng" dirty="0">
                <a:solidFill>
                  <a:schemeClr val="bg1"/>
                </a:solidFill>
                <a:cs typeface="Arial" panose="020B0604020202020204" pitchFamily="34" charset="0"/>
              </a:rPr>
            </a:br>
            <a:endParaRPr lang="fr-FR" sz="2800" u="sng" dirty="0">
              <a:solidFill>
                <a:srgbClr val="0070C0"/>
              </a:solidFill>
              <a:cs typeface="Arial" panose="020B0604020202020204" pitchFamily="34" charset="0"/>
            </a:endParaRPr>
          </a:p>
        </p:txBody>
      </p:sp>
      <p:sp>
        <p:nvSpPr>
          <p:cNvPr id="3" name="Espace réservé du contenu 2">
            <a:extLst>
              <a:ext uri="{FF2B5EF4-FFF2-40B4-BE49-F238E27FC236}">
                <a16:creationId xmlns:a16="http://schemas.microsoft.com/office/drawing/2014/main" id="{9B42B9B2-BADA-F45A-6507-C4C4527E387E}"/>
              </a:ext>
            </a:extLst>
          </p:cNvPr>
          <p:cNvSpPr>
            <a:spLocks noGrp="1"/>
          </p:cNvSpPr>
          <p:nvPr>
            <p:ph idx="1"/>
          </p:nvPr>
        </p:nvSpPr>
        <p:spPr>
          <a:xfrm>
            <a:off x="929112" y="1687695"/>
            <a:ext cx="10034635" cy="4722157"/>
          </a:xfrm>
        </p:spPr>
        <p:txBody>
          <a:bodyPr>
            <a:noAutofit/>
          </a:bodyPr>
          <a:lstStyle/>
          <a:p>
            <a:pPr marL="342900" indent="-342900">
              <a:buFont typeface="Arial" panose="020B0604020202020204" pitchFamily="34" charset="0"/>
              <a:buChar char="•"/>
            </a:pPr>
            <a:r>
              <a:rPr lang="fr-FR" sz="2400" dirty="0">
                <a:latin typeface="+mn-lt"/>
              </a:rPr>
              <a:t>Nettoyage et petit entretien sont normalement prévus et financés au budget prévisionnel: pas besoin de vote en AG ni d’appels de fonds supplémentaires pour les faire si le budget a été voté en AG.</a:t>
            </a:r>
          </a:p>
          <a:p>
            <a:pPr marL="0" indent="0"/>
            <a:endParaRPr lang="fr-FR" sz="2400" dirty="0">
              <a:latin typeface="+mn-lt"/>
            </a:endParaRPr>
          </a:p>
          <a:p>
            <a:pPr marL="342900" indent="-342900">
              <a:buFont typeface="Arial" panose="020B0604020202020204" pitchFamily="34" charset="0"/>
              <a:buChar char="•"/>
            </a:pPr>
            <a:r>
              <a:rPr lang="fr-FR" sz="2400" dirty="0">
                <a:latin typeface="+mn-lt"/>
              </a:rPr>
              <a:t>Le syndic est rémunéré dans son forfait pour ces menus travaux, avec majoration possible au contrat pour les interventions hors des heures ouvrables (art. 7.2.4 contrats de syndic) pour cause de sinistre.</a:t>
            </a:r>
          </a:p>
          <a:p>
            <a:pPr marL="0" indent="0"/>
            <a:endParaRPr lang="fr-FR" sz="2400" dirty="0">
              <a:latin typeface="+mn-lt"/>
            </a:endParaRPr>
          </a:p>
          <a:p>
            <a:pPr marL="342900" indent="-342900">
              <a:buFont typeface="Arial" panose="020B0604020202020204" pitchFamily="34" charset="0"/>
              <a:buChar char="•"/>
            </a:pPr>
            <a:r>
              <a:rPr lang="fr-FR" sz="2400" dirty="0">
                <a:latin typeface="+mn-lt"/>
              </a:rPr>
              <a:t>Le personnel d’entretien courant (nettoyage) est rémunéré par le syndicat en contrat de travail (gardien ou employé d’immeuble) ou en contrat de prestations de services (entreprise de nettoyage).</a:t>
            </a:r>
          </a:p>
        </p:txBody>
      </p:sp>
      <p:pic>
        <p:nvPicPr>
          <p:cNvPr id="6" name="Picture 2" descr="f8df1bef-6142-4e4a-b0fa-a0c9dc9f2f98@mxp5">
            <a:extLst>
              <a:ext uri="{FF2B5EF4-FFF2-40B4-BE49-F238E27FC236}">
                <a16:creationId xmlns:a16="http://schemas.microsoft.com/office/drawing/2014/main" id="{7F7C7FBD-67AD-DD99-4EF8-ECB8EC51C5B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3727" y="142724"/>
            <a:ext cx="1008003" cy="98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86556338"/>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BE2251-FBC8-5F54-F42D-6470066CBF3A}"/>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A1FED03F-665C-1FF1-C276-5BAF7A50768F}"/>
              </a:ext>
            </a:extLst>
          </p:cNvPr>
          <p:cNvSpPr>
            <a:spLocks noGrp="1"/>
          </p:cNvSpPr>
          <p:nvPr>
            <p:ph type="title"/>
          </p:nvPr>
        </p:nvSpPr>
        <p:spPr>
          <a:xfrm>
            <a:off x="610270" y="55872"/>
            <a:ext cx="9657498" cy="869882"/>
          </a:xfrm>
        </p:spPr>
        <p:txBody>
          <a:bodyPr>
            <a:normAutofit fontScale="90000"/>
          </a:bodyPr>
          <a:lstStyle/>
          <a:p>
            <a:r>
              <a:rPr lang="fr-FR" sz="3000" b="1" u="sng" dirty="0">
                <a:solidFill>
                  <a:schemeClr val="bg1"/>
                </a:solidFill>
                <a:cs typeface="Arial" panose="020B0604020202020204" pitchFamily="34" charset="0"/>
              </a:rPr>
              <a:t>L’assistance extérieure 24/24 est inutile: cela fait partie du travail du syndic, rémunéré dans son forfait.</a:t>
            </a:r>
            <a:br>
              <a:rPr lang="fr-FR" sz="3000" b="1" u="sng" dirty="0">
                <a:solidFill>
                  <a:schemeClr val="bg1"/>
                </a:solidFill>
                <a:cs typeface="Arial" panose="020B0604020202020204" pitchFamily="34" charset="0"/>
              </a:rPr>
            </a:br>
            <a:br>
              <a:rPr lang="fr-FR" sz="3600" b="1" u="sng" dirty="0">
                <a:solidFill>
                  <a:schemeClr val="bg1"/>
                </a:solidFill>
                <a:cs typeface="Arial" panose="020B0604020202020204" pitchFamily="34" charset="0"/>
              </a:rPr>
            </a:br>
            <a:br>
              <a:rPr lang="fr-FR" sz="3600" b="1" u="sng" dirty="0">
                <a:solidFill>
                  <a:schemeClr val="bg1"/>
                </a:solidFill>
                <a:cs typeface="Arial" panose="020B0604020202020204" pitchFamily="34" charset="0"/>
              </a:rPr>
            </a:br>
            <a:br>
              <a:rPr lang="fr-FR" sz="2800" b="1" u="sng" dirty="0">
                <a:solidFill>
                  <a:schemeClr val="bg1"/>
                </a:solidFill>
                <a:cs typeface="Arial" panose="020B0604020202020204" pitchFamily="34" charset="0"/>
              </a:rPr>
            </a:br>
            <a:endParaRPr lang="fr-FR" sz="2800" u="sng" dirty="0">
              <a:solidFill>
                <a:srgbClr val="0070C0"/>
              </a:solidFill>
              <a:cs typeface="Arial" panose="020B0604020202020204" pitchFamily="34" charset="0"/>
            </a:endParaRPr>
          </a:p>
        </p:txBody>
      </p:sp>
      <p:sp>
        <p:nvSpPr>
          <p:cNvPr id="3" name="Espace réservé du contenu 2">
            <a:extLst>
              <a:ext uri="{FF2B5EF4-FFF2-40B4-BE49-F238E27FC236}">
                <a16:creationId xmlns:a16="http://schemas.microsoft.com/office/drawing/2014/main" id="{B83DFCE6-A860-9871-18F2-A88946F8FA37}"/>
              </a:ext>
            </a:extLst>
          </p:cNvPr>
          <p:cNvSpPr>
            <a:spLocks noGrp="1"/>
          </p:cNvSpPr>
          <p:nvPr>
            <p:ph idx="1"/>
          </p:nvPr>
        </p:nvSpPr>
        <p:spPr>
          <a:xfrm>
            <a:off x="929112" y="1687695"/>
            <a:ext cx="10034635" cy="4722157"/>
          </a:xfrm>
        </p:spPr>
        <p:txBody>
          <a:bodyPr>
            <a:noAutofit/>
          </a:bodyPr>
          <a:lstStyle/>
          <a:p>
            <a:pPr marL="342900" indent="-342900">
              <a:buFont typeface="Arial" panose="020B0604020202020204" pitchFamily="34" charset="0"/>
              <a:buChar char="•"/>
            </a:pPr>
            <a:r>
              <a:rPr lang="fr-FR" sz="2400" dirty="0">
                <a:solidFill>
                  <a:srgbClr val="FFC000"/>
                </a:solidFill>
                <a:latin typeface="+mn-lt"/>
              </a:rPr>
              <a:t>Les sociétés d’assistance 24/24 ou 7/7 sont totalement superflues </a:t>
            </a:r>
            <a:r>
              <a:rPr lang="fr-FR" sz="2400" dirty="0">
                <a:latin typeface="+mn-lt"/>
              </a:rPr>
              <a:t>car c’est au cœur de la mission du syndic de faire dépanner l’immeuble et il est déjà rémunéré pour cette tâche.</a:t>
            </a:r>
          </a:p>
          <a:p>
            <a:pPr marL="0" indent="0"/>
            <a:r>
              <a:rPr lang="fr-FR" sz="2400" i="1" dirty="0">
                <a:latin typeface="+mn-lt"/>
              </a:rPr>
              <a:t>(décret du 17 mars 1967, annexe au contrat de syndic, liste des prestations incluses dans le forfait: « IV-15° Entretien courant et maintenance. b) Gestion des travaux d'entretien courant et de maintenance visés à l'article 45 du décret du 17 mars 1967 et, en cas de sinistre assuré, article 7.2.4 de son contrat)</a:t>
            </a:r>
          </a:p>
          <a:p>
            <a:pPr marL="0" indent="0"/>
            <a:endParaRPr lang="fr-FR" sz="2400" dirty="0">
              <a:latin typeface="+mn-lt"/>
            </a:endParaRPr>
          </a:p>
          <a:p>
            <a:pPr marL="342900" indent="-342900">
              <a:buFont typeface="Arial" panose="020B0604020202020204" pitchFamily="34" charset="0"/>
              <a:buChar char="•"/>
            </a:pPr>
            <a:r>
              <a:rPr lang="fr-FR" sz="2400" dirty="0">
                <a:latin typeface="+mn-lt"/>
              </a:rPr>
              <a:t>Ces sociétés ne dépannent pas elles-mêmes: elles ne font qu’appeler le dépanneur (et coûter cher aux copropriétaires).</a:t>
            </a:r>
          </a:p>
        </p:txBody>
      </p:sp>
      <p:pic>
        <p:nvPicPr>
          <p:cNvPr id="6" name="Picture 2" descr="f8df1bef-6142-4e4a-b0fa-a0c9dc9f2f98@mxp5">
            <a:extLst>
              <a:ext uri="{FF2B5EF4-FFF2-40B4-BE49-F238E27FC236}">
                <a16:creationId xmlns:a16="http://schemas.microsoft.com/office/drawing/2014/main" id="{2167E586-633D-CC27-857D-ABC2D82D99C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3727" y="142724"/>
            <a:ext cx="1008003" cy="98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36236481"/>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AA77AA-2507-E59F-A632-388EE0DF6E68}"/>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D03ADCA6-0876-5750-B04A-71200966134A}"/>
              </a:ext>
            </a:extLst>
          </p:cNvPr>
          <p:cNvSpPr>
            <a:spLocks noGrp="1"/>
          </p:cNvSpPr>
          <p:nvPr>
            <p:ph type="title"/>
          </p:nvPr>
        </p:nvSpPr>
        <p:spPr>
          <a:xfrm>
            <a:off x="610270" y="336530"/>
            <a:ext cx="9657498" cy="869882"/>
          </a:xfrm>
        </p:spPr>
        <p:txBody>
          <a:bodyPr>
            <a:normAutofit fontScale="90000"/>
          </a:bodyPr>
          <a:lstStyle/>
          <a:p>
            <a:r>
              <a:rPr lang="fr-FR" sz="3600" b="1" u="sng" dirty="0">
                <a:solidFill>
                  <a:schemeClr val="bg1"/>
                </a:solidFill>
                <a:cs typeface="Arial" panose="020B0604020202020204" pitchFamily="34" charset="0"/>
              </a:rPr>
              <a:t>Cas particuliers: Chauffage et ascenseur</a:t>
            </a:r>
            <a:br>
              <a:rPr lang="fr-FR" sz="3000" b="1" u="sng" dirty="0">
                <a:solidFill>
                  <a:schemeClr val="bg1"/>
                </a:solidFill>
                <a:cs typeface="Arial" panose="020B0604020202020204" pitchFamily="34" charset="0"/>
              </a:rPr>
            </a:br>
            <a:br>
              <a:rPr lang="fr-FR" sz="3600" b="1" u="sng" dirty="0">
                <a:solidFill>
                  <a:schemeClr val="bg1"/>
                </a:solidFill>
                <a:cs typeface="Arial" panose="020B0604020202020204" pitchFamily="34" charset="0"/>
              </a:rPr>
            </a:br>
            <a:br>
              <a:rPr lang="fr-FR" sz="3600" b="1" u="sng" dirty="0">
                <a:solidFill>
                  <a:schemeClr val="bg1"/>
                </a:solidFill>
                <a:cs typeface="Arial" panose="020B0604020202020204" pitchFamily="34" charset="0"/>
              </a:rPr>
            </a:br>
            <a:br>
              <a:rPr lang="fr-FR" sz="2800" b="1" u="sng" dirty="0">
                <a:solidFill>
                  <a:schemeClr val="bg1"/>
                </a:solidFill>
                <a:cs typeface="Arial" panose="020B0604020202020204" pitchFamily="34" charset="0"/>
              </a:rPr>
            </a:br>
            <a:endParaRPr lang="fr-FR" sz="2800" u="sng" dirty="0">
              <a:solidFill>
                <a:srgbClr val="0070C0"/>
              </a:solidFill>
              <a:cs typeface="Arial" panose="020B0604020202020204" pitchFamily="34" charset="0"/>
            </a:endParaRPr>
          </a:p>
        </p:txBody>
      </p:sp>
      <p:sp>
        <p:nvSpPr>
          <p:cNvPr id="3" name="Espace réservé du contenu 2">
            <a:extLst>
              <a:ext uri="{FF2B5EF4-FFF2-40B4-BE49-F238E27FC236}">
                <a16:creationId xmlns:a16="http://schemas.microsoft.com/office/drawing/2014/main" id="{C83C6F04-1D28-65DA-C214-F27E45C10922}"/>
              </a:ext>
            </a:extLst>
          </p:cNvPr>
          <p:cNvSpPr>
            <a:spLocks noGrp="1"/>
          </p:cNvSpPr>
          <p:nvPr>
            <p:ph idx="1"/>
          </p:nvPr>
        </p:nvSpPr>
        <p:spPr>
          <a:xfrm>
            <a:off x="929112" y="1687695"/>
            <a:ext cx="10034635" cy="4722157"/>
          </a:xfrm>
        </p:spPr>
        <p:txBody>
          <a:bodyPr>
            <a:noAutofit/>
          </a:bodyPr>
          <a:lstStyle/>
          <a:p>
            <a:pPr marL="342900" indent="-342900">
              <a:buFont typeface="Arial" panose="020B0604020202020204" pitchFamily="34" charset="0"/>
              <a:buChar char="•"/>
            </a:pPr>
            <a:r>
              <a:rPr lang="fr-FR" sz="2400" dirty="0">
                <a:latin typeface="+mn-lt"/>
              </a:rPr>
              <a:t>Le chauffagiste est redevable du petit entretien dans le cadre des contrats P2, qui incluent le remplacement de menus équipements en chaufferie.</a:t>
            </a:r>
          </a:p>
          <a:p>
            <a:pPr marL="342900" indent="-342900">
              <a:buFont typeface="Arial" panose="020B0604020202020204" pitchFamily="34" charset="0"/>
              <a:buChar char="•"/>
            </a:pPr>
            <a:endParaRPr lang="fr-FR" sz="2400" dirty="0">
              <a:latin typeface="+mn-lt"/>
            </a:endParaRPr>
          </a:p>
          <a:p>
            <a:pPr marL="342900" indent="-342900">
              <a:buFont typeface="Arial" panose="020B0604020202020204" pitchFamily="34" charset="0"/>
              <a:buChar char="•"/>
            </a:pPr>
            <a:r>
              <a:rPr lang="fr-FR" sz="2400" dirty="0">
                <a:latin typeface="+mn-lt"/>
              </a:rPr>
              <a:t>L’ascensoriste est rémunéré dans son contrat de maintenance règlementé incluant le remplacement des petites pièces (article R125-2 du CCH)</a:t>
            </a:r>
          </a:p>
          <a:p>
            <a:pPr marL="0" indent="0"/>
            <a:endParaRPr lang="fr-FR" sz="2400" dirty="0">
              <a:latin typeface="+mn-lt"/>
            </a:endParaRPr>
          </a:p>
          <a:p>
            <a:pPr marL="342900" indent="-342900">
              <a:buFont typeface="Arial" panose="020B0604020202020204" pitchFamily="34" charset="0"/>
              <a:buChar char="•"/>
            </a:pPr>
            <a:r>
              <a:rPr lang="fr-FR" sz="2400" dirty="0">
                <a:latin typeface="+mn-lt"/>
              </a:rPr>
              <a:t>Pour les travaux hors maintenance courante, avec contrat P2, il faudra un vote en assemblée générale pour décider des travaux.</a:t>
            </a:r>
          </a:p>
          <a:p>
            <a:pPr marL="342900" indent="-342900">
              <a:buFont typeface="Arial" panose="020B0604020202020204" pitchFamily="34" charset="0"/>
              <a:buChar char="•"/>
            </a:pPr>
            <a:endParaRPr lang="fr-FR" sz="2400" dirty="0">
              <a:latin typeface="+mn-lt"/>
            </a:endParaRPr>
          </a:p>
        </p:txBody>
      </p:sp>
      <p:pic>
        <p:nvPicPr>
          <p:cNvPr id="6" name="Picture 2" descr="f8df1bef-6142-4e4a-b0fa-a0c9dc9f2f98@mxp5">
            <a:extLst>
              <a:ext uri="{FF2B5EF4-FFF2-40B4-BE49-F238E27FC236}">
                <a16:creationId xmlns:a16="http://schemas.microsoft.com/office/drawing/2014/main" id="{45482D8B-0C31-EABC-68E3-419B3D83B86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3727" y="142724"/>
            <a:ext cx="1008003" cy="98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62083561"/>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F54808-F162-912D-7A1D-55EE768804FE}"/>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77DF6598-12CE-4A80-17F6-B800D8597904}"/>
              </a:ext>
            </a:extLst>
          </p:cNvPr>
          <p:cNvSpPr>
            <a:spLocks noGrp="1"/>
          </p:cNvSpPr>
          <p:nvPr>
            <p:ph type="title"/>
          </p:nvPr>
        </p:nvSpPr>
        <p:spPr>
          <a:xfrm>
            <a:off x="610270" y="336530"/>
            <a:ext cx="9657498" cy="869882"/>
          </a:xfrm>
        </p:spPr>
        <p:txBody>
          <a:bodyPr>
            <a:normAutofit fontScale="90000"/>
          </a:bodyPr>
          <a:lstStyle/>
          <a:p>
            <a:r>
              <a:rPr lang="fr-FR" sz="3600" b="1" u="sng" dirty="0">
                <a:solidFill>
                  <a:schemeClr val="bg1"/>
                </a:solidFill>
                <a:cs typeface="Arial" panose="020B0604020202020204" pitchFamily="34" charset="0"/>
              </a:rPr>
              <a:t>Cas particuliers: Chauffage et ascenseur</a:t>
            </a:r>
            <a:br>
              <a:rPr lang="fr-FR" sz="3000" b="1" u="sng" dirty="0">
                <a:solidFill>
                  <a:schemeClr val="bg1"/>
                </a:solidFill>
                <a:cs typeface="Arial" panose="020B0604020202020204" pitchFamily="34" charset="0"/>
              </a:rPr>
            </a:br>
            <a:br>
              <a:rPr lang="fr-FR" sz="3600" b="1" u="sng" dirty="0">
                <a:solidFill>
                  <a:schemeClr val="bg1"/>
                </a:solidFill>
                <a:cs typeface="Arial" panose="020B0604020202020204" pitchFamily="34" charset="0"/>
              </a:rPr>
            </a:br>
            <a:br>
              <a:rPr lang="fr-FR" sz="3600" b="1" u="sng" dirty="0">
                <a:solidFill>
                  <a:schemeClr val="bg1"/>
                </a:solidFill>
                <a:cs typeface="Arial" panose="020B0604020202020204" pitchFamily="34" charset="0"/>
              </a:rPr>
            </a:br>
            <a:br>
              <a:rPr lang="fr-FR" sz="2800" b="1" u="sng" dirty="0">
                <a:solidFill>
                  <a:schemeClr val="bg1"/>
                </a:solidFill>
                <a:cs typeface="Arial" panose="020B0604020202020204" pitchFamily="34" charset="0"/>
              </a:rPr>
            </a:br>
            <a:endParaRPr lang="fr-FR" sz="2800" u="sng" dirty="0">
              <a:solidFill>
                <a:srgbClr val="0070C0"/>
              </a:solidFill>
              <a:cs typeface="Arial" panose="020B0604020202020204" pitchFamily="34" charset="0"/>
            </a:endParaRPr>
          </a:p>
        </p:txBody>
      </p:sp>
      <p:sp>
        <p:nvSpPr>
          <p:cNvPr id="3" name="Espace réservé du contenu 2">
            <a:extLst>
              <a:ext uri="{FF2B5EF4-FFF2-40B4-BE49-F238E27FC236}">
                <a16:creationId xmlns:a16="http://schemas.microsoft.com/office/drawing/2014/main" id="{DCB3BDB4-764F-0AEF-C742-FD25E693D28D}"/>
              </a:ext>
            </a:extLst>
          </p:cNvPr>
          <p:cNvSpPr>
            <a:spLocks noGrp="1"/>
          </p:cNvSpPr>
          <p:nvPr>
            <p:ph idx="1"/>
          </p:nvPr>
        </p:nvSpPr>
        <p:spPr>
          <a:xfrm>
            <a:off x="901951" y="1515679"/>
            <a:ext cx="10034635" cy="4722157"/>
          </a:xfrm>
        </p:spPr>
        <p:txBody>
          <a:bodyPr>
            <a:noAutofit/>
          </a:bodyPr>
          <a:lstStyle/>
          <a:p>
            <a:pPr marL="342900" indent="-342900">
              <a:buFont typeface="Arial" panose="020B0604020202020204" pitchFamily="34" charset="0"/>
              <a:buChar char="•"/>
            </a:pPr>
            <a:r>
              <a:rPr lang="fr-FR" sz="2400" b="1" dirty="0">
                <a:solidFill>
                  <a:srgbClr val="FFC000"/>
                </a:solidFill>
                <a:latin typeface="+mn-lt"/>
              </a:rPr>
              <a:t>Exceptions au vote de l’AG en chauffage:</a:t>
            </a:r>
          </a:p>
          <a:p>
            <a:pPr marL="342900" indent="-342900">
              <a:buFont typeface="Wingdings" panose="05000000000000000000" pitchFamily="2" charset="2"/>
              <a:buChar char="Ø"/>
            </a:pPr>
            <a:r>
              <a:rPr lang="fr-FR" sz="2000" b="1" dirty="0">
                <a:latin typeface="+mn-lt"/>
              </a:rPr>
              <a:t>Contrat P3 </a:t>
            </a:r>
            <a:r>
              <a:rPr lang="fr-FR" sz="2000" dirty="0">
                <a:latin typeface="+mn-lt"/>
              </a:rPr>
              <a:t>d’entretien de chauffage collectif : il y a une provision pour les pannes imprévues</a:t>
            </a:r>
          </a:p>
          <a:p>
            <a:pPr marL="342900" indent="-342900">
              <a:buFont typeface="Wingdings" panose="05000000000000000000" pitchFamily="2" charset="2"/>
              <a:buChar char="Ø"/>
            </a:pPr>
            <a:r>
              <a:rPr lang="fr-FR" sz="2000" b="1" dirty="0">
                <a:latin typeface="+mn-lt"/>
              </a:rPr>
              <a:t>Contrat P4 </a:t>
            </a:r>
            <a:r>
              <a:rPr lang="fr-FR" sz="2000" dirty="0">
                <a:latin typeface="+mn-lt"/>
              </a:rPr>
              <a:t>: finance à l’avance les grosses réparations par un crédit-bail. </a:t>
            </a:r>
          </a:p>
          <a:p>
            <a:pPr marL="0" indent="0"/>
            <a:endParaRPr lang="fr-FR" sz="2000" dirty="0">
              <a:latin typeface="+mn-lt"/>
            </a:endParaRPr>
          </a:p>
          <a:p>
            <a:pPr marL="0" indent="0"/>
            <a:r>
              <a:rPr lang="fr-FR" sz="2000" dirty="0">
                <a:latin typeface="+mn-lt"/>
              </a:rPr>
              <a:t>Dans ces 2 cas, les réparations, même hors maintenance courante, sont préfinancées et peuvent être faites aussitôt à l’initiative du syndic, l’AG ayant donné son consentement au moment du vote du contrat.</a:t>
            </a:r>
          </a:p>
          <a:p>
            <a:pPr marL="0" indent="0"/>
            <a:endParaRPr lang="fr-FR" sz="2000" dirty="0">
              <a:latin typeface="+mn-lt"/>
            </a:endParaRPr>
          </a:p>
          <a:p>
            <a:pPr marL="342900" indent="-342900">
              <a:buFont typeface="Arial" panose="020B0604020202020204" pitchFamily="34" charset="0"/>
              <a:buChar char="•"/>
            </a:pPr>
            <a:r>
              <a:rPr lang="fr-FR" sz="2400" b="1" dirty="0">
                <a:solidFill>
                  <a:srgbClr val="FFC000"/>
                </a:solidFill>
                <a:latin typeface="+mn-lt"/>
              </a:rPr>
              <a:t>Ascenseur:</a:t>
            </a:r>
          </a:p>
          <a:p>
            <a:pPr marL="342900" indent="-342900">
              <a:buFont typeface="Wingdings" panose="05000000000000000000" pitchFamily="2" charset="2"/>
              <a:buChar char="Ø"/>
            </a:pPr>
            <a:r>
              <a:rPr lang="fr-FR" sz="2000" dirty="0">
                <a:latin typeface="+mn-lt"/>
              </a:rPr>
              <a:t>Contrat d’entretien d’ascenseur simple =&gt;vote de l’AG préalable aux travaux</a:t>
            </a:r>
          </a:p>
          <a:p>
            <a:pPr marL="342900" indent="-342900">
              <a:buFont typeface="Wingdings" panose="05000000000000000000" pitchFamily="2" charset="2"/>
              <a:buChar char="Ø"/>
            </a:pPr>
            <a:r>
              <a:rPr lang="fr-FR" sz="2000" dirty="0">
                <a:latin typeface="+mn-lt"/>
              </a:rPr>
              <a:t>Contrat de maintenance étendue=&gt; réparations incluses sans vote préalable de l’AG. L’AG a déjà voté sur la maintenance étendue au moment du vote sur le contrat.</a:t>
            </a:r>
          </a:p>
          <a:p>
            <a:pPr marL="342900" indent="-342900">
              <a:buFont typeface="Arial" panose="020B0604020202020204" pitchFamily="34" charset="0"/>
              <a:buChar char="•"/>
            </a:pPr>
            <a:endParaRPr lang="fr-FR" sz="2400" dirty="0">
              <a:latin typeface="+mn-lt"/>
            </a:endParaRPr>
          </a:p>
        </p:txBody>
      </p:sp>
      <p:pic>
        <p:nvPicPr>
          <p:cNvPr id="6" name="Picture 2" descr="f8df1bef-6142-4e4a-b0fa-a0c9dc9f2f98@mxp5">
            <a:extLst>
              <a:ext uri="{FF2B5EF4-FFF2-40B4-BE49-F238E27FC236}">
                <a16:creationId xmlns:a16="http://schemas.microsoft.com/office/drawing/2014/main" id="{1A884C78-2292-7187-01D3-543918197C0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3727" y="142724"/>
            <a:ext cx="1008003" cy="98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89996183"/>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3F0619-92E1-61AB-BF20-BCE7CB304D35}"/>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929FBE97-1BCD-BDFA-7CCD-AE7E60736CDD}"/>
              </a:ext>
            </a:extLst>
          </p:cNvPr>
          <p:cNvSpPr>
            <a:spLocks noGrp="1"/>
          </p:cNvSpPr>
          <p:nvPr>
            <p:ph type="title"/>
          </p:nvPr>
        </p:nvSpPr>
        <p:spPr>
          <a:xfrm>
            <a:off x="610270" y="345583"/>
            <a:ext cx="9657498" cy="869882"/>
          </a:xfrm>
        </p:spPr>
        <p:txBody>
          <a:bodyPr>
            <a:normAutofit fontScale="90000"/>
          </a:bodyPr>
          <a:lstStyle/>
          <a:p>
            <a:r>
              <a:rPr lang="fr-FR" sz="3600" b="1" u="sng" dirty="0">
                <a:solidFill>
                  <a:schemeClr val="bg1"/>
                </a:solidFill>
                <a:cs typeface="Arial" panose="020B0604020202020204" pitchFamily="34" charset="0"/>
              </a:rPr>
              <a:t>Travaux importants planifiés à l’unité</a:t>
            </a:r>
            <a:br>
              <a:rPr lang="fr-FR" sz="3000" b="1" u="sng" dirty="0">
                <a:solidFill>
                  <a:schemeClr val="bg1"/>
                </a:solidFill>
                <a:cs typeface="Arial" panose="020B0604020202020204" pitchFamily="34" charset="0"/>
              </a:rPr>
            </a:br>
            <a:br>
              <a:rPr lang="fr-FR" sz="3600" b="1" u="sng" dirty="0">
                <a:solidFill>
                  <a:schemeClr val="bg1"/>
                </a:solidFill>
                <a:cs typeface="Arial" panose="020B0604020202020204" pitchFamily="34" charset="0"/>
              </a:rPr>
            </a:br>
            <a:br>
              <a:rPr lang="fr-FR" sz="3600" b="1" u="sng" dirty="0">
                <a:solidFill>
                  <a:schemeClr val="bg1"/>
                </a:solidFill>
                <a:cs typeface="Arial" panose="020B0604020202020204" pitchFamily="34" charset="0"/>
              </a:rPr>
            </a:br>
            <a:br>
              <a:rPr lang="fr-FR" sz="2800" b="1" u="sng" dirty="0">
                <a:solidFill>
                  <a:schemeClr val="bg1"/>
                </a:solidFill>
                <a:cs typeface="Arial" panose="020B0604020202020204" pitchFamily="34" charset="0"/>
              </a:rPr>
            </a:br>
            <a:endParaRPr lang="fr-FR" sz="2800" u="sng" dirty="0">
              <a:solidFill>
                <a:srgbClr val="0070C0"/>
              </a:solidFill>
              <a:cs typeface="Arial" panose="020B0604020202020204" pitchFamily="34" charset="0"/>
            </a:endParaRPr>
          </a:p>
        </p:txBody>
      </p:sp>
      <p:sp>
        <p:nvSpPr>
          <p:cNvPr id="3" name="Espace réservé du contenu 2">
            <a:extLst>
              <a:ext uri="{FF2B5EF4-FFF2-40B4-BE49-F238E27FC236}">
                <a16:creationId xmlns:a16="http://schemas.microsoft.com/office/drawing/2014/main" id="{07D85573-5F53-55FE-617C-7E6511F55AAF}"/>
              </a:ext>
            </a:extLst>
          </p:cNvPr>
          <p:cNvSpPr>
            <a:spLocks noGrp="1"/>
          </p:cNvSpPr>
          <p:nvPr>
            <p:ph idx="1"/>
          </p:nvPr>
        </p:nvSpPr>
        <p:spPr>
          <a:xfrm>
            <a:off x="929112" y="1687696"/>
            <a:ext cx="10034635" cy="3101588"/>
          </a:xfrm>
        </p:spPr>
        <p:txBody>
          <a:bodyPr>
            <a:noAutofit/>
          </a:bodyPr>
          <a:lstStyle/>
          <a:p>
            <a:pPr marL="0" indent="0"/>
            <a:r>
              <a:rPr lang="fr-FR" sz="2800" dirty="0">
                <a:latin typeface="+mn-lt"/>
              </a:rPr>
              <a:t>Il y a :</a:t>
            </a:r>
          </a:p>
          <a:p>
            <a:pPr marL="457200" indent="-457200">
              <a:buFont typeface="Arial" panose="020B0604020202020204" pitchFamily="34" charset="0"/>
              <a:buChar char="•"/>
            </a:pPr>
            <a:r>
              <a:rPr lang="fr-FR" sz="2800" dirty="0">
                <a:latin typeface="+mn-lt"/>
              </a:rPr>
              <a:t>Des travaux </a:t>
            </a:r>
            <a:r>
              <a:rPr lang="fr-FR" sz="2800" dirty="0">
                <a:solidFill>
                  <a:schemeClr val="accent1">
                    <a:lumMod val="50000"/>
                  </a:schemeClr>
                </a:solidFill>
                <a:latin typeface="+mn-lt"/>
              </a:rPr>
              <a:t>d’entretien et de conservation de l’immeuble</a:t>
            </a:r>
            <a:r>
              <a:rPr lang="fr-FR" sz="2800" dirty="0">
                <a:latin typeface="+mn-lt"/>
              </a:rPr>
              <a:t>, </a:t>
            </a:r>
          </a:p>
          <a:p>
            <a:pPr marL="342900" indent="-342900">
              <a:buFont typeface="Arial" panose="020B0604020202020204" pitchFamily="34" charset="0"/>
              <a:buChar char="•"/>
            </a:pPr>
            <a:r>
              <a:rPr lang="fr-FR" sz="2800" dirty="0">
                <a:latin typeface="+mn-lt"/>
              </a:rPr>
              <a:t> Des travaux </a:t>
            </a:r>
            <a:r>
              <a:rPr lang="fr-FR" sz="2800" dirty="0">
                <a:solidFill>
                  <a:schemeClr val="accent1">
                    <a:lumMod val="50000"/>
                  </a:schemeClr>
                </a:solidFill>
                <a:latin typeface="+mn-lt"/>
              </a:rPr>
              <a:t>obligatoires</a:t>
            </a:r>
            <a:r>
              <a:rPr lang="fr-FR" sz="2800" dirty="0">
                <a:latin typeface="+mn-lt"/>
              </a:rPr>
              <a:t> et </a:t>
            </a:r>
          </a:p>
          <a:p>
            <a:pPr marL="342900" indent="-342900">
              <a:buFont typeface="Arial" panose="020B0604020202020204" pitchFamily="34" charset="0"/>
              <a:buChar char="•"/>
            </a:pPr>
            <a:r>
              <a:rPr lang="fr-FR" sz="2800" dirty="0">
                <a:latin typeface="+mn-lt"/>
              </a:rPr>
              <a:t> Des travaux </a:t>
            </a:r>
            <a:r>
              <a:rPr lang="fr-FR" sz="2800" dirty="0">
                <a:solidFill>
                  <a:schemeClr val="accent1">
                    <a:lumMod val="50000"/>
                  </a:schemeClr>
                </a:solidFill>
                <a:latin typeface="+mn-lt"/>
              </a:rPr>
              <a:t>d’amélioration ou de transformation de l’immeuble.</a:t>
            </a:r>
          </a:p>
          <a:p>
            <a:pPr marL="342900" indent="-342900">
              <a:buFont typeface="Arial" panose="020B0604020202020204" pitchFamily="34" charset="0"/>
              <a:buChar char="•"/>
            </a:pPr>
            <a:endParaRPr lang="fr-FR" sz="2800" dirty="0">
              <a:latin typeface="+mn-lt"/>
            </a:endParaRPr>
          </a:p>
          <a:p>
            <a:pPr marL="342900" indent="-342900">
              <a:buFont typeface="Arial" panose="020B0604020202020204" pitchFamily="34" charset="0"/>
              <a:buChar char="•"/>
            </a:pPr>
            <a:r>
              <a:rPr lang="fr-FR" sz="2800" dirty="0">
                <a:latin typeface="+mn-lt"/>
              </a:rPr>
              <a:t>Ces travaux sont préparés par le conseil syndical et le syndic, et votés par l’assemblée générale des copropriétaires</a:t>
            </a:r>
          </a:p>
        </p:txBody>
      </p:sp>
      <p:pic>
        <p:nvPicPr>
          <p:cNvPr id="6" name="Picture 2" descr="f8df1bef-6142-4e4a-b0fa-a0c9dc9f2f98@mxp5">
            <a:extLst>
              <a:ext uri="{FF2B5EF4-FFF2-40B4-BE49-F238E27FC236}">
                <a16:creationId xmlns:a16="http://schemas.microsoft.com/office/drawing/2014/main" id="{B8FFF448-C42B-FA23-AEFC-B7D1209D65F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3727" y="142724"/>
            <a:ext cx="1008003" cy="98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0180770"/>
      </p:ext>
    </p:ext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F929E4-9CFB-D810-4D57-969948D2A0C2}"/>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47F5657D-3065-122B-78FB-892488E2FFB8}"/>
              </a:ext>
            </a:extLst>
          </p:cNvPr>
          <p:cNvSpPr>
            <a:spLocks noGrp="1"/>
          </p:cNvSpPr>
          <p:nvPr>
            <p:ph type="title"/>
          </p:nvPr>
        </p:nvSpPr>
        <p:spPr>
          <a:xfrm>
            <a:off x="610270" y="200667"/>
            <a:ext cx="9657498" cy="869882"/>
          </a:xfrm>
        </p:spPr>
        <p:txBody>
          <a:bodyPr>
            <a:normAutofit fontScale="90000"/>
          </a:bodyPr>
          <a:lstStyle/>
          <a:p>
            <a:r>
              <a:rPr lang="fr-FR" sz="3600" b="1" u="sng" dirty="0">
                <a:solidFill>
                  <a:schemeClr val="bg1"/>
                </a:solidFill>
                <a:cs typeface="Arial" panose="020B0604020202020204" pitchFamily="34" charset="0"/>
              </a:rPr>
              <a:t>Les travaux d’entretien et les travaux obligatoires</a:t>
            </a:r>
            <a:br>
              <a:rPr lang="fr-FR" sz="3000" b="1" u="sng" dirty="0">
                <a:solidFill>
                  <a:schemeClr val="bg1"/>
                </a:solidFill>
                <a:cs typeface="Arial" panose="020B0604020202020204" pitchFamily="34" charset="0"/>
              </a:rPr>
            </a:br>
            <a:br>
              <a:rPr lang="fr-FR" sz="3600" b="1" u="sng" dirty="0">
                <a:solidFill>
                  <a:schemeClr val="bg1"/>
                </a:solidFill>
                <a:cs typeface="Arial" panose="020B0604020202020204" pitchFamily="34" charset="0"/>
              </a:rPr>
            </a:br>
            <a:br>
              <a:rPr lang="fr-FR" sz="2800" b="1" u="sng" dirty="0">
                <a:solidFill>
                  <a:schemeClr val="bg1"/>
                </a:solidFill>
                <a:cs typeface="Arial" panose="020B0604020202020204" pitchFamily="34" charset="0"/>
              </a:rPr>
            </a:br>
            <a:endParaRPr lang="fr-FR" sz="2800" u="sng" dirty="0">
              <a:solidFill>
                <a:srgbClr val="0070C0"/>
              </a:solidFill>
              <a:cs typeface="Arial" panose="020B0604020202020204" pitchFamily="34" charset="0"/>
            </a:endParaRPr>
          </a:p>
        </p:txBody>
      </p:sp>
      <p:sp>
        <p:nvSpPr>
          <p:cNvPr id="3" name="Espace réservé du contenu 2">
            <a:extLst>
              <a:ext uri="{FF2B5EF4-FFF2-40B4-BE49-F238E27FC236}">
                <a16:creationId xmlns:a16="http://schemas.microsoft.com/office/drawing/2014/main" id="{EFDAE290-890D-69C8-0DB4-5025BC4554BF}"/>
              </a:ext>
            </a:extLst>
          </p:cNvPr>
          <p:cNvSpPr>
            <a:spLocks noGrp="1"/>
          </p:cNvSpPr>
          <p:nvPr>
            <p:ph idx="1"/>
          </p:nvPr>
        </p:nvSpPr>
        <p:spPr>
          <a:xfrm>
            <a:off x="874791" y="1597161"/>
            <a:ext cx="10152330" cy="3101588"/>
          </a:xfrm>
        </p:spPr>
        <p:txBody>
          <a:bodyPr>
            <a:noAutofit/>
          </a:bodyPr>
          <a:lstStyle/>
          <a:p>
            <a:pPr marL="342900" indent="-342900">
              <a:buFont typeface="Arial" panose="020B0604020202020204" pitchFamily="34" charset="0"/>
              <a:buChar char="•"/>
            </a:pPr>
            <a:r>
              <a:rPr lang="fr-FR" sz="2000" b="1" dirty="0">
                <a:solidFill>
                  <a:srgbClr val="0070C0"/>
                </a:solidFill>
                <a:latin typeface="+mn-lt"/>
              </a:rPr>
              <a:t>Notion de travaux d’entretien </a:t>
            </a:r>
            <a:r>
              <a:rPr lang="fr-FR" sz="2000" dirty="0">
                <a:solidFill>
                  <a:schemeClr val="tx2"/>
                </a:solidFill>
                <a:latin typeface="+mn-lt"/>
              </a:rPr>
              <a:t>(article 24.II.a loi du 10.07.1965):</a:t>
            </a:r>
          </a:p>
          <a:p>
            <a:pPr marL="342900" indent="-342900">
              <a:buFont typeface="Wingdings" panose="05000000000000000000" pitchFamily="2" charset="2"/>
              <a:buChar char="Ø"/>
            </a:pPr>
            <a:r>
              <a:rPr lang="fr-FR" sz="2000" dirty="0">
                <a:solidFill>
                  <a:schemeClr val="tx2"/>
                </a:solidFill>
                <a:latin typeface="+mn-lt"/>
              </a:rPr>
              <a:t>« Travaux nécessaires à la conservation de l’immeuble » (stabilité de l’immeuble, clos et couvert, réseaux)</a:t>
            </a:r>
          </a:p>
          <a:p>
            <a:pPr marL="342900" indent="-342900">
              <a:buFont typeface="Wingdings" panose="05000000000000000000" pitchFamily="2" charset="2"/>
              <a:buChar char="Ø"/>
            </a:pPr>
            <a:r>
              <a:rPr lang="fr-FR" sz="2000" dirty="0">
                <a:solidFill>
                  <a:schemeClr val="tx2"/>
                </a:solidFill>
                <a:latin typeface="+mn-lt"/>
              </a:rPr>
              <a:t>« Travaux pour la préservation de la santé et la sécurité physique des occupants » (conformité aux normes de sécurité, salubrité, d’état des équipements)</a:t>
            </a:r>
          </a:p>
          <a:p>
            <a:pPr marL="342900" indent="-342900">
              <a:buFont typeface="Arial" panose="020B0604020202020204" pitchFamily="34" charset="0"/>
              <a:buChar char="•"/>
            </a:pPr>
            <a:r>
              <a:rPr lang="fr-FR" sz="2000" b="1" dirty="0">
                <a:solidFill>
                  <a:srgbClr val="0070C0"/>
                </a:solidFill>
                <a:latin typeface="+mn-lt"/>
              </a:rPr>
              <a:t>Notion de travaux obligatoires </a:t>
            </a:r>
            <a:r>
              <a:rPr lang="fr-FR" sz="2000" dirty="0">
                <a:solidFill>
                  <a:schemeClr val="tx2"/>
                </a:solidFill>
                <a:latin typeface="+mn-lt"/>
              </a:rPr>
              <a:t>(article 24.II.b ou c : travaux prescrits par un arrêté municipal de mise en sécurité, travaux prescrits par un arrêté préfectoral de mise en salubrité, isolation thermique en cas de ravalement ou réfection de toiture (sauf exception légale ou dérogation à cette obligation…), travaux prescrits par un plan de sauvegarde…</a:t>
            </a:r>
          </a:p>
          <a:p>
            <a:pPr marL="0" indent="0"/>
            <a:r>
              <a:rPr lang="fr-FR" sz="2000" dirty="0">
                <a:solidFill>
                  <a:srgbClr val="FFC000"/>
                </a:solidFill>
                <a:latin typeface="+mn-lt"/>
              </a:rPr>
              <a:t>Les travaux </a:t>
            </a:r>
            <a:r>
              <a:rPr lang="fr-FR" sz="2000" b="1" dirty="0">
                <a:solidFill>
                  <a:srgbClr val="FFC000"/>
                </a:solidFill>
                <a:latin typeface="+mn-lt"/>
              </a:rPr>
              <a:t>d’entretien et de conservation ou obligatoires </a:t>
            </a:r>
            <a:r>
              <a:rPr lang="fr-FR" sz="2000" dirty="0">
                <a:solidFill>
                  <a:srgbClr val="FFC000"/>
                </a:solidFill>
                <a:latin typeface="+mn-lt"/>
              </a:rPr>
              <a:t>doivent être votés à la majorité des suffrages exprimés</a:t>
            </a:r>
            <a:r>
              <a:rPr lang="fr-FR" sz="2000" dirty="0">
                <a:solidFill>
                  <a:schemeClr val="tx2"/>
                </a:solidFill>
                <a:latin typeface="+mn-lt"/>
              </a:rPr>
              <a:t>, soit directement, soit par mandataire (pouvoir), soit par correspondance. (art 24 loi du 10 juillet 1965). Les voix des absents ne comptent pas.</a:t>
            </a:r>
          </a:p>
          <a:p>
            <a:pPr marL="0" indent="0"/>
            <a:endParaRPr lang="fr-FR" sz="2000" dirty="0">
              <a:solidFill>
                <a:schemeClr val="tx2"/>
              </a:solidFill>
              <a:latin typeface="+mn-lt"/>
            </a:endParaRPr>
          </a:p>
          <a:p>
            <a:pPr marL="0" indent="0"/>
            <a:endParaRPr lang="fr-FR" sz="2800" dirty="0">
              <a:solidFill>
                <a:schemeClr val="accent1">
                  <a:lumMod val="50000"/>
                </a:schemeClr>
              </a:solidFill>
              <a:latin typeface="+mn-lt"/>
            </a:endParaRPr>
          </a:p>
        </p:txBody>
      </p:sp>
      <p:pic>
        <p:nvPicPr>
          <p:cNvPr id="6" name="Picture 2" descr="f8df1bef-6142-4e4a-b0fa-a0c9dc9f2f98@mxp5">
            <a:extLst>
              <a:ext uri="{FF2B5EF4-FFF2-40B4-BE49-F238E27FC236}">
                <a16:creationId xmlns:a16="http://schemas.microsoft.com/office/drawing/2014/main" id="{8E7B27AE-9F7E-2231-9023-D019A85BAE9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3727" y="142724"/>
            <a:ext cx="1008003" cy="98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29565112"/>
      </p:ext>
    </p:ext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F008D1-95AF-B841-044D-FBE93A60A010}"/>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937F8010-F93F-0EEB-E0C8-EB8DE8F3D5D8}"/>
              </a:ext>
            </a:extLst>
          </p:cNvPr>
          <p:cNvSpPr>
            <a:spLocks noGrp="1"/>
          </p:cNvSpPr>
          <p:nvPr>
            <p:ph type="title"/>
          </p:nvPr>
        </p:nvSpPr>
        <p:spPr>
          <a:xfrm>
            <a:off x="610270" y="200667"/>
            <a:ext cx="9657498" cy="869882"/>
          </a:xfrm>
        </p:spPr>
        <p:txBody>
          <a:bodyPr>
            <a:normAutofit fontScale="90000"/>
          </a:bodyPr>
          <a:lstStyle/>
          <a:p>
            <a:r>
              <a:rPr lang="fr-FR" sz="3600" b="1" u="sng" dirty="0">
                <a:solidFill>
                  <a:schemeClr val="bg1"/>
                </a:solidFill>
                <a:cs typeface="Arial" panose="020B0604020202020204" pitchFamily="34" charset="0"/>
              </a:rPr>
              <a:t>Travaux obligatoires: les travaux embarqués</a:t>
            </a:r>
            <a:br>
              <a:rPr lang="fr-FR" sz="3000" b="1" u="sng" dirty="0">
                <a:solidFill>
                  <a:schemeClr val="bg1"/>
                </a:solidFill>
                <a:cs typeface="Arial" panose="020B0604020202020204" pitchFamily="34" charset="0"/>
              </a:rPr>
            </a:br>
            <a:br>
              <a:rPr lang="fr-FR" sz="3600" b="1" u="sng" dirty="0">
                <a:solidFill>
                  <a:schemeClr val="bg1"/>
                </a:solidFill>
                <a:cs typeface="Arial" panose="020B0604020202020204" pitchFamily="34" charset="0"/>
              </a:rPr>
            </a:br>
            <a:br>
              <a:rPr lang="fr-FR" sz="2800" b="1" u="sng" dirty="0">
                <a:solidFill>
                  <a:schemeClr val="bg1"/>
                </a:solidFill>
                <a:cs typeface="Arial" panose="020B0604020202020204" pitchFamily="34" charset="0"/>
              </a:rPr>
            </a:br>
            <a:endParaRPr lang="fr-FR" sz="2800" u="sng" dirty="0">
              <a:solidFill>
                <a:srgbClr val="0070C0"/>
              </a:solidFill>
              <a:cs typeface="Arial" panose="020B0604020202020204" pitchFamily="34" charset="0"/>
            </a:endParaRPr>
          </a:p>
        </p:txBody>
      </p:sp>
      <p:sp>
        <p:nvSpPr>
          <p:cNvPr id="3" name="Espace réservé du contenu 2">
            <a:extLst>
              <a:ext uri="{FF2B5EF4-FFF2-40B4-BE49-F238E27FC236}">
                <a16:creationId xmlns:a16="http://schemas.microsoft.com/office/drawing/2014/main" id="{1D991753-95D9-89AD-FE4D-CD3B7E2A5751}"/>
              </a:ext>
            </a:extLst>
          </p:cNvPr>
          <p:cNvSpPr>
            <a:spLocks noGrp="1"/>
          </p:cNvSpPr>
          <p:nvPr>
            <p:ph idx="1"/>
          </p:nvPr>
        </p:nvSpPr>
        <p:spPr>
          <a:xfrm>
            <a:off x="766149" y="1416091"/>
            <a:ext cx="10152330" cy="5527916"/>
          </a:xfrm>
        </p:spPr>
        <p:txBody>
          <a:bodyPr>
            <a:noAutofit/>
          </a:bodyPr>
          <a:lstStyle/>
          <a:p>
            <a:pPr marL="342900" indent="-342900">
              <a:buFont typeface="Arial" panose="020B0604020202020204" pitchFamily="34" charset="0"/>
              <a:buChar char="•"/>
            </a:pPr>
            <a:r>
              <a:rPr lang="fr-FR" sz="1800" b="1" u="sng" dirty="0">
                <a:solidFill>
                  <a:srgbClr val="0070C0"/>
                </a:solidFill>
                <a:latin typeface="+mn-lt"/>
              </a:rPr>
              <a:t>Article R173-4 CCH </a:t>
            </a:r>
            <a:r>
              <a:rPr lang="fr-FR" sz="1800" b="1" dirty="0">
                <a:solidFill>
                  <a:srgbClr val="0070C0"/>
                </a:solidFill>
                <a:latin typeface="+mn-lt"/>
              </a:rPr>
              <a:t>:</a:t>
            </a:r>
          </a:p>
          <a:p>
            <a:pPr marL="0" indent="0"/>
            <a:r>
              <a:rPr lang="fr-FR" sz="1800" dirty="0">
                <a:latin typeface="+mn-lt"/>
              </a:rPr>
              <a:t>Lorsqu'un bâtiment fait l'objet de travaux de ravalement importants portant sur des parois de locaux chauffés donnant sur l'extérieur et constituées en surface à plus de 50 %, hors ouvertures, de terre cuite, de béton, de ciment ou de métal, le maître d'ouvrage réalise sur les parois concernées des travaux d'isolation thermique conformes aux prescriptions techniques fixées en application de l'article R. 173-3.</a:t>
            </a:r>
            <a:br>
              <a:rPr lang="fr-FR" sz="1800" dirty="0">
                <a:latin typeface="+mn-lt"/>
              </a:rPr>
            </a:br>
            <a:r>
              <a:rPr lang="fr-FR" sz="1800" dirty="0">
                <a:latin typeface="+mn-lt"/>
              </a:rPr>
              <a:t>…Sont considérés comme travaux de ravalement importants tous travaux de ravalement comprenant soit la réfection de l'enduit existant, soit le remplacement d'un parement existant ou la mise en place d'un nouveau parement, concernant au moins 50 % d'une paroi d'un bâtiment, hors ouvertures.</a:t>
            </a:r>
          </a:p>
          <a:p>
            <a:pPr marL="0" indent="0"/>
            <a:endParaRPr lang="fr-FR" sz="1800" dirty="0">
              <a:latin typeface="+mn-lt"/>
            </a:endParaRPr>
          </a:p>
          <a:p>
            <a:pPr marL="342900" indent="-342900">
              <a:buFont typeface="Arial" panose="020B0604020202020204" pitchFamily="34" charset="0"/>
              <a:buChar char="•"/>
            </a:pPr>
            <a:r>
              <a:rPr lang="fr-FR" sz="1800" b="1" u="sng" dirty="0">
                <a:solidFill>
                  <a:srgbClr val="0070C0"/>
                </a:solidFill>
                <a:latin typeface="+mn-lt"/>
              </a:rPr>
              <a:t>Article R173-5</a:t>
            </a:r>
            <a:r>
              <a:rPr lang="fr-FR" sz="1800" b="1" dirty="0">
                <a:solidFill>
                  <a:srgbClr val="0070C0"/>
                </a:solidFill>
                <a:latin typeface="+mn-lt"/>
              </a:rPr>
              <a:t> :</a:t>
            </a:r>
          </a:p>
          <a:p>
            <a:pPr marL="0" indent="0"/>
            <a:r>
              <a:rPr lang="fr-FR" sz="1800" dirty="0">
                <a:latin typeface="+mn-lt"/>
              </a:rPr>
              <a:t>Lorsqu'un bâtiment fait l'objet de travaux importants de réfection de toiture, le maître d'ouvrage réalise des travaux d'isolation thermique de la toiture ou du plancher haut du dernier niveau occupé ou chauffé, conformes aux prescriptions définies en application de l'article </a:t>
            </a:r>
            <a:r>
              <a:rPr lang="fr-FR" sz="1800" u="sng" dirty="0">
                <a:solidFill>
                  <a:schemeClr val="accent5">
                    <a:lumMod val="50000"/>
                  </a:schemeClr>
                </a:solidFill>
                <a:latin typeface="+mn-lt"/>
              </a:rPr>
              <a:t>R. 173-3.</a:t>
            </a:r>
            <a:br>
              <a:rPr lang="fr-FR" sz="1800" dirty="0">
                <a:latin typeface="+mn-lt"/>
              </a:rPr>
            </a:br>
            <a:r>
              <a:rPr lang="fr-FR" sz="1800" dirty="0">
                <a:latin typeface="+mn-lt"/>
              </a:rPr>
              <a:t>Les travaux de réfection concernés sont des travaux comprenant le remplacement ou le recouvrement d'au moins 50 % de l'ensemble de la couverture, hors ouvertures.</a:t>
            </a:r>
          </a:p>
          <a:p>
            <a:pPr marL="0" indent="0"/>
            <a:endParaRPr lang="fr-FR" sz="2000" dirty="0">
              <a:solidFill>
                <a:schemeClr val="tx2"/>
              </a:solidFill>
              <a:latin typeface="+mn-lt"/>
            </a:endParaRPr>
          </a:p>
          <a:p>
            <a:pPr marL="0" indent="0"/>
            <a:endParaRPr lang="fr-FR" sz="2800" dirty="0">
              <a:solidFill>
                <a:schemeClr val="accent1">
                  <a:lumMod val="50000"/>
                </a:schemeClr>
              </a:solidFill>
              <a:latin typeface="+mn-lt"/>
            </a:endParaRPr>
          </a:p>
        </p:txBody>
      </p:sp>
      <p:pic>
        <p:nvPicPr>
          <p:cNvPr id="6" name="Picture 2" descr="f8df1bef-6142-4e4a-b0fa-a0c9dc9f2f98@mxp5">
            <a:extLst>
              <a:ext uri="{FF2B5EF4-FFF2-40B4-BE49-F238E27FC236}">
                <a16:creationId xmlns:a16="http://schemas.microsoft.com/office/drawing/2014/main" id="{36CD048F-EDF8-B78F-3BFD-96C50BE1383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73727" y="142724"/>
            <a:ext cx="1008003" cy="98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42767566"/>
      </p:ext>
    </p:extLst>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6C89B6-4645-2BFA-996B-476C7C1C3C8B}"/>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6525F001-ADB3-FFA3-32BE-0FA150F6DCD9}"/>
              </a:ext>
            </a:extLst>
          </p:cNvPr>
          <p:cNvSpPr>
            <a:spLocks noGrp="1"/>
          </p:cNvSpPr>
          <p:nvPr>
            <p:ph type="title"/>
          </p:nvPr>
        </p:nvSpPr>
        <p:spPr>
          <a:xfrm>
            <a:off x="610270" y="402410"/>
            <a:ext cx="9657498" cy="869882"/>
          </a:xfrm>
        </p:spPr>
        <p:txBody>
          <a:bodyPr>
            <a:normAutofit fontScale="90000"/>
          </a:bodyPr>
          <a:lstStyle/>
          <a:p>
            <a:r>
              <a:rPr lang="fr-FR" sz="3600" b="1" u="sng" dirty="0">
                <a:solidFill>
                  <a:schemeClr val="bg1"/>
                </a:solidFill>
                <a:cs typeface="Arial" panose="020B0604020202020204" pitchFamily="34" charset="0"/>
              </a:rPr>
              <a:t>Exceptions aux travaux embarqués</a:t>
            </a:r>
            <a:br>
              <a:rPr lang="fr-FR" sz="3600" b="1" u="sng" dirty="0">
                <a:solidFill>
                  <a:schemeClr val="bg1"/>
                </a:solidFill>
                <a:cs typeface="Arial" panose="020B0604020202020204" pitchFamily="34" charset="0"/>
              </a:rPr>
            </a:br>
            <a:br>
              <a:rPr lang="fr-FR" sz="3000" b="1" u="sng" dirty="0">
                <a:solidFill>
                  <a:schemeClr val="bg1"/>
                </a:solidFill>
                <a:cs typeface="Arial" panose="020B0604020202020204" pitchFamily="34" charset="0"/>
              </a:rPr>
            </a:br>
            <a:br>
              <a:rPr lang="fr-FR" sz="3600" b="1" u="sng" dirty="0">
                <a:solidFill>
                  <a:schemeClr val="bg1"/>
                </a:solidFill>
                <a:cs typeface="Arial" panose="020B0604020202020204" pitchFamily="34" charset="0"/>
              </a:rPr>
            </a:br>
            <a:br>
              <a:rPr lang="fr-FR" sz="2800" b="1" u="sng" dirty="0">
                <a:solidFill>
                  <a:schemeClr val="bg1"/>
                </a:solidFill>
                <a:cs typeface="Arial" panose="020B0604020202020204" pitchFamily="34" charset="0"/>
              </a:rPr>
            </a:br>
            <a:endParaRPr lang="fr-FR" sz="2800" u="sng" dirty="0">
              <a:solidFill>
                <a:srgbClr val="0070C0"/>
              </a:solidFill>
              <a:cs typeface="Arial" panose="020B0604020202020204" pitchFamily="34" charset="0"/>
            </a:endParaRPr>
          </a:p>
        </p:txBody>
      </p:sp>
      <p:sp>
        <p:nvSpPr>
          <p:cNvPr id="3" name="Espace réservé du contenu 2">
            <a:extLst>
              <a:ext uri="{FF2B5EF4-FFF2-40B4-BE49-F238E27FC236}">
                <a16:creationId xmlns:a16="http://schemas.microsoft.com/office/drawing/2014/main" id="{754F2407-D445-32DB-AA88-4E5ABD31C2C6}"/>
              </a:ext>
            </a:extLst>
          </p:cNvPr>
          <p:cNvSpPr>
            <a:spLocks noGrp="1"/>
          </p:cNvSpPr>
          <p:nvPr>
            <p:ph idx="1"/>
          </p:nvPr>
        </p:nvSpPr>
        <p:spPr>
          <a:xfrm>
            <a:off x="766148" y="1416091"/>
            <a:ext cx="10279079" cy="5527916"/>
          </a:xfrm>
        </p:spPr>
        <p:txBody>
          <a:bodyPr>
            <a:noAutofit/>
          </a:bodyPr>
          <a:lstStyle/>
          <a:p>
            <a:pPr marL="342900" indent="-342900">
              <a:buFont typeface="+mj-lt"/>
              <a:buAutoNum type="arabicPeriod"/>
            </a:pPr>
            <a:r>
              <a:rPr lang="fr-FR" sz="1800" dirty="0">
                <a:solidFill>
                  <a:schemeClr val="accent5">
                    <a:lumMod val="50000"/>
                  </a:schemeClr>
                </a:solidFill>
                <a:latin typeface="+mn-lt"/>
              </a:rPr>
              <a:t>Pathologie du bâti </a:t>
            </a:r>
            <a:r>
              <a:rPr lang="fr-FR" sz="1800" dirty="0">
                <a:latin typeface="+mn-lt"/>
              </a:rPr>
              <a:t>liée à tout type d'isolation. (note argumentée rédigée par un homme de l'art sous sa responsabilité) ;</a:t>
            </a:r>
          </a:p>
          <a:p>
            <a:pPr marL="342900" indent="-342900">
              <a:buFont typeface="+mj-lt"/>
              <a:buAutoNum type="arabicPeriod"/>
            </a:pPr>
            <a:r>
              <a:rPr lang="fr-FR" sz="1800" dirty="0">
                <a:solidFill>
                  <a:schemeClr val="accent5">
                    <a:lumMod val="50000"/>
                  </a:schemeClr>
                </a:solidFill>
                <a:latin typeface="+mn-lt"/>
              </a:rPr>
              <a:t>Travaux pas conformes à des servitudes </a:t>
            </a:r>
            <a:r>
              <a:rPr lang="fr-FR" sz="1800" dirty="0">
                <a:latin typeface="+mn-lt"/>
              </a:rPr>
              <a:t>ou aux dispositions législatives et réglementaires relatives au droit des sols, au droit de propriété ou à l'aspect des façades et à leur implantation ;</a:t>
            </a:r>
          </a:p>
          <a:p>
            <a:pPr marL="342900" indent="-342900">
              <a:buFont typeface="+mj-lt"/>
              <a:buAutoNum type="arabicPeriod"/>
            </a:pPr>
            <a:r>
              <a:rPr lang="fr-FR" sz="1800" dirty="0">
                <a:solidFill>
                  <a:schemeClr val="accent5">
                    <a:lumMod val="50000"/>
                  </a:schemeClr>
                </a:solidFill>
                <a:latin typeface="+mn-lt"/>
              </a:rPr>
              <a:t>Patrimoine </a:t>
            </a:r>
            <a:r>
              <a:rPr lang="fr-FR" sz="1800" dirty="0">
                <a:latin typeface="+mn-lt"/>
              </a:rPr>
              <a:t>: modifications de l'état des parties extérieures ou des éléments d'architecture et de décoration de la construction en contradiction avec les prescriptions prévues pour les sites patrimoniaux remarquables (</a:t>
            </a:r>
            <a:r>
              <a:rPr lang="fr-FR" sz="1800" i="1" u="sng" dirty="0">
                <a:solidFill>
                  <a:srgbClr val="00B0F0"/>
                </a:solidFill>
                <a:latin typeface="+mn-lt"/>
              </a:rPr>
              <a:t>article L. 631-1 du code du patrimoine</a:t>
            </a:r>
            <a:r>
              <a:rPr lang="fr-FR" sz="1800" dirty="0">
                <a:latin typeface="+mn-lt"/>
              </a:rPr>
              <a:t>), les abords des monuments historiques, les sites inscrits et classés, ou avec les règles du PLU.</a:t>
            </a:r>
          </a:p>
          <a:p>
            <a:pPr marL="342900" indent="-342900">
              <a:buFont typeface="+mj-lt"/>
              <a:buAutoNum type="arabicPeriod"/>
            </a:pPr>
            <a:r>
              <a:rPr lang="fr-FR" sz="1800" dirty="0">
                <a:latin typeface="+mn-lt"/>
              </a:rPr>
              <a:t>Le bâtiment a reçu le label architecture remarquable de moins de 100 ans</a:t>
            </a:r>
            <a:r>
              <a:rPr lang="fr-FR" sz="1800" dirty="0">
                <a:solidFill>
                  <a:schemeClr val="accent5">
                    <a:lumMod val="50000"/>
                  </a:schemeClr>
                </a:solidFill>
                <a:latin typeface="+mn-lt"/>
              </a:rPr>
              <a:t>.</a:t>
            </a:r>
          </a:p>
          <a:p>
            <a:pPr marL="342900" indent="-342900">
              <a:buFont typeface="+mj-lt"/>
              <a:buAutoNum type="arabicPeriod"/>
            </a:pPr>
            <a:r>
              <a:rPr lang="fr-FR" sz="1800" dirty="0">
                <a:latin typeface="+mn-lt"/>
              </a:rPr>
              <a:t>Il existe une disproportion manifeste entre les avantages de l'isolation et ses inconvénients de nature technique, économique ou architecturale, ou de surcoût.</a:t>
            </a:r>
            <a:br>
              <a:rPr lang="fr-FR" sz="1800" dirty="0">
                <a:latin typeface="+mn-lt"/>
              </a:rPr>
            </a:br>
            <a:br>
              <a:rPr lang="fr-FR" sz="1800" dirty="0">
                <a:latin typeface="+mn-lt"/>
              </a:rPr>
            </a:br>
            <a:r>
              <a:rPr lang="fr-FR" sz="1800" dirty="0">
                <a:latin typeface="+mn-lt"/>
              </a:rPr>
              <a:t>Le temps de retour sur investissement du surcoût induit par l'ajout d'une isolation, déduction faite des aides financières publiques, est supérieur à dix ans. L'assiette prise en compte pour calculer ce surcoût comprend, outre le coût des travaux d'isolation, l'ensemble des coûts induits par l'ajout d'une isolation. </a:t>
            </a:r>
            <a:br>
              <a:rPr lang="fr-FR" sz="1800" dirty="0">
                <a:latin typeface="+mn-lt"/>
              </a:rPr>
            </a:br>
            <a:r>
              <a:rPr lang="fr-FR" sz="1800" dirty="0">
                <a:latin typeface="+mn-lt"/>
              </a:rPr>
              <a:t>(note réalisée par un homme de l'art sous sa responsabilité, ou durée supérieure à dix ans selon les cas types référencés dans le guide ministériel.)</a:t>
            </a:r>
          </a:p>
          <a:p>
            <a:pPr marL="0" indent="0"/>
            <a:endParaRPr lang="fr-FR" sz="1800" dirty="0">
              <a:latin typeface="+mn-lt"/>
            </a:endParaRPr>
          </a:p>
          <a:p>
            <a:pPr marL="0" indent="0"/>
            <a:endParaRPr lang="fr-FR" sz="2000" dirty="0">
              <a:solidFill>
                <a:schemeClr val="tx2"/>
              </a:solidFill>
              <a:latin typeface="+mn-lt"/>
            </a:endParaRPr>
          </a:p>
          <a:p>
            <a:pPr marL="0" indent="0"/>
            <a:endParaRPr lang="fr-FR" sz="2800" dirty="0">
              <a:solidFill>
                <a:schemeClr val="accent1">
                  <a:lumMod val="50000"/>
                </a:schemeClr>
              </a:solidFill>
              <a:latin typeface="+mn-lt"/>
            </a:endParaRPr>
          </a:p>
        </p:txBody>
      </p:sp>
      <p:pic>
        <p:nvPicPr>
          <p:cNvPr id="6" name="Picture 2" descr="f8df1bef-6142-4e4a-b0fa-a0c9dc9f2f98@mxp5">
            <a:extLst>
              <a:ext uri="{FF2B5EF4-FFF2-40B4-BE49-F238E27FC236}">
                <a16:creationId xmlns:a16="http://schemas.microsoft.com/office/drawing/2014/main" id="{2CBBE9B0-175F-7250-C1B3-A2DCDA89A9F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73727" y="142724"/>
            <a:ext cx="1008003" cy="98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71784313"/>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age 10">
            <a:extLst>
              <a:ext uri="{FF2B5EF4-FFF2-40B4-BE49-F238E27FC236}">
                <a16:creationId xmlns:a16="http://schemas.microsoft.com/office/drawing/2014/main" id="{80FE4779-92C9-8CFD-5B8B-178CA134DB0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67999" y="5514051"/>
            <a:ext cx="1006818" cy="986249"/>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9" name="Picture 2" descr="f8df1bef-6142-4e4a-b0fa-a0c9dc9f2f98@mxp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667999" y="132163"/>
            <a:ext cx="1062138" cy="1038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Image 6">
            <a:extLst>
              <a:ext uri="{FF2B5EF4-FFF2-40B4-BE49-F238E27FC236}">
                <a16:creationId xmlns:a16="http://schemas.microsoft.com/office/drawing/2014/main" id="{9C266452-F5D1-B493-12E6-453841C98ED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3862" y="5514052"/>
            <a:ext cx="1006818" cy="986249"/>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4" name="Rectangle 3">
            <a:extLst>
              <a:ext uri="{FF2B5EF4-FFF2-40B4-BE49-F238E27FC236}">
                <a16:creationId xmlns:a16="http://schemas.microsoft.com/office/drawing/2014/main" id="{BABDE7C9-42DD-0450-5ED6-B4549AF0EFF7}"/>
              </a:ext>
            </a:extLst>
          </p:cNvPr>
          <p:cNvSpPr/>
          <p:nvPr/>
        </p:nvSpPr>
        <p:spPr bwMode="auto">
          <a:xfrm>
            <a:off x="1330859" y="1919335"/>
            <a:ext cx="9560460" cy="3594716"/>
          </a:xfrm>
          <a:prstGeom prst="rect">
            <a:avLst/>
          </a:prstGeom>
          <a:solidFill>
            <a:schemeClr val="bg2">
              <a:lumMod val="20000"/>
              <a:lumOff val="80000"/>
              <a:alpha val="46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Arial" charset="0"/>
              <a:ea typeface="ＭＳ Ｐゴシック" pitchFamily="1" charset="-128"/>
            </a:endParaRPr>
          </a:p>
        </p:txBody>
      </p:sp>
      <p:sp>
        <p:nvSpPr>
          <p:cNvPr id="2" name="Titre 1"/>
          <p:cNvSpPr>
            <a:spLocks noGrp="1"/>
          </p:cNvSpPr>
          <p:nvPr>
            <p:ph type="ctrTitle"/>
          </p:nvPr>
        </p:nvSpPr>
        <p:spPr>
          <a:xfrm>
            <a:off x="1524000" y="787650"/>
            <a:ext cx="9143999" cy="6319319"/>
          </a:xfrm>
        </p:spPr>
        <p:txBody>
          <a:bodyPr anchor="ctr">
            <a:normAutofit/>
          </a:bodyPr>
          <a:lstStyle/>
          <a:p>
            <a:r>
              <a:rPr lang="fr-FR" sz="4800" dirty="0">
                <a:latin typeface="+mj-lt"/>
              </a:rPr>
              <a:t>Travaux d’urgence, travaux obligatoires ou pas, travaux planifiés</a:t>
            </a:r>
            <a:br>
              <a:rPr lang="fr-FR" sz="4800" dirty="0">
                <a:latin typeface="+mj-lt"/>
              </a:rPr>
            </a:br>
            <a:br>
              <a:rPr lang="fr-FR" sz="4800" dirty="0">
                <a:latin typeface="+mj-lt"/>
              </a:rPr>
            </a:br>
            <a:r>
              <a:rPr lang="fr-FR" sz="2200" dirty="0">
                <a:latin typeface="+mj-lt"/>
              </a:rPr>
              <a:t>(Régime juridique de décision et de gestion)</a:t>
            </a:r>
            <a:br>
              <a:rPr lang="fr-FR" sz="2400" dirty="0"/>
            </a:br>
            <a:endParaRPr lang="fr-FR" sz="2400" dirty="0"/>
          </a:p>
        </p:txBody>
      </p:sp>
      <p:pic>
        <p:nvPicPr>
          <p:cNvPr id="13" name="Picture 2" descr="f8df1bef-6142-4e4a-b0fa-a0c9dc9f2f98@mxp5">
            <a:extLst>
              <a:ext uri="{FF2B5EF4-FFF2-40B4-BE49-F238E27FC236}">
                <a16:creationId xmlns:a16="http://schemas.microsoft.com/office/drawing/2014/main" id="{F4A310CB-6DE3-6C3B-7C15-1FB15C4BF7D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6202" y="132163"/>
            <a:ext cx="1062138" cy="1038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84089036"/>
      </p:ext>
    </p:extLst>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B20292-95E2-A043-BB39-92BC64B8D3CD}"/>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C4E7841D-88B0-DE97-0BCA-A93B51AF11C1}"/>
              </a:ext>
            </a:extLst>
          </p:cNvPr>
          <p:cNvSpPr>
            <a:spLocks noGrp="1"/>
          </p:cNvSpPr>
          <p:nvPr>
            <p:ph type="title"/>
          </p:nvPr>
        </p:nvSpPr>
        <p:spPr>
          <a:xfrm>
            <a:off x="610270" y="200667"/>
            <a:ext cx="9657498" cy="869882"/>
          </a:xfrm>
        </p:spPr>
        <p:txBody>
          <a:bodyPr>
            <a:normAutofit fontScale="90000"/>
          </a:bodyPr>
          <a:lstStyle/>
          <a:p>
            <a:r>
              <a:rPr lang="fr-FR" sz="4400" b="1" u="sng" dirty="0">
                <a:solidFill>
                  <a:schemeClr val="bg1"/>
                </a:solidFill>
                <a:cs typeface="Arial" panose="020B0604020202020204" pitchFamily="34" charset="0"/>
              </a:rPr>
              <a:t>Les travaux d’amélioration</a:t>
            </a:r>
            <a:br>
              <a:rPr lang="fr-FR" sz="3000" b="1" u="sng" dirty="0">
                <a:solidFill>
                  <a:schemeClr val="bg1"/>
                </a:solidFill>
                <a:cs typeface="Arial" panose="020B0604020202020204" pitchFamily="34" charset="0"/>
              </a:rPr>
            </a:br>
            <a:br>
              <a:rPr lang="fr-FR" sz="3600" b="1" u="sng" dirty="0">
                <a:solidFill>
                  <a:schemeClr val="bg1"/>
                </a:solidFill>
                <a:cs typeface="Arial" panose="020B0604020202020204" pitchFamily="34" charset="0"/>
              </a:rPr>
            </a:br>
            <a:br>
              <a:rPr lang="fr-FR" sz="2800" b="1" u="sng" dirty="0">
                <a:solidFill>
                  <a:schemeClr val="bg1"/>
                </a:solidFill>
                <a:cs typeface="Arial" panose="020B0604020202020204" pitchFamily="34" charset="0"/>
              </a:rPr>
            </a:br>
            <a:endParaRPr lang="fr-FR" sz="2800" u="sng" dirty="0">
              <a:solidFill>
                <a:srgbClr val="0070C0"/>
              </a:solidFill>
              <a:cs typeface="Arial" panose="020B0604020202020204" pitchFamily="34" charset="0"/>
            </a:endParaRPr>
          </a:p>
        </p:txBody>
      </p:sp>
      <p:sp>
        <p:nvSpPr>
          <p:cNvPr id="3" name="Espace réservé du contenu 2">
            <a:extLst>
              <a:ext uri="{FF2B5EF4-FFF2-40B4-BE49-F238E27FC236}">
                <a16:creationId xmlns:a16="http://schemas.microsoft.com/office/drawing/2014/main" id="{C2E83EEA-D7F0-00B8-5D5F-7A2EAFE39FB0}"/>
              </a:ext>
            </a:extLst>
          </p:cNvPr>
          <p:cNvSpPr>
            <a:spLocks noGrp="1"/>
          </p:cNvSpPr>
          <p:nvPr>
            <p:ph idx="1"/>
          </p:nvPr>
        </p:nvSpPr>
        <p:spPr>
          <a:xfrm>
            <a:off x="874791" y="1597160"/>
            <a:ext cx="10152330" cy="4568249"/>
          </a:xfrm>
        </p:spPr>
        <p:txBody>
          <a:bodyPr>
            <a:noAutofit/>
          </a:bodyPr>
          <a:lstStyle/>
          <a:p>
            <a:pPr marL="342900" indent="-342900">
              <a:buFont typeface="Arial" panose="020B0604020202020204" pitchFamily="34" charset="0"/>
              <a:buChar char="•"/>
            </a:pPr>
            <a:r>
              <a:rPr lang="fr-FR" sz="2000" b="1" dirty="0">
                <a:solidFill>
                  <a:srgbClr val="0070C0"/>
                </a:solidFill>
                <a:latin typeface="+mn-lt"/>
              </a:rPr>
              <a:t>Notion de travaux d’amélioration </a:t>
            </a:r>
            <a:r>
              <a:rPr lang="fr-FR" sz="2000" dirty="0">
                <a:latin typeface="+mn-lt"/>
              </a:rPr>
              <a:t>(article 30 loi 10.07.1965):</a:t>
            </a:r>
          </a:p>
          <a:p>
            <a:pPr marL="342900" indent="-342900">
              <a:buFont typeface="Wingdings" panose="05000000000000000000" pitchFamily="2" charset="2"/>
              <a:buChar char="Ø"/>
            </a:pPr>
            <a:r>
              <a:rPr lang="fr-FR" sz="2000" dirty="0">
                <a:latin typeface="+mn-lt"/>
              </a:rPr>
              <a:t>Transformation d’éléments existants (ex: création de terrasse en toiture, de parking extérieur…),</a:t>
            </a:r>
          </a:p>
          <a:p>
            <a:pPr marL="342900" indent="-342900">
              <a:buFont typeface="Wingdings" panose="05000000000000000000" pitchFamily="2" charset="2"/>
              <a:buChar char="Ø"/>
            </a:pPr>
            <a:r>
              <a:rPr lang="fr-FR" sz="2000" dirty="0">
                <a:latin typeface="+mn-lt"/>
              </a:rPr>
              <a:t>Création d’éléments nouveaux (ex: création d’ascenseur, portail automatique…),</a:t>
            </a:r>
          </a:p>
          <a:p>
            <a:pPr marL="342900" indent="-342900">
              <a:buFont typeface="Wingdings" panose="05000000000000000000" pitchFamily="2" charset="2"/>
              <a:buChar char="Ø"/>
            </a:pPr>
            <a:r>
              <a:rPr lang="fr-FR" sz="2000" dirty="0">
                <a:latin typeface="+mn-lt"/>
              </a:rPr>
              <a:t>Aménagement neuf ou création de locaux communs nouveaux (loge transformée en local vélos, création de garage, surélévation de l’immeuble…).</a:t>
            </a:r>
          </a:p>
          <a:p>
            <a:pPr marL="342900" indent="-342900">
              <a:buFont typeface="Wingdings" panose="05000000000000000000" pitchFamily="2" charset="2"/>
              <a:buChar char="Ø"/>
            </a:pPr>
            <a:endParaRPr lang="fr-FR" sz="2000" dirty="0">
              <a:latin typeface="+mn-lt"/>
            </a:endParaRPr>
          </a:p>
          <a:p>
            <a:pPr marL="342900" indent="-342900">
              <a:buFont typeface="Wingdings" panose="05000000000000000000" pitchFamily="2" charset="2"/>
              <a:buChar char="Ø"/>
            </a:pPr>
            <a:endParaRPr lang="fr-FR" sz="2000" dirty="0">
              <a:latin typeface="+mn-lt"/>
            </a:endParaRPr>
          </a:p>
          <a:p>
            <a:pPr marL="342900" indent="-342900">
              <a:buFont typeface="Arial" panose="020B0604020202020204" pitchFamily="34" charset="0"/>
              <a:buChar char="•"/>
            </a:pPr>
            <a:r>
              <a:rPr lang="fr-FR" sz="2000" b="1" dirty="0">
                <a:solidFill>
                  <a:srgbClr val="0070C0"/>
                </a:solidFill>
                <a:latin typeface="+mn-lt"/>
              </a:rPr>
              <a:t>Les travaux d’amélioration ou de transformation ne sont jamais obligatoires et doivent être votés à la majorité des voix de toute la copropriété, absents inclus. </a:t>
            </a:r>
            <a:r>
              <a:rPr lang="fr-FR" sz="2000" dirty="0">
                <a:latin typeface="+mn-lt"/>
              </a:rPr>
              <a:t>(article 25 loi du 10 07 1965) sauf disposition législative spéciale (</a:t>
            </a:r>
            <a:r>
              <a:rPr lang="fr-FR" sz="2000" i="1" dirty="0">
                <a:latin typeface="+mn-lt"/>
              </a:rPr>
              <a:t>fibre optique, stationnement des vélos, IRVE, accessibilité PMR, suppression vide-ordures pour cause d’hygiène).</a:t>
            </a:r>
          </a:p>
          <a:p>
            <a:pPr marL="0" indent="0"/>
            <a:endParaRPr lang="fr-FR" sz="2000" dirty="0">
              <a:solidFill>
                <a:schemeClr val="tx2"/>
              </a:solidFill>
              <a:latin typeface="+mn-lt"/>
            </a:endParaRPr>
          </a:p>
          <a:p>
            <a:pPr marL="0" indent="0"/>
            <a:endParaRPr lang="fr-FR" sz="2800" dirty="0">
              <a:solidFill>
                <a:schemeClr val="accent1">
                  <a:lumMod val="50000"/>
                </a:schemeClr>
              </a:solidFill>
              <a:latin typeface="+mn-lt"/>
            </a:endParaRPr>
          </a:p>
        </p:txBody>
      </p:sp>
      <p:pic>
        <p:nvPicPr>
          <p:cNvPr id="6" name="Picture 2" descr="f8df1bef-6142-4e4a-b0fa-a0c9dc9f2f98@mxp5">
            <a:extLst>
              <a:ext uri="{FF2B5EF4-FFF2-40B4-BE49-F238E27FC236}">
                <a16:creationId xmlns:a16="http://schemas.microsoft.com/office/drawing/2014/main" id="{C02135CD-40E7-060B-8614-84123613B98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3727" y="142724"/>
            <a:ext cx="1008003" cy="98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0164408"/>
      </p:ext>
    </p:extLst>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4E9FD2-4A05-2F72-E296-2C5362E91F3B}"/>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23B26D7D-9B29-0369-3C6F-54C6D5D3B855}"/>
              </a:ext>
            </a:extLst>
          </p:cNvPr>
          <p:cNvSpPr>
            <a:spLocks noGrp="1"/>
          </p:cNvSpPr>
          <p:nvPr>
            <p:ph type="title"/>
          </p:nvPr>
        </p:nvSpPr>
        <p:spPr>
          <a:xfrm>
            <a:off x="610270" y="113432"/>
            <a:ext cx="9657498" cy="869882"/>
          </a:xfrm>
        </p:spPr>
        <p:txBody>
          <a:bodyPr>
            <a:normAutofit fontScale="90000"/>
          </a:bodyPr>
          <a:lstStyle/>
          <a:p>
            <a:r>
              <a:rPr lang="fr-FR" sz="4000" b="1" u="sng" dirty="0">
                <a:solidFill>
                  <a:schemeClr val="bg1"/>
                </a:solidFill>
                <a:cs typeface="Arial" panose="020B0604020202020204" pitchFamily="34" charset="0"/>
              </a:rPr>
              <a:t>Régime spécial des travaux d’amélioration</a:t>
            </a:r>
            <a:br>
              <a:rPr lang="fr-FR" sz="4400" b="1" u="sng" dirty="0">
                <a:solidFill>
                  <a:schemeClr val="bg1"/>
                </a:solidFill>
                <a:cs typeface="Arial" panose="020B0604020202020204" pitchFamily="34" charset="0"/>
              </a:rPr>
            </a:br>
            <a:br>
              <a:rPr lang="fr-FR" sz="3000" b="1" u="sng" dirty="0">
                <a:solidFill>
                  <a:schemeClr val="bg1"/>
                </a:solidFill>
                <a:cs typeface="Arial" panose="020B0604020202020204" pitchFamily="34" charset="0"/>
              </a:rPr>
            </a:br>
            <a:br>
              <a:rPr lang="fr-FR" sz="3600" b="1" u="sng" dirty="0">
                <a:solidFill>
                  <a:schemeClr val="bg1"/>
                </a:solidFill>
                <a:cs typeface="Arial" panose="020B0604020202020204" pitchFamily="34" charset="0"/>
              </a:rPr>
            </a:br>
            <a:br>
              <a:rPr lang="fr-FR" sz="2800" b="1" u="sng" dirty="0">
                <a:solidFill>
                  <a:schemeClr val="bg1"/>
                </a:solidFill>
                <a:cs typeface="Arial" panose="020B0604020202020204" pitchFamily="34" charset="0"/>
              </a:rPr>
            </a:br>
            <a:endParaRPr lang="fr-FR" sz="2800" u="sng" dirty="0">
              <a:solidFill>
                <a:srgbClr val="0070C0"/>
              </a:solidFill>
              <a:cs typeface="Arial" panose="020B0604020202020204" pitchFamily="34" charset="0"/>
            </a:endParaRPr>
          </a:p>
        </p:txBody>
      </p:sp>
      <p:sp>
        <p:nvSpPr>
          <p:cNvPr id="3" name="Espace réservé du contenu 2">
            <a:extLst>
              <a:ext uri="{FF2B5EF4-FFF2-40B4-BE49-F238E27FC236}">
                <a16:creationId xmlns:a16="http://schemas.microsoft.com/office/drawing/2014/main" id="{3F9E0408-61D0-B199-2711-D936B3C3B840}"/>
              </a:ext>
            </a:extLst>
          </p:cNvPr>
          <p:cNvSpPr>
            <a:spLocks noGrp="1"/>
          </p:cNvSpPr>
          <p:nvPr>
            <p:ph idx="1"/>
          </p:nvPr>
        </p:nvSpPr>
        <p:spPr>
          <a:xfrm>
            <a:off x="874791" y="1597160"/>
            <a:ext cx="10152330" cy="4568249"/>
          </a:xfrm>
        </p:spPr>
        <p:txBody>
          <a:bodyPr>
            <a:noAutofit/>
          </a:bodyPr>
          <a:lstStyle/>
          <a:p>
            <a:pPr marL="342900" indent="-342900">
              <a:buFont typeface="Arial" panose="020B0604020202020204" pitchFamily="34" charset="0"/>
              <a:buChar char="•"/>
            </a:pPr>
            <a:r>
              <a:rPr lang="fr-FR" sz="1800" dirty="0">
                <a:latin typeface="+mn-lt"/>
              </a:rPr>
              <a:t>La répartition de la dépense de création ou transformation de l’élément ou bâtiment nouveau se fait en proportion de l’avantage pour le lot considéré.</a:t>
            </a:r>
          </a:p>
          <a:p>
            <a:pPr marL="342900" indent="-342900">
              <a:buFont typeface="Arial" panose="020B0604020202020204" pitchFamily="34" charset="0"/>
              <a:buChar char="•"/>
            </a:pPr>
            <a:endParaRPr lang="fr-FR" sz="1800" dirty="0">
              <a:latin typeface="+mn-lt"/>
            </a:endParaRPr>
          </a:p>
          <a:p>
            <a:pPr marL="342900" indent="-342900">
              <a:buFont typeface="Arial" panose="020B0604020202020204" pitchFamily="34" charset="0"/>
              <a:buChar char="•"/>
            </a:pPr>
            <a:r>
              <a:rPr lang="fr-FR" sz="1800" dirty="0">
                <a:latin typeface="+mn-lt"/>
              </a:rPr>
              <a:t>Un copropriétaire peut demander à supporter plus que sa part de charges.</a:t>
            </a:r>
          </a:p>
          <a:p>
            <a:pPr marL="342900" indent="-342900">
              <a:buFont typeface="Arial" panose="020B0604020202020204" pitchFamily="34" charset="0"/>
              <a:buChar char="•"/>
            </a:pPr>
            <a:endParaRPr lang="fr-FR" sz="1800" dirty="0">
              <a:latin typeface="+mn-lt"/>
            </a:endParaRPr>
          </a:p>
          <a:p>
            <a:pPr marL="342900" indent="-342900">
              <a:buFont typeface="Arial" panose="020B0604020202020204" pitchFamily="34" charset="0"/>
              <a:buChar char="•"/>
            </a:pPr>
            <a:r>
              <a:rPr lang="fr-FR" sz="1800" dirty="0">
                <a:latin typeface="+mn-lt"/>
              </a:rPr>
              <a:t>L’AG doit voter une grille de répartition des charges d’installation et une grille de répartition des charges d’entretien de l’élément nouveau ou transformé.</a:t>
            </a:r>
          </a:p>
          <a:p>
            <a:pPr marL="342900" indent="-342900">
              <a:buFont typeface="Arial" panose="020B0604020202020204" pitchFamily="34" charset="0"/>
              <a:buChar char="•"/>
            </a:pPr>
            <a:endParaRPr lang="fr-FR" sz="1800" dirty="0">
              <a:latin typeface="+mn-lt"/>
            </a:endParaRPr>
          </a:p>
          <a:p>
            <a:pPr marL="342900" indent="-342900">
              <a:buFont typeface="Arial" panose="020B0604020202020204" pitchFamily="34" charset="0"/>
              <a:buChar char="•"/>
            </a:pPr>
            <a:r>
              <a:rPr lang="fr-FR" sz="1800" dirty="0">
                <a:latin typeface="+mn-lt"/>
              </a:rPr>
              <a:t>Le copropriétaire opposant peut exiger de payer les travaux, les intérêts d’emprunt, et les éventuelles indemnités, en 10 ans, mais il doit payer un intérêt sur les annuités différées. L’intérêt est au taux légal si le syndicat n’a pas contracté d’emprunt. Il est du taux de l’emprunt s’il y en a un. La notification doit être faite par LRAR au syndic dans les 2 mois suivant la notification du PV d’AG.</a:t>
            </a:r>
          </a:p>
          <a:p>
            <a:pPr marL="0" indent="0"/>
            <a:endParaRPr lang="fr-FR" sz="1800" dirty="0">
              <a:latin typeface="+mn-lt"/>
            </a:endParaRPr>
          </a:p>
          <a:p>
            <a:pPr marL="342900" indent="-342900">
              <a:buFont typeface="Arial" panose="020B0604020202020204" pitchFamily="34" charset="0"/>
              <a:buChar char="•"/>
            </a:pPr>
            <a:r>
              <a:rPr lang="fr-FR" sz="1800" dirty="0">
                <a:latin typeface="+mn-lt"/>
              </a:rPr>
              <a:t>Un opposant peut saisir le tribunal judiciaire pour faire reconnaître le caractère somptuaire des travaux votés.</a:t>
            </a:r>
          </a:p>
          <a:p>
            <a:pPr marL="0" indent="0"/>
            <a:endParaRPr lang="fr-FR" sz="2000" dirty="0">
              <a:solidFill>
                <a:schemeClr val="tx2"/>
              </a:solidFill>
              <a:latin typeface="+mn-lt"/>
            </a:endParaRPr>
          </a:p>
          <a:p>
            <a:pPr marL="0" indent="0"/>
            <a:endParaRPr lang="fr-FR" sz="2800" dirty="0">
              <a:solidFill>
                <a:schemeClr val="accent1">
                  <a:lumMod val="50000"/>
                </a:schemeClr>
              </a:solidFill>
              <a:latin typeface="+mn-lt"/>
            </a:endParaRPr>
          </a:p>
        </p:txBody>
      </p:sp>
      <p:pic>
        <p:nvPicPr>
          <p:cNvPr id="6" name="Picture 2" descr="f8df1bef-6142-4e4a-b0fa-a0c9dc9f2f98@mxp5">
            <a:extLst>
              <a:ext uri="{FF2B5EF4-FFF2-40B4-BE49-F238E27FC236}">
                <a16:creationId xmlns:a16="http://schemas.microsoft.com/office/drawing/2014/main" id="{657DCA17-AB80-FBCB-E000-854D7FE0B50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3727" y="142724"/>
            <a:ext cx="1008003" cy="98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4649109"/>
      </p:ext>
    </p:extLst>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76805A-AF2A-89EB-6C83-DE9C0520BA29}"/>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B2DC7BF2-C44B-3160-529F-17572CCA3898}"/>
              </a:ext>
            </a:extLst>
          </p:cNvPr>
          <p:cNvSpPr>
            <a:spLocks noGrp="1"/>
          </p:cNvSpPr>
          <p:nvPr>
            <p:ph type="title"/>
          </p:nvPr>
        </p:nvSpPr>
        <p:spPr>
          <a:xfrm>
            <a:off x="610270" y="113432"/>
            <a:ext cx="9657498" cy="869882"/>
          </a:xfrm>
        </p:spPr>
        <p:txBody>
          <a:bodyPr>
            <a:normAutofit fontScale="90000"/>
          </a:bodyPr>
          <a:lstStyle/>
          <a:p>
            <a:r>
              <a:rPr lang="fr-FR" sz="4000" b="1" u="sng" dirty="0">
                <a:solidFill>
                  <a:schemeClr val="bg1"/>
                </a:solidFill>
                <a:cs typeface="Arial" panose="020B0604020202020204" pitchFamily="34" charset="0"/>
              </a:rPr>
              <a:t>Régime spécial des travaux de surélévation</a:t>
            </a:r>
            <a:br>
              <a:rPr lang="fr-FR" sz="4000" b="1" u="sng" dirty="0">
                <a:solidFill>
                  <a:schemeClr val="bg1"/>
                </a:solidFill>
                <a:cs typeface="Arial" panose="020B0604020202020204" pitchFamily="34" charset="0"/>
              </a:rPr>
            </a:br>
            <a:br>
              <a:rPr lang="fr-FR" sz="4400" b="1" u="sng" dirty="0">
                <a:solidFill>
                  <a:schemeClr val="bg1"/>
                </a:solidFill>
                <a:cs typeface="Arial" panose="020B0604020202020204" pitchFamily="34" charset="0"/>
              </a:rPr>
            </a:br>
            <a:br>
              <a:rPr lang="fr-FR" sz="3000" b="1" u="sng" dirty="0">
                <a:solidFill>
                  <a:schemeClr val="bg1"/>
                </a:solidFill>
                <a:cs typeface="Arial" panose="020B0604020202020204" pitchFamily="34" charset="0"/>
              </a:rPr>
            </a:br>
            <a:br>
              <a:rPr lang="fr-FR" sz="3600" b="1" u="sng" dirty="0">
                <a:solidFill>
                  <a:schemeClr val="bg1"/>
                </a:solidFill>
                <a:cs typeface="Arial" panose="020B0604020202020204" pitchFamily="34" charset="0"/>
              </a:rPr>
            </a:br>
            <a:br>
              <a:rPr lang="fr-FR" sz="2800" b="1" u="sng" dirty="0">
                <a:solidFill>
                  <a:schemeClr val="bg1"/>
                </a:solidFill>
                <a:cs typeface="Arial" panose="020B0604020202020204" pitchFamily="34" charset="0"/>
              </a:rPr>
            </a:br>
            <a:endParaRPr lang="fr-FR" sz="2800" u="sng" dirty="0">
              <a:solidFill>
                <a:srgbClr val="0070C0"/>
              </a:solidFill>
              <a:cs typeface="Arial" panose="020B0604020202020204" pitchFamily="34" charset="0"/>
            </a:endParaRPr>
          </a:p>
        </p:txBody>
      </p:sp>
      <p:sp>
        <p:nvSpPr>
          <p:cNvPr id="3" name="Espace réservé du contenu 2">
            <a:extLst>
              <a:ext uri="{FF2B5EF4-FFF2-40B4-BE49-F238E27FC236}">
                <a16:creationId xmlns:a16="http://schemas.microsoft.com/office/drawing/2014/main" id="{A03CFE0E-8625-3B9C-EBF7-0F05111560D2}"/>
              </a:ext>
            </a:extLst>
          </p:cNvPr>
          <p:cNvSpPr>
            <a:spLocks noGrp="1"/>
          </p:cNvSpPr>
          <p:nvPr>
            <p:ph idx="1"/>
          </p:nvPr>
        </p:nvSpPr>
        <p:spPr>
          <a:xfrm>
            <a:off x="874791" y="1597160"/>
            <a:ext cx="10152330" cy="5600345"/>
          </a:xfrm>
        </p:spPr>
        <p:txBody>
          <a:bodyPr>
            <a:noAutofit/>
          </a:bodyPr>
          <a:lstStyle/>
          <a:p>
            <a:pPr marL="0" indent="0"/>
            <a:r>
              <a:rPr lang="fr-FR" sz="1700" dirty="0">
                <a:latin typeface="+mn-lt"/>
              </a:rPr>
              <a:t>La surélévation suppose d’acquérir d’abord le droit de construire, qui est un droit accessoire aux parties communes générales ou spéciales.</a:t>
            </a:r>
          </a:p>
          <a:p>
            <a:pPr marL="342900" indent="-342900">
              <a:buFont typeface="Arial" panose="020B0604020202020204" pitchFamily="34" charset="0"/>
              <a:buChar char="•"/>
            </a:pPr>
            <a:endParaRPr lang="fr-FR" sz="1700" dirty="0">
              <a:latin typeface="+mn-lt"/>
            </a:endParaRPr>
          </a:p>
          <a:p>
            <a:pPr marL="0" indent="0"/>
            <a:r>
              <a:rPr lang="fr-FR" sz="1700" b="1" dirty="0">
                <a:latin typeface="+mn-lt"/>
              </a:rPr>
              <a:t>1er cas : la copropriété est dans un secteur sans droit de préemption urbain.</a:t>
            </a:r>
          </a:p>
          <a:p>
            <a:pPr marL="0" indent="0"/>
            <a:r>
              <a:rPr lang="fr-FR" sz="1700" dirty="0">
                <a:latin typeface="+mn-lt"/>
              </a:rPr>
              <a:t>Le vote de la vente du droit de construire se fera selon l’article 26 de la loi du 10.07.1965 (2/3 des voix des propriétaires concernés représentant la majorité des membres du syndicat ou, le cas échéant, de la partie commune spéciale concernée, avec passerelle possible vers la majorité absolue)+ s’il y a plusieurs bâtiments, un vote séparé favorable des copropriétaires du bâtiment concerné</a:t>
            </a:r>
          </a:p>
          <a:p>
            <a:pPr marL="342900" indent="-342900">
              <a:buFont typeface="Arial" panose="020B0604020202020204" pitchFamily="34" charset="0"/>
              <a:buChar char="•"/>
            </a:pPr>
            <a:endParaRPr lang="fr-FR" sz="1700" dirty="0">
              <a:latin typeface="+mn-lt"/>
            </a:endParaRPr>
          </a:p>
          <a:p>
            <a:pPr marL="0" indent="0"/>
            <a:r>
              <a:rPr lang="fr-FR" sz="1700" b="1" dirty="0">
                <a:latin typeface="+mn-lt"/>
              </a:rPr>
              <a:t>2</a:t>
            </a:r>
            <a:r>
              <a:rPr lang="fr-FR" sz="1700" b="1" baseline="30000" dirty="0">
                <a:latin typeface="+mn-lt"/>
              </a:rPr>
              <a:t>ème</a:t>
            </a:r>
            <a:r>
              <a:rPr lang="fr-FR" sz="1700" b="1" dirty="0">
                <a:latin typeface="+mn-lt"/>
              </a:rPr>
              <a:t> cas: l’immeuble est dans un secteur de droit de préemption urbain</a:t>
            </a:r>
          </a:p>
          <a:p>
            <a:pPr marL="0" indent="0"/>
            <a:r>
              <a:rPr lang="fr-FR" sz="1700" dirty="0">
                <a:latin typeface="+mn-lt"/>
              </a:rPr>
              <a:t>Le vote de la vente du droit de construire se fera selon l’article 25 de la loi du 10.07.1965 avec passerelle possible vers la majorité simple des présents, représentés et votants par correspondance + s’il y a plusieurs bâtiments, un vote séparé favorable des copropriétaires du bâtiment concerné</a:t>
            </a:r>
          </a:p>
          <a:p>
            <a:pPr marL="342900" indent="-342900">
              <a:buFont typeface="Arial" panose="020B0604020202020204" pitchFamily="34" charset="0"/>
              <a:buChar char="•"/>
            </a:pPr>
            <a:endParaRPr lang="fr-FR" sz="1700" dirty="0">
              <a:latin typeface="+mn-lt"/>
            </a:endParaRPr>
          </a:p>
          <a:p>
            <a:pPr marL="0" indent="0"/>
            <a:r>
              <a:rPr lang="fr-FR" sz="1700" b="1" dirty="0">
                <a:solidFill>
                  <a:schemeClr val="accent5">
                    <a:lumMod val="50000"/>
                  </a:schemeClr>
                </a:solidFill>
                <a:latin typeface="+mn-lt"/>
              </a:rPr>
              <a:t>Les copropriétaires des lots situés au dernier niveau de l’immeuble sont prioritaires pour l’attribution du droit de construire.</a:t>
            </a:r>
          </a:p>
          <a:p>
            <a:pPr marL="0" indent="0"/>
            <a:endParaRPr lang="fr-FR" sz="2000" dirty="0">
              <a:solidFill>
                <a:schemeClr val="tx2"/>
              </a:solidFill>
              <a:latin typeface="+mn-lt"/>
            </a:endParaRPr>
          </a:p>
          <a:p>
            <a:pPr marL="0" indent="0"/>
            <a:endParaRPr lang="fr-FR" sz="2800" dirty="0">
              <a:solidFill>
                <a:schemeClr val="accent1">
                  <a:lumMod val="50000"/>
                </a:schemeClr>
              </a:solidFill>
              <a:latin typeface="+mn-lt"/>
            </a:endParaRPr>
          </a:p>
        </p:txBody>
      </p:sp>
      <p:pic>
        <p:nvPicPr>
          <p:cNvPr id="6" name="Picture 2" descr="f8df1bef-6142-4e4a-b0fa-a0c9dc9f2f98@mxp5">
            <a:extLst>
              <a:ext uri="{FF2B5EF4-FFF2-40B4-BE49-F238E27FC236}">
                <a16:creationId xmlns:a16="http://schemas.microsoft.com/office/drawing/2014/main" id="{19E4B8E1-B297-0C35-6582-67187D0C0BC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3727" y="142724"/>
            <a:ext cx="1008003" cy="98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2903067"/>
      </p:ext>
    </p:extLst>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858869-2471-351F-A5B7-B6CAA0C2DB52}"/>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0F8EE18B-C17E-1646-3F24-B6DB48CD0B62}"/>
              </a:ext>
            </a:extLst>
          </p:cNvPr>
          <p:cNvSpPr>
            <a:spLocks noGrp="1"/>
          </p:cNvSpPr>
          <p:nvPr>
            <p:ph type="title"/>
          </p:nvPr>
        </p:nvSpPr>
        <p:spPr>
          <a:xfrm>
            <a:off x="610270" y="113432"/>
            <a:ext cx="9657498" cy="869882"/>
          </a:xfrm>
        </p:spPr>
        <p:txBody>
          <a:bodyPr>
            <a:normAutofit fontScale="90000"/>
          </a:bodyPr>
          <a:lstStyle/>
          <a:p>
            <a:r>
              <a:rPr lang="fr-FR" sz="4000" b="1" u="sng" dirty="0">
                <a:solidFill>
                  <a:schemeClr val="bg1"/>
                </a:solidFill>
                <a:cs typeface="Arial" panose="020B0604020202020204" pitchFamily="34" charset="0"/>
              </a:rPr>
              <a:t>Financement: de multiples possibilités</a:t>
            </a:r>
            <a:br>
              <a:rPr lang="fr-FR" sz="4000" b="1" u="sng" dirty="0">
                <a:solidFill>
                  <a:schemeClr val="bg1"/>
                </a:solidFill>
                <a:cs typeface="Arial" panose="020B0604020202020204" pitchFamily="34" charset="0"/>
              </a:rPr>
            </a:br>
            <a:br>
              <a:rPr lang="fr-FR" sz="4400" b="1" u="sng" dirty="0">
                <a:solidFill>
                  <a:schemeClr val="bg1"/>
                </a:solidFill>
                <a:cs typeface="Arial" panose="020B0604020202020204" pitchFamily="34" charset="0"/>
              </a:rPr>
            </a:br>
            <a:br>
              <a:rPr lang="fr-FR" sz="3000" b="1" u="sng" dirty="0">
                <a:solidFill>
                  <a:schemeClr val="bg1"/>
                </a:solidFill>
                <a:cs typeface="Arial" panose="020B0604020202020204" pitchFamily="34" charset="0"/>
              </a:rPr>
            </a:br>
            <a:br>
              <a:rPr lang="fr-FR" sz="3600" b="1" u="sng" dirty="0">
                <a:solidFill>
                  <a:schemeClr val="bg1"/>
                </a:solidFill>
                <a:cs typeface="Arial" panose="020B0604020202020204" pitchFamily="34" charset="0"/>
              </a:rPr>
            </a:br>
            <a:br>
              <a:rPr lang="fr-FR" sz="2800" b="1" u="sng" dirty="0">
                <a:solidFill>
                  <a:schemeClr val="bg1"/>
                </a:solidFill>
                <a:cs typeface="Arial" panose="020B0604020202020204" pitchFamily="34" charset="0"/>
              </a:rPr>
            </a:br>
            <a:endParaRPr lang="fr-FR" sz="2800" u="sng" dirty="0">
              <a:solidFill>
                <a:srgbClr val="0070C0"/>
              </a:solidFill>
              <a:cs typeface="Arial" panose="020B0604020202020204" pitchFamily="34" charset="0"/>
            </a:endParaRPr>
          </a:p>
        </p:txBody>
      </p:sp>
      <p:sp>
        <p:nvSpPr>
          <p:cNvPr id="3" name="Espace réservé du contenu 2">
            <a:extLst>
              <a:ext uri="{FF2B5EF4-FFF2-40B4-BE49-F238E27FC236}">
                <a16:creationId xmlns:a16="http://schemas.microsoft.com/office/drawing/2014/main" id="{F636BF72-D52A-5EF1-FADF-A0E43C416767}"/>
              </a:ext>
            </a:extLst>
          </p:cNvPr>
          <p:cNvSpPr>
            <a:spLocks noGrp="1"/>
          </p:cNvSpPr>
          <p:nvPr>
            <p:ph idx="1"/>
          </p:nvPr>
        </p:nvSpPr>
        <p:spPr>
          <a:xfrm>
            <a:off x="793310" y="1533786"/>
            <a:ext cx="10152330" cy="5600345"/>
          </a:xfrm>
        </p:spPr>
        <p:txBody>
          <a:bodyPr>
            <a:noAutofit/>
          </a:bodyPr>
          <a:lstStyle/>
          <a:p>
            <a:pPr marL="0" indent="0"/>
            <a:r>
              <a:rPr lang="fr-FR" sz="2000" dirty="0">
                <a:solidFill>
                  <a:srgbClr val="FFC000"/>
                </a:solidFill>
                <a:latin typeface="+mn-lt"/>
              </a:rPr>
              <a:t>Financement interne : </a:t>
            </a:r>
          </a:p>
          <a:p>
            <a:pPr marL="285750" indent="-285750">
              <a:buFont typeface="Arial" panose="020B0604020202020204" pitchFamily="34" charset="0"/>
              <a:buChar char="•"/>
            </a:pPr>
            <a:r>
              <a:rPr lang="fr-FR" sz="1700" b="1" dirty="0">
                <a:solidFill>
                  <a:schemeClr val="accent5">
                    <a:lumMod val="50000"/>
                  </a:schemeClr>
                </a:solidFill>
                <a:latin typeface="+mn-lt"/>
              </a:rPr>
              <a:t>APPELS DE FONDS </a:t>
            </a:r>
            <a:r>
              <a:rPr lang="fr-FR" sz="1700" dirty="0">
                <a:latin typeface="+mn-lt"/>
              </a:rPr>
              <a:t>selon calendrier et proportions votés par l’AG.</a:t>
            </a:r>
          </a:p>
          <a:p>
            <a:pPr marL="285750" indent="-285750">
              <a:buFont typeface="Arial" panose="020B0604020202020204" pitchFamily="34" charset="0"/>
              <a:buChar char="•"/>
            </a:pPr>
            <a:r>
              <a:rPr lang="fr-FR" sz="1700" b="1" dirty="0">
                <a:solidFill>
                  <a:schemeClr val="accent5">
                    <a:lumMod val="50000"/>
                  </a:schemeClr>
                </a:solidFill>
                <a:latin typeface="+mn-lt"/>
              </a:rPr>
              <a:t>ÉPARGNE COLLECTIVE :</a:t>
            </a:r>
          </a:p>
          <a:p>
            <a:pPr marL="285750" indent="-285750">
              <a:buFont typeface="Wingdings" panose="05000000000000000000" pitchFamily="2" charset="2"/>
              <a:buChar char="Ø"/>
            </a:pPr>
            <a:r>
              <a:rPr lang="fr-FR" sz="1700" dirty="0">
                <a:latin typeface="+mn-lt"/>
              </a:rPr>
              <a:t>Fonds travaux « ALUR » constitué par les versements obligatoires et non restituables des copropriétaires (au moins 5% du budget prévisionnel ou 2,5 % des travaux du PPT voté).</a:t>
            </a:r>
          </a:p>
          <a:p>
            <a:pPr marL="285750" indent="-285750">
              <a:buFont typeface="Wingdings" panose="05000000000000000000" pitchFamily="2" charset="2"/>
              <a:buChar char="Ø"/>
            </a:pPr>
            <a:r>
              <a:rPr lang="fr-FR" sz="1700" dirty="0">
                <a:latin typeface="+mn-lt"/>
              </a:rPr>
              <a:t>La réserve volontaire pour travaux (ancien compte 1032) peut toujours être alimentée, et placée sur le compte rémunéré de la copropriété, mais elle doit être désormais comptabilisée en compte 1033. Cette réaffectation doit faire l’objet d’un vote en AG. Ces fonds sont restituables en cas de vente.</a:t>
            </a:r>
          </a:p>
          <a:p>
            <a:pPr marL="0" indent="0"/>
            <a:r>
              <a:rPr lang="fr-FR" sz="1700" dirty="0">
                <a:latin typeface="+mn-lt"/>
              </a:rPr>
              <a:t>Modèle de résolution: « </a:t>
            </a:r>
            <a:r>
              <a:rPr lang="fr-FR" sz="1700" b="1" dirty="0">
                <a:latin typeface="+mn-lt"/>
              </a:rPr>
              <a:t>RÉAFFECTATION DE L’AVANCE TRAVAUX COMPTE 103200 </a:t>
            </a:r>
            <a:r>
              <a:rPr lang="fr-FR" sz="1700" dirty="0">
                <a:latin typeface="+mn-lt"/>
              </a:rPr>
              <a:t>»</a:t>
            </a:r>
          </a:p>
          <a:p>
            <a:pPr marL="0" indent="0"/>
            <a:r>
              <a:rPr lang="fr-FR" sz="1700" dirty="0">
                <a:latin typeface="+mn-lt"/>
              </a:rPr>
              <a:t> </a:t>
            </a:r>
          </a:p>
          <a:p>
            <a:pPr marL="0" indent="0"/>
            <a:r>
              <a:rPr lang="fr-FR" sz="1700" dirty="0">
                <a:latin typeface="+mn-lt"/>
              </a:rPr>
              <a:t>Projet de résolution : L’Assemblée générale décide, après en avoir délibéré décide de réaffecter l’avance travaux compte 103200 d’un montant de </a:t>
            </a:r>
            <a:r>
              <a:rPr lang="fr-FR" sz="1700" dirty="0" err="1">
                <a:latin typeface="+mn-lt"/>
              </a:rPr>
              <a:t>xxxx</a:t>
            </a:r>
            <a:r>
              <a:rPr lang="fr-FR" sz="1700" dirty="0">
                <a:latin typeface="+mn-lt"/>
              </a:rPr>
              <a:t> € au 31/12/2020 au profit du compte 103301 avance travaux pour un montant de XXX.00 € selon la clé des charges générales en date de la présente assemblée générale. »</a:t>
            </a:r>
          </a:p>
          <a:p>
            <a:pPr marL="0" indent="0"/>
            <a:endParaRPr lang="fr-FR" sz="1700" dirty="0">
              <a:latin typeface="+mn-lt"/>
            </a:endParaRPr>
          </a:p>
          <a:p>
            <a:pPr marL="285750" indent="-285750">
              <a:buFont typeface="Arial" panose="020B0604020202020204" pitchFamily="34" charset="0"/>
              <a:buChar char="•"/>
            </a:pPr>
            <a:r>
              <a:rPr lang="fr-FR" sz="1700" b="1" dirty="0">
                <a:solidFill>
                  <a:schemeClr val="accent5">
                    <a:lumMod val="50000"/>
                  </a:schemeClr>
                </a:solidFill>
                <a:latin typeface="+mn-lt"/>
              </a:rPr>
              <a:t>AVANCES COTISÉES AU PPT </a:t>
            </a:r>
            <a:r>
              <a:rPr lang="fr-FR" sz="1700" dirty="0">
                <a:latin typeface="+mn-lt"/>
              </a:rPr>
              <a:t>dans un plan pluriannuel de Travaux (PPT) au-delà des minima légaux.</a:t>
            </a:r>
          </a:p>
          <a:p>
            <a:pPr marL="0" indent="0"/>
            <a:endParaRPr lang="fr-FR" sz="2000" dirty="0">
              <a:solidFill>
                <a:schemeClr val="tx2"/>
              </a:solidFill>
              <a:latin typeface="+mn-lt"/>
            </a:endParaRPr>
          </a:p>
          <a:p>
            <a:pPr marL="0" indent="0"/>
            <a:endParaRPr lang="fr-FR" sz="2800" dirty="0">
              <a:solidFill>
                <a:schemeClr val="accent1">
                  <a:lumMod val="50000"/>
                </a:schemeClr>
              </a:solidFill>
              <a:latin typeface="+mn-lt"/>
            </a:endParaRPr>
          </a:p>
        </p:txBody>
      </p:sp>
      <p:pic>
        <p:nvPicPr>
          <p:cNvPr id="6" name="Picture 2" descr="f8df1bef-6142-4e4a-b0fa-a0c9dc9f2f98@mxp5">
            <a:extLst>
              <a:ext uri="{FF2B5EF4-FFF2-40B4-BE49-F238E27FC236}">
                <a16:creationId xmlns:a16="http://schemas.microsoft.com/office/drawing/2014/main" id="{29B637B5-0750-7E17-854B-E2A225629A7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3727" y="142724"/>
            <a:ext cx="1008003" cy="98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8978144"/>
      </p:ext>
    </p:extLst>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E39155-E8B9-5184-ED06-713CA6C3AB68}"/>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83041403-6008-EE5D-4602-30F1B4AEE4F9}"/>
              </a:ext>
            </a:extLst>
          </p:cNvPr>
          <p:cNvSpPr>
            <a:spLocks noGrp="1"/>
          </p:cNvSpPr>
          <p:nvPr>
            <p:ph type="title"/>
          </p:nvPr>
        </p:nvSpPr>
        <p:spPr>
          <a:xfrm>
            <a:off x="610270" y="113432"/>
            <a:ext cx="9657498" cy="869882"/>
          </a:xfrm>
        </p:spPr>
        <p:txBody>
          <a:bodyPr>
            <a:normAutofit fontScale="90000"/>
          </a:bodyPr>
          <a:lstStyle/>
          <a:p>
            <a:r>
              <a:rPr lang="fr-FR" sz="3600" b="1" u="sng" dirty="0">
                <a:solidFill>
                  <a:schemeClr val="bg1"/>
                </a:solidFill>
                <a:cs typeface="Arial" panose="020B0604020202020204" pitchFamily="34" charset="0"/>
              </a:rPr>
              <a:t>Comment voter le financement ? 3 modalités…(1/2)</a:t>
            </a:r>
            <a:br>
              <a:rPr lang="fr-FR" sz="3600" b="1" u="sng" dirty="0">
                <a:solidFill>
                  <a:schemeClr val="bg1"/>
                </a:solidFill>
                <a:cs typeface="Arial" panose="020B0604020202020204" pitchFamily="34" charset="0"/>
              </a:rPr>
            </a:br>
            <a:br>
              <a:rPr lang="fr-FR" sz="3000" b="1" u="sng" dirty="0">
                <a:solidFill>
                  <a:schemeClr val="bg1"/>
                </a:solidFill>
                <a:cs typeface="Arial" panose="020B0604020202020204" pitchFamily="34" charset="0"/>
              </a:rPr>
            </a:br>
            <a:br>
              <a:rPr lang="fr-FR" sz="3600" b="1" u="sng" dirty="0">
                <a:solidFill>
                  <a:schemeClr val="bg1"/>
                </a:solidFill>
                <a:cs typeface="Arial" panose="020B0604020202020204" pitchFamily="34" charset="0"/>
              </a:rPr>
            </a:br>
            <a:br>
              <a:rPr lang="fr-FR" sz="2800" b="1" u="sng" dirty="0">
                <a:solidFill>
                  <a:schemeClr val="bg1"/>
                </a:solidFill>
                <a:cs typeface="Arial" panose="020B0604020202020204" pitchFamily="34" charset="0"/>
              </a:rPr>
            </a:br>
            <a:endParaRPr lang="fr-FR" sz="2800" u="sng" dirty="0">
              <a:solidFill>
                <a:srgbClr val="0070C0"/>
              </a:solidFill>
              <a:cs typeface="Arial" panose="020B0604020202020204" pitchFamily="34" charset="0"/>
            </a:endParaRPr>
          </a:p>
        </p:txBody>
      </p:sp>
      <p:sp>
        <p:nvSpPr>
          <p:cNvPr id="3" name="Espace réservé du contenu 2">
            <a:extLst>
              <a:ext uri="{FF2B5EF4-FFF2-40B4-BE49-F238E27FC236}">
                <a16:creationId xmlns:a16="http://schemas.microsoft.com/office/drawing/2014/main" id="{693955FB-B211-8FA0-5F13-044AA7E447D0}"/>
              </a:ext>
            </a:extLst>
          </p:cNvPr>
          <p:cNvSpPr>
            <a:spLocks noGrp="1"/>
          </p:cNvSpPr>
          <p:nvPr>
            <p:ph idx="1"/>
          </p:nvPr>
        </p:nvSpPr>
        <p:spPr>
          <a:xfrm>
            <a:off x="874791" y="1597160"/>
            <a:ext cx="10152330" cy="4568249"/>
          </a:xfrm>
        </p:spPr>
        <p:txBody>
          <a:bodyPr>
            <a:noAutofit/>
          </a:bodyPr>
          <a:lstStyle/>
          <a:p>
            <a:pPr marL="0" indent="0"/>
            <a:r>
              <a:rPr lang="fr-FR" sz="1800" dirty="0">
                <a:latin typeface="+mn-lt"/>
              </a:rPr>
              <a:t>En assemblée générale, les copropriétaires vont voter les modalités de leur contribution. </a:t>
            </a:r>
          </a:p>
          <a:p>
            <a:pPr marL="0" indent="0"/>
            <a:endParaRPr lang="fr-FR" sz="1800" dirty="0">
              <a:latin typeface="+mn-lt"/>
            </a:endParaRPr>
          </a:p>
          <a:p>
            <a:pPr marL="342900" indent="-342900">
              <a:buFont typeface="Arial" panose="020B0604020202020204" pitchFamily="34" charset="0"/>
              <a:buChar char="•"/>
            </a:pPr>
            <a:r>
              <a:rPr lang="fr-FR" sz="1800" b="1" dirty="0">
                <a:solidFill>
                  <a:srgbClr val="0070C0"/>
                </a:solidFill>
                <a:latin typeface="+mn-lt"/>
              </a:rPr>
              <a:t>un vote sur un devis d’entreprise (ou plusieurs)</a:t>
            </a:r>
            <a:r>
              <a:rPr lang="fr-FR" sz="1800" dirty="0">
                <a:latin typeface="+mn-lt"/>
              </a:rPr>
              <a:t>, annexé à la convocation à l’AG, dont le montant est connu, avec éventuellement un montant chiffré d’aléa de chantier si la nature des travaux le justifie (se vote selon l’article 24 ou 25 selon nature des travaux.</a:t>
            </a:r>
          </a:p>
          <a:p>
            <a:pPr marL="0" indent="0"/>
            <a:endParaRPr lang="fr-FR" sz="1800" dirty="0">
              <a:latin typeface="+mn-lt"/>
            </a:endParaRPr>
          </a:p>
          <a:p>
            <a:pPr marL="0" indent="0"/>
            <a:r>
              <a:rPr lang="fr-FR" sz="1800" b="1" u="sng" dirty="0">
                <a:latin typeface="+mn-lt"/>
              </a:rPr>
              <a:t>Avantage</a:t>
            </a:r>
            <a:r>
              <a:rPr lang="fr-FR" sz="1800" dirty="0">
                <a:latin typeface="+mn-lt"/>
              </a:rPr>
              <a:t> : </a:t>
            </a:r>
          </a:p>
          <a:p>
            <a:pPr marL="285750" indent="-285750">
              <a:buFont typeface="Arial" panose="020B0604020202020204" pitchFamily="34" charset="0"/>
              <a:buChar char="•"/>
            </a:pPr>
            <a:r>
              <a:rPr lang="fr-FR" sz="1800" dirty="0">
                <a:latin typeface="+mn-lt"/>
              </a:rPr>
              <a:t>Travaux et budget complètement maîtrisés et anticipés par l’AG. </a:t>
            </a:r>
          </a:p>
          <a:p>
            <a:pPr marL="342900" indent="-342900">
              <a:buFont typeface="Arial" panose="020B0604020202020204" pitchFamily="34" charset="0"/>
              <a:buChar char="•"/>
            </a:pPr>
            <a:r>
              <a:rPr lang="fr-FR" sz="1800" dirty="0">
                <a:latin typeface="+mn-lt"/>
              </a:rPr>
              <a:t>Bien adapté aux petites copropriétés.</a:t>
            </a:r>
          </a:p>
          <a:p>
            <a:pPr marL="0" indent="0"/>
            <a:endParaRPr lang="fr-FR" sz="1800" dirty="0">
              <a:latin typeface="+mn-lt"/>
            </a:endParaRPr>
          </a:p>
          <a:p>
            <a:pPr marL="0" indent="0"/>
            <a:r>
              <a:rPr lang="fr-FR" sz="1800" b="1" u="sng" dirty="0">
                <a:latin typeface="+mn-lt"/>
              </a:rPr>
              <a:t>Inconvénient </a:t>
            </a:r>
            <a:r>
              <a:rPr lang="fr-FR" sz="1800" dirty="0">
                <a:latin typeface="+mn-lt"/>
              </a:rPr>
              <a:t>: peu adapté aux aléas sauf si ceux-ci sont votés aussi.</a:t>
            </a:r>
          </a:p>
          <a:p>
            <a:pPr marL="342900" indent="-342900">
              <a:buFont typeface="Arial" panose="020B0604020202020204" pitchFamily="34" charset="0"/>
              <a:buChar char="•"/>
            </a:pPr>
            <a:r>
              <a:rPr lang="fr-FR" sz="1800" dirty="0">
                <a:latin typeface="+mn-lt"/>
              </a:rPr>
              <a:t>Difficulté d’évaluation des aléas=&gt;risque d’AG complémentaire pour voter un supplément de budget et de travaux. </a:t>
            </a:r>
          </a:p>
          <a:p>
            <a:pPr marL="0" indent="0"/>
            <a:endParaRPr lang="fr-FR" sz="2000" dirty="0">
              <a:solidFill>
                <a:schemeClr val="tx2"/>
              </a:solidFill>
              <a:latin typeface="+mn-lt"/>
            </a:endParaRPr>
          </a:p>
          <a:p>
            <a:pPr marL="0" indent="0"/>
            <a:endParaRPr lang="fr-FR" sz="2800" dirty="0">
              <a:solidFill>
                <a:schemeClr val="accent1">
                  <a:lumMod val="50000"/>
                </a:schemeClr>
              </a:solidFill>
              <a:latin typeface="+mn-lt"/>
            </a:endParaRPr>
          </a:p>
        </p:txBody>
      </p:sp>
      <p:pic>
        <p:nvPicPr>
          <p:cNvPr id="6" name="Picture 2" descr="f8df1bef-6142-4e4a-b0fa-a0c9dc9f2f98@mxp5">
            <a:extLst>
              <a:ext uri="{FF2B5EF4-FFF2-40B4-BE49-F238E27FC236}">
                <a16:creationId xmlns:a16="http://schemas.microsoft.com/office/drawing/2014/main" id="{EF5D26D5-C727-D19F-B2EA-F67D3618879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3727" y="142724"/>
            <a:ext cx="1008003" cy="98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70914385"/>
      </p:ext>
    </p:extLst>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5A41A5-70BE-64FF-1607-CA933B666F30}"/>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8E73CAB0-62B7-D4A9-40B5-A61539B593F9}"/>
              </a:ext>
            </a:extLst>
          </p:cNvPr>
          <p:cNvSpPr>
            <a:spLocks noGrp="1"/>
          </p:cNvSpPr>
          <p:nvPr>
            <p:ph type="title"/>
          </p:nvPr>
        </p:nvSpPr>
        <p:spPr>
          <a:xfrm>
            <a:off x="610270" y="113432"/>
            <a:ext cx="9657498" cy="869882"/>
          </a:xfrm>
        </p:spPr>
        <p:txBody>
          <a:bodyPr>
            <a:normAutofit fontScale="90000"/>
          </a:bodyPr>
          <a:lstStyle/>
          <a:p>
            <a:r>
              <a:rPr lang="fr-FR" sz="3600" b="1" u="sng" dirty="0">
                <a:solidFill>
                  <a:schemeClr val="bg1"/>
                </a:solidFill>
                <a:cs typeface="Arial" panose="020B0604020202020204" pitchFamily="34" charset="0"/>
              </a:rPr>
              <a:t>Comment voter le financement ? 3 modalités…(2/2)</a:t>
            </a:r>
            <a:br>
              <a:rPr lang="fr-FR" sz="3600" b="1" u="sng" dirty="0">
                <a:solidFill>
                  <a:schemeClr val="bg1"/>
                </a:solidFill>
                <a:cs typeface="Arial" panose="020B0604020202020204" pitchFamily="34" charset="0"/>
              </a:rPr>
            </a:br>
            <a:br>
              <a:rPr lang="fr-FR" sz="3000" b="1" u="sng" dirty="0">
                <a:solidFill>
                  <a:schemeClr val="bg1"/>
                </a:solidFill>
                <a:cs typeface="Arial" panose="020B0604020202020204" pitchFamily="34" charset="0"/>
              </a:rPr>
            </a:br>
            <a:br>
              <a:rPr lang="fr-FR" sz="3600" b="1" u="sng" dirty="0">
                <a:solidFill>
                  <a:schemeClr val="bg1"/>
                </a:solidFill>
                <a:cs typeface="Arial" panose="020B0604020202020204" pitchFamily="34" charset="0"/>
              </a:rPr>
            </a:br>
            <a:br>
              <a:rPr lang="fr-FR" sz="2800" b="1" u="sng" dirty="0">
                <a:solidFill>
                  <a:schemeClr val="bg1"/>
                </a:solidFill>
                <a:cs typeface="Arial" panose="020B0604020202020204" pitchFamily="34" charset="0"/>
              </a:rPr>
            </a:br>
            <a:endParaRPr lang="fr-FR" sz="2800" u="sng" dirty="0">
              <a:solidFill>
                <a:srgbClr val="0070C0"/>
              </a:solidFill>
              <a:cs typeface="Arial" panose="020B0604020202020204" pitchFamily="34" charset="0"/>
            </a:endParaRPr>
          </a:p>
        </p:txBody>
      </p:sp>
      <p:sp>
        <p:nvSpPr>
          <p:cNvPr id="3" name="Espace réservé du contenu 2">
            <a:extLst>
              <a:ext uri="{FF2B5EF4-FFF2-40B4-BE49-F238E27FC236}">
                <a16:creationId xmlns:a16="http://schemas.microsoft.com/office/drawing/2014/main" id="{1CE4FC76-B517-AE7E-6625-535DA24F0939}"/>
              </a:ext>
            </a:extLst>
          </p:cNvPr>
          <p:cNvSpPr>
            <a:spLocks noGrp="1"/>
          </p:cNvSpPr>
          <p:nvPr>
            <p:ph idx="1"/>
          </p:nvPr>
        </p:nvSpPr>
        <p:spPr>
          <a:xfrm>
            <a:off x="925398" y="1128492"/>
            <a:ext cx="9775798" cy="5335682"/>
          </a:xfrm>
        </p:spPr>
        <p:txBody>
          <a:bodyPr>
            <a:noAutofit/>
          </a:bodyPr>
          <a:lstStyle/>
          <a:p>
            <a:pPr marL="0" indent="0"/>
            <a:endParaRPr lang="fr-FR" sz="1800" dirty="0">
              <a:latin typeface="+mn-lt"/>
            </a:endParaRPr>
          </a:p>
          <a:p>
            <a:pPr marL="342900" indent="-342900">
              <a:buFont typeface="Arial" panose="020B0604020202020204" pitchFamily="34" charset="0"/>
              <a:buChar char="•"/>
            </a:pPr>
            <a:r>
              <a:rPr lang="fr-FR" sz="1700" b="1" dirty="0">
                <a:solidFill>
                  <a:srgbClr val="0070C0"/>
                </a:solidFill>
                <a:latin typeface="+mn-lt"/>
              </a:rPr>
              <a:t>Un vote d’un budget global de travaux définis, avec délégation au conseil syndical </a:t>
            </a:r>
          </a:p>
          <a:p>
            <a:pPr marL="0" indent="0"/>
            <a:r>
              <a:rPr lang="fr-FR" sz="1700" dirty="0">
                <a:latin typeface="+mn-lt"/>
              </a:rPr>
              <a:t>pour choisir l’entreprise la meilleure pour les travaux en respectant l’enveloppe budgétaire votée (la délégation se vote selon l’article 25 de la loi du 10.07.1965)</a:t>
            </a:r>
          </a:p>
          <a:p>
            <a:pPr marL="0" indent="0"/>
            <a:r>
              <a:rPr lang="fr-FR" sz="1700" dirty="0">
                <a:latin typeface="+mn-lt"/>
              </a:rPr>
              <a:t>Avantage : budget maîtrisé et souplesse. Inconvénient: plus de travail pour le CS. Plus il y a d’aléas, plus il faut préférer cette formule</a:t>
            </a:r>
            <a:r>
              <a:rPr lang="fr-FR" sz="1700" b="1" dirty="0">
                <a:solidFill>
                  <a:srgbClr val="0070C0"/>
                </a:solidFill>
                <a:latin typeface="+mn-lt"/>
              </a:rPr>
              <a:t>.</a:t>
            </a:r>
          </a:p>
          <a:p>
            <a:pPr marL="285750" indent="-285750">
              <a:buFont typeface="Arial" panose="020B0604020202020204" pitchFamily="34" charset="0"/>
              <a:buChar char="•"/>
            </a:pPr>
            <a:r>
              <a:rPr lang="fr-FR" sz="1700" b="1" dirty="0">
                <a:solidFill>
                  <a:srgbClr val="0070C0"/>
                </a:solidFill>
                <a:latin typeface="+mn-lt"/>
              </a:rPr>
              <a:t>un vote pour une délégation étendue au conseil syndical d’au moins 3 membres </a:t>
            </a:r>
          </a:p>
          <a:p>
            <a:pPr marL="0" indent="0"/>
            <a:r>
              <a:rPr lang="fr-FR" sz="1700" dirty="0">
                <a:latin typeface="+mn-lt"/>
              </a:rPr>
              <a:t>pour décider librement :</a:t>
            </a:r>
          </a:p>
          <a:p>
            <a:pPr marL="285750" indent="-285750">
              <a:buFont typeface="Wingdings" panose="05000000000000000000" pitchFamily="2" charset="2"/>
              <a:buChar char="Ø"/>
            </a:pPr>
            <a:r>
              <a:rPr lang="fr-FR" sz="1700" dirty="0">
                <a:latin typeface="+mn-lt"/>
              </a:rPr>
              <a:t>de travaux non définis à l’avance </a:t>
            </a:r>
          </a:p>
          <a:p>
            <a:pPr marL="285750" indent="-285750">
              <a:buFont typeface="Wingdings" panose="05000000000000000000" pitchFamily="2" charset="2"/>
              <a:buChar char="Ø"/>
            </a:pPr>
            <a:r>
              <a:rPr lang="fr-FR" sz="1700" dirty="0">
                <a:latin typeface="+mn-lt"/>
              </a:rPr>
              <a:t>mais en-dessous d’un montant défini en AG,</a:t>
            </a:r>
          </a:p>
          <a:p>
            <a:pPr marL="285750" indent="-285750">
              <a:buFont typeface="Wingdings" panose="05000000000000000000" pitchFamily="2" charset="2"/>
              <a:buChar char="Ø"/>
            </a:pPr>
            <a:r>
              <a:rPr lang="fr-FR" sz="1700" dirty="0">
                <a:latin typeface="+mn-lt"/>
              </a:rPr>
              <a:t>pour une durée de 2 ans maximum,</a:t>
            </a:r>
          </a:p>
          <a:p>
            <a:pPr marL="285750" indent="-285750">
              <a:buFont typeface="Wingdings" panose="05000000000000000000" pitchFamily="2" charset="2"/>
              <a:buChar char="Ø"/>
            </a:pPr>
            <a:r>
              <a:rPr lang="fr-FR" sz="1700" dirty="0">
                <a:latin typeface="+mn-lt"/>
              </a:rPr>
              <a:t>uniquement pour les travaux d’entretien et de conservation ou obligatoires. </a:t>
            </a:r>
          </a:p>
          <a:p>
            <a:pPr marL="285750" indent="-285750">
              <a:buFont typeface="Wingdings" panose="05000000000000000000" pitchFamily="2" charset="2"/>
              <a:buChar char="Ø"/>
            </a:pPr>
            <a:r>
              <a:rPr lang="fr-FR" sz="1700" dirty="0">
                <a:latin typeface="+mn-lt"/>
              </a:rPr>
              <a:t>Le conseil syndical devra faire rapport à l’AG de ses décisions. (la délégation se vote selon l’article 25)</a:t>
            </a:r>
          </a:p>
          <a:p>
            <a:pPr marL="0" indent="0"/>
            <a:r>
              <a:rPr lang="fr-FR" sz="1700" b="1" u="sng" dirty="0">
                <a:latin typeface="+mn-lt"/>
              </a:rPr>
              <a:t>Avantage</a:t>
            </a:r>
            <a:r>
              <a:rPr lang="fr-FR" sz="1700" b="1" dirty="0">
                <a:latin typeface="+mn-lt"/>
              </a:rPr>
              <a:t> : </a:t>
            </a:r>
            <a:r>
              <a:rPr lang="fr-FR" sz="1700" dirty="0">
                <a:latin typeface="+mn-lt"/>
              </a:rPr>
              <a:t>grande souplesse et rapidité. Bien adapté aux grandes copropriétés. Inconvénient: peu démocratique pour l’AG, augmente le budget, et beaucoup de responsabilité pour le CS, donc limiter fortement le montant de dépenses autorisé.</a:t>
            </a:r>
          </a:p>
          <a:p>
            <a:pPr marL="0" indent="0"/>
            <a:endParaRPr lang="fr-FR" sz="2000" dirty="0">
              <a:solidFill>
                <a:schemeClr val="tx2"/>
              </a:solidFill>
              <a:latin typeface="+mn-lt"/>
            </a:endParaRPr>
          </a:p>
          <a:p>
            <a:pPr marL="0" indent="0"/>
            <a:endParaRPr lang="fr-FR" sz="2800" dirty="0">
              <a:solidFill>
                <a:schemeClr val="accent1">
                  <a:lumMod val="50000"/>
                </a:schemeClr>
              </a:solidFill>
              <a:latin typeface="+mn-lt"/>
            </a:endParaRPr>
          </a:p>
        </p:txBody>
      </p:sp>
      <p:pic>
        <p:nvPicPr>
          <p:cNvPr id="6" name="Picture 2" descr="f8df1bef-6142-4e4a-b0fa-a0c9dc9f2f98@mxp5">
            <a:extLst>
              <a:ext uri="{FF2B5EF4-FFF2-40B4-BE49-F238E27FC236}">
                <a16:creationId xmlns:a16="http://schemas.microsoft.com/office/drawing/2014/main" id="{B3638441-75D6-45B3-599F-6162E667710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3727" y="142724"/>
            <a:ext cx="1008003" cy="98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42170405"/>
      </p:ext>
    </p:extLst>
  </p:cSld>
  <p:clrMapOvr>
    <a:masterClrMapping/>
  </p:clrMapOvr>
  <p:transition spd="med">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C76CFB-5E38-114E-53EE-6F93B5AA139B}"/>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2D5A2BAB-51CA-F099-6C48-D457A87479EB}"/>
              </a:ext>
            </a:extLst>
          </p:cNvPr>
          <p:cNvSpPr>
            <a:spLocks noGrp="1"/>
          </p:cNvSpPr>
          <p:nvPr>
            <p:ph type="title"/>
          </p:nvPr>
        </p:nvSpPr>
        <p:spPr>
          <a:xfrm>
            <a:off x="447307" y="283639"/>
            <a:ext cx="9657498" cy="869882"/>
          </a:xfrm>
        </p:spPr>
        <p:txBody>
          <a:bodyPr>
            <a:normAutofit fontScale="90000"/>
          </a:bodyPr>
          <a:lstStyle/>
          <a:p>
            <a:r>
              <a:rPr lang="fr-FR" sz="3800" b="1" u="sng" dirty="0">
                <a:solidFill>
                  <a:schemeClr val="bg1"/>
                </a:solidFill>
                <a:cs typeface="Arial" panose="020B0604020202020204" pitchFamily="34" charset="0"/>
              </a:rPr>
              <a:t>Honoraires divers</a:t>
            </a:r>
            <a:br>
              <a:rPr lang="fr-FR" sz="3600" b="1" u="sng" dirty="0">
                <a:solidFill>
                  <a:schemeClr val="bg1"/>
                </a:solidFill>
                <a:cs typeface="Arial" panose="020B0604020202020204" pitchFamily="34" charset="0"/>
              </a:rPr>
            </a:br>
            <a:br>
              <a:rPr lang="fr-FR" sz="3000" b="1" u="sng" dirty="0">
                <a:solidFill>
                  <a:schemeClr val="bg1"/>
                </a:solidFill>
                <a:cs typeface="Arial" panose="020B0604020202020204" pitchFamily="34" charset="0"/>
              </a:rPr>
            </a:br>
            <a:br>
              <a:rPr lang="fr-FR" sz="3600" b="1" u="sng" dirty="0">
                <a:solidFill>
                  <a:schemeClr val="bg1"/>
                </a:solidFill>
                <a:cs typeface="Arial" panose="020B0604020202020204" pitchFamily="34" charset="0"/>
              </a:rPr>
            </a:br>
            <a:br>
              <a:rPr lang="fr-FR" sz="2800" b="1" u="sng" dirty="0">
                <a:solidFill>
                  <a:schemeClr val="bg1"/>
                </a:solidFill>
                <a:cs typeface="Arial" panose="020B0604020202020204" pitchFamily="34" charset="0"/>
              </a:rPr>
            </a:br>
            <a:endParaRPr lang="fr-FR" sz="2800" u="sng" dirty="0">
              <a:solidFill>
                <a:srgbClr val="0070C0"/>
              </a:solidFill>
              <a:cs typeface="Arial" panose="020B0604020202020204" pitchFamily="34" charset="0"/>
            </a:endParaRPr>
          </a:p>
        </p:txBody>
      </p:sp>
      <p:sp>
        <p:nvSpPr>
          <p:cNvPr id="3" name="Espace réservé du contenu 2">
            <a:extLst>
              <a:ext uri="{FF2B5EF4-FFF2-40B4-BE49-F238E27FC236}">
                <a16:creationId xmlns:a16="http://schemas.microsoft.com/office/drawing/2014/main" id="{45881496-FD84-F098-B236-A31C30696C87}"/>
              </a:ext>
            </a:extLst>
          </p:cNvPr>
          <p:cNvSpPr>
            <a:spLocks noGrp="1"/>
          </p:cNvSpPr>
          <p:nvPr>
            <p:ph idx="1"/>
          </p:nvPr>
        </p:nvSpPr>
        <p:spPr>
          <a:xfrm>
            <a:off x="925398" y="1128492"/>
            <a:ext cx="9775798" cy="5335682"/>
          </a:xfrm>
        </p:spPr>
        <p:txBody>
          <a:bodyPr>
            <a:noAutofit/>
          </a:bodyPr>
          <a:lstStyle/>
          <a:p>
            <a:pPr marL="0" indent="0"/>
            <a:endParaRPr lang="fr-FR" sz="1800" dirty="0">
              <a:latin typeface="+mn-lt"/>
            </a:endParaRPr>
          </a:p>
          <a:p>
            <a:pPr marL="342900" indent="-342900">
              <a:buFont typeface="Arial" panose="020B0604020202020204" pitchFamily="34" charset="0"/>
              <a:buChar char="•"/>
            </a:pPr>
            <a:r>
              <a:rPr lang="fr-FR" sz="1800" dirty="0">
                <a:latin typeface="+mn-lt"/>
              </a:rPr>
              <a:t>Les honoraires des architectes, bureaux d’études etc., sont librement négociés, calculés HT et votés TTC ou en pourcentage du HT lors de l’AG.</a:t>
            </a:r>
          </a:p>
          <a:p>
            <a:pPr marL="0" indent="0"/>
            <a:endParaRPr lang="fr-FR" sz="1800" dirty="0">
              <a:latin typeface="+mn-lt"/>
            </a:endParaRPr>
          </a:p>
          <a:p>
            <a:pPr marL="342900" indent="-342900">
              <a:buFont typeface="Arial" panose="020B0604020202020204" pitchFamily="34" charset="0"/>
              <a:buChar char="•"/>
            </a:pPr>
            <a:r>
              <a:rPr lang="fr-FR" sz="1800" dirty="0">
                <a:latin typeface="+mn-lt"/>
              </a:rPr>
              <a:t>Le montant des honoraires de syndic est librement négocié à l’AG qui vote les travaux mais </a:t>
            </a:r>
            <a:r>
              <a:rPr lang="fr-FR" sz="1800" dirty="0">
                <a:solidFill>
                  <a:schemeClr val="accent5">
                    <a:lumMod val="50000"/>
                  </a:schemeClr>
                </a:solidFill>
                <a:latin typeface="+mn-lt"/>
              </a:rPr>
              <a:t>le mode de calcul est règlementaire (article 18-1 A loi 10.07.1965+ contrat de syndic article 7.2.5).</a:t>
            </a:r>
          </a:p>
          <a:p>
            <a:pPr marL="0" indent="0"/>
            <a:endParaRPr lang="fr-FR" sz="1800" dirty="0">
              <a:latin typeface="+mn-lt"/>
            </a:endParaRPr>
          </a:p>
          <a:p>
            <a:pPr marL="0" indent="0"/>
            <a:r>
              <a:rPr lang="fr-FR" sz="1800" dirty="0">
                <a:latin typeface="+mn-lt"/>
              </a:rPr>
              <a:t>Les honoraires de syndic sur travaux hors budget doivent résulter de l’application d’un pourcentage </a:t>
            </a:r>
            <a:r>
              <a:rPr lang="fr-FR" sz="1800" b="1" dirty="0">
                <a:solidFill>
                  <a:srgbClr val="0070C0"/>
                </a:solidFill>
                <a:latin typeface="+mn-lt"/>
              </a:rPr>
              <a:t>dégressif du montant HT des travaux, exprimés en valeur finale HT et TTC dans la résolution votée</a:t>
            </a:r>
            <a:r>
              <a:rPr lang="fr-FR" sz="1800" dirty="0">
                <a:latin typeface="+mn-lt"/>
              </a:rPr>
              <a:t>. L’honoraire forfaitaire est interdit, même pour les petits travaux. Les « barèmes » d’honoraires pour travaux, communiqués par les syndics avec leur contrat n’ont aucune valeur obligatoire: c’est une simple information sur leurs intentions commerciales, qui ne fait pas partie du contrat de syndic. </a:t>
            </a:r>
          </a:p>
          <a:p>
            <a:pPr marL="0" indent="0"/>
            <a:endParaRPr lang="fr-FR" sz="1800" dirty="0">
              <a:latin typeface="+mn-lt"/>
            </a:endParaRPr>
          </a:p>
          <a:p>
            <a:pPr marL="342900" indent="-342900">
              <a:buFont typeface="Arial" panose="020B0604020202020204" pitchFamily="34" charset="0"/>
              <a:buChar char="•"/>
            </a:pPr>
            <a:r>
              <a:rPr lang="fr-FR" sz="1800" b="1" dirty="0">
                <a:solidFill>
                  <a:srgbClr val="FFC000"/>
                </a:solidFill>
                <a:latin typeface="+mn-lt"/>
              </a:rPr>
              <a:t>Vous votez un échéancier pour les appels de fonds en fonction de l’avancée du chantier? Pensez à en voter expressément autant pour les honoraires du syndic, sinon il prendra tous ses honoraires dès l’ouverture du chantier.</a:t>
            </a:r>
          </a:p>
          <a:p>
            <a:pPr marL="0" indent="0"/>
            <a:endParaRPr lang="fr-FR" sz="2000" dirty="0">
              <a:solidFill>
                <a:schemeClr val="tx2"/>
              </a:solidFill>
              <a:latin typeface="+mn-lt"/>
            </a:endParaRPr>
          </a:p>
          <a:p>
            <a:pPr marL="0" indent="0"/>
            <a:endParaRPr lang="fr-FR" sz="2800" dirty="0">
              <a:solidFill>
                <a:schemeClr val="accent1">
                  <a:lumMod val="50000"/>
                </a:schemeClr>
              </a:solidFill>
              <a:latin typeface="+mn-lt"/>
            </a:endParaRPr>
          </a:p>
        </p:txBody>
      </p:sp>
      <p:pic>
        <p:nvPicPr>
          <p:cNvPr id="6" name="Picture 2" descr="f8df1bef-6142-4e4a-b0fa-a0c9dc9f2f98@mxp5">
            <a:extLst>
              <a:ext uri="{FF2B5EF4-FFF2-40B4-BE49-F238E27FC236}">
                <a16:creationId xmlns:a16="http://schemas.microsoft.com/office/drawing/2014/main" id="{158AA490-B22A-A693-957F-40652AECDC8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3727" y="142724"/>
            <a:ext cx="1008003" cy="98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70837474"/>
      </p:ext>
    </p:extLst>
  </p:cSld>
  <p:clrMapOvr>
    <a:masterClrMapping/>
  </p:clrMapOvr>
  <p:transition spd="med">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F9BC8D-1B27-C08F-3603-E779D63AC201}"/>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E8048B34-597C-3C89-7653-E33BDAB956C5}"/>
              </a:ext>
            </a:extLst>
          </p:cNvPr>
          <p:cNvSpPr>
            <a:spLocks noGrp="1"/>
          </p:cNvSpPr>
          <p:nvPr>
            <p:ph type="title"/>
          </p:nvPr>
        </p:nvSpPr>
        <p:spPr>
          <a:xfrm>
            <a:off x="429200" y="142724"/>
            <a:ext cx="9657498" cy="869882"/>
          </a:xfrm>
        </p:spPr>
        <p:txBody>
          <a:bodyPr>
            <a:normAutofit fontScale="90000"/>
          </a:bodyPr>
          <a:lstStyle/>
          <a:p>
            <a:r>
              <a:rPr lang="fr-FR" sz="3600" b="1" u="sng" dirty="0">
                <a:solidFill>
                  <a:schemeClr val="bg1"/>
                </a:solidFill>
                <a:cs typeface="Arial" panose="020B0604020202020204" pitchFamily="34" charset="0"/>
              </a:rPr>
              <a:t>Le fonds travaux (art 14-2-1 loi du 10.07.1965)</a:t>
            </a:r>
            <a:br>
              <a:rPr lang="fr-FR" sz="3600" b="1" u="sng" dirty="0">
                <a:solidFill>
                  <a:schemeClr val="bg1"/>
                </a:solidFill>
                <a:cs typeface="Arial" panose="020B0604020202020204" pitchFamily="34" charset="0"/>
              </a:rPr>
            </a:br>
            <a:br>
              <a:rPr lang="fr-FR" sz="3000" b="1" u="sng" dirty="0">
                <a:solidFill>
                  <a:schemeClr val="bg1"/>
                </a:solidFill>
                <a:cs typeface="Arial" panose="020B0604020202020204" pitchFamily="34" charset="0"/>
              </a:rPr>
            </a:br>
            <a:br>
              <a:rPr lang="fr-FR" sz="3600" b="1" u="sng" dirty="0">
                <a:solidFill>
                  <a:schemeClr val="bg1"/>
                </a:solidFill>
                <a:cs typeface="Arial" panose="020B0604020202020204" pitchFamily="34" charset="0"/>
              </a:rPr>
            </a:br>
            <a:br>
              <a:rPr lang="fr-FR" sz="2800" b="1" u="sng" dirty="0">
                <a:solidFill>
                  <a:schemeClr val="bg1"/>
                </a:solidFill>
                <a:cs typeface="Arial" panose="020B0604020202020204" pitchFamily="34" charset="0"/>
              </a:rPr>
            </a:br>
            <a:endParaRPr lang="fr-FR" sz="2800" u="sng" dirty="0">
              <a:solidFill>
                <a:srgbClr val="0070C0"/>
              </a:solidFill>
              <a:cs typeface="Arial" panose="020B0604020202020204" pitchFamily="34" charset="0"/>
            </a:endParaRPr>
          </a:p>
        </p:txBody>
      </p:sp>
      <p:sp>
        <p:nvSpPr>
          <p:cNvPr id="3" name="Espace réservé du contenu 2">
            <a:extLst>
              <a:ext uri="{FF2B5EF4-FFF2-40B4-BE49-F238E27FC236}">
                <a16:creationId xmlns:a16="http://schemas.microsoft.com/office/drawing/2014/main" id="{0A8C9E76-5C30-C1A1-7C5D-EEFCDE9FC0E9}"/>
              </a:ext>
            </a:extLst>
          </p:cNvPr>
          <p:cNvSpPr>
            <a:spLocks noGrp="1"/>
          </p:cNvSpPr>
          <p:nvPr>
            <p:ph idx="1"/>
          </p:nvPr>
        </p:nvSpPr>
        <p:spPr>
          <a:xfrm>
            <a:off x="797929" y="1259099"/>
            <a:ext cx="9775798" cy="4339801"/>
          </a:xfrm>
        </p:spPr>
        <p:txBody>
          <a:bodyPr>
            <a:noAutofit/>
          </a:bodyPr>
          <a:lstStyle/>
          <a:p>
            <a:pPr marL="0" indent="0"/>
            <a:endParaRPr lang="fr-FR" sz="1800" dirty="0">
              <a:latin typeface="+mn-lt"/>
            </a:endParaRPr>
          </a:p>
          <a:p>
            <a:pPr marL="342900" indent="-342900">
              <a:buFont typeface="Arial" panose="020B0604020202020204" pitchFamily="34" charset="0"/>
              <a:buChar char="•"/>
            </a:pPr>
            <a:r>
              <a:rPr lang="fr-FR" sz="2000" dirty="0">
                <a:latin typeface="+mn-lt"/>
              </a:rPr>
              <a:t>Le </a:t>
            </a:r>
            <a:r>
              <a:rPr lang="fr-FR" sz="2000" dirty="0">
                <a:solidFill>
                  <a:srgbClr val="0070C0"/>
                </a:solidFill>
                <a:latin typeface="+mn-lt"/>
              </a:rPr>
              <a:t>fonds travaux est un outil de l’AG </a:t>
            </a:r>
            <a:r>
              <a:rPr lang="fr-FR" sz="2000" dirty="0">
                <a:latin typeface="+mn-lt"/>
              </a:rPr>
              <a:t>: c’est l’AG qui vote le pourcentage de cotisation et qui vote l’affectation de ses fonds. Pas de résolution d’AG=pas d’utilisation du fonds sauf cas d’urgence  </a:t>
            </a:r>
          </a:p>
          <a:p>
            <a:pPr marL="342900" indent="-342900">
              <a:buFont typeface="Arial" panose="020B0604020202020204" pitchFamily="34" charset="0"/>
              <a:buChar char="•"/>
            </a:pPr>
            <a:r>
              <a:rPr lang="fr-FR" sz="2000" dirty="0">
                <a:latin typeface="+mn-lt"/>
              </a:rPr>
              <a:t>Le </a:t>
            </a:r>
            <a:r>
              <a:rPr lang="fr-FR" sz="2000" dirty="0">
                <a:solidFill>
                  <a:srgbClr val="0070C0"/>
                </a:solidFill>
                <a:latin typeface="+mn-lt"/>
              </a:rPr>
              <a:t>fonds travaux est obligatoire </a:t>
            </a:r>
            <a:r>
              <a:rPr lang="fr-FR" sz="2000" dirty="0">
                <a:latin typeface="+mn-lt"/>
              </a:rPr>
              <a:t>pour toute copropriété de plus de 10 ans, avec cotisation minimale du plus fort montant entre 5% du budget prévisionnel ou 2.5% du montant global des travaux du PPT voté s’il y en a un. Il est possible d’augmenter librement cette cotisation par vote en AG selon article 25 (majorité des voix de tous les copropriétaires).</a:t>
            </a:r>
          </a:p>
          <a:p>
            <a:pPr marL="342900" indent="-342900">
              <a:buFont typeface="Arial" panose="020B0604020202020204" pitchFamily="34" charset="0"/>
              <a:buChar char="•"/>
            </a:pPr>
            <a:r>
              <a:rPr lang="fr-FR" sz="2000" dirty="0">
                <a:latin typeface="+mn-lt"/>
              </a:rPr>
              <a:t>Les </a:t>
            </a:r>
            <a:r>
              <a:rPr lang="fr-FR" sz="2000" dirty="0">
                <a:solidFill>
                  <a:srgbClr val="0070C0"/>
                </a:solidFill>
                <a:latin typeface="+mn-lt"/>
              </a:rPr>
              <a:t>fonds sont obligatoirement placés </a:t>
            </a:r>
            <a:r>
              <a:rPr lang="fr-FR" sz="2000" dirty="0">
                <a:latin typeface="+mn-lt"/>
              </a:rPr>
              <a:t>sur un compte bancaire séparé rémunéré au nom du syndicat des copropriétaires. Le montant de la part de fonds travaux de chaque copropriétaire figure sur ses appels de charges. Le CS a droit à la consultation et communication des relevés du compte bancaire séparé.</a:t>
            </a:r>
          </a:p>
          <a:p>
            <a:pPr marL="342900" indent="-342900">
              <a:buFont typeface="Arial" panose="020B0604020202020204" pitchFamily="34" charset="0"/>
              <a:buChar char="•"/>
            </a:pPr>
            <a:r>
              <a:rPr lang="fr-FR" sz="2000" dirty="0">
                <a:latin typeface="+mn-lt"/>
              </a:rPr>
              <a:t>Les </a:t>
            </a:r>
            <a:r>
              <a:rPr lang="fr-FR" sz="2000" dirty="0">
                <a:solidFill>
                  <a:srgbClr val="0070C0"/>
                </a:solidFill>
                <a:latin typeface="+mn-lt"/>
              </a:rPr>
              <a:t>fonds ne sont pas restituables par le syndicat </a:t>
            </a:r>
            <a:r>
              <a:rPr lang="fr-FR" sz="2000" dirty="0">
                <a:latin typeface="+mn-lt"/>
              </a:rPr>
              <a:t>en cas de vente du lot, mais une clause de compensation entre vendeur et acquéreur est fréquente et autorisée dans les actes de vente.</a:t>
            </a:r>
          </a:p>
        </p:txBody>
      </p:sp>
      <p:pic>
        <p:nvPicPr>
          <p:cNvPr id="6" name="Picture 2" descr="f8df1bef-6142-4e4a-b0fa-a0c9dc9f2f98@mxp5">
            <a:extLst>
              <a:ext uri="{FF2B5EF4-FFF2-40B4-BE49-F238E27FC236}">
                <a16:creationId xmlns:a16="http://schemas.microsoft.com/office/drawing/2014/main" id="{CDB687B5-E96C-06BF-8592-221D14ED79B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3727" y="142724"/>
            <a:ext cx="1008003" cy="98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50048077"/>
      </p:ext>
    </p:extLst>
  </p:cSld>
  <p:clrMapOvr>
    <a:masterClrMapping/>
  </p:clrMapOvr>
  <p:transition spd="med">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346505-9952-446B-4C41-1C2D1D792E7D}"/>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F1DB9075-D3E2-4974-AAD1-71F47C5F548D}"/>
              </a:ext>
            </a:extLst>
          </p:cNvPr>
          <p:cNvSpPr>
            <a:spLocks noGrp="1"/>
          </p:cNvSpPr>
          <p:nvPr>
            <p:ph type="title"/>
          </p:nvPr>
        </p:nvSpPr>
        <p:spPr>
          <a:xfrm>
            <a:off x="429200" y="142724"/>
            <a:ext cx="9657498" cy="869882"/>
          </a:xfrm>
        </p:spPr>
        <p:txBody>
          <a:bodyPr>
            <a:normAutofit fontScale="90000"/>
          </a:bodyPr>
          <a:lstStyle/>
          <a:p>
            <a:r>
              <a:rPr lang="fr-FR" sz="3600" b="1" u="sng" dirty="0">
                <a:solidFill>
                  <a:schemeClr val="bg1"/>
                </a:solidFill>
                <a:cs typeface="Arial" panose="020B0604020202020204" pitchFamily="34" charset="0"/>
              </a:rPr>
              <a:t>2 exceptions à l’obligation de fonds travaux :</a:t>
            </a:r>
            <a:br>
              <a:rPr lang="fr-FR" sz="3600" b="1" u="sng" dirty="0">
                <a:solidFill>
                  <a:schemeClr val="bg1"/>
                </a:solidFill>
                <a:cs typeface="Arial" panose="020B0604020202020204" pitchFamily="34" charset="0"/>
              </a:rPr>
            </a:br>
            <a:br>
              <a:rPr lang="fr-FR" sz="3000" b="1" u="sng" dirty="0">
                <a:solidFill>
                  <a:schemeClr val="bg1"/>
                </a:solidFill>
                <a:cs typeface="Arial" panose="020B0604020202020204" pitchFamily="34" charset="0"/>
              </a:rPr>
            </a:br>
            <a:br>
              <a:rPr lang="fr-FR" sz="3600" b="1" u="sng" dirty="0">
                <a:solidFill>
                  <a:schemeClr val="bg1"/>
                </a:solidFill>
                <a:cs typeface="Arial" panose="020B0604020202020204" pitchFamily="34" charset="0"/>
              </a:rPr>
            </a:br>
            <a:br>
              <a:rPr lang="fr-FR" sz="2800" b="1" u="sng" dirty="0">
                <a:solidFill>
                  <a:schemeClr val="bg1"/>
                </a:solidFill>
                <a:cs typeface="Arial" panose="020B0604020202020204" pitchFamily="34" charset="0"/>
              </a:rPr>
            </a:br>
            <a:endParaRPr lang="fr-FR" sz="2800" u="sng" dirty="0">
              <a:solidFill>
                <a:srgbClr val="0070C0"/>
              </a:solidFill>
              <a:cs typeface="Arial" panose="020B0604020202020204" pitchFamily="34" charset="0"/>
            </a:endParaRPr>
          </a:p>
        </p:txBody>
      </p:sp>
      <p:sp>
        <p:nvSpPr>
          <p:cNvPr id="3" name="Espace réservé du contenu 2">
            <a:extLst>
              <a:ext uri="{FF2B5EF4-FFF2-40B4-BE49-F238E27FC236}">
                <a16:creationId xmlns:a16="http://schemas.microsoft.com/office/drawing/2014/main" id="{E0EB56E8-AB1D-7716-DDE5-64FBD70BC89E}"/>
              </a:ext>
            </a:extLst>
          </p:cNvPr>
          <p:cNvSpPr>
            <a:spLocks noGrp="1"/>
          </p:cNvSpPr>
          <p:nvPr>
            <p:ph idx="1"/>
          </p:nvPr>
        </p:nvSpPr>
        <p:spPr>
          <a:xfrm>
            <a:off x="797929" y="2454156"/>
            <a:ext cx="10057176" cy="2389447"/>
          </a:xfrm>
        </p:spPr>
        <p:txBody>
          <a:bodyPr>
            <a:noAutofit/>
          </a:bodyPr>
          <a:lstStyle/>
          <a:p>
            <a:pPr marL="0" indent="0"/>
            <a:endParaRPr lang="fr-FR" sz="1800" dirty="0">
              <a:latin typeface="+mn-lt"/>
            </a:endParaRPr>
          </a:p>
          <a:p>
            <a:pPr marL="342900" indent="-342900">
              <a:buFont typeface="Arial" panose="020B0604020202020204" pitchFamily="34" charset="0"/>
              <a:buChar char="•"/>
            </a:pPr>
            <a:r>
              <a:rPr lang="fr-FR" sz="3600" dirty="0">
                <a:solidFill>
                  <a:schemeClr val="accent6">
                    <a:lumMod val="60000"/>
                    <a:lumOff val="40000"/>
                  </a:schemeClr>
                </a:solidFill>
                <a:latin typeface="+mn-lt"/>
              </a:rPr>
              <a:t>Fonds travaux &gt; budget prévisionnel annuel,</a:t>
            </a:r>
          </a:p>
          <a:p>
            <a:pPr marL="342900" indent="-342900">
              <a:buFont typeface="Arial" panose="020B0604020202020204" pitchFamily="34" charset="0"/>
              <a:buChar char="•"/>
            </a:pPr>
            <a:r>
              <a:rPr lang="fr-FR" sz="3600" dirty="0">
                <a:solidFill>
                  <a:srgbClr val="0070C0"/>
                </a:solidFill>
                <a:latin typeface="+mn-lt"/>
              </a:rPr>
              <a:t>Fonds travaux &gt; 50% des travaux du PPT voté</a:t>
            </a:r>
          </a:p>
        </p:txBody>
      </p:sp>
      <p:pic>
        <p:nvPicPr>
          <p:cNvPr id="6" name="Picture 2" descr="f8df1bef-6142-4e4a-b0fa-a0c9dc9f2f98@mxp5">
            <a:extLst>
              <a:ext uri="{FF2B5EF4-FFF2-40B4-BE49-F238E27FC236}">
                <a16:creationId xmlns:a16="http://schemas.microsoft.com/office/drawing/2014/main" id="{DE2C317D-2A1E-2320-5533-6C86732C00D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3727" y="142724"/>
            <a:ext cx="1008003" cy="98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68082120"/>
      </p:ext>
    </p:extLst>
  </p:cSld>
  <p:clrMapOvr>
    <a:masterClrMapping/>
  </p:clrMapOvr>
  <p:transition spd="med">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E781BA-7960-BF5D-6A7A-71E4129199AD}"/>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481CC644-E4C3-E6D3-9119-5200C4B641E4}"/>
              </a:ext>
            </a:extLst>
          </p:cNvPr>
          <p:cNvSpPr>
            <a:spLocks noGrp="1"/>
          </p:cNvSpPr>
          <p:nvPr>
            <p:ph type="title"/>
          </p:nvPr>
        </p:nvSpPr>
        <p:spPr>
          <a:xfrm>
            <a:off x="411093" y="274585"/>
            <a:ext cx="9657498" cy="869882"/>
          </a:xfrm>
        </p:spPr>
        <p:txBody>
          <a:bodyPr>
            <a:normAutofit fontScale="90000"/>
          </a:bodyPr>
          <a:lstStyle/>
          <a:p>
            <a:r>
              <a:rPr lang="fr-FR" sz="3600" b="1" u="sng" dirty="0">
                <a:solidFill>
                  <a:schemeClr val="bg1"/>
                </a:solidFill>
                <a:cs typeface="Arial" panose="020B0604020202020204" pitchFamily="34" charset="0"/>
              </a:rPr>
              <a:t>Utilisation du fonds travaux </a:t>
            </a:r>
            <a:br>
              <a:rPr lang="fr-FR" sz="3600" b="1" u="sng" dirty="0">
                <a:solidFill>
                  <a:schemeClr val="bg1"/>
                </a:solidFill>
                <a:cs typeface="Arial" panose="020B0604020202020204" pitchFamily="34" charset="0"/>
              </a:rPr>
            </a:br>
            <a:br>
              <a:rPr lang="fr-FR" sz="3000" b="1" u="sng" dirty="0">
                <a:solidFill>
                  <a:schemeClr val="bg1"/>
                </a:solidFill>
                <a:cs typeface="Arial" panose="020B0604020202020204" pitchFamily="34" charset="0"/>
              </a:rPr>
            </a:br>
            <a:br>
              <a:rPr lang="fr-FR" sz="3600" b="1" u="sng" dirty="0">
                <a:solidFill>
                  <a:schemeClr val="bg1"/>
                </a:solidFill>
                <a:cs typeface="Arial" panose="020B0604020202020204" pitchFamily="34" charset="0"/>
              </a:rPr>
            </a:br>
            <a:br>
              <a:rPr lang="fr-FR" sz="2800" b="1" u="sng" dirty="0">
                <a:solidFill>
                  <a:schemeClr val="bg1"/>
                </a:solidFill>
                <a:cs typeface="Arial" panose="020B0604020202020204" pitchFamily="34" charset="0"/>
              </a:rPr>
            </a:br>
            <a:endParaRPr lang="fr-FR" sz="2800" u="sng" dirty="0">
              <a:solidFill>
                <a:srgbClr val="0070C0"/>
              </a:solidFill>
              <a:cs typeface="Arial" panose="020B0604020202020204" pitchFamily="34" charset="0"/>
            </a:endParaRPr>
          </a:p>
        </p:txBody>
      </p:sp>
      <p:sp>
        <p:nvSpPr>
          <p:cNvPr id="3" name="Espace réservé du contenu 2">
            <a:extLst>
              <a:ext uri="{FF2B5EF4-FFF2-40B4-BE49-F238E27FC236}">
                <a16:creationId xmlns:a16="http://schemas.microsoft.com/office/drawing/2014/main" id="{78CB9EE3-B004-1B0E-4E2B-3FB5B0B6453C}"/>
              </a:ext>
            </a:extLst>
          </p:cNvPr>
          <p:cNvSpPr>
            <a:spLocks noGrp="1"/>
          </p:cNvSpPr>
          <p:nvPr>
            <p:ph idx="1"/>
          </p:nvPr>
        </p:nvSpPr>
        <p:spPr>
          <a:xfrm>
            <a:off x="797929" y="1259099"/>
            <a:ext cx="9775798" cy="4339801"/>
          </a:xfrm>
        </p:spPr>
        <p:txBody>
          <a:bodyPr>
            <a:noAutofit/>
          </a:bodyPr>
          <a:lstStyle/>
          <a:p>
            <a:pPr marL="0" indent="0"/>
            <a:endParaRPr lang="fr-FR" sz="1800" dirty="0">
              <a:latin typeface="+mn-lt"/>
            </a:endParaRPr>
          </a:p>
          <a:p>
            <a:pPr marL="342900" indent="-342900">
              <a:lnSpc>
                <a:spcPct val="120000"/>
              </a:lnSpc>
              <a:buFont typeface="Arial" panose="020B0604020202020204" pitchFamily="34" charset="0"/>
              <a:buChar char="•"/>
            </a:pPr>
            <a:r>
              <a:rPr lang="fr-FR" sz="2000" dirty="0">
                <a:solidFill>
                  <a:srgbClr val="0070C0"/>
                </a:solidFill>
                <a:latin typeface="+mn-lt"/>
              </a:rPr>
              <a:t>Élaboration d’un PPT obligatoire pour les copropriétés d’habitation de plus de 10 ans.</a:t>
            </a:r>
          </a:p>
          <a:p>
            <a:pPr marL="342900" indent="-342900">
              <a:lnSpc>
                <a:spcPct val="120000"/>
              </a:lnSpc>
              <a:buFont typeface="Arial" panose="020B0604020202020204" pitchFamily="34" charset="0"/>
              <a:buChar char="•"/>
            </a:pPr>
            <a:r>
              <a:rPr lang="fr-FR" sz="2000" dirty="0">
                <a:latin typeface="+mn-lt"/>
              </a:rPr>
              <a:t>Actualisation tous les 10 ans ensuite (1 seule exception: si un diagnostic technique global (DTG) n’a identifié aucuns travaux à faire dans les 10 ans à venir).</a:t>
            </a:r>
          </a:p>
          <a:p>
            <a:pPr marL="342900" indent="-342900">
              <a:lnSpc>
                <a:spcPct val="120000"/>
              </a:lnSpc>
              <a:buFont typeface="Arial" panose="020B0604020202020204" pitchFamily="34" charset="0"/>
              <a:buChar char="•"/>
            </a:pPr>
            <a:r>
              <a:rPr lang="fr-FR" sz="2000" dirty="0">
                <a:solidFill>
                  <a:srgbClr val="0070C0"/>
                </a:solidFill>
                <a:latin typeface="+mn-lt"/>
              </a:rPr>
              <a:t>Le fonds travaux sera affecté à la réalisation du PPT, et des travaux d’urgence, ou de sauvegarde, sécurité hors PPT, économies d’énergie hors PPT.</a:t>
            </a:r>
          </a:p>
          <a:p>
            <a:pPr marL="342900" indent="-342900">
              <a:lnSpc>
                <a:spcPct val="120000"/>
              </a:lnSpc>
              <a:buFont typeface="Arial" panose="020B0604020202020204" pitchFamily="34" charset="0"/>
              <a:buChar char="•"/>
            </a:pPr>
            <a:r>
              <a:rPr lang="fr-FR" sz="2000" dirty="0">
                <a:latin typeface="+mn-lt"/>
              </a:rPr>
              <a:t>Carnet d’entretien de l’immeuble : Inscription des travaux du PPT, et du DTG s’il existe, et leur échéancier communiqué en cas de vente de lot.</a:t>
            </a:r>
          </a:p>
          <a:p>
            <a:pPr marL="342900" indent="-342900">
              <a:lnSpc>
                <a:spcPct val="120000"/>
              </a:lnSpc>
              <a:buFont typeface="Arial" panose="020B0604020202020204" pitchFamily="34" charset="0"/>
              <a:buChar char="•"/>
            </a:pPr>
            <a:r>
              <a:rPr lang="fr-FR" sz="2000" dirty="0">
                <a:latin typeface="+mn-lt"/>
              </a:rPr>
              <a:t>L’administration pourra élaborer ou modifier un PPT aux frais de la copropriété si celui adopté par l’AG est insuffisant pour assurer la sauvegarde de l’immeuble et la sécurité des occupants. Ce projet administratif sera soumis au vote de l’AG.</a:t>
            </a:r>
          </a:p>
        </p:txBody>
      </p:sp>
      <p:pic>
        <p:nvPicPr>
          <p:cNvPr id="6" name="Picture 2" descr="f8df1bef-6142-4e4a-b0fa-a0c9dc9f2f98@mxp5">
            <a:extLst>
              <a:ext uri="{FF2B5EF4-FFF2-40B4-BE49-F238E27FC236}">
                <a16:creationId xmlns:a16="http://schemas.microsoft.com/office/drawing/2014/main" id="{2F8F752D-4C6E-050E-E9A1-B82FAFF5FD1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3727" y="142724"/>
            <a:ext cx="1008003" cy="98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78448578"/>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E7ADDF-1FD0-5591-CD91-E986F8628752}"/>
              </a:ext>
            </a:extLst>
          </p:cNvPr>
          <p:cNvSpPr>
            <a:spLocks noGrp="1"/>
          </p:cNvSpPr>
          <p:nvPr>
            <p:ph type="title"/>
          </p:nvPr>
        </p:nvSpPr>
        <p:spPr>
          <a:xfrm>
            <a:off x="349664" y="329608"/>
            <a:ext cx="9905330" cy="612000"/>
          </a:xfrm>
        </p:spPr>
        <p:txBody>
          <a:bodyPr>
            <a:normAutofit fontScale="90000"/>
          </a:bodyPr>
          <a:lstStyle/>
          <a:p>
            <a:r>
              <a:rPr lang="fr-FR" sz="4000" b="1" u="sng" dirty="0">
                <a:solidFill>
                  <a:schemeClr val="bg1">
                    <a:lumMod val="95000"/>
                  </a:schemeClr>
                </a:solidFill>
                <a:cs typeface="Arial" panose="020B0604020202020204" pitchFamily="34" charset="0"/>
              </a:rPr>
              <a:t>Les différents types de travaux </a:t>
            </a:r>
            <a:r>
              <a:rPr lang="fr-FR" sz="4000" b="1" dirty="0">
                <a:solidFill>
                  <a:schemeClr val="bg1">
                    <a:lumMod val="95000"/>
                  </a:schemeClr>
                </a:solidFill>
                <a:cs typeface="Arial" panose="020B0604020202020204" pitchFamily="34" charset="0"/>
              </a:rPr>
              <a:t>:</a:t>
            </a:r>
            <a:br>
              <a:rPr lang="fr-FR" sz="3200" b="1" dirty="0">
                <a:solidFill>
                  <a:schemeClr val="bg1">
                    <a:lumMod val="95000"/>
                  </a:schemeClr>
                </a:solidFill>
                <a:cs typeface="Arial" panose="020B0604020202020204" pitchFamily="34" charset="0"/>
              </a:rPr>
            </a:br>
            <a:br>
              <a:rPr lang="fr-FR" sz="3200" b="1" u="sng" dirty="0">
                <a:solidFill>
                  <a:schemeClr val="bg1"/>
                </a:solidFill>
                <a:cs typeface="Arial" panose="020B0604020202020204" pitchFamily="34" charset="0"/>
              </a:rPr>
            </a:br>
            <a:endParaRPr lang="fr-FR" sz="3200" b="1" u="sng" dirty="0">
              <a:solidFill>
                <a:schemeClr val="bg1"/>
              </a:solidFill>
              <a:cs typeface="Arial" panose="020B0604020202020204" pitchFamily="34" charset="0"/>
            </a:endParaRPr>
          </a:p>
        </p:txBody>
      </p:sp>
      <p:sp>
        <p:nvSpPr>
          <p:cNvPr id="3" name="Espace réservé du contenu 2">
            <a:extLst>
              <a:ext uri="{FF2B5EF4-FFF2-40B4-BE49-F238E27FC236}">
                <a16:creationId xmlns:a16="http://schemas.microsoft.com/office/drawing/2014/main" id="{E9FDECC9-48A9-9DF3-0C25-9E3B21A6B7DE}"/>
              </a:ext>
            </a:extLst>
          </p:cNvPr>
          <p:cNvSpPr>
            <a:spLocks noGrp="1"/>
          </p:cNvSpPr>
          <p:nvPr>
            <p:ph idx="1"/>
          </p:nvPr>
        </p:nvSpPr>
        <p:spPr>
          <a:xfrm>
            <a:off x="995881" y="1521481"/>
            <a:ext cx="10067454" cy="4806891"/>
          </a:xfrm>
        </p:spPr>
        <p:txBody>
          <a:bodyPr vert="horz" lIns="91440" tIns="45720" rIns="91440" bIns="45720" rtlCol="0" anchor="t">
            <a:normAutofit lnSpcReduction="10000"/>
          </a:bodyPr>
          <a:lstStyle/>
          <a:p>
            <a:pPr marL="0" indent="0">
              <a:buNone/>
            </a:pPr>
            <a:endParaRPr lang="fr-CA" sz="1900" dirty="0">
              <a:solidFill>
                <a:srgbClr val="C00000"/>
              </a:solidFill>
            </a:endParaRPr>
          </a:p>
          <a:p>
            <a:pPr marL="342900" indent="-342900" algn="just">
              <a:buFont typeface="Arial" panose="020B0604020202020204" pitchFamily="34" charset="0"/>
              <a:buChar char="•"/>
            </a:pPr>
            <a:r>
              <a:rPr lang="fr-FR" sz="3000" dirty="0">
                <a:latin typeface="+mn-lt"/>
              </a:rPr>
              <a:t>Les </a:t>
            </a:r>
            <a:r>
              <a:rPr lang="fr-FR" sz="3000" b="1" dirty="0">
                <a:latin typeface="+mn-lt"/>
              </a:rPr>
              <a:t>travaux de maintenance </a:t>
            </a:r>
            <a:r>
              <a:rPr lang="fr-FR" sz="3000" dirty="0">
                <a:latin typeface="+mn-lt"/>
              </a:rPr>
              <a:t>(</a:t>
            </a:r>
            <a:r>
              <a:rPr lang="fr-FR" sz="3000" i="1" dirty="0">
                <a:latin typeface="+mn-lt"/>
              </a:rPr>
              <a:t>article 45 décret du 17.03.1967</a:t>
            </a:r>
            <a:r>
              <a:rPr lang="fr-FR" sz="3000" dirty="0">
                <a:latin typeface="+mn-lt"/>
              </a:rPr>
              <a:t>) :</a:t>
            </a:r>
          </a:p>
          <a:p>
            <a:pPr marL="0" indent="0" algn="just">
              <a:buNone/>
            </a:pPr>
            <a:r>
              <a:rPr lang="fr-FR" sz="3000" dirty="0">
                <a:latin typeface="+mn-lt"/>
              </a:rPr>
              <a:t>« travaux d'entretien courant, exécutés en vue de maintenir l'état de l'immeuble ou de prévenir la défaillance d'un élément d'équipement commun ; ils comprennent les menues réparations. »</a:t>
            </a:r>
          </a:p>
          <a:p>
            <a:pPr marL="0" indent="0" algn="just">
              <a:buNone/>
            </a:pPr>
            <a:endParaRPr lang="fr-FR" sz="3000" dirty="0">
              <a:latin typeface="+mn-lt"/>
            </a:endParaRPr>
          </a:p>
          <a:p>
            <a:pPr marL="342900" indent="-342900" algn="just">
              <a:buFont typeface="Arial" panose="020B0604020202020204" pitchFamily="34" charset="0"/>
              <a:buChar char="•"/>
            </a:pPr>
            <a:r>
              <a:rPr lang="fr-FR" sz="3000" dirty="0">
                <a:latin typeface="+mn-lt"/>
              </a:rPr>
              <a:t>Les </a:t>
            </a:r>
            <a:r>
              <a:rPr lang="fr-FR" sz="3000" b="1" dirty="0">
                <a:latin typeface="+mn-lt"/>
              </a:rPr>
              <a:t>travaux hors budget prévisionnel = travaux hors maintenance</a:t>
            </a:r>
          </a:p>
          <a:p>
            <a:pPr marL="0" indent="0">
              <a:buNone/>
            </a:pPr>
            <a:endParaRPr lang="fr-FR" dirty="0"/>
          </a:p>
        </p:txBody>
      </p:sp>
      <p:pic>
        <p:nvPicPr>
          <p:cNvPr id="5" name="Picture 2" descr="f8df1bef-6142-4e4a-b0fa-a0c9dc9f2f98@mxp5">
            <a:extLst>
              <a:ext uri="{FF2B5EF4-FFF2-40B4-BE49-F238E27FC236}">
                <a16:creationId xmlns:a16="http://schemas.microsoft.com/office/drawing/2014/main" id="{20B4D877-AA53-FABC-4BB7-692C1419854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3727" y="142724"/>
            <a:ext cx="1008003" cy="98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72614321"/>
      </p:ext>
    </p:extLst>
  </p:cSld>
  <p:clrMapOvr>
    <a:masterClrMapping/>
  </p:clrMapOvr>
  <p:transition spd="med">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E82997-77B8-AA3A-1FD2-3A9F5B25D60F}"/>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D8DCB1BE-15E4-91BC-1138-484DE9DD31F0}"/>
              </a:ext>
            </a:extLst>
          </p:cNvPr>
          <p:cNvSpPr>
            <a:spLocks noGrp="1"/>
          </p:cNvSpPr>
          <p:nvPr>
            <p:ph type="title"/>
          </p:nvPr>
        </p:nvSpPr>
        <p:spPr>
          <a:xfrm>
            <a:off x="248131" y="387086"/>
            <a:ext cx="9657498" cy="869882"/>
          </a:xfrm>
        </p:spPr>
        <p:txBody>
          <a:bodyPr>
            <a:normAutofit fontScale="90000"/>
          </a:bodyPr>
          <a:lstStyle/>
          <a:p>
            <a:r>
              <a:rPr lang="fr-FR" sz="4000" b="1" u="sng" dirty="0">
                <a:solidFill>
                  <a:schemeClr val="bg1"/>
                </a:solidFill>
                <a:cs typeface="Arial" panose="020B0604020202020204" pitchFamily="34" charset="0"/>
              </a:rPr>
              <a:t>Que prévoir ?</a:t>
            </a:r>
            <a:br>
              <a:rPr lang="fr-FR" sz="4000" b="1" u="sng" dirty="0">
                <a:solidFill>
                  <a:schemeClr val="bg1"/>
                </a:solidFill>
                <a:cs typeface="Arial" panose="020B0604020202020204" pitchFamily="34" charset="0"/>
              </a:rPr>
            </a:br>
            <a:br>
              <a:rPr lang="fr-FR" sz="4000" b="1" u="sng" dirty="0">
                <a:solidFill>
                  <a:schemeClr val="bg1"/>
                </a:solidFill>
                <a:cs typeface="Arial" panose="020B0604020202020204" pitchFamily="34" charset="0"/>
              </a:rPr>
            </a:br>
            <a:br>
              <a:rPr lang="fr-FR" sz="3600" b="1" u="sng" dirty="0">
                <a:solidFill>
                  <a:schemeClr val="bg1"/>
                </a:solidFill>
                <a:cs typeface="Arial" panose="020B0604020202020204" pitchFamily="34" charset="0"/>
              </a:rPr>
            </a:br>
            <a:br>
              <a:rPr lang="fr-FR" sz="2800" b="1" u="sng" dirty="0">
                <a:solidFill>
                  <a:schemeClr val="bg1"/>
                </a:solidFill>
                <a:cs typeface="Arial" panose="020B0604020202020204" pitchFamily="34" charset="0"/>
              </a:rPr>
            </a:br>
            <a:endParaRPr lang="fr-FR" sz="2800" u="sng" dirty="0">
              <a:solidFill>
                <a:srgbClr val="0070C0"/>
              </a:solidFill>
              <a:cs typeface="Arial" panose="020B0604020202020204" pitchFamily="34" charset="0"/>
            </a:endParaRPr>
          </a:p>
        </p:txBody>
      </p:sp>
      <p:sp>
        <p:nvSpPr>
          <p:cNvPr id="3" name="Espace réservé du contenu 2">
            <a:extLst>
              <a:ext uri="{FF2B5EF4-FFF2-40B4-BE49-F238E27FC236}">
                <a16:creationId xmlns:a16="http://schemas.microsoft.com/office/drawing/2014/main" id="{C30F0EAC-BED7-63B6-D6EF-C0A69C73D406}"/>
              </a:ext>
            </a:extLst>
          </p:cNvPr>
          <p:cNvSpPr>
            <a:spLocks noGrp="1"/>
          </p:cNvSpPr>
          <p:nvPr>
            <p:ph idx="1"/>
          </p:nvPr>
        </p:nvSpPr>
        <p:spPr>
          <a:xfrm>
            <a:off x="797929" y="1259099"/>
            <a:ext cx="9775798" cy="4339801"/>
          </a:xfrm>
        </p:spPr>
        <p:txBody>
          <a:bodyPr>
            <a:noAutofit/>
          </a:bodyPr>
          <a:lstStyle/>
          <a:p>
            <a:pPr marL="0" indent="0"/>
            <a:endParaRPr lang="fr-FR" sz="1800" dirty="0">
              <a:latin typeface="+mn-lt"/>
            </a:endParaRPr>
          </a:p>
          <a:p>
            <a:pPr marL="342900" indent="-342900">
              <a:buFont typeface="Arial" panose="020B0604020202020204" pitchFamily="34" charset="0"/>
              <a:buChar char="•"/>
            </a:pPr>
            <a:r>
              <a:rPr lang="fr-FR" sz="1800" b="1" u="sng" dirty="0">
                <a:latin typeface="+mn-lt"/>
              </a:rPr>
              <a:t>Petites copropriétés </a:t>
            </a:r>
            <a:r>
              <a:rPr lang="fr-FR" sz="1800" b="1" dirty="0">
                <a:latin typeface="+mn-lt"/>
              </a:rPr>
              <a:t>: </a:t>
            </a:r>
            <a:r>
              <a:rPr lang="fr-FR" sz="1800" dirty="0">
                <a:solidFill>
                  <a:srgbClr val="0070C0"/>
                </a:solidFill>
                <a:latin typeface="+mn-lt"/>
              </a:rPr>
              <a:t>La création du fonds travaux est obligatoire au 10è anniversaire de la copropriété et l’élaboration du PPPT au 15è anniversaire des bâtiments devrait vous permettre de faire un bilan et un programme.</a:t>
            </a:r>
          </a:p>
          <a:p>
            <a:pPr marL="342900" indent="-342900">
              <a:buFont typeface="Arial" panose="020B0604020202020204" pitchFamily="34" charset="0"/>
              <a:buChar char="•"/>
            </a:pPr>
            <a:r>
              <a:rPr lang="fr-FR" sz="1800" dirty="0">
                <a:latin typeface="+mn-lt"/>
              </a:rPr>
              <a:t>Les </a:t>
            </a:r>
            <a:r>
              <a:rPr lang="fr-FR" sz="1800" dirty="0">
                <a:solidFill>
                  <a:srgbClr val="0070C0"/>
                </a:solidFill>
                <a:latin typeface="+mn-lt"/>
              </a:rPr>
              <a:t>subventions</a:t>
            </a:r>
            <a:r>
              <a:rPr lang="fr-FR" sz="1800" dirty="0">
                <a:latin typeface="+mn-lt"/>
              </a:rPr>
              <a:t> de rénovation énergétique sont accessibles en priorité maintenant dans le cadre du Plan de Relance et elles sont pour vous aussi. Consultez. </a:t>
            </a:r>
            <a:r>
              <a:rPr lang="fr-FR" sz="1800" dirty="0">
                <a:solidFill>
                  <a:srgbClr val="0070C0"/>
                </a:solidFill>
                <a:latin typeface="+mn-lt"/>
              </a:rPr>
              <a:t>https://www.france .renov.gouv.fr/ </a:t>
            </a:r>
          </a:p>
          <a:p>
            <a:pPr marL="342900" indent="-342900">
              <a:buFont typeface="Arial" panose="020B0604020202020204" pitchFamily="34" charset="0"/>
              <a:buChar char="•"/>
            </a:pPr>
            <a:r>
              <a:rPr lang="fr-FR" sz="1800" dirty="0">
                <a:latin typeface="+mn-lt"/>
              </a:rPr>
              <a:t>Vous êtes peu de cotisants et </a:t>
            </a:r>
            <a:r>
              <a:rPr lang="fr-FR" sz="1800" dirty="0">
                <a:solidFill>
                  <a:srgbClr val="0070C0"/>
                </a:solidFill>
                <a:latin typeface="+mn-lt"/>
              </a:rPr>
              <a:t>il faut donc du temps </a:t>
            </a:r>
            <a:r>
              <a:rPr lang="fr-FR" sz="1800" dirty="0">
                <a:latin typeface="+mn-lt"/>
              </a:rPr>
              <a:t>pour réunir l’argent des travaux: s’il y a beaucoup de travaux à prévoir, commencez à garnir votre fonds travaux à l’avance pour pouvoir financer vos travaux du futur PPT.</a:t>
            </a:r>
          </a:p>
          <a:p>
            <a:pPr marL="342900" indent="-342900">
              <a:buFont typeface="Arial" panose="020B0604020202020204" pitchFamily="34" charset="0"/>
              <a:buChar char="•"/>
            </a:pPr>
            <a:r>
              <a:rPr lang="fr-FR" sz="1800" dirty="0">
                <a:latin typeface="+mn-lt"/>
              </a:rPr>
              <a:t>Assainissez votre </a:t>
            </a:r>
            <a:r>
              <a:rPr lang="fr-FR" sz="1800" dirty="0">
                <a:solidFill>
                  <a:srgbClr val="0070C0"/>
                </a:solidFill>
                <a:latin typeface="+mn-lt"/>
              </a:rPr>
              <a:t>situation financière</a:t>
            </a:r>
            <a:r>
              <a:rPr lang="fr-FR" sz="1800" dirty="0">
                <a:latin typeface="+mn-lt"/>
              </a:rPr>
              <a:t> (impayés) si nécessaire. </a:t>
            </a:r>
          </a:p>
          <a:p>
            <a:pPr marL="342900" indent="-342900">
              <a:buFont typeface="Arial" panose="020B0604020202020204" pitchFamily="34" charset="0"/>
              <a:buChar char="•"/>
            </a:pPr>
            <a:r>
              <a:rPr lang="fr-FR" sz="1800" dirty="0">
                <a:latin typeface="+mn-lt"/>
              </a:rPr>
              <a:t>Renseignez-vous régulièrement sur </a:t>
            </a:r>
            <a:r>
              <a:rPr lang="fr-FR" sz="1800" dirty="0">
                <a:solidFill>
                  <a:srgbClr val="0070C0"/>
                </a:solidFill>
                <a:latin typeface="+mn-lt"/>
              </a:rPr>
              <a:t>l’état technique </a:t>
            </a:r>
            <a:r>
              <a:rPr lang="fr-FR" sz="1800" dirty="0">
                <a:latin typeface="+mn-lt"/>
              </a:rPr>
              <a:t>de votre immeuble pour évaluer les besoins de travaux et l’évolution du bâti et des équipements: les petits travaux d’entretien et conservation sont moins chers que les grandes opérations de rénovation.(avis d’architecte, PPPT, Bilan Initial du bâti BIB+ pour faire le PPPT: demandez à l’ARC)</a:t>
            </a:r>
          </a:p>
          <a:p>
            <a:pPr marL="342900" indent="-342900">
              <a:buFont typeface="Arial" panose="020B0604020202020204" pitchFamily="34" charset="0"/>
              <a:buChar char="•"/>
            </a:pPr>
            <a:r>
              <a:rPr lang="fr-FR" sz="1800" dirty="0">
                <a:latin typeface="+mn-lt"/>
              </a:rPr>
              <a:t>Votez la </a:t>
            </a:r>
            <a:r>
              <a:rPr lang="fr-FR" sz="1800" dirty="0">
                <a:solidFill>
                  <a:srgbClr val="0070C0"/>
                </a:solidFill>
                <a:latin typeface="+mn-lt"/>
              </a:rPr>
              <a:t>mise en concurrence obligatoire </a:t>
            </a:r>
            <a:r>
              <a:rPr lang="fr-FR" sz="1800" dirty="0">
                <a:latin typeface="+mn-lt"/>
              </a:rPr>
              <a:t>des entreprises pour les votes en AG au-dessus d’un montant adapté aux besoins de votre copropriété.</a:t>
            </a:r>
          </a:p>
        </p:txBody>
      </p:sp>
      <p:pic>
        <p:nvPicPr>
          <p:cNvPr id="6" name="Picture 2" descr="f8df1bef-6142-4e4a-b0fa-a0c9dc9f2f98@mxp5">
            <a:extLst>
              <a:ext uri="{FF2B5EF4-FFF2-40B4-BE49-F238E27FC236}">
                <a16:creationId xmlns:a16="http://schemas.microsoft.com/office/drawing/2014/main" id="{4E4618C8-FFBA-B850-7B78-CC1A35FCDA3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3727" y="142724"/>
            <a:ext cx="1008003" cy="98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48952560"/>
      </p:ext>
    </p:extLst>
  </p:cSld>
  <p:clrMapOvr>
    <a:masterClrMapping/>
  </p:clrMapOvr>
  <p:transition spd="med">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6131B1-9EDD-837B-5597-A6774726A7BF}"/>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ED54B916-606C-00C9-9FE2-42B3E182100E}"/>
              </a:ext>
            </a:extLst>
          </p:cNvPr>
          <p:cNvSpPr>
            <a:spLocks noGrp="1"/>
          </p:cNvSpPr>
          <p:nvPr>
            <p:ph type="title"/>
          </p:nvPr>
        </p:nvSpPr>
        <p:spPr>
          <a:xfrm>
            <a:off x="230024" y="142724"/>
            <a:ext cx="9657498" cy="869882"/>
          </a:xfrm>
        </p:spPr>
        <p:txBody>
          <a:bodyPr>
            <a:normAutofit fontScale="90000"/>
          </a:bodyPr>
          <a:lstStyle/>
          <a:p>
            <a:r>
              <a:rPr lang="fr-FR" sz="3600" b="1" u="sng" dirty="0">
                <a:solidFill>
                  <a:schemeClr val="bg1"/>
                </a:solidFill>
                <a:cs typeface="Arial" panose="020B0604020202020204" pitchFamily="34" charset="0"/>
              </a:rPr>
              <a:t>Grandes copropriétés : planifiez, et continuez! </a:t>
            </a:r>
            <a:br>
              <a:rPr lang="fr-FR" sz="3600" b="1" u="sng" dirty="0">
                <a:solidFill>
                  <a:schemeClr val="bg1"/>
                </a:solidFill>
                <a:cs typeface="Arial" panose="020B0604020202020204" pitchFamily="34" charset="0"/>
              </a:rPr>
            </a:br>
            <a:br>
              <a:rPr lang="fr-FR" sz="4000" b="1" u="sng" dirty="0">
                <a:solidFill>
                  <a:schemeClr val="bg1"/>
                </a:solidFill>
                <a:cs typeface="Arial" panose="020B0604020202020204" pitchFamily="34" charset="0"/>
              </a:rPr>
            </a:br>
            <a:br>
              <a:rPr lang="fr-FR" sz="3600" b="1" u="sng" dirty="0">
                <a:solidFill>
                  <a:schemeClr val="bg1"/>
                </a:solidFill>
                <a:cs typeface="Arial" panose="020B0604020202020204" pitchFamily="34" charset="0"/>
              </a:rPr>
            </a:br>
            <a:br>
              <a:rPr lang="fr-FR" sz="2800" b="1" u="sng" dirty="0">
                <a:solidFill>
                  <a:schemeClr val="bg1"/>
                </a:solidFill>
                <a:cs typeface="Arial" panose="020B0604020202020204" pitchFamily="34" charset="0"/>
              </a:rPr>
            </a:br>
            <a:endParaRPr lang="fr-FR" sz="2800" u="sng" dirty="0">
              <a:solidFill>
                <a:srgbClr val="0070C0"/>
              </a:solidFill>
              <a:cs typeface="Arial" panose="020B0604020202020204" pitchFamily="34" charset="0"/>
            </a:endParaRPr>
          </a:p>
        </p:txBody>
      </p:sp>
      <p:sp>
        <p:nvSpPr>
          <p:cNvPr id="3" name="Espace réservé du contenu 2">
            <a:extLst>
              <a:ext uri="{FF2B5EF4-FFF2-40B4-BE49-F238E27FC236}">
                <a16:creationId xmlns:a16="http://schemas.microsoft.com/office/drawing/2014/main" id="{661A72D2-088A-0F9A-917C-4F0A80C464C9}"/>
              </a:ext>
            </a:extLst>
          </p:cNvPr>
          <p:cNvSpPr>
            <a:spLocks noGrp="1"/>
          </p:cNvSpPr>
          <p:nvPr>
            <p:ph idx="1"/>
          </p:nvPr>
        </p:nvSpPr>
        <p:spPr>
          <a:xfrm>
            <a:off x="1060479" y="1437773"/>
            <a:ext cx="9775798" cy="5277503"/>
          </a:xfrm>
        </p:spPr>
        <p:txBody>
          <a:bodyPr>
            <a:noAutofit/>
          </a:bodyPr>
          <a:lstStyle/>
          <a:p>
            <a:pPr marL="0" indent="0"/>
            <a:r>
              <a:rPr lang="fr-FR" sz="1800" dirty="0">
                <a:latin typeface="+mn-lt"/>
              </a:rPr>
              <a:t>Le projet de PPT et de PPT voté sont des </a:t>
            </a:r>
            <a:r>
              <a:rPr lang="fr-FR" sz="1800" dirty="0">
                <a:solidFill>
                  <a:srgbClr val="0070C0"/>
                </a:solidFill>
                <a:latin typeface="+mn-lt"/>
              </a:rPr>
              <a:t>outils de planification </a:t>
            </a:r>
            <a:r>
              <a:rPr lang="fr-FR" sz="1800" dirty="0">
                <a:latin typeface="+mn-lt"/>
              </a:rPr>
              <a:t>sur plusieurs années qui rendent les travaux économiquement plus accessibles à tous grâce à une épargne collective prolongée, et plus prévisibles pour l’épargne individuelle.</a:t>
            </a:r>
          </a:p>
          <a:p>
            <a:pPr marL="0" indent="0"/>
            <a:endParaRPr lang="fr-FR" sz="1800" dirty="0">
              <a:latin typeface="+mn-lt"/>
            </a:endParaRPr>
          </a:p>
          <a:p>
            <a:pPr marL="0" indent="0"/>
            <a:r>
              <a:rPr lang="fr-FR" sz="1800" dirty="0">
                <a:latin typeface="+mn-lt"/>
              </a:rPr>
              <a:t>La planification donne aussi un temps suffisant pour </a:t>
            </a:r>
            <a:r>
              <a:rPr lang="fr-FR" sz="1800" dirty="0">
                <a:solidFill>
                  <a:srgbClr val="0070C0"/>
                </a:solidFill>
                <a:latin typeface="+mn-lt"/>
              </a:rPr>
              <a:t>assainir les finances </a:t>
            </a:r>
            <a:r>
              <a:rPr lang="fr-FR" sz="1800" dirty="0">
                <a:latin typeface="+mn-lt"/>
              </a:rPr>
              <a:t>et mettre en place des modes de fonctionnement pérenne et réactif de votre conseil syndical. </a:t>
            </a:r>
          </a:p>
          <a:p>
            <a:pPr marL="0" indent="0"/>
            <a:endParaRPr lang="fr-FR" sz="1800" dirty="0">
              <a:latin typeface="+mn-lt"/>
            </a:endParaRPr>
          </a:p>
          <a:p>
            <a:pPr marL="0" indent="0"/>
            <a:r>
              <a:rPr lang="fr-FR" sz="1800" dirty="0">
                <a:latin typeface="+mn-lt"/>
              </a:rPr>
              <a:t>N’attendez pas que votre syndic prévoie lui-même vos travaux pour 10 ans à partir du PPPT avec ses entreprises favorites: faites dès maintenant les </a:t>
            </a:r>
            <a:r>
              <a:rPr lang="fr-FR" sz="1800" dirty="0">
                <a:solidFill>
                  <a:srgbClr val="0070C0"/>
                </a:solidFill>
                <a:latin typeface="+mn-lt"/>
              </a:rPr>
              <a:t>appels d’offres </a:t>
            </a:r>
            <a:r>
              <a:rPr lang="fr-FR" sz="1800" dirty="0">
                <a:latin typeface="+mn-lt"/>
              </a:rPr>
              <a:t>qu’il vous faut pour discerner les priorités techniques de vos immeubles et participer activement à l’élaboration de votre futur PPT voté. </a:t>
            </a:r>
          </a:p>
          <a:p>
            <a:pPr marL="0" indent="0"/>
            <a:endParaRPr lang="fr-FR" sz="1800" dirty="0">
              <a:latin typeface="+mn-lt"/>
            </a:endParaRPr>
          </a:p>
          <a:p>
            <a:pPr marL="0" indent="0"/>
            <a:r>
              <a:rPr lang="fr-FR" sz="1800" dirty="0">
                <a:latin typeface="+mn-lt"/>
              </a:rPr>
              <a:t>Renseignez-vous sur les entreprises.</a:t>
            </a:r>
          </a:p>
          <a:p>
            <a:pPr marL="0" indent="0"/>
            <a:endParaRPr lang="fr-FR" sz="1800" dirty="0">
              <a:latin typeface="+mn-lt"/>
            </a:endParaRPr>
          </a:p>
          <a:p>
            <a:pPr marL="0" indent="0"/>
            <a:r>
              <a:rPr lang="fr-FR" sz="1800" dirty="0">
                <a:latin typeface="+mn-lt"/>
              </a:rPr>
              <a:t>Mettez systématiquement les entreprises en </a:t>
            </a:r>
            <a:r>
              <a:rPr lang="fr-FR" sz="1800" dirty="0">
                <a:solidFill>
                  <a:srgbClr val="0070C0"/>
                </a:solidFill>
                <a:latin typeface="+mn-lt"/>
              </a:rPr>
              <a:t>concurrence</a:t>
            </a:r>
            <a:r>
              <a:rPr lang="fr-FR" sz="1800" dirty="0">
                <a:latin typeface="+mn-lt"/>
              </a:rPr>
              <a:t>. Faites voter en AG l’obligation de mise en concurrence.</a:t>
            </a:r>
          </a:p>
        </p:txBody>
      </p:sp>
      <p:pic>
        <p:nvPicPr>
          <p:cNvPr id="6" name="Picture 2" descr="f8df1bef-6142-4e4a-b0fa-a0c9dc9f2f98@mxp5">
            <a:extLst>
              <a:ext uri="{FF2B5EF4-FFF2-40B4-BE49-F238E27FC236}">
                <a16:creationId xmlns:a16="http://schemas.microsoft.com/office/drawing/2014/main" id="{E7F0E262-2CC1-4293-514E-ED465697A29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3727" y="142724"/>
            <a:ext cx="1008003" cy="98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45151584"/>
      </p:ext>
    </p:extLst>
  </p:cSld>
  <p:clrMapOvr>
    <a:masterClrMapping/>
  </p:clrMapOvr>
  <p:transition spd="med">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2E31E8-6559-EB90-322A-98D12C2FEA78}"/>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2366A91C-1D9E-C29D-F633-D769B2611F74}"/>
              </a:ext>
            </a:extLst>
          </p:cNvPr>
          <p:cNvSpPr>
            <a:spLocks noGrp="1"/>
          </p:cNvSpPr>
          <p:nvPr>
            <p:ph type="title"/>
          </p:nvPr>
        </p:nvSpPr>
        <p:spPr>
          <a:xfrm>
            <a:off x="429201" y="258610"/>
            <a:ext cx="9657498" cy="869882"/>
          </a:xfrm>
        </p:spPr>
        <p:txBody>
          <a:bodyPr>
            <a:normAutofit fontScale="90000"/>
          </a:bodyPr>
          <a:lstStyle/>
          <a:p>
            <a:r>
              <a:rPr lang="fr-FR" sz="4900" b="1" u="sng" dirty="0">
                <a:solidFill>
                  <a:schemeClr val="bg1"/>
                </a:solidFill>
                <a:cs typeface="Arial" panose="020B0604020202020204" pitchFamily="34" charset="0"/>
              </a:rPr>
              <a:t>Bons travaux !</a:t>
            </a:r>
            <a:br>
              <a:rPr lang="fr-FR" sz="4900" b="1" u="sng" dirty="0">
                <a:solidFill>
                  <a:schemeClr val="bg1"/>
                </a:solidFill>
                <a:cs typeface="Arial" panose="020B0604020202020204" pitchFamily="34" charset="0"/>
              </a:rPr>
            </a:br>
            <a:br>
              <a:rPr lang="fr-FR" sz="4000" b="1" u="sng" dirty="0">
                <a:solidFill>
                  <a:schemeClr val="bg1"/>
                </a:solidFill>
                <a:cs typeface="Arial" panose="020B0604020202020204" pitchFamily="34" charset="0"/>
              </a:rPr>
            </a:br>
            <a:br>
              <a:rPr lang="fr-FR" sz="3600" b="1" u="sng" dirty="0">
                <a:solidFill>
                  <a:schemeClr val="bg1"/>
                </a:solidFill>
                <a:cs typeface="Arial" panose="020B0604020202020204" pitchFamily="34" charset="0"/>
              </a:rPr>
            </a:br>
            <a:br>
              <a:rPr lang="fr-FR" sz="2800" b="1" u="sng" dirty="0">
                <a:solidFill>
                  <a:schemeClr val="bg1"/>
                </a:solidFill>
                <a:cs typeface="Arial" panose="020B0604020202020204" pitchFamily="34" charset="0"/>
              </a:rPr>
            </a:br>
            <a:endParaRPr lang="fr-FR" sz="2800" u="sng" dirty="0">
              <a:solidFill>
                <a:srgbClr val="0070C0"/>
              </a:solidFill>
              <a:cs typeface="Arial" panose="020B0604020202020204" pitchFamily="34" charset="0"/>
            </a:endParaRPr>
          </a:p>
        </p:txBody>
      </p:sp>
      <p:sp>
        <p:nvSpPr>
          <p:cNvPr id="3" name="Espace réservé du contenu 2">
            <a:extLst>
              <a:ext uri="{FF2B5EF4-FFF2-40B4-BE49-F238E27FC236}">
                <a16:creationId xmlns:a16="http://schemas.microsoft.com/office/drawing/2014/main" id="{0AE8D916-8450-9317-0F05-EAFAA30F7D78}"/>
              </a:ext>
            </a:extLst>
          </p:cNvPr>
          <p:cNvSpPr>
            <a:spLocks noGrp="1"/>
          </p:cNvSpPr>
          <p:nvPr>
            <p:ph idx="1"/>
          </p:nvPr>
        </p:nvSpPr>
        <p:spPr>
          <a:xfrm>
            <a:off x="1060479" y="1437773"/>
            <a:ext cx="9775798" cy="5277503"/>
          </a:xfrm>
        </p:spPr>
        <p:txBody>
          <a:bodyPr>
            <a:noAutofit/>
          </a:bodyPr>
          <a:lstStyle/>
          <a:p>
            <a:pPr marL="0" indent="0"/>
            <a:r>
              <a:rPr lang="fr-FR" sz="1800" dirty="0">
                <a:latin typeface="+mn-lt"/>
              </a:rPr>
              <a:t> </a:t>
            </a:r>
          </a:p>
        </p:txBody>
      </p:sp>
      <p:pic>
        <p:nvPicPr>
          <p:cNvPr id="6" name="Picture 2" descr="f8df1bef-6142-4e4a-b0fa-a0c9dc9f2f98@mxp5">
            <a:extLst>
              <a:ext uri="{FF2B5EF4-FFF2-40B4-BE49-F238E27FC236}">
                <a16:creationId xmlns:a16="http://schemas.microsoft.com/office/drawing/2014/main" id="{40F0F8D2-2A7C-CD4F-6526-0F6800FF28D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3727" y="142724"/>
            <a:ext cx="1008003" cy="98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Graphique 6" descr="Grue">
            <a:extLst>
              <a:ext uri="{FF2B5EF4-FFF2-40B4-BE49-F238E27FC236}">
                <a16:creationId xmlns:a16="http://schemas.microsoft.com/office/drawing/2014/main" id="{A95DCD19-9A17-865B-7EDE-6FF5F67822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79708" y="1523091"/>
            <a:ext cx="4567496" cy="4567496"/>
          </a:xfrm>
          <a:prstGeom prst="rect">
            <a:avLst/>
          </a:prstGeom>
        </p:spPr>
      </p:pic>
    </p:spTree>
    <p:extLst>
      <p:ext uri="{BB962C8B-B14F-4D97-AF65-F5344CB8AC3E}">
        <p14:creationId xmlns:p14="http://schemas.microsoft.com/office/powerpoint/2010/main" val="3724367408"/>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78651" y="242313"/>
            <a:ext cx="10515600" cy="557513"/>
          </a:xfrm>
        </p:spPr>
        <p:txBody>
          <a:bodyPr>
            <a:noAutofit/>
          </a:bodyPr>
          <a:lstStyle/>
          <a:p>
            <a:r>
              <a:rPr lang="fr-FR" sz="3000" u="sng" dirty="0">
                <a:solidFill>
                  <a:schemeClr val="bg1"/>
                </a:solidFill>
              </a:rPr>
              <a:t>Les travaux assimilés à la maintenance courante </a:t>
            </a:r>
            <a:br>
              <a:rPr lang="fr-FR" sz="3000" u="sng" dirty="0">
                <a:solidFill>
                  <a:schemeClr val="bg1"/>
                </a:solidFill>
              </a:rPr>
            </a:br>
            <a:r>
              <a:rPr lang="fr-FR" sz="3000" u="sng" dirty="0">
                <a:solidFill>
                  <a:schemeClr val="bg1"/>
                </a:solidFill>
              </a:rPr>
              <a:t>(article 44 décret du 17 mars 1967)</a:t>
            </a:r>
          </a:p>
        </p:txBody>
      </p:sp>
      <p:sp>
        <p:nvSpPr>
          <p:cNvPr id="3" name="Espace réservé du contenu 2"/>
          <p:cNvSpPr>
            <a:spLocks noGrp="1"/>
          </p:cNvSpPr>
          <p:nvPr>
            <p:ph idx="1"/>
          </p:nvPr>
        </p:nvSpPr>
        <p:spPr>
          <a:xfrm>
            <a:off x="725514" y="1854517"/>
            <a:ext cx="10515600" cy="4229414"/>
          </a:xfrm>
        </p:spPr>
        <p:txBody>
          <a:bodyPr>
            <a:noAutofit/>
          </a:bodyPr>
          <a:lstStyle/>
          <a:p>
            <a:pPr marL="457200" indent="-457200">
              <a:buFont typeface="Arial" panose="020B0604020202020204" pitchFamily="34" charset="0"/>
              <a:buChar char="•"/>
            </a:pPr>
            <a:r>
              <a:rPr lang="fr-FR" sz="2800" dirty="0">
                <a:latin typeface="+mn-lt"/>
              </a:rPr>
              <a:t>Travaux de remplacement d'éléments d'équipement communs, tels que ceux de la chaudière ou de l'ascenseur, lorsque le prix de ce remplacement est compris forfaitairement dans le contrat de maintenance ou d'entretien y afférent.</a:t>
            </a:r>
          </a:p>
          <a:p>
            <a:pPr marL="0" indent="0"/>
            <a:endParaRPr lang="fr-FR" sz="2800" dirty="0">
              <a:latin typeface="+mn-lt"/>
            </a:endParaRPr>
          </a:p>
          <a:p>
            <a:pPr marL="457200" indent="-457200">
              <a:buFont typeface="Arial" panose="020B0604020202020204" pitchFamily="34" charset="0"/>
              <a:buChar char="•"/>
            </a:pPr>
            <a:r>
              <a:rPr lang="fr-FR" sz="2800" dirty="0">
                <a:latin typeface="+mn-lt"/>
              </a:rPr>
              <a:t>Vérifications périodiques imposées par les réglementations en vigueur sur les éléments d'équipement communs (contrôle quinquennal des ascenseurs, contrôle de divers équipements).</a:t>
            </a:r>
          </a:p>
        </p:txBody>
      </p:sp>
      <p:pic>
        <p:nvPicPr>
          <p:cNvPr id="5" name="Picture 2" descr="f8df1bef-6142-4e4a-b0fa-a0c9dc9f2f98@mxp5">
            <a:extLst>
              <a:ext uri="{FF2B5EF4-FFF2-40B4-BE49-F238E27FC236}">
                <a16:creationId xmlns:a16="http://schemas.microsoft.com/office/drawing/2014/main" id="{217400B7-6D79-0793-A597-762F59D452B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3727" y="142724"/>
            <a:ext cx="1008003" cy="98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73198446"/>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57011D-2471-17AC-FCBA-1DA2776C67F9}"/>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3C67E3C7-7146-3A29-261B-143BFA1D9567}"/>
              </a:ext>
            </a:extLst>
          </p:cNvPr>
          <p:cNvSpPr>
            <a:spLocks noGrp="1"/>
          </p:cNvSpPr>
          <p:nvPr>
            <p:ph type="title"/>
          </p:nvPr>
        </p:nvSpPr>
        <p:spPr>
          <a:xfrm>
            <a:off x="378651" y="242313"/>
            <a:ext cx="10515600" cy="557513"/>
          </a:xfrm>
        </p:spPr>
        <p:txBody>
          <a:bodyPr>
            <a:noAutofit/>
          </a:bodyPr>
          <a:lstStyle/>
          <a:p>
            <a:r>
              <a:rPr lang="fr-FR" sz="3000" u="sng" dirty="0">
                <a:solidFill>
                  <a:schemeClr val="bg1"/>
                </a:solidFill>
              </a:rPr>
              <a:t>Les travaux hors budget prévisionnel</a:t>
            </a:r>
            <a:br>
              <a:rPr lang="fr-FR" sz="3000" u="sng" dirty="0">
                <a:solidFill>
                  <a:schemeClr val="bg1"/>
                </a:solidFill>
              </a:rPr>
            </a:br>
            <a:r>
              <a:rPr lang="fr-FR" sz="3000" u="sng" dirty="0">
                <a:solidFill>
                  <a:schemeClr val="bg1"/>
                </a:solidFill>
              </a:rPr>
              <a:t> (article 44 décret du 17 mars 1967)</a:t>
            </a:r>
          </a:p>
        </p:txBody>
      </p:sp>
      <p:sp>
        <p:nvSpPr>
          <p:cNvPr id="3" name="Espace réservé du contenu 2">
            <a:extLst>
              <a:ext uri="{FF2B5EF4-FFF2-40B4-BE49-F238E27FC236}">
                <a16:creationId xmlns:a16="http://schemas.microsoft.com/office/drawing/2014/main" id="{8A928234-C1E8-E951-2217-2FD830097DF5}"/>
              </a:ext>
            </a:extLst>
          </p:cNvPr>
          <p:cNvSpPr>
            <a:spLocks noGrp="1"/>
          </p:cNvSpPr>
          <p:nvPr>
            <p:ph idx="1"/>
          </p:nvPr>
        </p:nvSpPr>
        <p:spPr>
          <a:xfrm>
            <a:off x="725514" y="1628181"/>
            <a:ext cx="10515600" cy="4229414"/>
          </a:xfrm>
        </p:spPr>
        <p:txBody>
          <a:bodyPr>
            <a:noAutofit/>
          </a:bodyPr>
          <a:lstStyle/>
          <a:p>
            <a:pPr marL="342900" indent="-342900">
              <a:lnSpc>
                <a:spcPct val="150000"/>
              </a:lnSpc>
              <a:buFont typeface="+mj-lt"/>
              <a:buAutoNum type="arabicPeriod"/>
            </a:pPr>
            <a:r>
              <a:rPr lang="fr-FR" sz="2000" dirty="0">
                <a:solidFill>
                  <a:srgbClr val="000000"/>
                </a:solidFill>
                <a:latin typeface="sourcesanspro"/>
              </a:rPr>
              <a:t>T</a:t>
            </a:r>
            <a:r>
              <a:rPr lang="fr-FR" sz="2000" b="0" i="0" dirty="0">
                <a:solidFill>
                  <a:srgbClr val="000000"/>
                </a:solidFill>
                <a:effectLst/>
                <a:latin typeface="sourcesanspro"/>
              </a:rPr>
              <a:t>ravaux de conservation ou d'entretien de l'immeuble, autres que ceux de maintenance ;</a:t>
            </a:r>
          </a:p>
          <a:p>
            <a:pPr marL="342900" indent="-342900">
              <a:lnSpc>
                <a:spcPct val="150000"/>
              </a:lnSpc>
              <a:buFont typeface="+mj-lt"/>
              <a:buAutoNum type="arabicPeriod"/>
            </a:pPr>
            <a:r>
              <a:rPr lang="fr-FR" sz="2000" dirty="0">
                <a:solidFill>
                  <a:srgbClr val="000000"/>
                </a:solidFill>
                <a:latin typeface="sourcesanspro"/>
              </a:rPr>
              <a:t>T</a:t>
            </a:r>
            <a:r>
              <a:rPr lang="fr-FR" sz="2000" b="0" i="0" dirty="0">
                <a:solidFill>
                  <a:srgbClr val="000000"/>
                </a:solidFill>
                <a:effectLst/>
                <a:latin typeface="sourcesanspro"/>
              </a:rPr>
              <a:t>ravaux portant sur les éléments d'équipement communs, autres que ceux de maintenance ;</a:t>
            </a:r>
          </a:p>
          <a:p>
            <a:pPr marL="342900" indent="-342900">
              <a:lnSpc>
                <a:spcPct val="150000"/>
              </a:lnSpc>
              <a:buFont typeface="+mj-lt"/>
              <a:buAutoNum type="arabicPeriod"/>
            </a:pPr>
            <a:r>
              <a:rPr lang="fr-FR" sz="2000" dirty="0">
                <a:solidFill>
                  <a:srgbClr val="000000"/>
                </a:solidFill>
                <a:latin typeface="sourcesanspro"/>
              </a:rPr>
              <a:t>T</a:t>
            </a:r>
            <a:r>
              <a:rPr lang="fr-FR" sz="2000" b="0" i="0" dirty="0">
                <a:solidFill>
                  <a:srgbClr val="000000"/>
                </a:solidFill>
                <a:effectLst/>
                <a:latin typeface="sourcesanspro"/>
              </a:rPr>
              <a:t>ravaux d'amélioration, tels que la transformation d'un ou de plusieurs éléments d'équipement existants, l'adjonction d'éléments nouveaux, l'aménagement de locaux affectés à l'usage commun ou la création de tels locaux, l'affouillement du sol et la surélévation de bâtiments ;</a:t>
            </a:r>
          </a:p>
          <a:p>
            <a:pPr marL="342900" indent="-342900">
              <a:lnSpc>
                <a:spcPct val="150000"/>
              </a:lnSpc>
              <a:buFont typeface="+mj-lt"/>
              <a:buAutoNum type="arabicPeriod"/>
            </a:pPr>
            <a:r>
              <a:rPr lang="fr-FR" sz="2000" b="0" i="0" dirty="0">
                <a:solidFill>
                  <a:srgbClr val="000000"/>
                </a:solidFill>
                <a:effectLst/>
                <a:latin typeface="sourcesanspro"/>
              </a:rPr>
              <a:t>Études techniques, telles que les diagnostics et consultations ;</a:t>
            </a:r>
          </a:p>
          <a:p>
            <a:pPr marL="342900" indent="-342900">
              <a:lnSpc>
                <a:spcPct val="150000"/>
              </a:lnSpc>
              <a:buFont typeface="+mj-lt"/>
              <a:buAutoNum type="arabicPeriod"/>
            </a:pPr>
            <a:r>
              <a:rPr lang="fr-FR" sz="2000" b="0" i="0" dirty="0">
                <a:solidFill>
                  <a:srgbClr val="000000"/>
                </a:solidFill>
                <a:effectLst/>
                <a:latin typeface="sourcesanspro"/>
              </a:rPr>
              <a:t> Et, d'une manière générale, travaux qui ne concourent pas à la maintenance et à l'administration des parties communes ou à la maintenance et au fonctionnement des équipements communs de l'immeuble.</a:t>
            </a:r>
          </a:p>
        </p:txBody>
      </p:sp>
      <p:pic>
        <p:nvPicPr>
          <p:cNvPr id="5" name="Picture 2" descr="f8df1bef-6142-4e4a-b0fa-a0c9dc9f2f98@mxp5">
            <a:extLst>
              <a:ext uri="{FF2B5EF4-FFF2-40B4-BE49-F238E27FC236}">
                <a16:creationId xmlns:a16="http://schemas.microsoft.com/office/drawing/2014/main" id="{4C4B492C-2FA9-331E-802C-774161F67B0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3727" y="142724"/>
            <a:ext cx="1008003" cy="98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26704548"/>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0270" y="361295"/>
            <a:ext cx="9657498" cy="869882"/>
          </a:xfrm>
        </p:spPr>
        <p:txBody>
          <a:bodyPr>
            <a:normAutofit fontScale="90000"/>
          </a:bodyPr>
          <a:lstStyle/>
          <a:p>
            <a:r>
              <a:rPr lang="fr-FR" sz="3600" b="1" u="sng" dirty="0">
                <a:solidFill>
                  <a:schemeClr val="bg1"/>
                </a:solidFill>
                <a:cs typeface="Arial" panose="020B0604020202020204" pitchFamily="34" charset="0"/>
              </a:rPr>
              <a:t>Qui décide des travaux ?</a:t>
            </a:r>
            <a:br>
              <a:rPr lang="fr-FR" sz="3600" b="1" u="sng" dirty="0">
                <a:solidFill>
                  <a:schemeClr val="bg1"/>
                </a:solidFill>
                <a:cs typeface="Arial" panose="020B0604020202020204" pitchFamily="34" charset="0"/>
              </a:rPr>
            </a:br>
            <a:br>
              <a:rPr lang="fr-FR" sz="3600" b="1" u="sng" dirty="0">
                <a:solidFill>
                  <a:schemeClr val="bg1"/>
                </a:solidFill>
                <a:cs typeface="Arial" panose="020B0604020202020204" pitchFamily="34" charset="0"/>
              </a:rPr>
            </a:br>
            <a:br>
              <a:rPr lang="fr-FR" sz="2800" b="1" u="sng" dirty="0">
                <a:solidFill>
                  <a:schemeClr val="bg1"/>
                </a:solidFill>
                <a:cs typeface="Arial" panose="020B0604020202020204" pitchFamily="34" charset="0"/>
              </a:rPr>
            </a:br>
            <a:endParaRPr lang="fr-FR" sz="2800" u="sng" dirty="0">
              <a:solidFill>
                <a:srgbClr val="0070C0"/>
              </a:solidFill>
              <a:cs typeface="Arial" panose="020B0604020202020204" pitchFamily="34" charset="0"/>
            </a:endParaRPr>
          </a:p>
        </p:txBody>
      </p:sp>
      <p:sp>
        <p:nvSpPr>
          <p:cNvPr id="3" name="Espace réservé du contenu 2"/>
          <p:cNvSpPr>
            <a:spLocks noGrp="1"/>
          </p:cNvSpPr>
          <p:nvPr>
            <p:ph idx="1"/>
          </p:nvPr>
        </p:nvSpPr>
        <p:spPr>
          <a:xfrm>
            <a:off x="892898" y="1859712"/>
            <a:ext cx="9536694" cy="1643979"/>
          </a:xfrm>
        </p:spPr>
        <p:txBody>
          <a:bodyPr>
            <a:normAutofit fontScale="77500" lnSpcReduction="20000"/>
          </a:bodyPr>
          <a:lstStyle/>
          <a:p>
            <a:pPr marL="457200" indent="-457200">
              <a:lnSpc>
                <a:spcPct val="110000"/>
              </a:lnSpc>
              <a:buFont typeface="Arial" panose="020B0604020202020204" pitchFamily="34" charset="0"/>
              <a:buChar char="•"/>
            </a:pPr>
            <a:r>
              <a:rPr lang="fr-FR" sz="3200" dirty="0">
                <a:latin typeface="+mn-lt"/>
              </a:rPr>
              <a:t>Travaux décidés par le syndic</a:t>
            </a:r>
          </a:p>
          <a:p>
            <a:pPr marL="457200" indent="-457200">
              <a:lnSpc>
                <a:spcPct val="110000"/>
              </a:lnSpc>
              <a:buFont typeface="Arial" panose="020B0604020202020204" pitchFamily="34" charset="0"/>
              <a:buChar char="•"/>
            </a:pPr>
            <a:r>
              <a:rPr lang="fr-FR" sz="3200" dirty="0">
                <a:latin typeface="+mn-lt"/>
              </a:rPr>
              <a:t>Travaux décidés par l’assemblée générale</a:t>
            </a:r>
          </a:p>
          <a:p>
            <a:pPr marL="457200" indent="-457200">
              <a:lnSpc>
                <a:spcPct val="110000"/>
              </a:lnSpc>
              <a:buFont typeface="Arial" panose="020B0604020202020204" pitchFamily="34" charset="0"/>
              <a:buChar char="•"/>
            </a:pPr>
            <a:r>
              <a:rPr lang="fr-FR" sz="3200" dirty="0">
                <a:latin typeface="+mn-lt"/>
              </a:rPr>
              <a:t>Travaux décidés par le Conseil syndical sur délégation de l’AG</a:t>
            </a:r>
            <a:endParaRPr lang="fr-FR" dirty="0"/>
          </a:p>
        </p:txBody>
      </p:sp>
      <p:pic>
        <p:nvPicPr>
          <p:cNvPr id="6" name="Picture 2" descr="f8df1bef-6142-4e4a-b0fa-a0c9dc9f2f98@mxp5">
            <a:extLst>
              <a:ext uri="{FF2B5EF4-FFF2-40B4-BE49-F238E27FC236}">
                <a16:creationId xmlns:a16="http://schemas.microsoft.com/office/drawing/2014/main" id="{242C5704-6B46-C8AD-D60C-E693CF05C3E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3727" y="142724"/>
            <a:ext cx="1008003" cy="98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a:extLst>
              <a:ext uri="{FF2B5EF4-FFF2-40B4-BE49-F238E27FC236}">
                <a16:creationId xmlns:a16="http://schemas.microsoft.com/office/drawing/2014/main" id="{83183E6F-19F2-2226-7482-5264AB21ADA2}"/>
              </a:ext>
            </a:extLst>
          </p:cNvPr>
          <p:cNvSpPr txBox="1"/>
          <p:nvPr/>
        </p:nvSpPr>
        <p:spPr>
          <a:xfrm>
            <a:off x="1851245" y="3800423"/>
            <a:ext cx="7620000" cy="2215991"/>
          </a:xfrm>
          <a:prstGeom prst="rect">
            <a:avLst/>
          </a:prstGeom>
          <a:solidFill>
            <a:schemeClr val="accent1">
              <a:lumMod val="20000"/>
              <a:lumOff val="80000"/>
            </a:schemeClr>
          </a:solidFill>
        </p:spPr>
        <p:txBody>
          <a:bodyPr wrap="square" rtlCol="0">
            <a:spAutoFit/>
          </a:bodyPr>
          <a:lstStyle/>
          <a:p>
            <a:r>
              <a:rPr lang="fr-CA" dirty="0"/>
              <a:t>Principe général: article 17 loi du 10 juillet 1965</a:t>
            </a:r>
          </a:p>
          <a:p>
            <a:r>
              <a:rPr lang="fr-FR" sz="2400" dirty="0"/>
              <a:t>Les décisions du syndicat sont prises en assemblée générale des copropriétaires ; leur exécution est confiée à un syndic placé éventuellement sous le contrôle d'un conseil syndical.</a:t>
            </a:r>
            <a:endParaRPr lang="fr-CA" sz="2400" dirty="0"/>
          </a:p>
          <a:p>
            <a:endParaRPr lang="fr-FR" sz="2400" dirty="0"/>
          </a:p>
        </p:txBody>
      </p:sp>
    </p:spTree>
    <p:extLst>
      <p:ext uri="{BB962C8B-B14F-4D97-AF65-F5344CB8AC3E}">
        <p14:creationId xmlns:p14="http://schemas.microsoft.com/office/powerpoint/2010/main" val="13958235"/>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1976B8-3A1B-6F23-7350-9F71EE77C783}"/>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E17FCBEF-B27C-8D4E-DD6C-26F25824531C}"/>
              </a:ext>
            </a:extLst>
          </p:cNvPr>
          <p:cNvSpPr>
            <a:spLocks noGrp="1"/>
          </p:cNvSpPr>
          <p:nvPr>
            <p:ph type="title"/>
          </p:nvPr>
        </p:nvSpPr>
        <p:spPr>
          <a:xfrm>
            <a:off x="610270" y="361295"/>
            <a:ext cx="9657498" cy="869882"/>
          </a:xfrm>
        </p:spPr>
        <p:txBody>
          <a:bodyPr>
            <a:normAutofit fontScale="90000"/>
          </a:bodyPr>
          <a:lstStyle/>
          <a:p>
            <a:r>
              <a:rPr lang="fr-FR" sz="3300" b="1" u="sng" dirty="0">
                <a:solidFill>
                  <a:schemeClr val="bg1"/>
                </a:solidFill>
                <a:cs typeface="Arial" panose="020B0604020202020204" pitchFamily="34" charset="0"/>
              </a:rPr>
              <a:t>Quels travaux le syndic peut-il décider seul ?</a:t>
            </a:r>
            <a:br>
              <a:rPr lang="fr-FR" sz="3600" b="1" u="sng" dirty="0">
                <a:solidFill>
                  <a:schemeClr val="bg1"/>
                </a:solidFill>
                <a:cs typeface="Arial" panose="020B0604020202020204" pitchFamily="34" charset="0"/>
              </a:rPr>
            </a:br>
            <a:br>
              <a:rPr lang="fr-FR" sz="3600" b="1" u="sng" dirty="0">
                <a:solidFill>
                  <a:schemeClr val="bg1"/>
                </a:solidFill>
                <a:cs typeface="Arial" panose="020B0604020202020204" pitchFamily="34" charset="0"/>
              </a:rPr>
            </a:br>
            <a:br>
              <a:rPr lang="fr-FR" sz="3600" b="1" u="sng" dirty="0">
                <a:solidFill>
                  <a:schemeClr val="bg1"/>
                </a:solidFill>
                <a:cs typeface="Arial" panose="020B0604020202020204" pitchFamily="34" charset="0"/>
              </a:rPr>
            </a:br>
            <a:br>
              <a:rPr lang="fr-FR" sz="2800" b="1" u="sng" dirty="0">
                <a:solidFill>
                  <a:schemeClr val="bg1"/>
                </a:solidFill>
                <a:cs typeface="Arial" panose="020B0604020202020204" pitchFamily="34" charset="0"/>
              </a:rPr>
            </a:br>
            <a:endParaRPr lang="fr-FR" sz="2800" u="sng" dirty="0">
              <a:solidFill>
                <a:srgbClr val="0070C0"/>
              </a:solidFill>
              <a:cs typeface="Arial" panose="020B0604020202020204" pitchFamily="34" charset="0"/>
            </a:endParaRPr>
          </a:p>
        </p:txBody>
      </p:sp>
      <p:sp>
        <p:nvSpPr>
          <p:cNvPr id="3" name="Espace réservé du contenu 2">
            <a:extLst>
              <a:ext uri="{FF2B5EF4-FFF2-40B4-BE49-F238E27FC236}">
                <a16:creationId xmlns:a16="http://schemas.microsoft.com/office/drawing/2014/main" id="{C02E914D-7E83-8076-9C43-1E6FBE508B02}"/>
              </a:ext>
            </a:extLst>
          </p:cNvPr>
          <p:cNvSpPr>
            <a:spLocks noGrp="1"/>
          </p:cNvSpPr>
          <p:nvPr>
            <p:ph idx="1"/>
          </p:nvPr>
        </p:nvSpPr>
        <p:spPr>
          <a:xfrm>
            <a:off x="883845" y="1986461"/>
            <a:ext cx="9536694" cy="3644796"/>
          </a:xfrm>
        </p:spPr>
        <p:txBody>
          <a:bodyPr>
            <a:normAutofit fontScale="92500" lnSpcReduction="20000"/>
          </a:bodyPr>
          <a:lstStyle/>
          <a:p>
            <a:pPr marL="457200" indent="-457200">
              <a:lnSpc>
                <a:spcPct val="110000"/>
              </a:lnSpc>
              <a:buFont typeface="Arial" panose="020B0604020202020204" pitchFamily="34" charset="0"/>
              <a:buChar char="•"/>
            </a:pPr>
            <a:r>
              <a:rPr lang="fr-FR" sz="3200" dirty="0">
                <a:latin typeface="+mn-lt"/>
              </a:rPr>
              <a:t>Les travaux de maintenance courante et assimilés, dans le cadre de sa mission d’administration du syndicat et de conservation de l’immeuble.</a:t>
            </a:r>
          </a:p>
          <a:p>
            <a:pPr marL="0" indent="0">
              <a:lnSpc>
                <a:spcPct val="110000"/>
              </a:lnSpc>
            </a:pPr>
            <a:endParaRPr lang="fr-FR" sz="3200" dirty="0">
              <a:latin typeface="+mn-lt"/>
            </a:endParaRPr>
          </a:p>
          <a:p>
            <a:pPr marL="457200" indent="-457200">
              <a:lnSpc>
                <a:spcPct val="110000"/>
              </a:lnSpc>
              <a:buFont typeface="Arial" panose="020B0604020202020204" pitchFamily="34" charset="0"/>
              <a:buChar char="•"/>
            </a:pPr>
            <a:r>
              <a:rPr lang="fr-FR" sz="3200" dirty="0">
                <a:latin typeface="+mn-lt"/>
              </a:rPr>
              <a:t>Les travaux urgents dans le cadre de sa responsabilité de conservation de l’immeuble et de maintien de la sécurité et de la salubrité pour les habitants.</a:t>
            </a:r>
          </a:p>
        </p:txBody>
      </p:sp>
      <p:pic>
        <p:nvPicPr>
          <p:cNvPr id="6" name="Picture 2" descr="f8df1bef-6142-4e4a-b0fa-a0c9dc9f2f98@mxp5">
            <a:extLst>
              <a:ext uri="{FF2B5EF4-FFF2-40B4-BE49-F238E27FC236}">
                <a16:creationId xmlns:a16="http://schemas.microsoft.com/office/drawing/2014/main" id="{54BAB639-40D5-2D7D-0F54-07E92238469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3727" y="142724"/>
            <a:ext cx="1008003" cy="98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1605519"/>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FE86DC-E3B4-05AA-05AD-F1D1A3746412}"/>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D610197F-6E44-7515-FE6C-BEFCE0430CD1}"/>
              </a:ext>
            </a:extLst>
          </p:cNvPr>
          <p:cNvSpPr>
            <a:spLocks noGrp="1"/>
          </p:cNvSpPr>
          <p:nvPr>
            <p:ph type="title"/>
          </p:nvPr>
        </p:nvSpPr>
        <p:spPr>
          <a:xfrm>
            <a:off x="610270" y="200667"/>
            <a:ext cx="9657498" cy="869882"/>
          </a:xfrm>
        </p:spPr>
        <p:txBody>
          <a:bodyPr>
            <a:normAutofit fontScale="90000"/>
          </a:bodyPr>
          <a:lstStyle/>
          <a:p>
            <a:r>
              <a:rPr lang="fr-FR" sz="3300" b="1" u="sng" dirty="0">
                <a:solidFill>
                  <a:schemeClr val="bg1"/>
                </a:solidFill>
                <a:cs typeface="Arial" panose="020B0604020202020204" pitchFamily="34" charset="0"/>
              </a:rPr>
              <a:t>Régime particulier des travaux urgents hors maintenance</a:t>
            </a:r>
            <a:br>
              <a:rPr lang="fr-FR" sz="3600" b="1" u="sng" dirty="0">
                <a:solidFill>
                  <a:schemeClr val="bg1"/>
                </a:solidFill>
                <a:cs typeface="Arial" panose="020B0604020202020204" pitchFamily="34" charset="0"/>
              </a:rPr>
            </a:br>
            <a:br>
              <a:rPr lang="fr-FR" sz="3600" b="1" u="sng" dirty="0">
                <a:solidFill>
                  <a:schemeClr val="bg1"/>
                </a:solidFill>
                <a:cs typeface="Arial" panose="020B0604020202020204" pitchFamily="34" charset="0"/>
              </a:rPr>
            </a:br>
            <a:br>
              <a:rPr lang="fr-FR" sz="3600" b="1" u="sng" dirty="0">
                <a:solidFill>
                  <a:schemeClr val="bg1"/>
                </a:solidFill>
                <a:cs typeface="Arial" panose="020B0604020202020204" pitchFamily="34" charset="0"/>
              </a:rPr>
            </a:br>
            <a:br>
              <a:rPr lang="fr-FR" sz="2800" b="1" u="sng" dirty="0">
                <a:solidFill>
                  <a:schemeClr val="bg1"/>
                </a:solidFill>
                <a:cs typeface="Arial" panose="020B0604020202020204" pitchFamily="34" charset="0"/>
              </a:rPr>
            </a:br>
            <a:endParaRPr lang="fr-FR" sz="2800" u="sng" dirty="0">
              <a:solidFill>
                <a:srgbClr val="0070C0"/>
              </a:solidFill>
              <a:cs typeface="Arial" panose="020B0604020202020204" pitchFamily="34" charset="0"/>
            </a:endParaRPr>
          </a:p>
        </p:txBody>
      </p:sp>
      <p:sp>
        <p:nvSpPr>
          <p:cNvPr id="3" name="Espace réservé du contenu 2">
            <a:extLst>
              <a:ext uri="{FF2B5EF4-FFF2-40B4-BE49-F238E27FC236}">
                <a16:creationId xmlns:a16="http://schemas.microsoft.com/office/drawing/2014/main" id="{0EC97CD0-3C7F-2734-3A8F-55843370B2CF}"/>
              </a:ext>
            </a:extLst>
          </p:cNvPr>
          <p:cNvSpPr>
            <a:spLocks noGrp="1"/>
          </p:cNvSpPr>
          <p:nvPr>
            <p:ph idx="1"/>
          </p:nvPr>
        </p:nvSpPr>
        <p:spPr>
          <a:xfrm>
            <a:off x="1037033" y="2031728"/>
            <a:ext cx="9536694" cy="3644796"/>
          </a:xfrm>
        </p:spPr>
        <p:txBody>
          <a:bodyPr>
            <a:normAutofit fontScale="92500" lnSpcReduction="20000"/>
          </a:bodyPr>
          <a:lstStyle/>
          <a:p>
            <a:pPr marL="0" indent="0">
              <a:lnSpc>
                <a:spcPct val="110000"/>
              </a:lnSpc>
            </a:pPr>
            <a:r>
              <a:rPr lang="fr-FR" sz="3200" dirty="0">
                <a:latin typeface="+mn-lt"/>
              </a:rPr>
              <a:t>L’objet du syndicat de copropriétaires est notamment :</a:t>
            </a:r>
          </a:p>
          <a:p>
            <a:pPr marL="457200" indent="-457200">
              <a:lnSpc>
                <a:spcPct val="110000"/>
              </a:lnSpc>
              <a:buFont typeface="Arial" panose="020B0604020202020204" pitchFamily="34" charset="0"/>
              <a:buChar char="•"/>
            </a:pPr>
            <a:endParaRPr lang="fr-FR" sz="3200" dirty="0">
              <a:latin typeface="+mn-lt"/>
            </a:endParaRPr>
          </a:p>
          <a:p>
            <a:pPr marL="0" indent="0">
              <a:lnSpc>
                <a:spcPct val="110000"/>
              </a:lnSpc>
            </a:pPr>
            <a:r>
              <a:rPr lang="fr-FR" sz="3200" i="1" dirty="0">
                <a:solidFill>
                  <a:srgbClr val="FF0000"/>
                </a:solidFill>
                <a:latin typeface="+mn-lt"/>
              </a:rPr>
              <a:t>la conservation et l’entretien de l’immeuble,</a:t>
            </a:r>
          </a:p>
          <a:p>
            <a:pPr marL="457200" indent="-457200">
              <a:lnSpc>
                <a:spcPct val="110000"/>
              </a:lnSpc>
              <a:buFont typeface="Arial" panose="020B0604020202020204" pitchFamily="34" charset="0"/>
              <a:buChar char="•"/>
            </a:pPr>
            <a:endParaRPr lang="fr-FR" sz="3200" dirty="0">
              <a:latin typeface="+mn-lt"/>
            </a:endParaRPr>
          </a:p>
          <a:p>
            <a:pPr marL="0" indent="0">
              <a:lnSpc>
                <a:spcPct val="110000"/>
              </a:lnSpc>
            </a:pPr>
            <a:r>
              <a:rPr lang="fr-FR" sz="3200" dirty="0">
                <a:latin typeface="+mn-lt"/>
              </a:rPr>
              <a:t>c’est-à-dire le maintien en état d’un objet immobilier physique existant, constitué d’un ou de plusieurs bâtiments  (</a:t>
            </a:r>
            <a:r>
              <a:rPr lang="fr-FR" sz="3200" i="1" dirty="0">
                <a:latin typeface="+mn-lt"/>
              </a:rPr>
              <a:t>art.14 loi du 10 07 1965</a:t>
            </a:r>
            <a:r>
              <a:rPr lang="fr-FR" sz="3200" dirty="0">
                <a:latin typeface="+mn-lt"/>
              </a:rPr>
              <a:t>). </a:t>
            </a:r>
          </a:p>
        </p:txBody>
      </p:sp>
      <p:pic>
        <p:nvPicPr>
          <p:cNvPr id="6" name="Picture 2" descr="f8df1bef-6142-4e4a-b0fa-a0c9dc9f2f98@mxp5">
            <a:extLst>
              <a:ext uri="{FF2B5EF4-FFF2-40B4-BE49-F238E27FC236}">
                <a16:creationId xmlns:a16="http://schemas.microsoft.com/office/drawing/2014/main" id="{D37F3BED-15AA-775C-D2FF-27DB8012749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3727" y="142724"/>
            <a:ext cx="1008003" cy="98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10435267"/>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F7FE84-1853-64D0-C7B2-FC049712E9F6}"/>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8C9C208B-24DF-E46D-E0E2-D48FA4A14515}"/>
              </a:ext>
            </a:extLst>
          </p:cNvPr>
          <p:cNvSpPr>
            <a:spLocks noGrp="1"/>
          </p:cNvSpPr>
          <p:nvPr>
            <p:ph type="title"/>
          </p:nvPr>
        </p:nvSpPr>
        <p:spPr>
          <a:xfrm>
            <a:off x="-184826" y="365126"/>
            <a:ext cx="10515600" cy="529819"/>
          </a:xfrm>
        </p:spPr>
        <p:txBody>
          <a:bodyPr/>
          <a:lstStyle/>
          <a:p>
            <a:r>
              <a:rPr lang="fr-CA" sz="4000" b="1" u="sng" dirty="0">
                <a:solidFill>
                  <a:schemeClr val="bg1"/>
                </a:solidFill>
              </a:rPr>
              <a:t>Pannes ou dégâts imprévus:</a:t>
            </a:r>
            <a:endParaRPr lang="fr-CA" sz="4000" b="1" dirty="0">
              <a:solidFill>
                <a:schemeClr val="bg1"/>
              </a:solidFill>
            </a:endParaRPr>
          </a:p>
        </p:txBody>
      </p:sp>
      <p:sp>
        <p:nvSpPr>
          <p:cNvPr id="3" name="Espace réservé du contenu 2">
            <a:extLst>
              <a:ext uri="{FF2B5EF4-FFF2-40B4-BE49-F238E27FC236}">
                <a16:creationId xmlns:a16="http://schemas.microsoft.com/office/drawing/2014/main" id="{BDD3FA9E-9424-7E4A-9A9D-E7BED215697B}"/>
              </a:ext>
            </a:extLst>
          </p:cNvPr>
          <p:cNvSpPr>
            <a:spLocks noGrp="1"/>
          </p:cNvSpPr>
          <p:nvPr>
            <p:ph idx="1"/>
          </p:nvPr>
        </p:nvSpPr>
        <p:spPr>
          <a:xfrm>
            <a:off x="838200" y="1606808"/>
            <a:ext cx="10515600" cy="4570155"/>
          </a:xfrm>
        </p:spPr>
        <p:txBody>
          <a:bodyPr/>
          <a:lstStyle/>
          <a:p>
            <a:pPr marL="0" indent="0">
              <a:buNone/>
            </a:pPr>
            <a:r>
              <a:rPr lang="fr-CA" sz="2000" dirty="0"/>
              <a:t> </a:t>
            </a:r>
            <a:endParaRPr lang="fr-FR" sz="2000" dirty="0"/>
          </a:p>
        </p:txBody>
      </p:sp>
      <p:pic>
        <p:nvPicPr>
          <p:cNvPr id="5" name="Picture 2" descr="f8df1bef-6142-4e4a-b0fa-a0c9dc9f2f98@mxp5">
            <a:extLst>
              <a:ext uri="{FF2B5EF4-FFF2-40B4-BE49-F238E27FC236}">
                <a16:creationId xmlns:a16="http://schemas.microsoft.com/office/drawing/2014/main" id="{836771B9-F55A-A6AF-5552-B5ECFC98E10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3727" y="142724"/>
            <a:ext cx="1008003" cy="98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ZoneTexte 9">
            <a:extLst>
              <a:ext uri="{FF2B5EF4-FFF2-40B4-BE49-F238E27FC236}">
                <a16:creationId xmlns:a16="http://schemas.microsoft.com/office/drawing/2014/main" id="{DD659CFA-BFC0-BB44-3693-AFFA7F270343}"/>
              </a:ext>
            </a:extLst>
          </p:cNvPr>
          <p:cNvSpPr txBox="1"/>
          <p:nvPr/>
        </p:nvSpPr>
        <p:spPr>
          <a:xfrm>
            <a:off x="811099" y="1814393"/>
            <a:ext cx="10266629" cy="4154984"/>
          </a:xfrm>
          <a:prstGeom prst="rect">
            <a:avLst/>
          </a:prstGeom>
          <a:noFill/>
        </p:spPr>
        <p:txBody>
          <a:bodyPr wrap="square">
            <a:spAutoFit/>
          </a:bodyPr>
          <a:lstStyle/>
          <a:p>
            <a:pPr marL="0" indent="0">
              <a:buNone/>
            </a:pPr>
            <a:r>
              <a:rPr lang="fr-FR" sz="2200" dirty="0">
                <a:solidFill>
                  <a:srgbClr val="FFC000"/>
                </a:solidFill>
              </a:rPr>
              <a:t>C’est le syndic </a:t>
            </a:r>
            <a:r>
              <a:rPr lang="fr-FR" sz="2200" dirty="0"/>
              <a:t>qui est </a:t>
            </a:r>
            <a:r>
              <a:rPr lang="fr-FR" sz="2200" dirty="0">
                <a:solidFill>
                  <a:srgbClr val="FFC000"/>
                </a:solidFill>
              </a:rPr>
              <a:t>légalement chargé </a:t>
            </a:r>
            <a:r>
              <a:rPr lang="fr-FR" sz="2200" dirty="0"/>
              <a:t>de :</a:t>
            </a:r>
          </a:p>
          <a:p>
            <a:pPr marL="342900" indent="-342900">
              <a:buFont typeface="Arial" panose="020B0604020202020204" pitchFamily="34" charset="0"/>
              <a:buChar char="•"/>
            </a:pPr>
            <a:r>
              <a:rPr lang="fr-FR" sz="2200" dirty="0"/>
              <a:t>limiter les dommages, </a:t>
            </a:r>
          </a:p>
          <a:p>
            <a:pPr marL="342900" indent="-342900">
              <a:buFont typeface="Arial" panose="020B0604020202020204" pitchFamily="34" charset="0"/>
              <a:buChar char="•"/>
            </a:pPr>
            <a:r>
              <a:rPr lang="fr-FR" sz="2200" dirty="0"/>
              <a:t>assurer en permanence la sécurité et la salubrité de l’immeuble</a:t>
            </a:r>
          </a:p>
          <a:p>
            <a:pPr marL="342900" indent="-342900">
              <a:buFont typeface="Arial" panose="020B0604020202020204" pitchFamily="34" charset="0"/>
              <a:buChar char="•"/>
            </a:pPr>
            <a:r>
              <a:rPr lang="fr-FR" sz="2200" dirty="0"/>
              <a:t>et, </a:t>
            </a:r>
            <a:r>
              <a:rPr lang="fr-FR" sz="2200" dirty="0">
                <a:solidFill>
                  <a:srgbClr val="FFC000"/>
                </a:solidFill>
              </a:rPr>
              <a:t>en cas d’urgence</a:t>
            </a:r>
            <a:r>
              <a:rPr lang="fr-FR" sz="2200" dirty="0"/>
              <a:t>, faire procéder aux travaux immédiats nécessaires.</a:t>
            </a:r>
            <a:br>
              <a:rPr lang="fr-FR" sz="2200" dirty="0"/>
            </a:br>
            <a:r>
              <a:rPr lang="fr-FR" sz="2200" dirty="0"/>
              <a:t>(art.18 loi du 10 07 1965) </a:t>
            </a:r>
          </a:p>
          <a:p>
            <a:pPr marL="0" indent="0">
              <a:buNone/>
            </a:pPr>
            <a:endParaRPr lang="fr-FR" sz="2200" dirty="0"/>
          </a:p>
          <a:p>
            <a:pPr marL="342900" indent="-342900">
              <a:buFont typeface="Wingdings" panose="05000000000000000000" pitchFamily="2" charset="2"/>
              <a:buChar char="à"/>
            </a:pPr>
            <a:r>
              <a:rPr lang="fr-FR" sz="2200" dirty="0"/>
              <a:t>C’est même </a:t>
            </a:r>
            <a:r>
              <a:rPr lang="fr-FR" sz="2200" u="sng" dirty="0"/>
              <a:t>inscrit dans son contrat</a:t>
            </a:r>
            <a:r>
              <a:rPr lang="fr-FR" sz="2200" dirty="0"/>
              <a:t>.</a:t>
            </a:r>
          </a:p>
          <a:p>
            <a:endParaRPr lang="fr-FR" sz="2200" dirty="0"/>
          </a:p>
          <a:p>
            <a:pPr marL="0" indent="0">
              <a:buNone/>
            </a:pPr>
            <a:r>
              <a:rPr lang="fr-FR" sz="2200" i="1" dirty="0"/>
              <a:t>(article 7.2.4:Les prestations effectuées en dehors des jours et heures ouvrables et rendues nécessaires par l'urgence sont facturées (rayer la mention inutile) :</a:t>
            </a:r>
          </a:p>
          <a:p>
            <a:pPr marL="0" indent="0">
              <a:buNone/>
            </a:pPr>
            <a:r>
              <a:rPr lang="fr-FR" sz="2200" i="1" dirty="0"/>
              <a:t>- sans majoration ;</a:t>
            </a:r>
          </a:p>
          <a:p>
            <a:pPr marL="0" indent="0">
              <a:buNone/>
            </a:pPr>
            <a:r>
              <a:rPr lang="fr-FR" sz="2200" i="1" dirty="0"/>
              <a:t>- au coût horaire majoré de ... %.)</a:t>
            </a:r>
          </a:p>
        </p:txBody>
      </p:sp>
    </p:spTree>
    <p:extLst>
      <p:ext uri="{BB962C8B-B14F-4D97-AF65-F5344CB8AC3E}">
        <p14:creationId xmlns:p14="http://schemas.microsoft.com/office/powerpoint/2010/main" val="1575421340"/>
      </p:ext>
    </p:extLst>
  </p:cSld>
  <p:clrMapOvr>
    <a:masterClrMapping/>
  </p:clrMapOvr>
  <p:transition spd="med">
    <p:fade/>
  </p:transition>
</p:sld>
</file>

<file path=ppt/theme/theme1.xml><?xml version="1.0" encoding="utf-8"?>
<a:theme xmlns:a="http://schemas.openxmlformats.org/drawingml/2006/main" name="Nouvelle présentation">
  <a:themeElements>
    <a:clrScheme name="Nouvelle pré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ouvelle présentation">
      <a:majorFont>
        <a:latin typeface="Arial Black"/>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Nouvelle pré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ouvelle pré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ouvelle pré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ouvelle pré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ouvelle pré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ouvelle pré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ouvelle pré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ouvelle pré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ouvelle pré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ouvelle pré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ouvelle pré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ouvelle pré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TotalTime>
  <Words>3963</Words>
  <Application>Microsoft Office PowerPoint</Application>
  <PresentationFormat>Grand écran</PresentationFormat>
  <Paragraphs>227</Paragraphs>
  <Slides>32</Slides>
  <Notes>3</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32</vt:i4>
      </vt:variant>
    </vt:vector>
  </HeadingPairs>
  <TitlesOfParts>
    <vt:vector size="40" baseType="lpstr">
      <vt:lpstr>Arial</vt:lpstr>
      <vt:lpstr>Arial Black</vt:lpstr>
      <vt:lpstr>Arial Rounded MT Bold</vt:lpstr>
      <vt:lpstr>Calibri</vt:lpstr>
      <vt:lpstr>sourcesanspro</vt:lpstr>
      <vt:lpstr>Wingdings</vt:lpstr>
      <vt:lpstr>Wingdings 3</vt:lpstr>
      <vt:lpstr>Nouvelle présentation</vt:lpstr>
      <vt:lpstr>Présentation PowerPoint</vt:lpstr>
      <vt:lpstr>Travaux d’urgence, travaux obligatoires ou pas, travaux planifiés  (Régime juridique de décision et de gestion) </vt:lpstr>
      <vt:lpstr>Les différents types de travaux :  </vt:lpstr>
      <vt:lpstr>Les travaux assimilés à la maintenance courante  (article 44 décret du 17 mars 1967)</vt:lpstr>
      <vt:lpstr>Les travaux hors budget prévisionnel  (article 44 décret du 17 mars 1967)</vt:lpstr>
      <vt:lpstr>Qui décide des travaux ?   </vt:lpstr>
      <vt:lpstr>Quels travaux le syndic peut-il décider seul ?    </vt:lpstr>
      <vt:lpstr>Régime particulier des travaux urgents hors maintenance    </vt:lpstr>
      <vt:lpstr>Pannes ou dégâts imprévus:</vt:lpstr>
      <vt:lpstr>Travaux d’entretien hors budget et urgents :    </vt:lpstr>
      <vt:lpstr>Qu’est-ce qu’une urgence de travaux ?    </vt:lpstr>
      <vt:lpstr>Petits travaux de maintenance urgents:  tout est déjà prévu !    </vt:lpstr>
      <vt:lpstr>L’assistance extérieure 24/24 est inutile: cela fait partie du travail du syndic, rémunéré dans son forfait.    </vt:lpstr>
      <vt:lpstr>Cas particuliers: Chauffage et ascenseur    </vt:lpstr>
      <vt:lpstr>Cas particuliers: Chauffage et ascenseur    </vt:lpstr>
      <vt:lpstr>Travaux importants planifiés à l’unité    </vt:lpstr>
      <vt:lpstr>Les travaux d’entretien et les travaux obligatoires   </vt:lpstr>
      <vt:lpstr>Travaux obligatoires: les travaux embarqués   </vt:lpstr>
      <vt:lpstr>Exceptions aux travaux embarqués    </vt:lpstr>
      <vt:lpstr>Les travaux d’amélioration   </vt:lpstr>
      <vt:lpstr>Régime spécial des travaux d’amélioration    </vt:lpstr>
      <vt:lpstr>Régime spécial des travaux de surélévation     </vt:lpstr>
      <vt:lpstr>Financement: de multiples possibilités     </vt:lpstr>
      <vt:lpstr>Comment voter le financement ? 3 modalités…(1/2)    </vt:lpstr>
      <vt:lpstr>Comment voter le financement ? 3 modalités…(2/2)    </vt:lpstr>
      <vt:lpstr>Honoraires divers    </vt:lpstr>
      <vt:lpstr>Le fonds travaux (art 14-2-1 loi du 10.07.1965)    </vt:lpstr>
      <vt:lpstr>2 exceptions à l’obligation de fonds travaux :    </vt:lpstr>
      <vt:lpstr>Utilisation du fonds travaux     </vt:lpstr>
      <vt:lpstr>Que prévoir ?    </vt:lpstr>
      <vt:lpstr>Grandes copropriétés : planifiez, et continuez!     </vt:lpstr>
      <vt:lpstr>Bons travaux !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dc:creator>
  <cp:lastModifiedBy>suivi</cp:lastModifiedBy>
  <cp:revision>11</cp:revision>
  <dcterms:created xsi:type="dcterms:W3CDTF">2025-03-31T08:37:18Z</dcterms:created>
  <dcterms:modified xsi:type="dcterms:W3CDTF">2025-04-03T13:20:03Z</dcterms:modified>
</cp:coreProperties>
</file>