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89" r:id="rId4"/>
    <p:sldId id="281" r:id="rId5"/>
    <p:sldId id="282" r:id="rId6"/>
    <p:sldId id="284" r:id="rId7"/>
    <p:sldId id="515" r:id="rId8"/>
    <p:sldId id="285" r:id="rId9"/>
    <p:sldId id="286" r:id="rId10"/>
    <p:sldId id="287" r:id="rId11"/>
    <p:sldId id="288" r:id="rId12"/>
    <p:sldId id="516" r:id="rId13"/>
    <p:sldId id="517" r:id="rId14"/>
    <p:sldId id="518" r:id="rId15"/>
    <p:sldId id="519" r:id="rId16"/>
    <p:sldId id="520" r:id="rId17"/>
    <p:sldId id="521" r:id="rId18"/>
    <p:sldId id="522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09D4B-535C-4AE1-B046-190017774C0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9A6B3-9C7F-42ED-8D63-39438C5F8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2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9A6B3-9C7F-42ED-8D63-39438C5F81C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2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3916" y="2130154"/>
            <a:ext cx="10364168" cy="1470687"/>
          </a:xfrm>
          <a:prstGeom prst="rect">
            <a:avLst/>
          </a:prstGeom>
        </p:spPr>
        <p:txBody>
          <a:bodyPr/>
          <a:lstStyle>
            <a:lvl1pPr>
              <a:defRPr sz="5061">
                <a:latin typeface="Arial Rounded MT Bold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9322" y="3886498"/>
            <a:ext cx="8533357" cy="1751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12">
                <a:latin typeface="Arial Rounded MT Bold" pitchFamily="34" charset="0"/>
              </a:defRPr>
            </a:lvl1pPr>
            <a:lvl2pPr marL="321366" indent="0" algn="ctr">
              <a:buNone/>
              <a:defRPr/>
            </a:lvl2pPr>
            <a:lvl3pPr marL="642732" indent="0" algn="ctr">
              <a:buNone/>
              <a:defRPr/>
            </a:lvl3pPr>
            <a:lvl4pPr marL="964098" indent="0" algn="ctr">
              <a:buNone/>
              <a:defRPr/>
            </a:lvl4pPr>
            <a:lvl5pPr marL="1285464" indent="0" algn="ctr">
              <a:buNone/>
              <a:defRPr/>
            </a:lvl5pPr>
            <a:lvl6pPr marL="1606829" indent="0" algn="ctr">
              <a:buNone/>
              <a:defRPr/>
            </a:lvl6pPr>
            <a:lvl7pPr marL="1928195" indent="0" algn="ctr">
              <a:buNone/>
              <a:defRPr/>
            </a:lvl7pPr>
            <a:lvl8pPr marL="2249561" indent="0" algn="ctr">
              <a:buNone/>
              <a:defRPr/>
            </a:lvl8pPr>
            <a:lvl9pPr marL="2570927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50351240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0270" y="1600126"/>
            <a:ext cx="10971460" cy="4525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4706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982" y="274499"/>
            <a:ext cx="2741749" cy="585150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0270" y="274499"/>
            <a:ext cx="8086819" cy="58515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5462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0270" y="1600126"/>
            <a:ext cx="10971460" cy="4525878"/>
          </a:xfrm>
          <a:prstGeom prst="rect">
            <a:avLst/>
          </a:prstGeom>
        </p:spPr>
        <p:txBody>
          <a:bodyPr/>
          <a:lstStyle>
            <a:lvl1pPr>
              <a:defRPr>
                <a:latin typeface="Arial Rounded MT Bold" pitchFamily="34" charset="0"/>
              </a:defRPr>
            </a:lvl1pPr>
            <a:lvl2pPr marL="743159" indent="-285659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>
                <a:latin typeface="Arial Rounded MT Bold" pitchFamily="34" charset="0"/>
              </a:defRPr>
            </a:lvl3pPr>
            <a:lvl4pPr>
              <a:defRPr>
                <a:latin typeface="Arial Rounded MT Bold" pitchFamily="34" charset="0"/>
              </a:defRPr>
            </a:lvl4pPr>
            <a:lvl5pPr>
              <a:defRPr>
                <a:latin typeface="Arial Rounded MT Bold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4485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36" y="4406483"/>
            <a:ext cx="10362679" cy="1362450"/>
          </a:xfrm>
          <a:prstGeom prst="rect">
            <a:avLst/>
          </a:prstGeom>
        </p:spPr>
        <p:txBody>
          <a:bodyPr anchor="t"/>
          <a:lstStyle>
            <a:lvl1pPr algn="l">
              <a:defRPr sz="2812" b="1" cap="all">
                <a:latin typeface="Arial Rounded MT Bold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36" y="2906784"/>
            <a:ext cx="10362679" cy="14996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6">
                <a:latin typeface="Arial Rounded MT Bold" pitchFamily="34" charset="0"/>
              </a:defRPr>
            </a:lvl1pPr>
            <a:lvl2pPr marL="321366" indent="0">
              <a:buNone/>
              <a:defRPr sz="1265"/>
            </a:lvl2pPr>
            <a:lvl3pPr marL="642732" indent="0">
              <a:buNone/>
              <a:defRPr sz="1125"/>
            </a:lvl3pPr>
            <a:lvl4pPr marL="964098" indent="0">
              <a:buNone/>
              <a:defRPr sz="984"/>
            </a:lvl4pPr>
            <a:lvl5pPr marL="1285464" indent="0">
              <a:buNone/>
              <a:defRPr sz="984"/>
            </a:lvl5pPr>
            <a:lvl6pPr marL="1606829" indent="0">
              <a:buNone/>
              <a:defRPr sz="984"/>
            </a:lvl6pPr>
            <a:lvl7pPr marL="1928195" indent="0">
              <a:buNone/>
              <a:defRPr sz="984"/>
            </a:lvl7pPr>
            <a:lvl8pPr marL="2249561" indent="0">
              <a:buNone/>
              <a:defRPr sz="984"/>
            </a:lvl8pPr>
            <a:lvl9pPr marL="2570927" indent="0">
              <a:buNone/>
              <a:defRPr sz="984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4507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0270" y="1600126"/>
            <a:ext cx="5413540" cy="4525878"/>
          </a:xfrm>
          <a:prstGeom prst="rect">
            <a:avLst/>
          </a:prstGeom>
        </p:spPr>
        <p:txBody>
          <a:bodyPr/>
          <a:lstStyle>
            <a:lvl1pPr>
              <a:defRPr sz="1968">
                <a:latin typeface="Arial Rounded MT Bold" pitchFamily="34" charset="0"/>
              </a:defRPr>
            </a:lvl1pPr>
            <a:lvl2pPr marL="743159" indent="-285659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687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406">
                <a:latin typeface="Arial Rounded MT Bold" pitchFamily="34" charset="0"/>
              </a:defRPr>
            </a:lvl3pPr>
            <a:lvl4pPr>
              <a:defRPr sz="1265">
                <a:latin typeface="Arial Rounded MT Bold" pitchFamily="34" charset="0"/>
              </a:defRPr>
            </a:lvl4pPr>
            <a:lvl5pPr>
              <a:defRPr sz="1265">
                <a:latin typeface="Arial Rounded MT Bold" pitchFamily="34" charset="0"/>
              </a:defRPr>
            </a:lvl5pPr>
            <a:lvl6pPr>
              <a:defRPr sz="1265"/>
            </a:lvl6pPr>
            <a:lvl7pPr>
              <a:defRPr sz="1265"/>
            </a:lvl7pPr>
            <a:lvl8pPr>
              <a:defRPr sz="1265"/>
            </a:lvl8pPr>
            <a:lvl9pPr>
              <a:defRPr sz="1265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66703" y="1600126"/>
            <a:ext cx="5415028" cy="4525878"/>
          </a:xfrm>
          <a:prstGeom prst="rect">
            <a:avLst/>
          </a:prstGeom>
        </p:spPr>
        <p:txBody>
          <a:bodyPr/>
          <a:lstStyle>
            <a:lvl1pPr>
              <a:defRPr sz="1968">
                <a:latin typeface="Arial Rounded MT Bold" pitchFamily="34" charset="0"/>
              </a:defRPr>
            </a:lvl1pPr>
            <a:lvl2pPr marL="778866" indent="-321366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687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406">
                <a:latin typeface="Arial Rounded MT Bold" pitchFamily="34" charset="0"/>
              </a:defRPr>
            </a:lvl3pPr>
            <a:lvl4pPr>
              <a:defRPr sz="1265">
                <a:latin typeface="Arial Rounded MT Bold" pitchFamily="34" charset="0"/>
              </a:defRPr>
            </a:lvl4pPr>
            <a:lvl5pPr>
              <a:defRPr sz="1265">
                <a:latin typeface="Arial Rounded MT Bold" pitchFamily="34" charset="0"/>
              </a:defRPr>
            </a:lvl5pPr>
            <a:lvl6pPr>
              <a:defRPr sz="1265"/>
            </a:lvl6pPr>
            <a:lvl7pPr>
              <a:defRPr sz="1265"/>
            </a:lvl7pPr>
            <a:lvl8pPr>
              <a:defRPr sz="1265"/>
            </a:lvl8pPr>
            <a:lvl9pPr>
              <a:defRPr sz="1265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9629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70" y="1535406"/>
            <a:ext cx="5386748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87" b="1"/>
            </a:lvl1pPr>
            <a:lvl2pPr marL="321366" indent="0">
              <a:buNone/>
              <a:defRPr sz="1406" b="1"/>
            </a:lvl2pPr>
            <a:lvl3pPr marL="642732" indent="0">
              <a:buNone/>
              <a:defRPr sz="1265" b="1"/>
            </a:lvl3pPr>
            <a:lvl4pPr marL="964098" indent="0">
              <a:buNone/>
              <a:defRPr sz="1125" b="1"/>
            </a:lvl4pPr>
            <a:lvl5pPr marL="1285464" indent="0">
              <a:buNone/>
              <a:defRPr sz="1125" b="1"/>
            </a:lvl5pPr>
            <a:lvl6pPr marL="1606829" indent="0">
              <a:buNone/>
              <a:defRPr sz="1125" b="1"/>
            </a:lvl6pPr>
            <a:lvl7pPr marL="1928195" indent="0">
              <a:buNone/>
              <a:defRPr sz="1125" b="1"/>
            </a:lvl7pPr>
            <a:lvl8pPr marL="2249561" indent="0">
              <a:buNone/>
              <a:defRPr sz="1125" b="1"/>
            </a:lvl8pPr>
            <a:lvl9pPr marL="2570927" indent="0">
              <a:buNone/>
              <a:defRPr sz="112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0270" y="2174788"/>
            <a:ext cx="5386748" cy="3951216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494" y="1535406"/>
            <a:ext cx="5388236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87" b="1"/>
            </a:lvl1pPr>
            <a:lvl2pPr marL="321366" indent="0">
              <a:buNone/>
              <a:defRPr sz="1406" b="1"/>
            </a:lvl2pPr>
            <a:lvl3pPr marL="642732" indent="0">
              <a:buNone/>
              <a:defRPr sz="1265" b="1"/>
            </a:lvl3pPr>
            <a:lvl4pPr marL="964098" indent="0">
              <a:buNone/>
              <a:defRPr sz="1125" b="1"/>
            </a:lvl4pPr>
            <a:lvl5pPr marL="1285464" indent="0">
              <a:buNone/>
              <a:defRPr sz="1125" b="1"/>
            </a:lvl5pPr>
            <a:lvl6pPr marL="1606829" indent="0">
              <a:buNone/>
              <a:defRPr sz="1125" b="1"/>
            </a:lvl6pPr>
            <a:lvl7pPr marL="1928195" indent="0">
              <a:buNone/>
              <a:defRPr sz="1125" b="1"/>
            </a:lvl7pPr>
            <a:lvl8pPr marL="2249561" indent="0">
              <a:buNone/>
              <a:defRPr sz="1125" b="1"/>
            </a:lvl8pPr>
            <a:lvl9pPr marL="2570927" indent="0">
              <a:buNone/>
              <a:defRPr sz="112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494" y="2174788"/>
            <a:ext cx="5388236" cy="3951216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5816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7901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2069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3383"/>
            <a:ext cx="4009919" cy="1161597"/>
          </a:xfrm>
          <a:prstGeom prst="rect">
            <a:avLst/>
          </a:prstGeo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059" y="273383"/>
            <a:ext cx="6815672" cy="5852621"/>
          </a:xfrm>
          <a:prstGeom prst="rect">
            <a:avLst/>
          </a:prstGeom>
        </p:spPr>
        <p:txBody>
          <a:bodyPr/>
          <a:lstStyle>
            <a:lvl1pPr>
              <a:defRPr sz="2249"/>
            </a:lvl1pPr>
            <a:lvl2pPr>
              <a:defRPr sz="1968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0270" y="1434980"/>
            <a:ext cx="4009919" cy="4691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84"/>
            </a:lvl1pPr>
            <a:lvl2pPr marL="321366" indent="0">
              <a:buNone/>
              <a:defRPr sz="843"/>
            </a:lvl2pPr>
            <a:lvl3pPr marL="642732" indent="0">
              <a:buNone/>
              <a:defRPr sz="703"/>
            </a:lvl3pPr>
            <a:lvl4pPr marL="964098" indent="0">
              <a:buNone/>
              <a:defRPr sz="633"/>
            </a:lvl4pPr>
            <a:lvl5pPr marL="1285464" indent="0">
              <a:buNone/>
              <a:defRPr sz="633"/>
            </a:lvl5pPr>
            <a:lvl6pPr marL="1606829" indent="0">
              <a:buNone/>
              <a:defRPr sz="633"/>
            </a:lvl6pPr>
            <a:lvl7pPr marL="1928195" indent="0">
              <a:buNone/>
              <a:defRPr sz="633"/>
            </a:lvl7pPr>
            <a:lvl8pPr marL="2249561" indent="0">
              <a:buNone/>
              <a:defRPr sz="633"/>
            </a:lvl8pPr>
            <a:lvl9pPr marL="2570927" indent="0">
              <a:buNone/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670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8983" y="4800377"/>
            <a:ext cx="7315795" cy="566851"/>
          </a:xfrm>
          <a:prstGeom prst="rect">
            <a:avLst/>
          </a:prstGeo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8983" y="612601"/>
            <a:ext cx="7315795" cy="4115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9"/>
            </a:lvl1pPr>
            <a:lvl2pPr marL="321366" indent="0">
              <a:buNone/>
              <a:defRPr sz="1968"/>
            </a:lvl2pPr>
            <a:lvl3pPr marL="642732" indent="0">
              <a:buNone/>
              <a:defRPr sz="1687"/>
            </a:lvl3pPr>
            <a:lvl4pPr marL="964098" indent="0">
              <a:buNone/>
              <a:defRPr sz="1406"/>
            </a:lvl4pPr>
            <a:lvl5pPr marL="1285464" indent="0">
              <a:buNone/>
              <a:defRPr sz="1406"/>
            </a:lvl5pPr>
            <a:lvl6pPr marL="1606829" indent="0">
              <a:buNone/>
              <a:defRPr sz="1406"/>
            </a:lvl6pPr>
            <a:lvl7pPr marL="1928195" indent="0">
              <a:buNone/>
              <a:defRPr sz="1406"/>
            </a:lvl7pPr>
            <a:lvl8pPr marL="2249561" indent="0">
              <a:buNone/>
              <a:defRPr sz="1406"/>
            </a:lvl8pPr>
            <a:lvl9pPr marL="2570927" indent="0">
              <a:buNone/>
              <a:defRPr sz="1406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8983" y="5367227"/>
            <a:ext cx="7315795" cy="8045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84"/>
            </a:lvl1pPr>
            <a:lvl2pPr marL="321366" indent="0">
              <a:buNone/>
              <a:defRPr sz="843"/>
            </a:lvl2pPr>
            <a:lvl3pPr marL="642732" indent="0">
              <a:buNone/>
              <a:defRPr sz="703"/>
            </a:lvl3pPr>
            <a:lvl4pPr marL="964098" indent="0">
              <a:buNone/>
              <a:defRPr sz="633"/>
            </a:lvl4pPr>
            <a:lvl5pPr marL="1285464" indent="0">
              <a:buNone/>
              <a:defRPr sz="633"/>
            </a:lvl5pPr>
            <a:lvl6pPr marL="1606829" indent="0">
              <a:buNone/>
              <a:defRPr sz="633"/>
            </a:lvl6pPr>
            <a:lvl7pPr marL="1928195" indent="0">
              <a:buNone/>
              <a:defRPr sz="633"/>
            </a:lvl7pPr>
            <a:lvl8pPr marL="2249561" indent="0">
              <a:buNone/>
              <a:defRPr sz="633"/>
            </a:lvl8pPr>
            <a:lvl9pPr marL="2570927" indent="0">
              <a:buNone/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5380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548">
              <a:srgbClr val="D1EA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f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233" y="0"/>
            <a:ext cx="12556440" cy="685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41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 dt="0"/>
  <p:txStyles>
    <p:titleStyle>
      <a:lvl1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2pPr>
      <a:lvl3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3pPr>
      <a:lvl4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4pPr>
      <a:lvl5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5pPr>
      <a:lvl6pPr marL="321366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6pPr>
      <a:lvl7pPr marL="642732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7pPr>
      <a:lvl8pPr marL="964098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8pPr>
      <a:lvl9pPr marL="1285464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9pPr>
    </p:titleStyle>
    <p:bodyStyle>
      <a:lvl1pPr marL="342567" indent="-342567" algn="l" defTabSz="913885" rtl="0" fontAlgn="base">
        <a:spcBef>
          <a:spcPct val="20000"/>
        </a:spcBef>
        <a:spcAft>
          <a:spcPct val="0"/>
        </a:spcAft>
        <a:defRPr sz="3233">
          <a:solidFill>
            <a:schemeClr val="tx1"/>
          </a:solidFill>
          <a:latin typeface="+mn-lt"/>
          <a:ea typeface="+mn-ea"/>
          <a:cs typeface="+mn-cs"/>
        </a:defRPr>
      </a:lvl1pPr>
      <a:lvl2pPr marL="743159" indent="-285659" algn="l" defTabSz="913885" rtl="0" fontAlgn="base">
        <a:spcBef>
          <a:spcPct val="20000"/>
        </a:spcBef>
        <a:spcAft>
          <a:spcPct val="0"/>
        </a:spcAft>
        <a:buChar char="–"/>
        <a:defRPr sz="2812">
          <a:solidFill>
            <a:schemeClr val="tx1"/>
          </a:solidFill>
          <a:latin typeface="+mn-lt"/>
          <a:ea typeface="+mn-ea"/>
        </a:defRPr>
      </a:lvl2pPr>
      <a:lvl3pPr marL="1142634" indent="-228750" algn="l" defTabSz="913885" rtl="0" fontAlgn="base">
        <a:spcBef>
          <a:spcPct val="20000"/>
        </a:spcBef>
        <a:spcAft>
          <a:spcPct val="0"/>
        </a:spcAft>
        <a:buChar char="•"/>
        <a:defRPr sz="2390">
          <a:solidFill>
            <a:schemeClr val="tx1"/>
          </a:solidFill>
          <a:latin typeface="+mn-lt"/>
          <a:ea typeface="+mn-ea"/>
        </a:defRPr>
      </a:lvl3pPr>
      <a:lvl4pPr marL="1600134" indent="-228750" algn="l" defTabSz="913885" rtl="0" fontAlgn="base">
        <a:spcBef>
          <a:spcPct val="20000"/>
        </a:spcBef>
        <a:spcAft>
          <a:spcPct val="0"/>
        </a:spcAft>
        <a:buChar char="–"/>
        <a:defRPr sz="1968">
          <a:solidFill>
            <a:schemeClr val="tx1"/>
          </a:solidFill>
          <a:latin typeface="+mn-lt"/>
          <a:ea typeface="+mn-ea"/>
        </a:defRPr>
      </a:lvl4pPr>
      <a:lvl5pPr marL="2056519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5pPr>
      <a:lvl6pPr marL="2377885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6pPr>
      <a:lvl7pPr marL="2699251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7pPr>
      <a:lvl8pPr marL="3020616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8pPr>
      <a:lvl9pPr marL="3341982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1pPr>
      <a:lvl2pPr marL="321366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642732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3pPr>
      <a:lvl4pPr marL="964098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4pPr>
      <a:lvl5pPr marL="1285464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5pPr>
      <a:lvl6pPr marL="1606829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6pPr>
      <a:lvl7pPr marL="1928195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7pPr>
      <a:lvl8pPr marL="2249561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8pPr>
      <a:lvl9pPr marL="2570927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80FE4779-92C9-8CFD-5B8B-178CA134D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5514051"/>
            <a:ext cx="1006818" cy="9862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Picture 2" descr="f8df1bef-6142-4e4a-b0fa-a0c9dc9f2f98@mxp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9" y="132163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C266452-F5D1-B493-12E6-453841C98E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2" y="5514052"/>
            <a:ext cx="1006818" cy="9862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ABDE7C9-42DD-0450-5ED6-B4549AF0EFF7}"/>
              </a:ext>
            </a:extLst>
          </p:cNvPr>
          <p:cNvSpPr/>
          <p:nvPr/>
        </p:nvSpPr>
        <p:spPr bwMode="auto">
          <a:xfrm>
            <a:off x="1330859" y="1919335"/>
            <a:ext cx="9560460" cy="3349782"/>
          </a:xfrm>
          <a:prstGeom prst="rect">
            <a:avLst/>
          </a:prstGeom>
          <a:solidFill>
            <a:schemeClr val="bg2">
              <a:lumMod val="20000"/>
              <a:lumOff val="80000"/>
              <a:alpha val="4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3999" cy="5813632"/>
          </a:xfrm>
        </p:spPr>
        <p:txBody>
          <a:bodyPr anchor="ctr">
            <a:normAutofit/>
          </a:bodyPr>
          <a:lstStyle/>
          <a:p>
            <a:r>
              <a:rPr lang="fr-FR" sz="4800" dirty="0">
                <a:latin typeface="+mj-lt"/>
              </a:rPr>
              <a:t>LE RÔLE ET LES FONCTIONS DU CONSEIL SYNDICAL</a:t>
            </a:r>
            <a:br>
              <a:rPr lang="fr-FR" sz="7200" dirty="0"/>
            </a:br>
            <a:endParaRPr lang="fr-FR" sz="7200" dirty="0"/>
          </a:p>
        </p:txBody>
      </p:sp>
      <p:pic>
        <p:nvPicPr>
          <p:cNvPr id="13" name="Picture 2" descr="f8df1bef-6142-4e4a-b0fa-a0c9dc9f2f98@mxp5">
            <a:extLst>
              <a:ext uri="{FF2B5EF4-FFF2-40B4-BE49-F238E27FC236}">
                <a16:creationId xmlns:a16="http://schemas.microsoft.com/office/drawing/2014/main" id="{F4A310CB-6DE3-6C3B-7C15-1FB15C4BF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02" y="132163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58675"/>
            <a:ext cx="9690677" cy="969405"/>
          </a:xfrm>
        </p:spPr>
        <p:txBody>
          <a:bodyPr>
            <a:noAutofit/>
          </a:bodyPr>
          <a:lstStyle/>
          <a:p>
            <a:r>
              <a:rPr lang="fr-CA" sz="3200" u="sng" dirty="0">
                <a:solidFill>
                  <a:schemeClr val="bg1"/>
                </a:solidFill>
              </a:rPr>
              <a:t>DÉLÉGATIONS CONFIÉES AU CS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0270" y="2014997"/>
            <a:ext cx="10724352" cy="3842596"/>
          </a:xfrm>
        </p:spPr>
        <p:txBody>
          <a:bodyPr>
            <a:normAutofit/>
          </a:bodyPr>
          <a:lstStyle/>
          <a:p>
            <a:pPr marL="0" indent="0" algn="just"/>
            <a:r>
              <a:rPr lang="fr-FR" sz="3200" dirty="0">
                <a:latin typeface="+mn-lt"/>
              </a:rPr>
              <a:t>Le Conseil Syndical doit rendre des comptes annuellement sur l’exécution de sa mission, notamment dans le cadre des délégations qui lui sont confiées.</a:t>
            </a:r>
          </a:p>
          <a:p>
            <a:pPr marL="0" indent="0" algn="just">
              <a:buNone/>
            </a:pPr>
            <a:endParaRPr lang="fr-FR" sz="3200" dirty="0">
              <a:latin typeface="+mn-lt"/>
            </a:endParaRPr>
          </a:p>
          <a:p>
            <a:pPr marL="0" indent="0" algn="just">
              <a:buNone/>
            </a:pPr>
            <a:r>
              <a:rPr lang="fr-FR" sz="3200" dirty="0">
                <a:latin typeface="+mn-lt"/>
              </a:rPr>
              <a:t>Une délégation peut être déterminée, avec transfert de compétence sur un objet précis, ou générale.</a:t>
            </a:r>
          </a:p>
          <a:p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CED4DA12-8B8B-C82A-B8E7-EC7171CA6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14017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282" y="2007089"/>
            <a:ext cx="10515600" cy="4708187"/>
          </a:xfrm>
        </p:spPr>
        <p:txBody>
          <a:bodyPr>
            <a:normAutofit/>
          </a:bodyPr>
          <a:lstStyle/>
          <a:p>
            <a:pPr marL="0" indent="0" algn="just"/>
            <a:r>
              <a:rPr lang="fr-FR" sz="3200" dirty="0">
                <a:latin typeface="+mn-lt"/>
              </a:rPr>
              <a:t>Une délégation peut être déterminée avec transfert de compétence sur un objet précis (article 25a) de la Loi du 10 juillet 1965).</a:t>
            </a:r>
          </a:p>
          <a:p>
            <a:pPr marL="0" indent="0" algn="just">
              <a:buNone/>
            </a:pPr>
            <a:endParaRPr lang="fr-FR" sz="3200" dirty="0">
              <a:latin typeface="+mn-lt"/>
            </a:endParaRPr>
          </a:p>
          <a:p>
            <a:pPr marL="0" indent="0" algn="just">
              <a:buNone/>
            </a:pPr>
            <a:r>
              <a:rPr lang="fr-FR" sz="3200" dirty="0">
                <a:latin typeface="+mn-lt"/>
              </a:rPr>
              <a:t>La délégation de pouvoir doit mentionner expressément l’acte ou la décision déléguée.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454AEC71-FAF1-9CFF-AF31-FB3F1A69F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>
            <a:extLst>
              <a:ext uri="{FF2B5EF4-FFF2-40B4-BE49-F238E27FC236}">
                <a16:creationId xmlns:a16="http://schemas.microsoft.com/office/drawing/2014/main" id="{5273E49A-6F99-4F9C-B0A2-34560C1C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61" y="142724"/>
            <a:ext cx="9448130" cy="1142628"/>
          </a:xfrm>
        </p:spPr>
        <p:txBody>
          <a:bodyPr/>
          <a:lstStyle/>
          <a:p>
            <a:r>
              <a:rPr lang="fr-F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949864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241F4-27B9-4019-F685-B5C233A36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62EE6-8DD3-947E-5506-F6FFC1B0F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8" y="142724"/>
            <a:ext cx="10515600" cy="557513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9A6ED0-C896-95AC-EEED-10458E61F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80" y="1736821"/>
            <a:ext cx="10645640" cy="452817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fr-FR" sz="3200" dirty="0">
                <a:latin typeface="+mn-lt"/>
              </a:rPr>
              <a:t>Peuvent faire l’objet d’une délégation à ce titre, par exemple, le choix de boites aux lettres, des travaux d’aménagement dans un local commun, la sélection parmi plusieurs devis (uniquement des décisions à voter selon la majorité des présents, représentés et votants par correspondance).</a:t>
            </a:r>
          </a:p>
          <a:p>
            <a:pPr marL="0" indent="0">
              <a:buNone/>
            </a:pPr>
            <a:endParaRPr lang="fr-FR" sz="3200" dirty="0">
              <a:latin typeface="+mn-lt"/>
            </a:endParaRPr>
          </a:p>
          <a:p>
            <a:pPr marL="0" indent="0">
              <a:buNone/>
            </a:pPr>
            <a:r>
              <a:rPr lang="fr-FR" sz="3200" dirty="0">
                <a:latin typeface="+mn-lt"/>
              </a:rPr>
              <a:t>Ne peut faire l’objet d’une délégation de pouvoir au CS le choix du Syndic.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FE8B8274-0FBE-ABF0-D63F-22F04A706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058419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5CA7A-F969-7BCC-7498-1E31EA163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2C5A4-086F-1426-5831-7DFA2E14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8" y="142724"/>
            <a:ext cx="10515600" cy="557513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E253A9-09F9-882F-2A26-CDE881AB0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80" y="1736821"/>
            <a:ext cx="10645640" cy="452817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fr-FR" sz="3200" dirty="0">
                <a:latin typeface="+mn-lt"/>
              </a:rPr>
              <a:t>Le Conseil Syndical peut bénéficier d’une délégation </a:t>
            </a:r>
            <a:r>
              <a:rPr lang="fr-FR" sz="3200" b="1" dirty="0">
                <a:latin typeface="+mn-lt"/>
              </a:rPr>
              <a:t>générale</a:t>
            </a:r>
            <a:r>
              <a:rPr lang="fr-FR" sz="3200" dirty="0">
                <a:latin typeface="+mn-lt"/>
              </a:rPr>
              <a:t> de pouvoir (articles 21-1 et suivants de la Loi du 10 juillet 1965).</a:t>
            </a:r>
          </a:p>
          <a:p>
            <a:pPr marL="0" indent="0"/>
            <a:endParaRPr lang="fr-FR" sz="3200" dirty="0">
              <a:latin typeface="+mn-lt"/>
            </a:endParaRPr>
          </a:p>
          <a:p>
            <a:pPr marL="0" indent="0"/>
            <a:r>
              <a:rPr lang="fr-FR" sz="3200" dirty="0">
                <a:latin typeface="+mn-lt"/>
              </a:rPr>
              <a:t>Dans ce cas, le CS doit être composé d’au moins 3 membres</a:t>
            </a:r>
          </a:p>
          <a:p>
            <a:pPr marL="0" indent="0"/>
            <a:r>
              <a:rPr lang="fr-FR" sz="3200" dirty="0">
                <a:latin typeface="+mn-lt"/>
              </a:rPr>
              <a:t>Durée maximale de la délégation : 2 ans    </a:t>
            </a:r>
          </a:p>
          <a:p>
            <a:pPr marL="0" indent="0"/>
            <a:endParaRPr lang="fr-FR" sz="3200" dirty="0">
              <a:latin typeface="+mn-lt"/>
            </a:endParaRPr>
          </a:p>
          <a:p>
            <a:pPr marL="0" indent="0"/>
            <a:r>
              <a:rPr lang="fr-FR" sz="3200" dirty="0">
                <a:latin typeface="+mn-lt"/>
              </a:rPr>
              <a:t>Obligation d’assurance responsabilité civile des membres du CS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/>
            <a:r>
              <a:rPr lang="fr-FR" sz="3200" dirty="0">
                <a:latin typeface="+mn-lt"/>
              </a:rPr>
              <a:t>Cette délégation est votée en AG à la majorité de l’article 25 de la Loi du 10 juillet 1965</a:t>
            </a:r>
          </a:p>
          <a:p>
            <a:pPr marL="0" indent="0"/>
            <a:endParaRPr lang="fr-FR" sz="3200" dirty="0">
              <a:latin typeface="+mn-lt"/>
            </a:endParaRPr>
          </a:p>
          <a:p>
            <a:pPr marL="0" indent="0"/>
            <a:r>
              <a:rPr lang="fr-FR" sz="3200" dirty="0">
                <a:latin typeface="+mn-lt"/>
              </a:rPr>
              <a:t>En cas de partage des voix, celle du Président est prépondérante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9DBA095F-13FF-E547-DCEB-1594E4E95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41624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0EBDE-C7CB-9FEF-34F2-DCE69DA8C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08A39-97C7-457D-0F53-56385ADC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8" y="142724"/>
            <a:ext cx="10515600" cy="557513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A0519A-DB8D-5D08-1E70-616A69986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65" y="2240013"/>
            <a:ext cx="9623851" cy="31339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fr-FR" sz="3200" dirty="0">
                <a:latin typeface="+mn-lt"/>
              </a:rPr>
              <a:t>Cette délégation ne peut pas porter sur l’approbation des comptes, la détermination du budget prévisionnel ou sur l’adaptation du règlement de copropriété rendue nécessaire par la loi.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1A5B8319-0210-8254-5E43-862BBAC10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324711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EAE45-C5F0-7E3A-2A4D-5630C8298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42159-2CF3-9895-9ED6-56723491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8" y="142724"/>
            <a:ext cx="10515600" cy="557513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279AF-123A-D232-1703-1DF950D5E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80" y="1736821"/>
            <a:ext cx="10645640" cy="4528178"/>
          </a:xfrm>
        </p:spPr>
        <p:txBody>
          <a:bodyPr>
            <a:normAutofit/>
          </a:bodyPr>
          <a:lstStyle/>
          <a:p>
            <a:pPr marL="0" indent="0"/>
            <a:r>
              <a:rPr lang="fr-FR" sz="3000" dirty="0">
                <a:latin typeface="+mn-lt"/>
              </a:rPr>
              <a:t>Elle peut porter sur les questions relevant de la majorité de l’article 24 de la Loi du 10 juillet 1965.</a:t>
            </a:r>
          </a:p>
          <a:p>
            <a:pPr marL="0" indent="0"/>
            <a:r>
              <a:rPr lang="fr-FR" sz="3000" dirty="0">
                <a:latin typeface="+mn-lt"/>
              </a:rPr>
              <a:t>Il faut fixer le montant alloué dans le cadre de cette délégation au sein du budget prévisionnel.</a:t>
            </a:r>
          </a:p>
          <a:p>
            <a:pPr marL="0" indent="0"/>
            <a:endParaRPr lang="fr-FR" sz="3000" dirty="0">
              <a:latin typeface="+mn-lt"/>
            </a:endParaRPr>
          </a:p>
          <a:p>
            <a:pPr marL="0" indent="0"/>
            <a:r>
              <a:rPr lang="fr-FR" sz="3000" dirty="0">
                <a:latin typeface="+mn-lt"/>
              </a:rPr>
              <a:t>Peuvent faire l’objet d’une délégation à ce titre, par exemple : les travaux de conservation de l’immeuble, travaux d’accessibilité aux personnes handicapés, choix des contrats d’entretien, de maintenance et d’assurance…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A3D3BAF9-E44D-9C2C-0C85-515231B20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1127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747D0-604A-F50D-F8A7-E56A89C7D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50881B-7179-4AA6-BE51-D4B8DCB2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8" y="142724"/>
            <a:ext cx="10515600" cy="557513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666C83-59E9-2C07-CADD-1139F7F8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784" y="1763981"/>
            <a:ext cx="9800547" cy="4482910"/>
          </a:xfrm>
        </p:spPr>
        <p:txBody>
          <a:bodyPr>
            <a:normAutofit/>
          </a:bodyPr>
          <a:lstStyle/>
          <a:p>
            <a:pPr marL="0" indent="0"/>
            <a:r>
              <a:rPr lang="fr-FR" sz="2800" dirty="0">
                <a:latin typeface="+mn-lt"/>
              </a:rPr>
              <a:t>Précision pour les travaux non compris dans le budget prévisionnel, le montant maximum est alloué individuellement.</a:t>
            </a:r>
          </a:p>
          <a:p>
            <a:pPr marL="0" indent="0"/>
            <a:r>
              <a:rPr lang="fr-FR" sz="2800" dirty="0">
                <a:latin typeface="+mn-lt"/>
              </a:rPr>
              <a:t>Ces travaux sont, notamment 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+mn-lt"/>
              </a:rPr>
              <a:t>Les travaux de conservation ou  d’entretien de l’immeuble, autre que ceux de maintenance,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+mn-lt"/>
              </a:rPr>
              <a:t>Les travaux portant sur des éléments communs, autre  que ceux de maintenance,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+mn-lt"/>
              </a:rPr>
              <a:t>Les études techniques (DPE par exemple)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407CC347-52FE-8D01-B6A5-4322D91A1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188196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59F49-5746-3077-A7B6-61AE98C6F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025BE-2720-CB5D-EB23-10A433F70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4826" y="365126"/>
            <a:ext cx="10515600" cy="529819"/>
          </a:xfrm>
        </p:spPr>
        <p:txBody>
          <a:bodyPr/>
          <a:lstStyle/>
          <a:p>
            <a:r>
              <a:rPr lang="fr-CA" sz="3000" b="1" u="sng" dirty="0">
                <a:solidFill>
                  <a:schemeClr val="bg1"/>
                </a:solidFill>
              </a:rPr>
              <a:t>MISSION PARTICULIÈRES </a:t>
            </a:r>
            <a:r>
              <a:rPr lang="fr-CA" sz="3000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84B500-E568-11E5-F76B-A5B4B5512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808"/>
            <a:ext cx="10515600" cy="4570155"/>
          </a:xfrm>
        </p:spPr>
        <p:txBody>
          <a:bodyPr/>
          <a:lstStyle/>
          <a:p>
            <a:pPr marL="0" indent="0">
              <a:buNone/>
            </a:pPr>
            <a:r>
              <a:rPr lang="fr-CA" sz="2000" dirty="0"/>
              <a:t> </a:t>
            </a:r>
            <a:endParaRPr lang="fr-FR" sz="2000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A8AB1652-9346-0D23-C5FF-9DA4C4E4D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4C83366E-C600-9A66-203A-F95F3DF704CA}"/>
              </a:ext>
            </a:extLst>
          </p:cNvPr>
          <p:cNvSpPr txBox="1"/>
          <p:nvPr/>
        </p:nvSpPr>
        <p:spPr>
          <a:xfrm>
            <a:off x="1117317" y="1652648"/>
            <a:ext cx="965630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Mise en concurrence des contrats de Syndic (article 23 de la Loi du 10 juillet 1965) 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Établissement de l’ordre du jour de l’assemblée générale (article 26, alinéa 5 du Décret du 17 mars 1967) 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Convocation de l’assemblée générale (article 8 du Décret du 17 mars 1967) 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Résiliation du contrat de Syndic (article 18 VIII de la Loi du 10 juillet 1965).</a:t>
            </a:r>
          </a:p>
        </p:txBody>
      </p:sp>
    </p:spTree>
    <p:extLst>
      <p:ext uri="{BB962C8B-B14F-4D97-AF65-F5344CB8AC3E}">
        <p14:creationId xmlns:p14="http://schemas.microsoft.com/office/powerpoint/2010/main" val="668385921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6F2FF-12A6-8EB5-54FE-DC1B1FEB7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DCA1BEF5-9DD9-00BA-F252-E9240EA708AB}"/>
              </a:ext>
            </a:extLst>
          </p:cNvPr>
          <p:cNvSpPr txBox="1">
            <a:spLocks/>
          </p:cNvSpPr>
          <p:nvPr/>
        </p:nvSpPr>
        <p:spPr>
          <a:xfrm>
            <a:off x="1692569" y="139080"/>
            <a:ext cx="8224914" cy="1142628"/>
          </a:xfrm>
          <a:prstGeom prst="rect">
            <a:avLst/>
          </a:prstGeom>
        </p:spPr>
        <p:txBody>
          <a:bodyPr/>
          <a:lstStyle>
            <a:lvl1pPr algn="ctr" defTabSz="1300163" rtl="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Rounded MT Bold" pitchFamily="34" charset="0"/>
                <a:ea typeface="+mj-ea"/>
                <a:cs typeface="+mj-cs"/>
              </a:defRPr>
            </a:lvl1pPr>
            <a:lvl2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2pPr>
            <a:lvl3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3pPr>
            <a:lvl4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4pPr>
            <a:lvl5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5pPr>
            <a:lvl6pPr marL="4572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6pPr>
            <a:lvl7pPr marL="9144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7pPr>
            <a:lvl8pPr marL="13716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8pPr>
            <a:lvl9pPr marL="18288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9pPr>
          </a:lstStyle>
          <a:p>
            <a:pPr marL="0" marR="0" lvl="0" indent="0" algn="ctr" defTabSz="91388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  <a:t>Forum de l’ARC</a:t>
            </a:r>
            <a:b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</a:br>
            <a: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  <a:t>le 9 avril  2025</a:t>
            </a:r>
            <a:endParaRPr kumimoji="0" lang="fr-FR" sz="2812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Rounded MT Bold" pitchFamily="34" charset="0"/>
              <a:ea typeface="ＭＳ Ｐゴシック"/>
              <a:cs typeface="+mj-cs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440DBAA-1C5B-6EE1-7373-06777C10D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33" y="31404"/>
            <a:ext cx="1284522" cy="1258279"/>
          </a:xfrm>
          <a:prstGeom prst="rect">
            <a:avLst/>
          </a:prstGeom>
        </p:spPr>
      </p:pic>
      <p:sp>
        <p:nvSpPr>
          <p:cNvPr id="12" name="Espace réservé du numéro de diapositive 3">
            <a:extLst>
              <a:ext uri="{FF2B5EF4-FFF2-40B4-BE49-F238E27FC236}">
                <a16:creationId xmlns:a16="http://schemas.microsoft.com/office/drawing/2014/main" id="{B5381450-FCEB-D8F4-647F-5686C0F5971E}"/>
              </a:ext>
            </a:extLst>
          </p:cNvPr>
          <p:cNvSpPr txBox="1">
            <a:spLocks noChangeArrowheads="1"/>
          </p:cNvSpPr>
          <p:nvPr/>
        </p:nvSpPr>
        <p:spPr>
          <a:xfrm>
            <a:off x="10109389" y="6436093"/>
            <a:ext cx="399412" cy="44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400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1pPr>
            <a:lvl2pPr marL="1056475" indent="-406337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275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2pPr>
            <a:lvl3pPr marL="1625346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991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3pPr>
            <a:lvl4pPr marL="2275484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4pPr>
            <a:lvl5pPr marL="2925623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5pPr>
            <a:lvl6pPr marL="3575761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6pPr>
            <a:lvl7pPr marL="4225900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7pPr>
            <a:lvl8pPr marL="4876038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8pPr>
            <a:lvl9pPr marL="5526176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9pPr>
          </a:lstStyle>
          <a:p>
            <a:pPr marL="0" marR="0" lvl="0" indent="0" algn="l" defTabSz="6427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tabLst/>
              <a:defRPr/>
            </a:pPr>
            <a:fld id="{D77FBE73-7C00-4EA2-A123-481603DD9940}" type="slidenum">
              <a:rPr kumimoji="0" lang="fr-FR" altLang="fr-FR" sz="1687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-95" charset="-128"/>
                <a:cs typeface="+mn-cs"/>
              </a:rPr>
              <a:pPr marL="0" marR="0" lvl="0" indent="0" algn="l" defTabSz="6427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 3" panose="05040102010807070707" pitchFamily="18" charset="2"/>
                <a:buNone/>
                <a:tabLst/>
                <a:defRPr/>
              </a:pPr>
              <a:t>18</a:t>
            </a:fld>
            <a:endParaRPr kumimoji="0" lang="fr-FR" altLang="fr-FR" sz="1687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ヒラギノ角ゴ Pro W3" pitchFamily="-95" charset="-128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63455B3-C102-E1A1-B6FF-3B30EC096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412" y="31404"/>
            <a:ext cx="4825228" cy="684923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6D563A2-3699-87F0-AC21-AFDB47507C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79" y="81254"/>
            <a:ext cx="1284522" cy="125827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6C42C8F-A8CC-3DA6-0FA7-59CED034B6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55" y="4809829"/>
            <a:ext cx="2066971" cy="20247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B964917-48FF-C7FC-AA76-F12A55F864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63" y="5057192"/>
            <a:ext cx="1838366" cy="18008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7852017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7ADDF-1FD0-5591-CD91-E986F862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64" y="329608"/>
            <a:ext cx="9905330" cy="612000"/>
          </a:xfrm>
        </p:spPr>
        <p:txBody>
          <a:bodyPr>
            <a:normAutofit fontScale="90000"/>
          </a:bodyPr>
          <a:lstStyle/>
          <a:p>
            <a:r>
              <a:rPr lang="fr-CA" sz="32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I / </a:t>
            </a:r>
            <a:r>
              <a:rPr lang="fr-FR" sz="32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QU’EST-CE QUE LE CONSEIL SYNDICAL ?</a:t>
            </a:r>
            <a:br>
              <a:rPr lang="fr-FR" sz="32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32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FDECC9-48A9-9DF3-0C25-9E3B21A6B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629" y="1503374"/>
            <a:ext cx="9777743" cy="53546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CA" sz="19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fr-FR" sz="2200" dirty="0">
                <a:latin typeface="+mn-lt"/>
              </a:rPr>
              <a:t>Le Conseil Syndical est un organe de liaison et d’information chargé d’assister et de contrôler le Syndic dans sa mission.</a:t>
            </a:r>
          </a:p>
          <a:p>
            <a:pPr marL="0" indent="0" algn="just">
              <a:buNone/>
            </a:pPr>
            <a:endParaRPr lang="fr-FR" sz="2200" dirty="0">
              <a:latin typeface="+mn-lt"/>
            </a:endParaRPr>
          </a:p>
          <a:p>
            <a:pPr marL="0" indent="0" algn="just">
              <a:buNone/>
            </a:pPr>
            <a:r>
              <a:rPr lang="fr-FR" sz="2200" dirty="0">
                <a:latin typeface="+mn-lt"/>
              </a:rPr>
              <a:t>Il n’a pas de personnalité juridique.</a:t>
            </a:r>
          </a:p>
          <a:p>
            <a:pPr marL="0" indent="0" algn="just">
              <a:buNone/>
            </a:pPr>
            <a:endParaRPr lang="fr-FR" sz="2200" dirty="0">
              <a:latin typeface="+mn-lt"/>
            </a:endParaRPr>
          </a:p>
          <a:p>
            <a:pPr marL="0" indent="0" algn="just">
              <a:buNone/>
            </a:pPr>
            <a:r>
              <a:rPr lang="fr-FR" sz="2200" dirty="0">
                <a:latin typeface="+mn-lt"/>
              </a:rPr>
              <a:t>Depuis la loi du 31 décembre 1985, la constitution d’un Conseil Syndical est obligatoire, sauf dans les copropriétés de 5 lots au plus (article 21, 1er alinéa de la Loi du 10 juillet 1965 et article 41-9 de la Loi du 10 juillet 1965).</a:t>
            </a:r>
          </a:p>
          <a:p>
            <a:pPr marL="0" indent="0" algn="just">
              <a:buNone/>
            </a:pPr>
            <a:endParaRPr lang="fr-FR" sz="2200" dirty="0">
              <a:latin typeface="+mn-lt"/>
            </a:endParaRPr>
          </a:p>
          <a:p>
            <a:pPr marL="0" indent="0" algn="just">
              <a:buNone/>
            </a:pPr>
            <a:r>
              <a:rPr lang="fr-FR" sz="2200" dirty="0">
                <a:latin typeface="+mn-lt"/>
              </a:rPr>
              <a:t>Par ailleurs, le Règlement de copropriété peut prévoir la création d’un Conseil Syndical et fixer le nombre de membres.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20B4D877-AA53-FABC-4BB7-692C14198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1432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651" y="242313"/>
            <a:ext cx="10515600" cy="557513"/>
          </a:xfrm>
        </p:spPr>
        <p:txBody>
          <a:bodyPr>
            <a:noAutofit/>
          </a:bodyPr>
          <a:lstStyle/>
          <a:p>
            <a:r>
              <a:rPr lang="fr-FR" sz="2800" u="sng" dirty="0">
                <a:solidFill>
                  <a:schemeClr val="bg1"/>
                </a:solidFill>
              </a:rPr>
              <a:t>COMMENT SONT DÉSIGNÉS LES MEMBRES DU CONSEIL SYNDICAL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834" y="1637232"/>
            <a:ext cx="10801896" cy="4912469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fr-FR" sz="2600" dirty="0">
                <a:latin typeface="+mn-lt"/>
              </a:rPr>
              <a:t>L’assemblée générale désigne les membres du Conseil Syndical à la majorité de l’article 25 de la Loi du 10 juillet 1965.</a:t>
            </a:r>
          </a:p>
          <a:p>
            <a:pPr marL="0" indent="0">
              <a:buNone/>
            </a:pPr>
            <a:endParaRPr lang="fr-FR" sz="2600" dirty="0">
              <a:latin typeface="+mn-lt"/>
            </a:endParaRPr>
          </a:p>
          <a:p>
            <a:pPr marL="0" indent="0">
              <a:buNone/>
            </a:pPr>
            <a:r>
              <a:rPr lang="fr-FR" sz="2600" dirty="0">
                <a:latin typeface="+mn-lt"/>
              </a:rPr>
              <a:t>Le nombre de membres du Conseil Syndical n’est pas déterminé par la Loi du 10 juillet 1965.</a:t>
            </a:r>
          </a:p>
          <a:p>
            <a:pPr marL="0" indent="0">
              <a:buNone/>
            </a:pPr>
            <a:endParaRPr lang="fr-FR" sz="2600" dirty="0">
              <a:latin typeface="+mn-lt"/>
            </a:endParaRPr>
          </a:p>
          <a:p>
            <a:pPr marL="0" indent="0">
              <a:buNone/>
            </a:pPr>
            <a:r>
              <a:rPr lang="fr-FR" sz="2600" dirty="0">
                <a:latin typeface="+mn-lt"/>
              </a:rPr>
              <a:t>La liste des personnes pouvant prétendre être élus en qualité de membre du Conseil Syndical est fixée à l’article 21, alinéa 9 de la Loi du 10 juillet 1965.</a:t>
            </a:r>
          </a:p>
          <a:p>
            <a:pPr marL="0" indent="0">
              <a:buNone/>
            </a:pPr>
            <a:endParaRPr lang="fr-FR" sz="2600" dirty="0">
              <a:latin typeface="+mn-lt"/>
            </a:endParaRPr>
          </a:p>
          <a:p>
            <a:pPr marL="0" indent="0">
              <a:buNone/>
            </a:pPr>
            <a:r>
              <a:rPr lang="fr-FR" sz="2600" dirty="0">
                <a:latin typeface="+mn-lt"/>
              </a:rPr>
              <a:t>Durée maximale du mandat : 3 ans</a:t>
            </a: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217400B7-6D79-0793-A597-762F59D45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19844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0" y="274499"/>
            <a:ext cx="9657498" cy="869882"/>
          </a:xfrm>
        </p:spPr>
        <p:txBody>
          <a:bodyPr>
            <a:normAutofit fontScale="90000"/>
          </a:bodyPr>
          <a:lstStyle/>
          <a:p>
            <a:r>
              <a:rPr lang="fr-FR" sz="2800" b="1" u="sng" dirty="0">
                <a:solidFill>
                  <a:schemeClr val="bg1"/>
                </a:solidFill>
                <a:cs typeface="Arial" panose="020B0604020202020204" pitchFamily="34" charset="0"/>
              </a:rPr>
              <a:t>MISSION D’ASSISTANCE ET DE CONTRÔLE DU SYNDIC :</a:t>
            </a:r>
            <a:br>
              <a:rPr lang="fr-FR" sz="28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FR" sz="28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2800" u="sng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9769" y="2203744"/>
            <a:ext cx="9772461" cy="320117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sz="3200" u="sng" dirty="0">
                <a:latin typeface="+mn-lt"/>
              </a:rPr>
              <a:t>Contrôle de comptabilité</a:t>
            </a:r>
            <a:r>
              <a:rPr lang="fr-FR" sz="3200" dirty="0">
                <a:latin typeface="+mn-lt"/>
              </a:rPr>
              <a:t> : À ce titre, le secret bancaire ne peut pas lui être opposé.</a:t>
            </a:r>
          </a:p>
          <a:p>
            <a:pPr marL="0" indent="0">
              <a:lnSpc>
                <a:spcPct val="110000"/>
              </a:lnSpc>
              <a:buNone/>
            </a:pPr>
            <a:endParaRPr lang="fr-FR" sz="3200" dirty="0">
              <a:latin typeface="+mn-l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fr-FR" sz="3200" dirty="0">
                <a:latin typeface="+mn-lt"/>
              </a:rPr>
              <a:t>Le CS doit avoir accès aux relevés des comptes bancaires.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Picture 2" descr="f8df1bef-6142-4e4a-b0fa-a0c9dc9f2f98@mxp5">
            <a:extLst>
              <a:ext uri="{FF2B5EF4-FFF2-40B4-BE49-F238E27FC236}">
                <a16:creationId xmlns:a16="http://schemas.microsoft.com/office/drawing/2014/main" id="{242C5704-6B46-C8AD-D60C-E693CF05C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823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0" y="369651"/>
            <a:ext cx="9657498" cy="651841"/>
          </a:xfrm>
        </p:spPr>
        <p:txBody>
          <a:bodyPr>
            <a:noAutofit/>
          </a:bodyPr>
          <a:lstStyle/>
          <a:p>
            <a:r>
              <a:rPr lang="fr-FR" sz="2800" b="1" u="sng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br>
              <a:rPr lang="fr-FR" sz="28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2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0751" y="2102328"/>
            <a:ext cx="10161760" cy="280465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600" u="sng" dirty="0">
                <a:latin typeface="+mn-lt"/>
              </a:rPr>
              <a:t>Contrôle de la gestion </a:t>
            </a:r>
            <a:r>
              <a:rPr lang="fr-FR" sz="3600" dirty="0">
                <a:latin typeface="+mn-lt"/>
              </a:rPr>
              <a:t>: Le Syndic veille à l’accomplissement correct du mandat confié au Syndic, notamment pour l’exécution des résolutions votées en assemblée générale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256C032E-0153-1173-CC57-BB85FF1A1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6547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4826" y="365126"/>
            <a:ext cx="10515600" cy="529819"/>
          </a:xfrm>
        </p:spPr>
        <p:txBody>
          <a:bodyPr/>
          <a:lstStyle/>
          <a:p>
            <a:r>
              <a:rPr lang="fr-FR" sz="3000" b="1" u="sng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9927" y="1606809"/>
            <a:ext cx="9174933" cy="4286998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>
                <a:latin typeface="+mn-lt"/>
              </a:rPr>
              <a:t>Pour l’exécution de ses missions, le CS peut se faire remettre tous les documents utiles.</a:t>
            </a:r>
          </a:p>
          <a:p>
            <a:pPr marL="0" indent="0">
              <a:buNone/>
            </a:pPr>
            <a:endParaRPr lang="fr-FR" sz="2800" dirty="0">
              <a:latin typeface="+mn-lt"/>
            </a:endParaRPr>
          </a:p>
          <a:p>
            <a:pPr marL="0" indent="0">
              <a:buNone/>
            </a:pPr>
            <a:r>
              <a:rPr lang="fr-FR" sz="2800" dirty="0">
                <a:latin typeface="+mn-lt"/>
              </a:rPr>
              <a:t>A défaut de communication par le Syndic dans le délai d’un mois, une sanction pécuniaire est appliquée (15,00 Euros par jour de retard).</a:t>
            </a:r>
          </a:p>
          <a:p>
            <a:pPr marL="0" indent="0">
              <a:buNone/>
            </a:pPr>
            <a:endParaRPr lang="fr-FR" sz="2800" dirty="0">
              <a:latin typeface="+mn-lt"/>
            </a:endParaRPr>
          </a:p>
          <a:p>
            <a:pPr marL="0" indent="0">
              <a:buNone/>
            </a:pPr>
            <a:r>
              <a:rPr lang="fr-FR" sz="2800" dirty="0">
                <a:latin typeface="+mn-lt"/>
              </a:rPr>
              <a:t>Un Syndic professionnel est tenu de mettre en place un accès en ligne sécurisé pour accéder à certains documents (article 3 du décret du 23 mai 2019).</a:t>
            </a:r>
          </a:p>
          <a:p>
            <a:pPr marL="0" indent="0">
              <a:buNone/>
            </a:pPr>
            <a:r>
              <a:rPr lang="fr-CA" sz="2000" dirty="0"/>
              <a:t> </a:t>
            </a:r>
            <a:endParaRPr lang="fr-FR" sz="2000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B869BA8B-AAE6-0A2A-C21F-387B4580A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10753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7FE84-1853-64D0-C7B2-FC049712E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C208B-24DF-E46D-E0E2-D48FA4A14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4826" y="365126"/>
            <a:ext cx="10515600" cy="529819"/>
          </a:xfrm>
        </p:spPr>
        <p:txBody>
          <a:bodyPr/>
          <a:lstStyle/>
          <a:p>
            <a:r>
              <a:rPr lang="fr-CA" sz="3000" b="1" u="sng" dirty="0">
                <a:solidFill>
                  <a:schemeClr val="bg1"/>
                </a:solidFill>
              </a:rPr>
              <a:t>MISSION DE CONSULTATION</a:t>
            </a:r>
            <a:r>
              <a:rPr lang="fr-CA" sz="3000" b="1" dirty="0">
                <a:solidFill>
                  <a:schemeClr val="bg1"/>
                </a:solidFill>
              </a:rPr>
              <a:t>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D3FA9E-9424-7E4A-9A9D-E7BED2156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808"/>
            <a:ext cx="10515600" cy="4570155"/>
          </a:xfrm>
        </p:spPr>
        <p:txBody>
          <a:bodyPr/>
          <a:lstStyle/>
          <a:p>
            <a:pPr marL="0" indent="0">
              <a:buNone/>
            </a:pPr>
            <a:r>
              <a:rPr lang="fr-CA" sz="2000" dirty="0"/>
              <a:t> </a:t>
            </a:r>
            <a:endParaRPr lang="fr-FR" sz="2000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836771B9-F55A-A6AF-5552-B5ECFC98E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D659CFA-BFC0-BB44-3693-AFFA7F270343}"/>
              </a:ext>
            </a:extLst>
          </p:cNvPr>
          <p:cNvSpPr txBox="1"/>
          <p:nvPr/>
        </p:nvSpPr>
        <p:spPr>
          <a:xfrm>
            <a:off x="1090156" y="2204204"/>
            <a:ext cx="977629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200" dirty="0"/>
              <a:t>Le CS donne son avis au Syndic ou à l’Assemblée générale sur toutes questions concernant le Syndicat des copropriétaires.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Le CS émet des avis qui ne lient pas le Syndic, même si, en général, il en tient compte</a:t>
            </a:r>
          </a:p>
        </p:txBody>
      </p:sp>
    </p:spTree>
    <p:extLst>
      <p:ext uri="{BB962C8B-B14F-4D97-AF65-F5344CB8AC3E}">
        <p14:creationId xmlns:p14="http://schemas.microsoft.com/office/powerpoint/2010/main" val="157542134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1816" y="181196"/>
            <a:ext cx="9267128" cy="763367"/>
          </a:xfrm>
        </p:spPr>
        <p:txBody>
          <a:bodyPr>
            <a:normAutofit/>
          </a:bodyPr>
          <a:lstStyle/>
          <a:p>
            <a:r>
              <a:rPr lang="fr-CA" sz="3500" u="sng" dirty="0">
                <a:solidFill>
                  <a:schemeClr val="bg1"/>
                </a:solidFill>
              </a:rPr>
              <a:t> </a:t>
            </a:r>
            <a:endParaRPr lang="fr-FR" sz="3500" u="sng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5420" y="1958867"/>
            <a:ext cx="10422308" cy="3771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>
                <a:latin typeface="+mn-lt"/>
              </a:rPr>
              <a:t>Cas de consultation obligatoire :</a:t>
            </a:r>
          </a:p>
          <a:p>
            <a:pPr marL="0" indent="0">
              <a:buNone/>
            </a:pPr>
            <a:endParaRPr lang="fr-FR" sz="2400" b="1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+mn-lt"/>
              </a:rPr>
              <a:t>Exécution des travaux urgents par le Syndic 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+mn-lt"/>
              </a:rPr>
              <a:t>Élaboration du budget prévisionnel 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+mn-lt"/>
              </a:rPr>
              <a:t>Passation des contrats et marchés, au regard de la délégation confiée en assemblée générale pour la consultation préalable du CS 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+mn-lt"/>
              </a:rPr>
              <a:t>Contrat de performance énergétique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+mn-lt"/>
              </a:rPr>
              <a:t>Nomination d’un administrateur provisoire et actes de gestion par ce dernier.</a:t>
            </a:r>
          </a:p>
          <a:p>
            <a:pPr marL="0" indent="0">
              <a:buNone/>
            </a:pPr>
            <a:endParaRPr lang="fr-CA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5172D209-016F-D4E5-0343-C8857E55C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04863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0102"/>
            <a:ext cx="10515600" cy="235129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3200" dirty="0">
              <a:latin typeface="+mn-lt"/>
            </a:endParaRPr>
          </a:p>
          <a:p>
            <a:pPr marL="0" indent="0">
              <a:buNone/>
            </a:pPr>
            <a:r>
              <a:rPr lang="fr-FR" sz="3200" dirty="0">
                <a:latin typeface="+mn-lt"/>
              </a:rPr>
              <a:t>L’avis n’est exigé qu’à titre informatif.</a:t>
            </a:r>
          </a:p>
          <a:p>
            <a:pPr marL="0" indent="0">
              <a:buNone/>
            </a:pPr>
            <a:endParaRPr lang="fr-FR" sz="3200" dirty="0">
              <a:latin typeface="+mn-lt"/>
            </a:endParaRPr>
          </a:p>
          <a:p>
            <a:pPr marL="0" indent="0">
              <a:buNone/>
            </a:pPr>
            <a:r>
              <a:rPr lang="fr-FR" sz="3200" dirty="0">
                <a:latin typeface="+mn-lt"/>
              </a:rPr>
              <a:t>Sauf à ce que l’absence d’avis fasse naître un préjudice pour un copropriétaire (ce qui est difficile à démontrer), il n’y a pas de sanction</a:t>
            </a:r>
          </a:p>
          <a:p>
            <a:pPr marL="0" indent="0">
              <a:buNone/>
            </a:pPr>
            <a:endParaRPr lang="fr-FR" sz="3200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1FEFC0DC-2373-FE72-ADCF-8261B0AF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>
            <a:extLst>
              <a:ext uri="{FF2B5EF4-FFF2-40B4-BE49-F238E27FC236}">
                <a16:creationId xmlns:a16="http://schemas.microsoft.com/office/drawing/2014/main" id="{A010913E-8D7B-592F-1890-67F69F0D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83" y="142724"/>
            <a:ext cx="9827509" cy="1142628"/>
          </a:xfrm>
        </p:spPr>
        <p:txBody>
          <a:bodyPr/>
          <a:lstStyle/>
          <a:p>
            <a:r>
              <a:rPr lang="fr-FR" sz="2800" u="sng" dirty="0">
                <a:solidFill>
                  <a:schemeClr val="bg1"/>
                </a:solidFill>
              </a:rPr>
              <a:t>Sanction du non-respect de l’obligation de consultation :</a:t>
            </a:r>
          </a:p>
        </p:txBody>
      </p:sp>
    </p:spTree>
    <p:extLst>
      <p:ext uri="{BB962C8B-B14F-4D97-AF65-F5344CB8AC3E}">
        <p14:creationId xmlns:p14="http://schemas.microsoft.com/office/powerpoint/2010/main" val="22291615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981</Words>
  <Application>Microsoft Office PowerPoint</Application>
  <PresentationFormat>Grand écran</PresentationFormat>
  <Paragraphs>93</Paragraphs>
  <Slides>18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Arial Rounded MT Bold</vt:lpstr>
      <vt:lpstr>Calibri</vt:lpstr>
      <vt:lpstr>Wingdings</vt:lpstr>
      <vt:lpstr>Wingdings 3</vt:lpstr>
      <vt:lpstr>Nouvelle présentation</vt:lpstr>
      <vt:lpstr>LE RÔLE ET LES FONCTIONS DU CONSEIL SYNDICAL </vt:lpstr>
      <vt:lpstr>I / QU’EST-CE QUE LE CONSEIL SYNDICAL ? </vt:lpstr>
      <vt:lpstr>COMMENT SONT DÉSIGNÉS LES MEMBRES DU CONSEIL SYNDICAL ?</vt:lpstr>
      <vt:lpstr>MISSION D’ASSISTANCE ET DE CONTRÔLE DU SYNDIC :  </vt:lpstr>
      <vt:lpstr>  </vt:lpstr>
      <vt:lpstr> </vt:lpstr>
      <vt:lpstr>MISSION DE CONSULTATION :</vt:lpstr>
      <vt:lpstr> </vt:lpstr>
      <vt:lpstr>Sanction du non-respect de l’obligation de consultation :</vt:lpstr>
      <vt:lpstr>DÉLÉGATIONS CONFIÉES AU CS :</vt:lpstr>
      <vt:lpstr> </vt:lpstr>
      <vt:lpstr> </vt:lpstr>
      <vt:lpstr> </vt:lpstr>
      <vt:lpstr> </vt:lpstr>
      <vt:lpstr> </vt:lpstr>
      <vt:lpstr> </vt:lpstr>
      <vt:lpstr>MISSION PARTICULIÈRES :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- -</dc:creator>
  <cp:lastModifiedBy>- -</cp:lastModifiedBy>
  <cp:revision>10</cp:revision>
  <dcterms:created xsi:type="dcterms:W3CDTF">2025-03-31T08:37:18Z</dcterms:created>
  <dcterms:modified xsi:type="dcterms:W3CDTF">2025-04-04T08:33:29Z</dcterms:modified>
</cp:coreProperties>
</file>