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80" r:id="rId3"/>
    <p:sldId id="262" r:id="rId4"/>
    <p:sldId id="279" r:id="rId5"/>
    <p:sldId id="259" r:id="rId6"/>
    <p:sldId id="281" r:id="rId7"/>
    <p:sldId id="282" r:id="rId8"/>
    <p:sldId id="284" r:id="rId9"/>
    <p:sldId id="515" r:id="rId10"/>
    <p:sldId id="285" r:id="rId11"/>
    <p:sldId id="286" r:id="rId12"/>
    <p:sldId id="287" r:id="rId13"/>
    <p:sldId id="288" r:id="rId14"/>
    <p:sldId id="289" r:id="rId15"/>
    <p:sldId id="516"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60"/>
  </p:normalViewPr>
  <p:slideViewPr>
    <p:cSldViewPr snapToGrid="0">
      <p:cViewPr varScale="1">
        <p:scale>
          <a:sx n="106" d="100"/>
          <a:sy n="106"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09D4B-535C-4AE1-B046-190017774C02}" type="datetimeFigureOut">
              <a:rPr lang="fr-FR" smtClean="0"/>
              <a:t>03/04/2025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19A6B3-9C7F-42ED-8D63-39438C5F81CD}" type="slidenum">
              <a:rPr lang="fr-FR" smtClean="0"/>
              <a:t>‹N°›</a:t>
            </a:fld>
            <a:endParaRPr lang="fr-FR"/>
          </a:p>
        </p:txBody>
      </p:sp>
    </p:spTree>
    <p:extLst>
      <p:ext uri="{BB962C8B-B14F-4D97-AF65-F5344CB8AC3E}">
        <p14:creationId xmlns:p14="http://schemas.microsoft.com/office/powerpoint/2010/main" val="3269828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19A6B3-9C7F-42ED-8D63-39438C5F81CD}" type="slidenum">
              <a:rPr lang="fr-FR" smtClean="0"/>
              <a:t>1</a:t>
            </a:fld>
            <a:endParaRPr lang="fr-FR" dirty="0"/>
          </a:p>
        </p:txBody>
      </p:sp>
    </p:spTree>
    <p:extLst>
      <p:ext uri="{BB962C8B-B14F-4D97-AF65-F5344CB8AC3E}">
        <p14:creationId xmlns:p14="http://schemas.microsoft.com/office/powerpoint/2010/main" val="2506121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3916" y="2130154"/>
            <a:ext cx="10364168" cy="1470687"/>
          </a:xfrm>
          <a:prstGeom prst="rect">
            <a:avLst/>
          </a:prstGeom>
        </p:spPr>
        <p:txBody>
          <a:bodyPr/>
          <a:lstStyle>
            <a:lvl1pPr>
              <a:defRPr sz="5061">
                <a:latin typeface="Arial Rounded MT Bold" pitchFamily="34" charset="0"/>
              </a:defRPr>
            </a:lvl1pPr>
          </a:lstStyle>
          <a:p>
            <a:r>
              <a:rPr lang="fr-FR"/>
              <a:t>Modifiez le style du titre</a:t>
            </a:r>
          </a:p>
        </p:txBody>
      </p:sp>
      <p:sp>
        <p:nvSpPr>
          <p:cNvPr id="3" name="Sous-titre 2"/>
          <p:cNvSpPr>
            <a:spLocks noGrp="1"/>
          </p:cNvSpPr>
          <p:nvPr>
            <p:ph type="subTitle" idx="1"/>
          </p:nvPr>
        </p:nvSpPr>
        <p:spPr>
          <a:xfrm>
            <a:off x="1829322" y="3886498"/>
            <a:ext cx="8533357" cy="1751881"/>
          </a:xfrm>
          <a:prstGeom prst="rect">
            <a:avLst/>
          </a:prstGeom>
        </p:spPr>
        <p:txBody>
          <a:bodyPr/>
          <a:lstStyle>
            <a:lvl1pPr marL="0" indent="0" algn="ctr">
              <a:buNone/>
              <a:defRPr sz="2812">
                <a:latin typeface="Arial Rounded MT Bold" pitchFamily="34" charset="0"/>
              </a:defRPr>
            </a:lvl1pPr>
            <a:lvl2pPr marL="321366" indent="0" algn="ctr">
              <a:buNone/>
              <a:defRPr/>
            </a:lvl2pPr>
            <a:lvl3pPr marL="642732" indent="0" algn="ctr">
              <a:buNone/>
              <a:defRPr/>
            </a:lvl3pPr>
            <a:lvl4pPr marL="964098" indent="0" algn="ctr">
              <a:buNone/>
              <a:defRPr/>
            </a:lvl4pPr>
            <a:lvl5pPr marL="1285464" indent="0" algn="ctr">
              <a:buNone/>
              <a:defRPr/>
            </a:lvl5pPr>
            <a:lvl6pPr marL="1606829" indent="0" algn="ctr">
              <a:buNone/>
              <a:defRPr/>
            </a:lvl6pPr>
            <a:lvl7pPr marL="1928195" indent="0" algn="ctr">
              <a:buNone/>
              <a:defRPr/>
            </a:lvl7pPr>
            <a:lvl8pPr marL="2249561" indent="0" algn="ctr">
              <a:buNone/>
              <a:defRPr/>
            </a:lvl8pPr>
            <a:lvl9pPr marL="2570927" indent="0" algn="ctr">
              <a:buNone/>
              <a:defRPr/>
            </a:lvl9pPr>
          </a:lstStyle>
          <a:p>
            <a:r>
              <a:rPr lang="fr-FR" dirty="0"/>
              <a:t>Modifiez le style des sous-titres du masque</a:t>
            </a:r>
          </a:p>
        </p:txBody>
      </p:sp>
    </p:spTree>
    <p:extLst>
      <p:ext uri="{BB962C8B-B14F-4D97-AF65-F5344CB8AC3E}">
        <p14:creationId xmlns:p14="http://schemas.microsoft.com/office/powerpoint/2010/main" val="350351240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610270" y="1600126"/>
            <a:ext cx="10971460" cy="452587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10047061"/>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982" y="274499"/>
            <a:ext cx="2741749" cy="585150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10270" y="274499"/>
            <a:ext cx="8086819" cy="585150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82325462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0270" y="1600126"/>
            <a:ext cx="10971460" cy="4525878"/>
          </a:xfrm>
          <a:prstGeom prst="rect">
            <a:avLst/>
          </a:prstGeom>
        </p:spPr>
        <p:txBody>
          <a:bodyPr/>
          <a:lstStyle>
            <a:lvl1pPr>
              <a:defRPr>
                <a:latin typeface="Arial Rounded MT Bold" pitchFamily="34" charset="0"/>
              </a:defRPr>
            </a:lvl1pPr>
            <a:lvl2pPr marL="743159" indent="-285659">
              <a:buClr>
                <a:schemeClr val="accent1">
                  <a:lumMod val="50000"/>
                </a:schemeClr>
              </a:buClr>
              <a:buFont typeface="Wingdings" pitchFamily="2" charset="2"/>
              <a:buChar char="q"/>
              <a:defRPr>
                <a:latin typeface="Arial Rounded MT Bold" pitchFamily="34" charset="0"/>
              </a:defRPr>
            </a:lvl2pPr>
            <a:lvl3pPr>
              <a:buClr>
                <a:schemeClr val="bg2">
                  <a:lumMod val="75000"/>
                </a:schemeClr>
              </a:buCl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20724485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36" y="4406483"/>
            <a:ext cx="10362679" cy="1362450"/>
          </a:xfrm>
          <a:prstGeom prst="rect">
            <a:avLst/>
          </a:prstGeom>
        </p:spPr>
        <p:txBody>
          <a:bodyPr anchor="t"/>
          <a:lstStyle>
            <a:lvl1pPr algn="l">
              <a:defRPr sz="2812" b="1" cap="all">
                <a:latin typeface="Arial Rounded MT Bold" pitchFamily="34" charset="0"/>
              </a:defRPr>
            </a:lvl1pPr>
          </a:lstStyle>
          <a:p>
            <a:r>
              <a:rPr lang="fr-FR" dirty="0"/>
              <a:t>Modifiez le style du titre</a:t>
            </a:r>
          </a:p>
        </p:txBody>
      </p:sp>
      <p:sp>
        <p:nvSpPr>
          <p:cNvPr id="3" name="Espace réservé du texte 2"/>
          <p:cNvSpPr>
            <a:spLocks noGrp="1"/>
          </p:cNvSpPr>
          <p:nvPr>
            <p:ph type="body" idx="1"/>
          </p:nvPr>
        </p:nvSpPr>
        <p:spPr>
          <a:xfrm>
            <a:off x="963036" y="2906784"/>
            <a:ext cx="10362679" cy="1499699"/>
          </a:xfrm>
          <a:prstGeom prst="rect">
            <a:avLst/>
          </a:prstGeom>
        </p:spPr>
        <p:txBody>
          <a:bodyPr anchor="b"/>
          <a:lstStyle>
            <a:lvl1pPr marL="0" indent="0">
              <a:buNone/>
              <a:defRPr sz="1406">
                <a:latin typeface="Arial Rounded MT Bold" pitchFamily="34" charset="0"/>
              </a:defRPr>
            </a:lvl1pPr>
            <a:lvl2pPr marL="321366" indent="0">
              <a:buNone/>
              <a:defRPr sz="1265"/>
            </a:lvl2pPr>
            <a:lvl3pPr marL="642732" indent="0">
              <a:buNone/>
              <a:defRPr sz="1125"/>
            </a:lvl3pPr>
            <a:lvl4pPr marL="964098" indent="0">
              <a:buNone/>
              <a:defRPr sz="984"/>
            </a:lvl4pPr>
            <a:lvl5pPr marL="1285464" indent="0">
              <a:buNone/>
              <a:defRPr sz="984"/>
            </a:lvl5pPr>
            <a:lvl6pPr marL="1606829" indent="0">
              <a:buNone/>
              <a:defRPr sz="984"/>
            </a:lvl6pPr>
            <a:lvl7pPr marL="1928195" indent="0">
              <a:buNone/>
              <a:defRPr sz="984"/>
            </a:lvl7pPr>
            <a:lvl8pPr marL="2249561" indent="0">
              <a:buNone/>
              <a:defRPr sz="984"/>
            </a:lvl8pPr>
            <a:lvl9pPr marL="2570927" indent="0">
              <a:buNone/>
              <a:defRPr sz="984"/>
            </a:lvl9pPr>
          </a:lstStyle>
          <a:p>
            <a:pPr lvl="0"/>
            <a:r>
              <a:rPr lang="fr-FR" dirty="0"/>
              <a:t>Modifiez les styles du texte du masque</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131584507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610270" y="1600126"/>
            <a:ext cx="5413540" cy="4525878"/>
          </a:xfrm>
          <a:prstGeom prst="rect">
            <a:avLst/>
          </a:prstGeom>
        </p:spPr>
        <p:txBody>
          <a:bodyPr/>
          <a:lstStyle>
            <a:lvl1pPr>
              <a:defRPr sz="1968">
                <a:latin typeface="Arial Rounded MT Bold" pitchFamily="34" charset="0"/>
              </a:defRPr>
            </a:lvl1pPr>
            <a:lvl2pPr marL="743159" indent="-285659">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66703" y="1600126"/>
            <a:ext cx="5415028" cy="4525878"/>
          </a:xfrm>
          <a:prstGeom prst="rect">
            <a:avLst/>
          </a:prstGeom>
        </p:spPr>
        <p:txBody>
          <a:bodyPr/>
          <a:lstStyle>
            <a:lvl1pPr>
              <a:defRPr sz="1968">
                <a:latin typeface="Arial Rounded MT Bold" pitchFamily="34" charset="0"/>
              </a:defRPr>
            </a:lvl1pPr>
            <a:lvl2pPr marL="778866" indent="-321366">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06319629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10270" y="1535406"/>
            <a:ext cx="5386748"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4" name="Espace réservé du contenu 3"/>
          <p:cNvSpPr>
            <a:spLocks noGrp="1"/>
          </p:cNvSpPr>
          <p:nvPr>
            <p:ph sz="half" idx="2"/>
          </p:nvPr>
        </p:nvSpPr>
        <p:spPr>
          <a:xfrm>
            <a:off x="610270" y="2174788"/>
            <a:ext cx="5386748"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494" y="1535406"/>
            <a:ext cx="5388236"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6" name="Espace réservé du contenu 5"/>
          <p:cNvSpPr>
            <a:spLocks noGrp="1"/>
          </p:cNvSpPr>
          <p:nvPr>
            <p:ph sz="quarter" idx="4"/>
          </p:nvPr>
        </p:nvSpPr>
        <p:spPr>
          <a:xfrm>
            <a:off x="6193494" y="2174788"/>
            <a:ext cx="5388236"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9365816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085979017"/>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04462069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0270" y="273383"/>
            <a:ext cx="4009919" cy="1161597"/>
          </a:xfrm>
          <a:prstGeom prst="rect">
            <a:avLst/>
          </a:prstGeom>
        </p:spPr>
        <p:txBody>
          <a:bodyPr anchor="b"/>
          <a:lstStyle>
            <a:lvl1pPr algn="l">
              <a:defRPr sz="1406" b="1"/>
            </a:lvl1pPr>
          </a:lstStyle>
          <a:p>
            <a:r>
              <a:rPr lang="fr-FR"/>
              <a:t>Modifiez le style du titre</a:t>
            </a:r>
          </a:p>
        </p:txBody>
      </p:sp>
      <p:sp>
        <p:nvSpPr>
          <p:cNvPr id="3" name="Espace réservé du contenu 2"/>
          <p:cNvSpPr>
            <a:spLocks noGrp="1"/>
          </p:cNvSpPr>
          <p:nvPr>
            <p:ph idx="1"/>
          </p:nvPr>
        </p:nvSpPr>
        <p:spPr>
          <a:xfrm>
            <a:off x="4766059" y="273383"/>
            <a:ext cx="6815672" cy="5852621"/>
          </a:xfrm>
          <a:prstGeom prst="rect">
            <a:avLst/>
          </a:prstGeom>
        </p:spPr>
        <p:txBody>
          <a:bodyPr/>
          <a:lstStyle>
            <a:lvl1pPr>
              <a:defRPr sz="2249"/>
            </a:lvl1pPr>
            <a:lvl2pPr>
              <a:defRPr sz="1968"/>
            </a:lvl2pPr>
            <a:lvl3pPr>
              <a:defRPr sz="1687"/>
            </a:lvl3pPr>
            <a:lvl4pPr>
              <a:defRPr sz="1406"/>
            </a:lvl4pPr>
            <a:lvl5pPr>
              <a:defRPr sz="1406"/>
            </a:lvl5pPr>
            <a:lvl6pPr>
              <a:defRPr sz="1406"/>
            </a:lvl6pPr>
            <a:lvl7pPr>
              <a:defRPr sz="1406"/>
            </a:lvl7pPr>
            <a:lvl8pPr>
              <a:defRPr sz="1406"/>
            </a:lvl8pPr>
            <a:lvl9pPr>
              <a:defRPr sz="1406"/>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10270" y="1434980"/>
            <a:ext cx="4009919" cy="4691024"/>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6987670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8983" y="4800377"/>
            <a:ext cx="7315795" cy="566851"/>
          </a:xfrm>
          <a:prstGeom prst="rect">
            <a:avLst/>
          </a:prstGeom>
        </p:spPr>
        <p:txBody>
          <a:bodyPr anchor="b"/>
          <a:lstStyle>
            <a:lvl1pPr algn="l">
              <a:defRPr sz="1406" b="1"/>
            </a:lvl1pPr>
          </a:lstStyle>
          <a:p>
            <a:r>
              <a:rPr lang="fr-FR"/>
              <a:t>Modifiez le style du titre</a:t>
            </a:r>
          </a:p>
        </p:txBody>
      </p:sp>
      <p:sp>
        <p:nvSpPr>
          <p:cNvPr id="3" name="Espace réservé pour une image  2"/>
          <p:cNvSpPr>
            <a:spLocks noGrp="1"/>
          </p:cNvSpPr>
          <p:nvPr>
            <p:ph type="pic" idx="1"/>
          </p:nvPr>
        </p:nvSpPr>
        <p:spPr>
          <a:xfrm>
            <a:off x="2388983" y="612601"/>
            <a:ext cx="7315795" cy="4115246"/>
          </a:xfrm>
          <a:prstGeom prst="rect">
            <a:avLst/>
          </a:prstGeom>
        </p:spPr>
        <p:txBody>
          <a:bodyPr/>
          <a:lstStyle>
            <a:lvl1pPr marL="0" indent="0">
              <a:buNone/>
              <a:defRPr sz="2249"/>
            </a:lvl1pPr>
            <a:lvl2pPr marL="321366" indent="0">
              <a:buNone/>
              <a:defRPr sz="1968"/>
            </a:lvl2pPr>
            <a:lvl3pPr marL="642732" indent="0">
              <a:buNone/>
              <a:defRPr sz="1687"/>
            </a:lvl3pPr>
            <a:lvl4pPr marL="964098" indent="0">
              <a:buNone/>
              <a:defRPr sz="1406"/>
            </a:lvl4pPr>
            <a:lvl5pPr marL="1285464" indent="0">
              <a:buNone/>
              <a:defRPr sz="1406"/>
            </a:lvl5pPr>
            <a:lvl6pPr marL="1606829" indent="0">
              <a:buNone/>
              <a:defRPr sz="1406"/>
            </a:lvl6pPr>
            <a:lvl7pPr marL="1928195" indent="0">
              <a:buNone/>
              <a:defRPr sz="1406"/>
            </a:lvl7pPr>
            <a:lvl8pPr marL="2249561" indent="0">
              <a:buNone/>
              <a:defRPr sz="1406"/>
            </a:lvl8pPr>
            <a:lvl9pPr marL="2570927" indent="0">
              <a:buNone/>
              <a:defRPr sz="1406"/>
            </a:lvl9pPr>
          </a:lstStyle>
          <a:p>
            <a:endParaRPr lang="fr-FR"/>
          </a:p>
        </p:txBody>
      </p:sp>
      <p:sp>
        <p:nvSpPr>
          <p:cNvPr id="4" name="Espace réservé du texte 3"/>
          <p:cNvSpPr>
            <a:spLocks noGrp="1"/>
          </p:cNvSpPr>
          <p:nvPr>
            <p:ph type="body" sz="half" idx="2"/>
          </p:nvPr>
        </p:nvSpPr>
        <p:spPr>
          <a:xfrm>
            <a:off x="2388983" y="5367227"/>
            <a:ext cx="7315795" cy="804527"/>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95353802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548">
              <a:srgbClr val="D1EAEC"/>
            </a:gs>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042" name="Picture 18" descr="fd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36233" y="0"/>
            <a:ext cx="12556440" cy="685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415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ctr" defTabSz="913885" rtl="0" fontAlgn="base">
        <a:spcBef>
          <a:spcPct val="0"/>
        </a:spcBef>
        <a:spcAft>
          <a:spcPct val="0"/>
        </a:spcAft>
        <a:defRPr sz="2530">
          <a:solidFill>
            <a:schemeClr val="tx2"/>
          </a:solidFill>
          <a:latin typeface="+mj-lt"/>
          <a:ea typeface="+mj-ea"/>
          <a:cs typeface="+mj-cs"/>
        </a:defRPr>
      </a:lvl1pPr>
      <a:lvl2pPr algn="ctr" defTabSz="913885" rtl="0" fontAlgn="base">
        <a:spcBef>
          <a:spcPct val="0"/>
        </a:spcBef>
        <a:spcAft>
          <a:spcPct val="0"/>
        </a:spcAft>
        <a:defRPr sz="2530">
          <a:solidFill>
            <a:schemeClr val="tx2"/>
          </a:solidFill>
          <a:latin typeface="Arial Black" pitchFamily="1" charset="0"/>
          <a:ea typeface="ＭＳ Ｐゴシック" pitchFamily="1" charset="-128"/>
        </a:defRPr>
      </a:lvl2pPr>
      <a:lvl3pPr algn="ctr" defTabSz="913885" rtl="0" fontAlgn="base">
        <a:spcBef>
          <a:spcPct val="0"/>
        </a:spcBef>
        <a:spcAft>
          <a:spcPct val="0"/>
        </a:spcAft>
        <a:defRPr sz="2530">
          <a:solidFill>
            <a:schemeClr val="tx2"/>
          </a:solidFill>
          <a:latin typeface="Arial Black" pitchFamily="1" charset="0"/>
          <a:ea typeface="ＭＳ Ｐゴシック" pitchFamily="1" charset="-128"/>
        </a:defRPr>
      </a:lvl3pPr>
      <a:lvl4pPr algn="ctr" defTabSz="913885" rtl="0" fontAlgn="base">
        <a:spcBef>
          <a:spcPct val="0"/>
        </a:spcBef>
        <a:spcAft>
          <a:spcPct val="0"/>
        </a:spcAft>
        <a:defRPr sz="2530">
          <a:solidFill>
            <a:schemeClr val="tx2"/>
          </a:solidFill>
          <a:latin typeface="Arial Black" pitchFamily="1" charset="0"/>
          <a:ea typeface="ＭＳ Ｐゴシック" pitchFamily="1" charset="-128"/>
        </a:defRPr>
      </a:lvl4pPr>
      <a:lvl5pPr algn="ctr" defTabSz="913885" rtl="0" fontAlgn="base">
        <a:spcBef>
          <a:spcPct val="0"/>
        </a:spcBef>
        <a:spcAft>
          <a:spcPct val="0"/>
        </a:spcAft>
        <a:defRPr sz="2530">
          <a:solidFill>
            <a:schemeClr val="tx2"/>
          </a:solidFill>
          <a:latin typeface="Arial Black" pitchFamily="1" charset="0"/>
          <a:ea typeface="ＭＳ Ｐゴシック" pitchFamily="1" charset="-128"/>
        </a:defRPr>
      </a:lvl5pPr>
      <a:lvl6pPr marL="321366" algn="ctr" defTabSz="913885" rtl="0" fontAlgn="base">
        <a:spcBef>
          <a:spcPct val="0"/>
        </a:spcBef>
        <a:spcAft>
          <a:spcPct val="0"/>
        </a:spcAft>
        <a:defRPr sz="2530">
          <a:solidFill>
            <a:schemeClr val="tx2"/>
          </a:solidFill>
          <a:latin typeface="Arial Black" pitchFamily="1" charset="0"/>
          <a:ea typeface="ＭＳ Ｐゴシック" pitchFamily="1" charset="-128"/>
        </a:defRPr>
      </a:lvl6pPr>
      <a:lvl7pPr marL="642732" algn="ctr" defTabSz="913885" rtl="0" fontAlgn="base">
        <a:spcBef>
          <a:spcPct val="0"/>
        </a:spcBef>
        <a:spcAft>
          <a:spcPct val="0"/>
        </a:spcAft>
        <a:defRPr sz="2530">
          <a:solidFill>
            <a:schemeClr val="tx2"/>
          </a:solidFill>
          <a:latin typeface="Arial Black" pitchFamily="1" charset="0"/>
          <a:ea typeface="ＭＳ Ｐゴシック" pitchFamily="1" charset="-128"/>
        </a:defRPr>
      </a:lvl7pPr>
      <a:lvl8pPr marL="964098" algn="ctr" defTabSz="913885" rtl="0" fontAlgn="base">
        <a:spcBef>
          <a:spcPct val="0"/>
        </a:spcBef>
        <a:spcAft>
          <a:spcPct val="0"/>
        </a:spcAft>
        <a:defRPr sz="2530">
          <a:solidFill>
            <a:schemeClr val="tx2"/>
          </a:solidFill>
          <a:latin typeface="Arial Black" pitchFamily="1" charset="0"/>
          <a:ea typeface="ＭＳ Ｐゴシック" pitchFamily="1" charset="-128"/>
        </a:defRPr>
      </a:lvl8pPr>
      <a:lvl9pPr marL="1285464" algn="ctr" defTabSz="913885" rtl="0" fontAlgn="base">
        <a:spcBef>
          <a:spcPct val="0"/>
        </a:spcBef>
        <a:spcAft>
          <a:spcPct val="0"/>
        </a:spcAft>
        <a:defRPr sz="2530">
          <a:solidFill>
            <a:schemeClr val="tx2"/>
          </a:solidFill>
          <a:latin typeface="Arial Black" pitchFamily="1" charset="0"/>
          <a:ea typeface="ＭＳ Ｐゴシック" pitchFamily="1" charset="-128"/>
        </a:defRPr>
      </a:lvl9pPr>
    </p:titleStyle>
    <p:bodyStyle>
      <a:lvl1pPr marL="342567" indent="-342567" algn="l" defTabSz="913885" rtl="0" fontAlgn="base">
        <a:spcBef>
          <a:spcPct val="20000"/>
        </a:spcBef>
        <a:spcAft>
          <a:spcPct val="0"/>
        </a:spcAft>
        <a:defRPr sz="3233">
          <a:solidFill>
            <a:schemeClr val="tx1"/>
          </a:solidFill>
          <a:latin typeface="+mn-lt"/>
          <a:ea typeface="+mn-ea"/>
          <a:cs typeface="+mn-cs"/>
        </a:defRPr>
      </a:lvl1pPr>
      <a:lvl2pPr marL="743159" indent="-285659" algn="l" defTabSz="913885" rtl="0" fontAlgn="base">
        <a:spcBef>
          <a:spcPct val="20000"/>
        </a:spcBef>
        <a:spcAft>
          <a:spcPct val="0"/>
        </a:spcAft>
        <a:buChar char="–"/>
        <a:defRPr sz="2812">
          <a:solidFill>
            <a:schemeClr val="tx1"/>
          </a:solidFill>
          <a:latin typeface="+mn-lt"/>
          <a:ea typeface="+mn-ea"/>
        </a:defRPr>
      </a:lvl2pPr>
      <a:lvl3pPr marL="1142634" indent="-228750" algn="l" defTabSz="913885" rtl="0" fontAlgn="base">
        <a:spcBef>
          <a:spcPct val="20000"/>
        </a:spcBef>
        <a:spcAft>
          <a:spcPct val="0"/>
        </a:spcAft>
        <a:buChar char="•"/>
        <a:defRPr sz="2390">
          <a:solidFill>
            <a:schemeClr val="tx1"/>
          </a:solidFill>
          <a:latin typeface="+mn-lt"/>
          <a:ea typeface="+mn-ea"/>
        </a:defRPr>
      </a:lvl3pPr>
      <a:lvl4pPr marL="1600134" indent="-228750" algn="l" defTabSz="913885" rtl="0" fontAlgn="base">
        <a:spcBef>
          <a:spcPct val="20000"/>
        </a:spcBef>
        <a:spcAft>
          <a:spcPct val="0"/>
        </a:spcAft>
        <a:buChar char="–"/>
        <a:defRPr sz="1968">
          <a:solidFill>
            <a:schemeClr val="tx1"/>
          </a:solidFill>
          <a:latin typeface="+mn-lt"/>
          <a:ea typeface="+mn-ea"/>
        </a:defRPr>
      </a:lvl4pPr>
      <a:lvl5pPr marL="2056519" indent="-228750" algn="l" defTabSz="913885" rtl="0" fontAlgn="base">
        <a:spcBef>
          <a:spcPct val="20000"/>
        </a:spcBef>
        <a:spcAft>
          <a:spcPct val="0"/>
        </a:spcAft>
        <a:buChar char="»"/>
        <a:defRPr sz="1968">
          <a:solidFill>
            <a:schemeClr val="tx1"/>
          </a:solidFill>
          <a:latin typeface="+mn-lt"/>
          <a:ea typeface="+mn-ea"/>
        </a:defRPr>
      </a:lvl5pPr>
      <a:lvl6pPr marL="2377885" indent="-228750" algn="l" defTabSz="913885" rtl="0" fontAlgn="base">
        <a:spcBef>
          <a:spcPct val="20000"/>
        </a:spcBef>
        <a:spcAft>
          <a:spcPct val="0"/>
        </a:spcAft>
        <a:buChar char="»"/>
        <a:defRPr sz="1968">
          <a:solidFill>
            <a:schemeClr val="tx1"/>
          </a:solidFill>
          <a:latin typeface="+mn-lt"/>
          <a:ea typeface="+mn-ea"/>
        </a:defRPr>
      </a:lvl6pPr>
      <a:lvl7pPr marL="2699251" indent="-228750" algn="l" defTabSz="913885" rtl="0" fontAlgn="base">
        <a:spcBef>
          <a:spcPct val="20000"/>
        </a:spcBef>
        <a:spcAft>
          <a:spcPct val="0"/>
        </a:spcAft>
        <a:buChar char="»"/>
        <a:defRPr sz="1968">
          <a:solidFill>
            <a:schemeClr val="tx1"/>
          </a:solidFill>
          <a:latin typeface="+mn-lt"/>
          <a:ea typeface="+mn-ea"/>
        </a:defRPr>
      </a:lvl7pPr>
      <a:lvl8pPr marL="3020616" indent="-228750" algn="l" defTabSz="913885" rtl="0" fontAlgn="base">
        <a:spcBef>
          <a:spcPct val="20000"/>
        </a:spcBef>
        <a:spcAft>
          <a:spcPct val="0"/>
        </a:spcAft>
        <a:buChar char="»"/>
        <a:defRPr sz="1968">
          <a:solidFill>
            <a:schemeClr val="tx1"/>
          </a:solidFill>
          <a:latin typeface="+mn-lt"/>
          <a:ea typeface="+mn-ea"/>
        </a:defRPr>
      </a:lvl8pPr>
      <a:lvl9pPr marL="3341982" indent="-228750" algn="l" defTabSz="913885" rtl="0" fontAlgn="base">
        <a:spcBef>
          <a:spcPct val="20000"/>
        </a:spcBef>
        <a:spcAft>
          <a:spcPct val="0"/>
        </a:spcAft>
        <a:buChar char="»"/>
        <a:defRPr sz="1968">
          <a:solidFill>
            <a:schemeClr val="tx1"/>
          </a:solidFill>
          <a:latin typeface="+mn-lt"/>
          <a:ea typeface="+mn-ea"/>
        </a:defRPr>
      </a:lvl9pPr>
    </p:bodyStyle>
    <p:otherStyle>
      <a:defPPr>
        <a:defRPr lang="fr-FR"/>
      </a:defPPr>
      <a:lvl1pPr marL="0" algn="l" defTabSz="642732" rtl="0" eaLnBrk="1" latinLnBrk="0" hangingPunct="1">
        <a:defRPr sz="1265" kern="1200">
          <a:solidFill>
            <a:schemeClr val="tx1"/>
          </a:solidFill>
          <a:latin typeface="+mn-lt"/>
          <a:ea typeface="+mn-ea"/>
          <a:cs typeface="+mn-cs"/>
        </a:defRPr>
      </a:lvl1pPr>
      <a:lvl2pPr marL="321366" algn="l" defTabSz="642732" rtl="0" eaLnBrk="1" latinLnBrk="0" hangingPunct="1">
        <a:defRPr sz="1265" kern="1200">
          <a:solidFill>
            <a:schemeClr val="tx1"/>
          </a:solidFill>
          <a:latin typeface="+mn-lt"/>
          <a:ea typeface="+mn-ea"/>
          <a:cs typeface="+mn-cs"/>
        </a:defRPr>
      </a:lvl2pPr>
      <a:lvl3pPr marL="642732" algn="l" defTabSz="642732" rtl="0" eaLnBrk="1" latinLnBrk="0" hangingPunct="1">
        <a:defRPr sz="1265" kern="1200">
          <a:solidFill>
            <a:schemeClr val="tx1"/>
          </a:solidFill>
          <a:latin typeface="+mn-lt"/>
          <a:ea typeface="+mn-ea"/>
          <a:cs typeface="+mn-cs"/>
        </a:defRPr>
      </a:lvl3pPr>
      <a:lvl4pPr marL="964098" algn="l" defTabSz="642732" rtl="0" eaLnBrk="1" latinLnBrk="0" hangingPunct="1">
        <a:defRPr sz="1265" kern="1200">
          <a:solidFill>
            <a:schemeClr val="tx1"/>
          </a:solidFill>
          <a:latin typeface="+mn-lt"/>
          <a:ea typeface="+mn-ea"/>
          <a:cs typeface="+mn-cs"/>
        </a:defRPr>
      </a:lvl4pPr>
      <a:lvl5pPr marL="1285464" algn="l" defTabSz="642732" rtl="0" eaLnBrk="1" latinLnBrk="0" hangingPunct="1">
        <a:defRPr sz="1265" kern="1200">
          <a:solidFill>
            <a:schemeClr val="tx1"/>
          </a:solidFill>
          <a:latin typeface="+mn-lt"/>
          <a:ea typeface="+mn-ea"/>
          <a:cs typeface="+mn-cs"/>
        </a:defRPr>
      </a:lvl5pPr>
      <a:lvl6pPr marL="1606829" algn="l" defTabSz="642732" rtl="0" eaLnBrk="1" latinLnBrk="0" hangingPunct="1">
        <a:defRPr sz="1265" kern="1200">
          <a:solidFill>
            <a:schemeClr val="tx1"/>
          </a:solidFill>
          <a:latin typeface="+mn-lt"/>
          <a:ea typeface="+mn-ea"/>
          <a:cs typeface="+mn-cs"/>
        </a:defRPr>
      </a:lvl6pPr>
      <a:lvl7pPr marL="1928195" algn="l" defTabSz="642732" rtl="0" eaLnBrk="1" latinLnBrk="0" hangingPunct="1">
        <a:defRPr sz="1265" kern="1200">
          <a:solidFill>
            <a:schemeClr val="tx1"/>
          </a:solidFill>
          <a:latin typeface="+mn-lt"/>
          <a:ea typeface="+mn-ea"/>
          <a:cs typeface="+mn-cs"/>
        </a:defRPr>
      </a:lvl7pPr>
      <a:lvl8pPr marL="2249561" algn="l" defTabSz="642732" rtl="0" eaLnBrk="1" latinLnBrk="0" hangingPunct="1">
        <a:defRPr sz="1265" kern="1200">
          <a:solidFill>
            <a:schemeClr val="tx1"/>
          </a:solidFill>
          <a:latin typeface="+mn-lt"/>
          <a:ea typeface="+mn-ea"/>
          <a:cs typeface="+mn-cs"/>
        </a:defRPr>
      </a:lvl8pPr>
      <a:lvl9pPr marL="2570927" algn="l" defTabSz="642732" rtl="0" eaLnBrk="1" latinLnBrk="0" hangingPunct="1">
        <a:defRPr sz="12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80FE4779-92C9-8CFD-5B8B-178CA134DB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7999" y="5514051"/>
            <a:ext cx="1006818" cy="98624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9" name="Picture 2" descr="f8df1bef-6142-4e4a-b0fa-a0c9dc9f2f98@mxp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7999" y="132163"/>
            <a:ext cx="1062138" cy="103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a:extLst>
              <a:ext uri="{FF2B5EF4-FFF2-40B4-BE49-F238E27FC236}">
                <a16:creationId xmlns:a16="http://schemas.microsoft.com/office/drawing/2014/main" id="{9C266452-F5D1-B493-12E6-453841C98E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862" y="5514052"/>
            <a:ext cx="1006818" cy="98624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4" name="Rectangle 3">
            <a:extLst>
              <a:ext uri="{FF2B5EF4-FFF2-40B4-BE49-F238E27FC236}">
                <a16:creationId xmlns:a16="http://schemas.microsoft.com/office/drawing/2014/main" id="{BABDE7C9-42DD-0450-5ED6-B4549AF0EFF7}"/>
              </a:ext>
            </a:extLst>
          </p:cNvPr>
          <p:cNvSpPr/>
          <p:nvPr/>
        </p:nvSpPr>
        <p:spPr bwMode="auto">
          <a:xfrm>
            <a:off x="1330859" y="1919335"/>
            <a:ext cx="9560460" cy="3349782"/>
          </a:xfrm>
          <a:prstGeom prst="rect">
            <a:avLst/>
          </a:prstGeom>
          <a:solidFill>
            <a:schemeClr val="bg2">
              <a:lumMod val="20000"/>
              <a:lumOff val="80000"/>
              <a:alpha val="4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a:ln>
                <a:noFill/>
              </a:ln>
              <a:solidFill>
                <a:schemeClr val="tx1"/>
              </a:solidFill>
              <a:effectLst/>
              <a:latin typeface="Arial" charset="0"/>
              <a:ea typeface="ＭＳ Ｐゴシック" pitchFamily="1" charset="-128"/>
            </a:endParaRPr>
          </a:p>
        </p:txBody>
      </p:sp>
      <p:sp>
        <p:nvSpPr>
          <p:cNvPr id="2" name="Titre 1"/>
          <p:cNvSpPr>
            <a:spLocks noGrp="1"/>
          </p:cNvSpPr>
          <p:nvPr>
            <p:ph type="ctrTitle"/>
          </p:nvPr>
        </p:nvSpPr>
        <p:spPr>
          <a:xfrm>
            <a:off x="1524000" y="1293338"/>
            <a:ext cx="9143999" cy="5813632"/>
          </a:xfrm>
        </p:spPr>
        <p:txBody>
          <a:bodyPr anchor="ctr">
            <a:normAutofit/>
          </a:bodyPr>
          <a:lstStyle/>
          <a:p>
            <a:r>
              <a:rPr lang="fr-FR" sz="6000" dirty="0">
                <a:latin typeface="+mj-lt"/>
              </a:rPr>
              <a:t>La résiliation du contrat de syndic</a:t>
            </a:r>
            <a:br>
              <a:rPr lang="fr-FR" sz="7200" dirty="0"/>
            </a:br>
            <a:endParaRPr lang="fr-FR" sz="7200" dirty="0"/>
          </a:p>
        </p:txBody>
      </p:sp>
      <p:pic>
        <p:nvPicPr>
          <p:cNvPr id="13" name="Picture 2" descr="f8df1bef-6142-4e4a-b0fa-a0c9dc9f2f98@mxp5">
            <a:extLst>
              <a:ext uri="{FF2B5EF4-FFF2-40B4-BE49-F238E27FC236}">
                <a16:creationId xmlns:a16="http://schemas.microsoft.com/office/drawing/2014/main" id="{F4A310CB-6DE3-6C3B-7C15-1FB15C4BF7D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202" y="132163"/>
            <a:ext cx="1062138" cy="103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08903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1816" y="181196"/>
            <a:ext cx="9267128" cy="763367"/>
          </a:xfrm>
        </p:spPr>
        <p:txBody>
          <a:bodyPr>
            <a:normAutofit fontScale="90000"/>
          </a:bodyPr>
          <a:lstStyle/>
          <a:p>
            <a:r>
              <a:rPr lang="fr-CA" sz="3500" u="sng" dirty="0">
                <a:solidFill>
                  <a:schemeClr val="bg1"/>
                </a:solidFill>
              </a:rPr>
              <a:t>B/ La résiliation pour inexécution suffisamment grave</a:t>
            </a:r>
            <a:endParaRPr lang="fr-FR" sz="3500" u="sng" dirty="0">
              <a:solidFill>
                <a:schemeClr val="bg1"/>
              </a:solidFill>
            </a:endParaRPr>
          </a:p>
        </p:txBody>
      </p:sp>
      <p:sp>
        <p:nvSpPr>
          <p:cNvPr id="3" name="Espace réservé du contenu 2"/>
          <p:cNvSpPr>
            <a:spLocks noGrp="1"/>
          </p:cNvSpPr>
          <p:nvPr>
            <p:ph idx="1"/>
          </p:nvPr>
        </p:nvSpPr>
        <p:spPr>
          <a:xfrm>
            <a:off x="387530" y="1524301"/>
            <a:ext cx="11416940" cy="4818134"/>
          </a:xfrm>
        </p:spPr>
        <p:txBody>
          <a:bodyPr>
            <a:normAutofit lnSpcReduction="10000"/>
          </a:bodyPr>
          <a:lstStyle/>
          <a:p>
            <a:pPr marL="0" indent="0">
              <a:buNone/>
            </a:pPr>
            <a:r>
              <a:rPr lang="fr-CA" sz="2000" b="1" dirty="0">
                <a:solidFill>
                  <a:srgbClr val="00B050"/>
                </a:solidFill>
                <a:latin typeface="+mn-lt"/>
              </a:rPr>
              <a:t>1/ </a:t>
            </a:r>
            <a:r>
              <a:rPr lang="fr-CA" sz="2000" b="1" u="sng" dirty="0">
                <a:solidFill>
                  <a:srgbClr val="00B050"/>
                </a:solidFill>
                <a:latin typeface="+mn-lt"/>
              </a:rPr>
              <a:t>La résiliation à l’initiative du syndic.</a:t>
            </a:r>
          </a:p>
          <a:p>
            <a:pPr marL="0" indent="0">
              <a:buNone/>
            </a:pPr>
            <a:endParaRPr lang="fr-CA" sz="2000" u="sng" dirty="0">
              <a:solidFill>
                <a:srgbClr val="00B050"/>
              </a:solidFill>
              <a:latin typeface="+mn-lt"/>
            </a:endParaRPr>
          </a:p>
          <a:p>
            <a:pPr marL="0" indent="0" algn="just">
              <a:buNone/>
            </a:pPr>
            <a:r>
              <a:rPr lang="fr-CA" sz="1800" b="1" u="sng" dirty="0">
                <a:latin typeface="+mn-lt"/>
              </a:rPr>
              <a:t>Rappel</a:t>
            </a:r>
            <a:r>
              <a:rPr lang="fr-CA" sz="1800" dirty="0">
                <a:latin typeface="+mn-lt"/>
              </a:rPr>
              <a:t> : La résiliation d’un contrat pour inexécution suffisamment grave est prévue dans le droit commun des contrats, à </a:t>
            </a:r>
            <a:r>
              <a:rPr lang="fr-CA" sz="1800" i="1" dirty="0">
                <a:solidFill>
                  <a:srgbClr val="FF0000"/>
                </a:solidFill>
                <a:latin typeface="+mn-lt"/>
              </a:rPr>
              <a:t>l’article 1224 du Code civil. Cf. également art. 18 de la loi de 1965 </a:t>
            </a:r>
            <a:r>
              <a:rPr lang="fr-CA" sz="1800" dirty="0">
                <a:latin typeface="+mn-lt"/>
              </a:rPr>
              <a:t>: </a:t>
            </a:r>
            <a:endParaRPr lang="fr-FR" sz="1800" dirty="0">
              <a:latin typeface="+mn-lt"/>
            </a:endParaRPr>
          </a:p>
          <a:p>
            <a:pPr marL="0" indent="0" algn="just">
              <a:buNone/>
            </a:pPr>
            <a:r>
              <a:rPr lang="fr-FR" sz="1800" dirty="0">
                <a:latin typeface="+mn-lt"/>
              </a:rPr>
              <a:t>« VIII.- Le contrat de syndic peut être résilié par une partie </a:t>
            </a:r>
            <a:r>
              <a:rPr lang="fr-FR" sz="1800" b="1" dirty="0">
                <a:latin typeface="+mn-lt"/>
              </a:rPr>
              <a:t>en cas d'inexécution suffisamment grave de l'autre partie.</a:t>
            </a:r>
          </a:p>
          <a:p>
            <a:pPr marL="0" indent="0" algn="just">
              <a:buNone/>
            </a:pPr>
            <a:endParaRPr lang="fr-FR" sz="1800" dirty="0">
              <a:latin typeface="+mn-lt"/>
            </a:endParaRPr>
          </a:p>
          <a:p>
            <a:pPr marL="0" indent="0" algn="just">
              <a:buNone/>
            </a:pPr>
            <a:r>
              <a:rPr lang="fr-FR" sz="1800" dirty="0">
                <a:latin typeface="+mn-lt"/>
              </a:rPr>
              <a:t>Lorsque le syndic est à l'initiative de la résiliation du contrat</a:t>
            </a:r>
            <a:r>
              <a:rPr lang="fr-FR" sz="1800" b="1" u="sng" dirty="0">
                <a:latin typeface="+mn-lt"/>
              </a:rPr>
              <a:t>, il notifie sa volonté de résiliation au président du conseil syndical, ou, à défaut de conseil syndical, à l'ensemble des copropriétaires, en précisant la ou les inexécutions reprochées au syndicat des copropriétaires</a:t>
            </a:r>
            <a:r>
              <a:rPr lang="fr-FR" sz="1800" dirty="0">
                <a:latin typeface="+mn-lt"/>
              </a:rPr>
              <a:t>.</a:t>
            </a:r>
          </a:p>
          <a:p>
            <a:pPr marL="0" indent="0" algn="just">
              <a:buNone/>
            </a:pPr>
            <a:endParaRPr lang="fr-FR" sz="1800" dirty="0">
              <a:latin typeface="+mn-lt"/>
            </a:endParaRPr>
          </a:p>
          <a:p>
            <a:pPr marL="0" indent="0" algn="just">
              <a:buNone/>
            </a:pPr>
            <a:r>
              <a:rPr lang="fr-FR" sz="1800" dirty="0">
                <a:latin typeface="+mn-lt"/>
              </a:rPr>
              <a:t>Dans un délai qui ne peut être inférieur à deux mois à compter de cette notification, le syndic convoque une assemblée générale et inscrit à l'ordre du jour la question de la désignation d'un nouveau syndic. La résiliation du contrat prend effet au plus tôt un jour franc après la tenue de l'assemblée générale. </a:t>
            </a:r>
          </a:p>
          <a:p>
            <a:pPr marL="0" indent="0" algn="just">
              <a:buNone/>
            </a:pPr>
            <a:r>
              <a:rPr lang="fr-FR" sz="1800" dirty="0">
                <a:latin typeface="+mn-lt"/>
              </a:rPr>
              <a:t>Lorsqu'au cours de cette assemblée générale le syndicat des copropriétaires désigne un nouveau syndic, il fixe la date de prise d'effet du contrat. »</a:t>
            </a:r>
          </a:p>
          <a:p>
            <a:pPr marL="0" indent="0">
              <a:buNone/>
            </a:pPr>
            <a:endParaRPr lang="fr-CA" sz="2000" dirty="0"/>
          </a:p>
          <a:p>
            <a:pPr marL="0" indent="0">
              <a:buNone/>
            </a:pPr>
            <a:endParaRPr lang="fr-FR" sz="2000" dirty="0"/>
          </a:p>
        </p:txBody>
      </p:sp>
      <p:pic>
        <p:nvPicPr>
          <p:cNvPr id="5" name="Picture 2" descr="f8df1bef-6142-4e4a-b0fa-a0c9dc9f2f98@mxp5">
            <a:extLst>
              <a:ext uri="{FF2B5EF4-FFF2-40B4-BE49-F238E27FC236}">
                <a16:creationId xmlns:a16="http://schemas.microsoft.com/office/drawing/2014/main" id="{5172D209-016F-D4E5-0343-C8857E55C9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004863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605065"/>
            <a:ext cx="10515600" cy="4572000"/>
          </a:xfrm>
        </p:spPr>
        <p:txBody>
          <a:bodyPr>
            <a:normAutofit fontScale="85000" lnSpcReduction="10000"/>
          </a:bodyPr>
          <a:lstStyle/>
          <a:p>
            <a:pPr marL="0" indent="0"/>
            <a:r>
              <a:rPr lang="fr-CA" sz="2400" b="1" dirty="0">
                <a:solidFill>
                  <a:srgbClr val="00B050"/>
                </a:solidFill>
                <a:latin typeface="+mn-lt"/>
              </a:rPr>
              <a:t>2/ </a:t>
            </a:r>
            <a:r>
              <a:rPr lang="fr-CA" sz="2400" b="1" u="sng" dirty="0">
                <a:solidFill>
                  <a:srgbClr val="00B050"/>
                </a:solidFill>
                <a:latin typeface="+mn-lt"/>
              </a:rPr>
              <a:t>La résiliation à l’initiative du conseil syndical.</a:t>
            </a:r>
          </a:p>
          <a:p>
            <a:pPr marL="0" indent="0">
              <a:buNone/>
            </a:pPr>
            <a:endParaRPr lang="fr-CA" sz="2200" dirty="0">
              <a:latin typeface="+mn-lt"/>
            </a:endParaRPr>
          </a:p>
          <a:p>
            <a:pPr marL="0" indent="0">
              <a:buNone/>
            </a:pPr>
            <a:r>
              <a:rPr lang="fr-CA" sz="2200" dirty="0">
                <a:latin typeface="+mn-lt"/>
              </a:rPr>
              <a:t>Même </a:t>
            </a:r>
            <a:r>
              <a:rPr lang="fr-CA" sz="2200" u="sng" dirty="0">
                <a:solidFill>
                  <a:srgbClr val="FF0000"/>
                </a:solidFill>
                <a:latin typeface="+mn-lt"/>
              </a:rPr>
              <a:t>article 18</a:t>
            </a:r>
            <a:r>
              <a:rPr lang="fr-CA" sz="2200" dirty="0">
                <a:latin typeface="+mn-lt"/>
              </a:rPr>
              <a:t>, VIII : </a:t>
            </a:r>
            <a:endParaRPr lang="fr-FR" sz="2200" dirty="0">
              <a:latin typeface="+mn-lt"/>
            </a:endParaRPr>
          </a:p>
          <a:p>
            <a:pPr marL="0" indent="0">
              <a:buNone/>
            </a:pPr>
            <a:r>
              <a:rPr lang="fr-FR" sz="2200" i="1" dirty="0">
                <a:latin typeface="+mn-lt"/>
              </a:rPr>
              <a:t>« </a:t>
            </a:r>
            <a:r>
              <a:rPr lang="fr-FR" sz="2000" i="1" dirty="0">
                <a:latin typeface="+mn-lt"/>
              </a:rPr>
              <a:t>Lorsque le conseil syndical est à l'initiative de la résiliation du contrat, il notifie au syndic une demande motivée d'inscription de cette question à l'ordre du jour de la prochaine assemblée générale, en précisant la ou les inexécutions qui lui sont reprochées.</a:t>
            </a:r>
          </a:p>
          <a:p>
            <a:pPr marL="0" indent="0">
              <a:buNone/>
            </a:pPr>
            <a:endParaRPr lang="fr-FR" sz="2000" i="1" dirty="0">
              <a:latin typeface="+mn-lt"/>
            </a:endParaRPr>
          </a:p>
          <a:p>
            <a:pPr marL="0" indent="0">
              <a:buNone/>
            </a:pPr>
            <a:r>
              <a:rPr lang="fr-FR" sz="2000" i="1" dirty="0">
                <a:latin typeface="+mn-lt"/>
              </a:rPr>
              <a:t>Le syndic est tenu de convoquer une assemblée générale dans un délai de deux mois à compter de la première présentation d'une lettre recommandée, lorsque le président du conseil syndical en fait la demande. A défaut, le président du conseil syndical est habilité à la convoquer. </a:t>
            </a:r>
          </a:p>
          <a:p>
            <a:pPr marL="0" indent="0">
              <a:buNone/>
            </a:pPr>
            <a:endParaRPr lang="fr-FR" sz="2000" i="1" dirty="0">
              <a:latin typeface="+mn-lt"/>
            </a:endParaRPr>
          </a:p>
          <a:p>
            <a:pPr marL="0" indent="0">
              <a:buNone/>
            </a:pPr>
            <a:r>
              <a:rPr lang="fr-FR" sz="2000" i="1" dirty="0">
                <a:latin typeface="+mn-lt"/>
              </a:rPr>
              <a:t>L'assemblée générale se prononce sur la question de la résiliation du contrat et, le cas échéant, fixe sa date de prise d'effet au plus tôt un jour franc après la tenue de cette assemblée.</a:t>
            </a:r>
          </a:p>
          <a:p>
            <a:pPr marL="0" indent="0">
              <a:buNone/>
            </a:pPr>
            <a:endParaRPr lang="fr-FR" sz="2000" i="1" dirty="0">
              <a:latin typeface="+mn-lt"/>
            </a:endParaRPr>
          </a:p>
          <a:p>
            <a:pPr marL="0" indent="0">
              <a:buNone/>
            </a:pPr>
            <a:r>
              <a:rPr lang="fr-FR" sz="2000" i="1" dirty="0">
                <a:latin typeface="+mn-lt"/>
              </a:rPr>
              <a:t>Lorsqu'au cours de la même assemblée le syndicat des copropriétaires désigne un nouveau syndic, il fixe la date de prise d'effet du contrat.</a:t>
            </a:r>
            <a:r>
              <a:rPr lang="fr-FR" sz="2200" i="1" dirty="0">
                <a:latin typeface="+mn-lt"/>
              </a:rPr>
              <a:t> »</a:t>
            </a:r>
          </a:p>
          <a:p>
            <a:pPr marL="0" indent="0">
              <a:buNone/>
            </a:pPr>
            <a:endParaRPr lang="fr-FR" dirty="0"/>
          </a:p>
        </p:txBody>
      </p:sp>
      <p:pic>
        <p:nvPicPr>
          <p:cNvPr id="5" name="Picture 2" descr="f8df1bef-6142-4e4a-b0fa-a0c9dc9f2f98@mxp5">
            <a:extLst>
              <a:ext uri="{FF2B5EF4-FFF2-40B4-BE49-F238E27FC236}">
                <a16:creationId xmlns:a16="http://schemas.microsoft.com/office/drawing/2014/main" id="{1FEFC0DC-2373-FE72-ADCF-8261B0AF685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a:extLst>
              <a:ext uri="{FF2B5EF4-FFF2-40B4-BE49-F238E27FC236}">
                <a16:creationId xmlns:a16="http://schemas.microsoft.com/office/drawing/2014/main" id="{A010913E-8D7B-592F-1890-67F69F0D45E9}"/>
              </a:ext>
            </a:extLst>
          </p:cNvPr>
          <p:cNvSpPr>
            <a:spLocks noGrp="1"/>
          </p:cNvSpPr>
          <p:nvPr>
            <p:ph type="title"/>
          </p:nvPr>
        </p:nvSpPr>
        <p:spPr>
          <a:xfrm>
            <a:off x="474083" y="142724"/>
            <a:ext cx="9827509" cy="1142628"/>
          </a:xfrm>
        </p:spPr>
        <p:txBody>
          <a:bodyPr/>
          <a:lstStyle/>
          <a:p>
            <a:r>
              <a:rPr lang="fr-CA" sz="2800" u="sng" dirty="0">
                <a:solidFill>
                  <a:schemeClr val="bg1"/>
                </a:solidFill>
              </a:rPr>
              <a:t>B/ </a:t>
            </a:r>
            <a:r>
              <a:rPr lang="fr-CA" sz="3200" u="sng" dirty="0">
                <a:solidFill>
                  <a:schemeClr val="bg1"/>
                </a:solidFill>
              </a:rPr>
              <a:t>La résiliation pour inexécution suffisamment grave</a:t>
            </a:r>
            <a:endParaRPr lang="fr-FR" sz="3200" dirty="0"/>
          </a:p>
        </p:txBody>
      </p:sp>
    </p:spTree>
    <p:extLst>
      <p:ext uri="{BB962C8B-B14F-4D97-AF65-F5344CB8AC3E}">
        <p14:creationId xmlns:p14="http://schemas.microsoft.com/office/powerpoint/2010/main" val="222916157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0270" y="159087"/>
            <a:ext cx="9690677" cy="969405"/>
          </a:xfrm>
        </p:spPr>
        <p:txBody>
          <a:bodyPr>
            <a:noAutofit/>
          </a:bodyPr>
          <a:lstStyle/>
          <a:p>
            <a:r>
              <a:rPr lang="fr-CA" sz="3200" u="sng" dirty="0">
                <a:solidFill>
                  <a:schemeClr val="bg1"/>
                </a:solidFill>
              </a:rPr>
              <a:t>B/ La résiliation pour inexécution suffisamment grave</a:t>
            </a:r>
            <a:endParaRPr lang="fr-FR" sz="3200" dirty="0">
              <a:solidFill>
                <a:srgbClr val="00B050"/>
              </a:solidFill>
            </a:endParaRPr>
          </a:p>
        </p:txBody>
      </p:sp>
      <p:sp>
        <p:nvSpPr>
          <p:cNvPr id="3" name="Espace réservé du contenu 2"/>
          <p:cNvSpPr>
            <a:spLocks noGrp="1"/>
          </p:cNvSpPr>
          <p:nvPr>
            <p:ph idx="1"/>
          </p:nvPr>
        </p:nvSpPr>
        <p:spPr>
          <a:xfrm>
            <a:off x="629448" y="1634751"/>
            <a:ext cx="10724352" cy="4688227"/>
          </a:xfrm>
        </p:spPr>
        <p:txBody>
          <a:bodyPr>
            <a:normAutofit lnSpcReduction="10000"/>
          </a:bodyPr>
          <a:lstStyle/>
          <a:p>
            <a:pPr marL="0" indent="0" algn="just"/>
            <a:r>
              <a:rPr lang="fr-CA" sz="2000" b="1" dirty="0">
                <a:solidFill>
                  <a:srgbClr val="00B050"/>
                </a:solidFill>
                <a:latin typeface="+mn-lt"/>
              </a:rPr>
              <a:t>2/ </a:t>
            </a:r>
            <a:r>
              <a:rPr lang="fr-CA" sz="2000" b="1" u="sng" dirty="0">
                <a:solidFill>
                  <a:srgbClr val="00B050"/>
                </a:solidFill>
                <a:latin typeface="+mn-lt"/>
              </a:rPr>
              <a:t>La résiliation à l’initiative du conseil syndical (suite).</a:t>
            </a:r>
          </a:p>
          <a:p>
            <a:pPr marL="0" indent="0" algn="just">
              <a:buNone/>
            </a:pPr>
            <a:endParaRPr lang="fr-FR" sz="2200" dirty="0"/>
          </a:p>
          <a:p>
            <a:pPr marL="0" indent="0" algn="just">
              <a:buNone/>
            </a:pPr>
            <a:r>
              <a:rPr lang="fr-FR" sz="2000" dirty="0">
                <a:latin typeface="+mn-lt"/>
              </a:rPr>
              <a:t>Que faire en l’absence de convocation de l’AG par le syndic dans le délai de deux mois ? </a:t>
            </a:r>
          </a:p>
          <a:p>
            <a:pPr marL="0" indent="0" algn="just">
              <a:buNone/>
            </a:pPr>
            <a:r>
              <a:rPr lang="fr-FR" sz="2000" dirty="0">
                <a:latin typeface="+mn-lt"/>
              </a:rPr>
              <a:t>Le président du conseil syndical devra procéder lui-même à la convocation de cette assemblée générale. </a:t>
            </a:r>
          </a:p>
          <a:p>
            <a:pPr marL="0" indent="0" algn="just">
              <a:buNone/>
            </a:pPr>
            <a:endParaRPr lang="fr-FR" sz="2000" dirty="0">
              <a:latin typeface="+mn-lt"/>
            </a:endParaRPr>
          </a:p>
          <a:p>
            <a:pPr marL="0" indent="0" algn="just">
              <a:buNone/>
            </a:pPr>
            <a:r>
              <a:rPr lang="fr-FR" sz="2000" dirty="0">
                <a:latin typeface="+mn-lt"/>
              </a:rPr>
              <a:t>Ce qui suppose que le CS dispose de </a:t>
            </a:r>
            <a:r>
              <a:rPr lang="fr-FR" sz="2000" b="1" dirty="0">
                <a:latin typeface="+mn-lt"/>
              </a:rPr>
              <a:t>la liste de l’article 32 du décret du 17 mars 1967</a:t>
            </a:r>
            <a:r>
              <a:rPr lang="fr-FR" sz="2000" dirty="0">
                <a:latin typeface="+mn-lt"/>
              </a:rPr>
              <a:t>, liste qui devrait obligatoirement se trouver dans la section conseil syndical de l’extranet (article 3 décret du 23 mai 2019), mais qui en pratique s’y trouve rarement, empêchant ainsi de convoquer l’AG de résiliation anticipée du contrat de syndic. </a:t>
            </a:r>
          </a:p>
          <a:p>
            <a:pPr marL="0" indent="0" algn="just">
              <a:buNone/>
            </a:pPr>
            <a:endParaRPr lang="fr-FR" sz="2000" dirty="0">
              <a:latin typeface="+mn-lt"/>
            </a:endParaRPr>
          </a:p>
          <a:p>
            <a:pPr marL="0" indent="0" algn="just">
              <a:buNone/>
            </a:pPr>
            <a:r>
              <a:rPr lang="fr-FR" sz="2000" dirty="0">
                <a:latin typeface="+mn-lt"/>
              </a:rPr>
              <a:t>Il est aussi très compliqué pour les conseillers syndicaux d’organiser une AG si la copropriété est de taille importante. La résiliation pour inexécution suffisamment grave risque alors d’être privée d’efficacité.</a:t>
            </a:r>
          </a:p>
          <a:p>
            <a:endParaRPr lang="fr-FR" dirty="0"/>
          </a:p>
        </p:txBody>
      </p:sp>
      <p:pic>
        <p:nvPicPr>
          <p:cNvPr id="5" name="Picture 2" descr="f8df1bef-6142-4e4a-b0fa-a0c9dc9f2f98@mxp5">
            <a:extLst>
              <a:ext uri="{FF2B5EF4-FFF2-40B4-BE49-F238E27FC236}">
                <a16:creationId xmlns:a16="http://schemas.microsoft.com/office/drawing/2014/main" id="{CED4DA12-8B8B-C82A-B8E7-EC7171CA66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414017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0923" y="1595336"/>
            <a:ext cx="10515600" cy="4708187"/>
          </a:xfrm>
        </p:spPr>
        <p:txBody>
          <a:bodyPr>
            <a:normAutofit fontScale="77500" lnSpcReduction="20000"/>
          </a:bodyPr>
          <a:lstStyle/>
          <a:p>
            <a:pPr marL="0" indent="0" algn="just"/>
            <a:r>
              <a:rPr lang="fr-CA" sz="2400" b="1" dirty="0">
                <a:solidFill>
                  <a:srgbClr val="00B050"/>
                </a:solidFill>
                <a:latin typeface="+mn-lt"/>
              </a:rPr>
              <a:t>3/ </a:t>
            </a:r>
            <a:r>
              <a:rPr lang="fr-CA" sz="2400" b="1" u="sng" dirty="0">
                <a:solidFill>
                  <a:srgbClr val="00B050"/>
                </a:solidFill>
                <a:latin typeface="+mn-lt"/>
              </a:rPr>
              <a:t>La notion d’inexécution « suffisamment grave ».</a:t>
            </a:r>
          </a:p>
          <a:p>
            <a:pPr marL="0" indent="0" algn="just">
              <a:buNone/>
            </a:pPr>
            <a:endParaRPr lang="fr-CA" sz="2400" dirty="0">
              <a:latin typeface="+mn-lt"/>
            </a:endParaRPr>
          </a:p>
          <a:p>
            <a:pPr marL="0" indent="0" algn="just">
              <a:buNone/>
            </a:pPr>
            <a:r>
              <a:rPr lang="fr-CA" sz="2400" dirty="0">
                <a:latin typeface="+mn-lt"/>
              </a:rPr>
              <a:t>Si le syndicat des copropriétaires résilie le contrat sans caractériser cette inexécution suffisamment grave, le syndic pourra obtenir du syndicat par voie judiciaire la condamnation du syndicat au paiement de sa rémunération restante.</a:t>
            </a:r>
          </a:p>
          <a:p>
            <a:pPr marL="0" indent="0" algn="just">
              <a:buNone/>
            </a:pPr>
            <a:endParaRPr lang="fr-FR" sz="2400" dirty="0">
              <a:latin typeface="+mn-lt"/>
            </a:endParaRPr>
          </a:p>
          <a:p>
            <a:pPr marL="0" indent="0" algn="just">
              <a:buNone/>
            </a:pPr>
            <a:r>
              <a:rPr lang="fr-CA" sz="2400" dirty="0">
                <a:latin typeface="+mn-lt"/>
              </a:rPr>
              <a:t>Il en sera de même dans l’hypothèse où le syndic aurait lui-même résilié sans motif valable. </a:t>
            </a:r>
          </a:p>
          <a:p>
            <a:pPr marL="0" indent="0" algn="just">
              <a:buNone/>
            </a:pPr>
            <a:r>
              <a:rPr lang="fr-FR" sz="2400" dirty="0">
                <a:latin typeface="+mn-lt"/>
              </a:rPr>
              <a:t>Le motif grave justifiant la révocation du syndic s’apprécie par référence aux obligations contractuelles du syndic à l’égard du syndicat des copropriétaires telles qu’elles ressortent de </a:t>
            </a:r>
            <a:r>
              <a:rPr lang="fr-FR" sz="2400" i="1" dirty="0">
                <a:latin typeface="+mn-lt"/>
              </a:rPr>
              <a:t>l’article</a:t>
            </a:r>
            <a:r>
              <a:rPr lang="fr-FR" sz="2400" dirty="0">
                <a:latin typeface="+mn-lt"/>
              </a:rPr>
              <a:t> </a:t>
            </a:r>
            <a:r>
              <a:rPr lang="fr-FR" sz="2400" i="1" dirty="0">
                <a:latin typeface="+mn-lt"/>
              </a:rPr>
              <a:t>18 de la loi du 10 juillet 1965</a:t>
            </a:r>
            <a:r>
              <a:rPr lang="fr-FR" sz="2400" dirty="0">
                <a:latin typeface="+mn-lt"/>
              </a:rPr>
              <a:t>.</a:t>
            </a:r>
          </a:p>
          <a:p>
            <a:pPr marL="0" indent="0" algn="just">
              <a:buNone/>
            </a:pPr>
            <a:endParaRPr lang="fr-FR" sz="2400" dirty="0">
              <a:latin typeface="+mn-lt"/>
            </a:endParaRPr>
          </a:p>
          <a:p>
            <a:pPr marL="0" indent="0" algn="just">
              <a:buNone/>
            </a:pPr>
            <a:r>
              <a:rPr lang="fr-FR" sz="2400" dirty="0">
                <a:latin typeface="+mn-lt"/>
              </a:rPr>
              <a:t>Le seul constat de l’inexécution suffisamment grave suffit pour décider de voter la résiliation du contrat, pas besoin de démontrer un préjudice ou lien de causalité entre la/les inexécutions suffisamment graves avec le préjudice constaté.</a:t>
            </a:r>
          </a:p>
          <a:p>
            <a:pPr marL="0" indent="0" algn="just">
              <a:buNone/>
            </a:pPr>
            <a:endParaRPr lang="fr-FR" sz="2400" dirty="0">
              <a:latin typeface="+mn-lt"/>
            </a:endParaRPr>
          </a:p>
          <a:p>
            <a:pPr marL="0" indent="0" algn="just">
              <a:buNone/>
            </a:pPr>
            <a:r>
              <a:rPr lang="fr-FR" sz="2400" dirty="0">
                <a:latin typeface="+mn-lt"/>
              </a:rPr>
              <a:t>L’inexécution ne se limite pas à un défaut d’action du syndic mais peut également viser des actes contraires aux intérêts de la copropriété.</a:t>
            </a:r>
          </a:p>
          <a:p>
            <a:pPr marL="0" indent="0">
              <a:buNone/>
            </a:pPr>
            <a:endParaRPr lang="fr-FR" dirty="0"/>
          </a:p>
          <a:p>
            <a:pPr marL="0" indent="0">
              <a:buNone/>
            </a:pPr>
            <a:endParaRPr lang="fr-FR" dirty="0"/>
          </a:p>
        </p:txBody>
      </p:sp>
      <p:pic>
        <p:nvPicPr>
          <p:cNvPr id="5" name="Picture 2" descr="f8df1bef-6142-4e4a-b0fa-a0c9dc9f2f98@mxp5">
            <a:extLst>
              <a:ext uri="{FF2B5EF4-FFF2-40B4-BE49-F238E27FC236}">
                <a16:creationId xmlns:a16="http://schemas.microsoft.com/office/drawing/2014/main" id="{454AEC71-FAF1-9CFF-AF31-FB3F1A69FD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a:extLst>
              <a:ext uri="{FF2B5EF4-FFF2-40B4-BE49-F238E27FC236}">
                <a16:creationId xmlns:a16="http://schemas.microsoft.com/office/drawing/2014/main" id="{5273E49A-6F99-4F9C-B0A2-34560C1CC75D}"/>
              </a:ext>
            </a:extLst>
          </p:cNvPr>
          <p:cNvSpPr>
            <a:spLocks noGrp="1"/>
          </p:cNvSpPr>
          <p:nvPr>
            <p:ph type="title"/>
          </p:nvPr>
        </p:nvSpPr>
        <p:spPr>
          <a:xfrm>
            <a:off x="853461" y="142724"/>
            <a:ext cx="9448130" cy="1142628"/>
          </a:xfrm>
        </p:spPr>
        <p:txBody>
          <a:bodyPr/>
          <a:lstStyle/>
          <a:p>
            <a:r>
              <a:rPr lang="fr-CA" sz="3200" u="sng" dirty="0">
                <a:solidFill>
                  <a:schemeClr val="bg1"/>
                </a:solidFill>
              </a:rPr>
              <a:t>B/ La résiliation pour inexécution suffisamment grave</a:t>
            </a:r>
            <a:endParaRPr lang="fr-FR" sz="3200" dirty="0"/>
          </a:p>
        </p:txBody>
      </p:sp>
    </p:spTree>
    <p:extLst>
      <p:ext uri="{BB962C8B-B14F-4D97-AF65-F5344CB8AC3E}">
        <p14:creationId xmlns:p14="http://schemas.microsoft.com/office/powerpoint/2010/main" val="3829498642"/>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758" y="142724"/>
            <a:ext cx="10515600" cy="557513"/>
          </a:xfrm>
        </p:spPr>
        <p:txBody>
          <a:bodyPr>
            <a:noAutofit/>
          </a:bodyPr>
          <a:lstStyle/>
          <a:p>
            <a:r>
              <a:rPr lang="fr-CA" sz="3200" u="sng" dirty="0">
                <a:solidFill>
                  <a:schemeClr val="bg1"/>
                </a:solidFill>
              </a:rPr>
              <a:t>B/ La résiliation pour inexécution suffisamment grave</a:t>
            </a:r>
            <a:endParaRPr lang="fr-FR" sz="3200" dirty="0">
              <a:solidFill>
                <a:srgbClr val="C00000"/>
              </a:solidFill>
            </a:endParaRPr>
          </a:p>
        </p:txBody>
      </p:sp>
      <p:sp>
        <p:nvSpPr>
          <p:cNvPr id="3" name="Espace réservé du contenu 2"/>
          <p:cNvSpPr>
            <a:spLocks noGrp="1"/>
          </p:cNvSpPr>
          <p:nvPr>
            <p:ph idx="1"/>
          </p:nvPr>
        </p:nvSpPr>
        <p:spPr>
          <a:xfrm>
            <a:off x="779834" y="1546697"/>
            <a:ext cx="10801896" cy="4912469"/>
          </a:xfrm>
        </p:spPr>
        <p:txBody>
          <a:bodyPr>
            <a:normAutofit fontScale="62500" lnSpcReduction="20000"/>
          </a:bodyPr>
          <a:lstStyle/>
          <a:p>
            <a:pPr marL="0" indent="0"/>
            <a:r>
              <a:rPr lang="fr-CA" sz="2900" b="1" dirty="0">
                <a:solidFill>
                  <a:srgbClr val="00B050"/>
                </a:solidFill>
                <a:latin typeface="+mn-lt"/>
              </a:rPr>
              <a:t>3/ </a:t>
            </a:r>
            <a:r>
              <a:rPr lang="fr-CA" sz="2900" b="1" u="sng" dirty="0">
                <a:solidFill>
                  <a:srgbClr val="00B050"/>
                </a:solidFill>
                <a:latin typeface="+mn-lt"/>
              </a:rPr>
              <a:t>La notion d’inexécution « suffisamment grave » (suite).</a:t>
            </a:r>
          </a:p>
          <a:p>
            <a:pPr marL="0" indent="0">
              <a:buNone/>
            </a:pPr>
            <a:endParaRPr lang="fr-CA" sz="2000" dirty="0"/>
          </a:p>
          <a:p>
            <a:pPr marL="0" indent="0">
              <a:buNone/>
            </a:pPr>
            <a:r>
              <a:rPr lang="fr-CA" sz="2600" dirty="0">
                <a:latin typeface="+mn-lt"/>
              </a:rPr>
              <a:t>Quelques exemples d’inexécutions suffisamment graves à reprocher au syndic : </a:t>
            </a:r>
          </a:p>
          <a:p>
            <a:pPr>
              <a:buFont typeface="Symbol" panose="05050102010706020507" pitchFamily="18" charset="2"/>
              <a:buChar char="Þ"/>
            </a:pPr>
            <a:r>
              <a:rPr lang="fr-CA" sz="2600" dirty="0">
                <a:latin typeface="+mn-lt"/>
              </a:rPr>
              <a:t>Des retards répétés dans le paiement des fournisseurs,</a:t>
            </a:r>
          </a:p>
          <a:p>
            <a:pPr>
              <a:buFont typeface="Symbol" panose="05050102010706020507" pitchFamily="18" charset="2"/>
              <a:buChar char="Þ"/>
            </a:pPr>
            <a:r>
              <a:rPr lang="fr-CA" sz="2600" dirty="0">
                <a:latin typeface="+mn-lt"/>
              </a:rPr>
              <a:t>Une absence de diligence dans le recouvrement des impayés, </a:t>
            </a:r>
          </a:p>
          <a:p>
            <a:pPr>
              <a:buFont typeface="Symbol" panose="05050102010706020507" pitchFamily="18" charset="2"/>
              <a:buChar char="Þ"/>
            </a:pPr>
            <a:r>
              <a:rPr lang="fr-CA" sz="2600" dirty="0">
                <a:latin typeface="+mn-lt"/>
              </a:rPr>
              <a:t>Une absence prolongée de convocation d’AG,</a:t>
            </a:r>
          </a:p>
          <a:p>
            <a:pPr>
              <a:buFont typeface="Symbol" panose="05050102010706020507" pitchFamily="18" charset="2"/>
              <a:buChar char="Þ"/>
            </a:pPr>
            <a:r>
              <a:rPr lang="fr-CA" sz="2600" dirty="0">
                <a:latin typeface="+mn-lt"/>
              </a:rPr>
              <a:t>Des dépenses inutiles qui seraient imposées à la copropriété,</a:t>
            </a:r>
          </a:p>
          <a:p>
            <a:pPr>
              <a:buFont typeface="Symbol" panose="05050102010706020507" pitchFamily="18" charset="2"/>
              <a:buChar char="Þ"/>
            </a:pPr>
            <a:r>
              <a:rPr lang="fr-CA" sz="2600" dirty="0">
                <a:latin typeface="+mn-lt"/>
              </a:rPr>
              <a:t>Un défaut d’ouverture de compte rémunéré au profit du syndicat. </a:t>
            </a:r>
          </a:p>
          <a:p>
            <a:pPr marL="0" indent="0"/>
            <a:endParaRPr lang="fr-CA" sz="2600" dirty="0">
              <a:latin typeface="+mn-lt"/>
            </a:endParaRPr>
          </a:p>
          <a:p>
            <a:pPr marL="0" indent="0">
              <a:buNone/>
            </a:pPr>
            <a:r>
              <a:rPr lang="fr-CA" sz="2600" dirty="0">
                <a:latin typeface="+mn-lt"/>
              </a:rPr>
              <a:t>Cette inexécution peut aussi résulter d’une série de manquements isolés du syndic, mais qui, accumulés, peuvent caractériser une inexécution suffisamment grave.</a:t>
            </a:r>
          </a:p>
          <a:p>
            <a:pPr marL="0" indent="0">
              <a:buNone/>
            </a:pPr>
            <a:endParaRPr lang="fr-CA" sz="2600" b="1" u="sng" dirty="0">
              <a:latin typeface="+mn-lt"/>
            </a:endParaRPr>
          </a:p>
          <a:p>
            <a:pPr marL="0" indent="0" algn="just">
              <a:buNone/>
            </a:pPr>
            <a:r>
              <a:rPr lang="fr-CA" sz="2600" b="1" u="sng" dirty="0">
                <a:latin typeface="+mn-lt"/>
              </a:rPr>
              <a:t>Conseil</a:t>
            </a:r>
            <a:r>
              <a:rPr lang="fr-CA" sz="2600" dirty="0">
                <a:latin typeface="+mn-lt"/>
              </a:rPr>
              <a:t> : toujours conserver des traces écrites de vos échanges avec le syndic, et ne pas hésiter à faire des recommandés contenant mise en demeure, dernier ressort avant une éventuelle procédure judiciaire. </a:t>
            </a:r>
          </a:p>
          <a:p>
            <a:pPr marL="0" indent="0" algn="just">
              <a:buNone/>
            </a:pPr>
            <a:endParaRPr lang="fr-CA" sz="2600" dirty="0">
              <a:latin typeface="+mn-lt"/>
            </a:endParaRPr>
          </a:p>
          <a:p>
            <a:pPr marL="0" indent="0" algn="just">
              <a:buNone/>
            </a:pPr>
            <a:r>
              <a:rPr lang="fr-CA" sz="2600" dirty="0">
                <a:latin typeface="+mn-lt"/>
              </a:rPr>
              <a:t>Quelles inexécutions suffisamment graves pourraient être reprochés au syndicat des copropriétaires ? </a:t>
            </a:r>
          </a:p>
          <a:p>
            <a:pPr marL="0" indent="0" algn="just">
              <a:buNone/>
            </a:pPr>
            <a:r>
              <a:rPr lang="fr-CA" sz="2600" dirty="0">
                <a:latin typeface="+mn-lt"/>
              </a:rPr>
              <a:t>Des travaux urgents et légitimes engagés par le syndic et qui ne seraient pas ratifiés en assemblée générale pour de justes motifs. </a:t>
            </a:r>
          </a:p>
          <a:p>
            <a:pPr marL="0" indent="0" algn="just">
              <a:buNone/>
            </a:pPr>
            <a:r>
              <a:rPr lang="fr-CA" sz="2600" dirty="0">
                <a:latin typeface="+mn-lt"/>
              </a:rPr>
              <a:t>Des relations très dégradées avec le conseil syndical ou de nombreux copropriétaires, accompagnées d’insultes, de diffamation, dénigrement... </a:t>
            </a:r>
          </a:p>
        </p:txBody>
      </p:sp>
      <p:pic>
        <p:nvPicPr>
          <p:cNvPr id="5" name="Picture 2" descr="f8df1bef-6142-4e4a-b0fa-a0c9dc9f2f98@mxp5">
            <a:extLst>
              <a:ext uri="{FF2B5EF4-FFF2-40B4-BE49-F238E27FC236}">
                <a16:creationId xmlns:a16="http://schemas.microsoft.com/office/drawing/2014/main" id="{217400B7-6D79-0793-A597-762F59D452B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19844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241F4-27B9-4019-F685-B5C233A3694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2B62EE6-8DD3-947E-5506-F6FFC1B0FCD1}"/>
              </a:ext>
            </a:extLst>
          </p:cNvPr>
          <p:cNvSpPr>
            <a:spLocks noGrp="1"/>
          </p:cNvSpPr>
          <p:nvPr>
            <p:ph type="title"/>
          </p:nvPr>
        </p:nvSpPr>
        <p:spPr>
          <a:xfrm>
            <a:off x="396758" y="142724"/>
            <a:ext cx="10515600" cy="557513"/>
          </a:xfrm>
        </p:spPr>
        <p:txBody>
          <a:bodyPr>
            <a:noAutofit/>
          </a:bodyPr>
          <a:lstStyle/>
          <a:p>
            <a:r>
              <a:rPr lang="fr-CA" sz="3200" u="sng" dirty="0">
                <a:solidFill>
                  <a:schemeClr val="bg1"/>
                </a:solidFill>
              </a:rPr>
              <a:t>B/ La résiliation pour inexécution suffisamment grave</a:t>
            </a: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969A6ED0-C896-95AC-EEED-10458E61F804}"/>
              </a:ext>
            </a:extLst>
          </p:cNvPr>
          <p:cNvSpPr>
            <a:spLocks noGrp="1"/>
          </p:cNvSpPr>
          <p:nvPr>
            <p:ph idx="1"/>
          </p:nvPr>
        </p:nvSpPr>
        <p:spPr>
          <a:xfrm>
            <a:off x="779833" y="1546697"/>
            <a:ext cx="10990635" cy="5048655"/>
          </a:xfrm>
        </p:spPr>
        <p:txBody>
          <a:bodyPr>
            <a:normAutofit fontScale="55000" lnSpcReduction="20000"/>
          </a:bodyPr>
          <a:lstStyle/>
          <a:p>
            <a:pPr marL="0" indent="0"/>
            <a:r>
              <a:rPr lang="fr-CA" sz="2900" b="1" dirty="0">
                <a:solidFill>
                  <a:srgbClr val="00B050"/>
                </a:solidFill>
                <a:latin typeface="+mn-lt"/>
              </a:rPr>
              <a:t>3/ </a:t>
            </a:r>
            <a:r>
              <a:rPr lang="fr-CA" sz="2900" b="1" u="sng" dirty="0">
                <a:solidFill>
                  <a:srgbClr val="00B050"/>
                </a:solidFill>
                <a:latin typeface="+mn-lt"/>
              </a:rPr>
              <a:t>La notion d’inexécution « suffisamment grave » (suite).</a:t>
            </a:r>
          </a:p>
          <a:p>
            <a:pPr marL="0" indent="0">
              <a:buNone/>
            </a:pPr>
            <a:endParaRPr lang="fr-CA" sz="2000" dirty="0"/>
          </a:p>
          <a:p>
            <a:pPr marL="0" indent="0">
              <a:buNone/>
            </a:pPr>
            <a:r>
              <a:rPr lang="fr-FR" sz="2900" b="1" u="sng" dirty="0">
                <a:latin typeface="+mn-lt"/>
              </a:rPr>
              <a:t>Rappel :</a:t>
            </a:r>
            <a:r>
              <a:rPr lang="fr-FR" sz="2900" b="1" dirty="0">
                <a:latin typeface="+mn-lt"/>
              </a:rPr>
              <a:t> </a:t>
            </a:r>
            <a:r>
              <a:rPr lang="fr-FR" sz="2900" dirty="0">
                <a:latin typeface="+mn-lt"/>
              </a:rPr>
              <a:t>Si l’inexécution suffisamment grave n’est pas bien démontrée, cela n’empêche pas la résiliation du contrat. </a:t>
            </a:r>
          </a:p>
          <a:p>
            <a:pPr marL="0" indent="0">
              <a:buNone/>
            </a:pPr>
            <a:endParaRPr lang="fr-FR" sz="2900" dirty="0">
              <a:latin typeface="+mn-lt"/>
            </a:endParaRPr>
          </a:p>
          <a:p>
            <a:pPr marL="0" indent="0">
              <a:buNone/>
            </a:pPr>
            <a:r>
              <a:rPr lang="fr-FR" sz="2900" dirty="0">
                <a:latin typeface="+mn-lt"/>
              </a:rPr>
              <a:t>Cela ouvrira droit à des indemnités (à demander judiciairement) pour la partie victime de cette résiliation abusive. </a:t>
            </a:r>
          </a:p>
          <a:p>
            <a:pPr marL="0" indent="0">
              <a:buNone/>
            </a:pPr>
            <a:endParaRPr lang="fr-FR" sz="2900" dirty="0">
              <a:latin typeface="+mn-lt"/>
            </a:endParaRPr>
          </a:p>
          <a:p>
            <a:pPr marL="0" indent="0">
              <a:buNone/>
            </a:pPr>
            <a:r>
              <a:rPr lang="fr-FR" sz="2900" dirty="0">
                <a:latin typeface="+mn-lt"/>
              </a:rPr>
              <a:t>Point jurisprudentiel : jugement du TJ de Marseille, du 14 mai 2024, justifiant la résiliation pour inexécution suffisamment grave du contrat d’un syndic ayant accordé une prime au gardien sans accord de l’AG, ayant indument prélevé des honoraires, pour cause d’irrégularités comptables, engagement de frais inutiles dans le cadre de l’organisation d’une AG. </a:t>
            </a:r>
          </a:p>
          <a:p>
            <a:pPr marL="0" indent="0">
              <a:buNone/>
            </a:pPr>
            <a:endParaRPr lang="fr-FR" sz="2900" dirty="0">
              <a:latin typeface="+mn-lt"/>
            </a:endParaRPr>
          </a:p>
          <a:p>
            <a:pPr marL="0" indent="0">
              <a:buNone/>
            </a:pPr>
            <a:r>
              <a:rPr lang="fr-FR" sz="2900" dirty="0">
                <a:latin typeface="+mn-lt"/>
              </a:rPr>
              <a:t>Un arrêt de la Cour de cassation, 3eme ch. </a:t>
            </a:r>
            <a:r>
              <a:rPr lang="fr-FR" sz="2900" dirty="0" err="1">
                <a:latin typeface="+mn-lt"/>
              </a:rPr>
              <a:t>Civ</a:t>
            </a:r>
            <a:r>
              <a:rPr lang="fr-FR" sz="2900" dirty="0">
                <a:latin typeface="+mn-lt"/>
              </a:rPr>
              <a:t>, numéro 12-26426, en date du 7 mai 2014, justifiant la résiliation pour inexécution suffisamment grave du contrat d’un syndic ayant pris pour son propre compte 14 pouvoirs de copropriétaires dans le cadre d’une AG. </a:t>
            </a:r>
          </a:p>
          <a:p>
            <a:pPr marL="0" indent="0">
              <a:buNone/>
            </a:pPr>
            <a:endParaRPr lang="fr-FR" sz="2900" dirty="0">
              <a:latin typeface="+mn-lt"/>
            </a:endParaRPr>
          </a:p>
          <a:p>
            <a:pPr marL="0" indent="0">
              <a:buNone/>
            </a:pPr>
            <a:r>
              <a:rPr lang="fr-FR" sz="2900" dirty="0">
                <a:latin typeface="+mn-lt"/>
              </a:rPr>
              <a:t>Arrêt de la Cour d’appel d’Amiens, 11 juin 2024, n° 22/00659 : indiquant notamment que l’absence de préjudice financier subi par le syndicat des copropriétaires n’est pas requise pour justifier de la résiliation pour inexécution suffisamment grave. Les faits en question étaient relatifs notamment à une absence de recouvrement des charges de copropriété ainsi qu’une carence dans le suivi de travaux. </a:t>
            </a:r>
          </a:p>
        </p:txBody>
      </p:sp>
      <p:pic>
        <p:nvPicPr>
          <p:cNvPr id="5" name="Picture 2" descr="f8df1bef-6142-4e4a-b0fa-a0c9dc9f2f98@mxp5">
            <a:extLst>
              <a:ext uri="{FF2B5EF4-FFF2-40B4-BE49-F238E27FC236}">
                <a16:creationId xmlns:a16="http://schemas.microsoft.com/office/drawing/2014/main" id="{FE8B8274-0FBE-ABF0-D63F-22F04A7061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405841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b="1" u="sng" dirty="0">
                <a:solidFill>
                  <a:schemeClr val="bg1"/>
                </a:solidFill>
              </a:rPr>
              <a:t>PLAN DE L’EXPOSE</a:t>
            </a:r>
            <a:endParaRPr lang="fr-FR" b="1" u="sng" dirty="0">
              <a:solidFill>
                <a:schemeClr val="bg1"/>
              </a:solidFill>
            </a:endParaRPr>
          </a:p>
        </p:txBody>
      </p:sp>
      <p:sp>
        <p:nvSpPr>
          <p:cNvPr id="3" name="Espace réservé du contenu 2"/>
          <p:cNvSpPr>
            <a:spLocks noGrp="1"/>
          </p:cNvSpPr>
          <p:nvPr>
            <p:ph idx="1"/>
          </p:nvPr>
        </p:nvSpPr>
        <p:spPr>
          <a:xfrm>
            <a:off x="838200" y="1417127"/>
            <a:ext cx="10494523" cy="5166374"/>
          </a:xfrm>
        </p:spPr>
        <p:txBody>
          <a:bodyPr>
            <a:normAutofit/>
          </a:bodyPr>
          <a:lstStyle/>
          <a:p>
            <a:pPr marL="0" indent="0">
              <a:buNone/>
            </a:pPr>
            <a:r>
              <a:rPr lang="fr-CA" sz="2800" dirty="0">
                <a:solidFill>
                  <a:srgbClr val="C00000"/>
                </a:solidFill>
                <a:latin typeface="+mj-lt"/>
              </a:rPr>
              <a:t>Introduction :</a:t>
            </a:r>
            <a:endParaRPr lang="fr-CA" sz="2800" dirty="0">
              <a:solidFill>
                <a:srgbClr val="C00000"/>
              </a:solidFill>
            </a:endParaRPr>
          </a:p>
          <a:p>
            <a:pPr marL="0" indent="0">
              <a:buNone/>
            </a:pPr>
            <a:r>
              <a:rPr lang="fr-CA" sz="2800" u="sng" dirty="0">
                <a:solidFill>
                  <a:schemeClr val="bg2"/>
                </a:solidFill>
              </a:rPr>
              <a:t>I / Le non-renouvellement du contrat de syndic</a:t>
            </a:r>
          </a:p>
          <a:p>
            <a:pPr marL="0" indent="0">
              <a:buNone/>
            </a:pPr>
            <a:r>
              <a:rPr lang="fr-CA" sz="2800" dirty="0"/>
              <a:t>	</a:t>
            </a:r>
            <a:r>
              <a:rPr lang="fr-CA" sz="2800" dirty="0">
                <a:solidFill>
                  <a:schemeClr val="accent2">
                    <a:lumMod val="50000"/>
                  </a:schemeClr>
                </a:solidFill>
              </a:rPr>
              <a:t>A/ À l’initiative du syndicat des copropriétaires.</a:t>
            </a:r>
          </a:p>
          <a:p>
            <a:pPr marL="0" indent="0">
              <a:buNone/>
            </a:pPr>
            <a:r>
              <a:rPr lang="fr-CA" sz="2800" dirty="0">
                <a:solidFill>
                  <a:schemeClr val="accent2">
                    <a:lumMod val="50000"/>
                  </a:schemeClr>
                </a:solidFill>
              </a:rPr>
              <a:t>	B/ À l’initiative du syndic. </a:t>
            </a:r>
          </a:p>
          <a:p>
            <a:pPr marL="0" indent="0">
              <a:buNone/>
            </a:pPr>
            <a:endParaRPr lang="fr-CA" sz="2800" dirty="0">
              <a:solidFill>
                <a:srgbClr val="C00000"/>
              </a:solidFill>
            </a:endParaRPr>
          </a:p>
          <a:p>
            <a:pPr marL="0" indent="0">
              <a:buNone/>
            </a:pPr>
            <a:r>
              <a:rPr lang="fr-CA" sz="2800" u="sng" dirty="0">
                <a:solidFill>
                  <a:schemeClr val="bg2"/>
                </a:solidFill>
              </a:rPr>
              <a:t>II / La résiliation du contrat de syndic </a:t>
            </a:r>
          </a:p>
          <a:p>
            <a:pPr marL="0" indent="0">
              <a:buNone/>
            </a:pPr>
            <a:r>
              <a:rPr lang="fr-CA" sz="2800" dirty="0"/>
              <a:t>	</a:t>
            </a:r>
            <a:r>
              <a:rPr lang="fr-CA" sz="2800" dirty="0">
                <a:solidFill>
                  <a:schemeClr val="accent2">
                    <a:lumMod val="50000"/>
                  </a:schemeClr>
                </a:solidFill>
              </a:rPr>
              <a:t>A / La résiliation anticipée dans les trois mois        précédant le terme du contrat.</a:t>
            </a:r>
          </a:p>
          <a:p>
            <a:pPr marL="0" indent="0">
              <a:buNone/>
            </a:pPr>
            <a:r>
              <a:rPr lang="fr-CA" sz="2800" dirty="0">
                <a:solidFill>
                  <a:schemeClr val="accent2">
                    <a:lumMod val="50000"/>
                  </a:schemeClr>
                </a:solidFill>
              </a:rPr>
              <a:t>	B/ La résiliation pour inexécution suffisamment grave</a:t>
            </a:r>
          </a:p>
          <a:p>
            <a:pPr marL="0" indent="0">
              <a:buNone/>
            </a:pPr>
            <a:endParaRPr lang="fr-CA" dirty="0"/>
          </a:p>
        </p:txBody>
      </p:sp>
      <p:pic>
        <p:nvPicPr>
          <p:cNvPr id="5" name="Picture 2" descr="f8df1bef-6142-4e4a-b0fa-a0c9dc9f2f98@mxp5">
            <a:extLst>
              <a:ext uri="{FF2B5EF4-FFF2-40B4-BE49-F238E27FC236}">
                <a16:creationId xmlns:a16="http://schemas.microsoft.com/office/drawing/2014/main" id="{5B0DBCF3-7D88-26DA-3753-6D197C6534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4423328"/>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a:extLst>
              <a:ext uri="{FF2B5EF4-FFF2-40B4-BE49-F238E27FC236}">
                <a16:creationId xmlns:a16="http://schemas.microsoft.com/office/drawing/2014/main" id="{394565BE-65FC-DA14-FB45-1B51BFDC48B6}"/>
              </a:ext>
            </a:extLst>
          </p:cNvPr>
          <p:cNvSpPr>
            <a:spLocks noGrp="1"/>
          </p:cNvSpPr>
          <p:nvPr>
            <p:ph type="title"/>
          </p:nvPr>
        </p:nvSpPr>
        <p:spPr/>
        <p:txBody>
          <a:bodyPr/>
          <a:lstStyle/>
          <a:p>
            <a:pPr algn="ctr"/>
            <a:r>
              <a:rPr lang="fr-FR" b="1" u="sng" dirty="0">
                <a:solidFill>
                  <a:schemeClr val="bg1"/>
                </a:solidFill>
              </a:rPr>
              <a:t>INTRODUCTION</a:t>
            </a:r>
            <a:r>
              <a:rPr lang="fr-FR" b="1" dirty="0">
                <a:solidFill>
                  <a:schemeClr val="bg1"/>
                </a:solidFill>
              </a:rPr>
              <a:t> :</a:t>
            </a:r>
            <a:r>
              <a:rPr lang="fr-FR" dirty="0">
                <a:solidFill>
                  <a:schemeClr val="bg1"/>
                </a:solidFill>
              </a:rPr>
              <a:t> </a:t>
            </a:r>
            <a:br>
              <a:rPr lang="fr-FR" dirty="0">
                <a:solidFill>
                  <a:schemeClr val="bg1"/>
                </a:solidFill>
              </a:rPr>
            </a:br>
            <a:r>
              <a:rPr lang="fr-FR" u="sng" dirty="0">
                <a:solidFill>
                  <a:schemeClr val="bg1"/>
                </a:solidFill>
              </a:rPr>
              <a:t>Caractéristiques des contrats de syndic</a:t>
            </a:r>
          </a:p>
        </p:txBody>
      </p:sp>
      <p:sp>
        <p:nvSpPr>
          <p:cNvPr id="3" name="Espace réservé du contenu 2">
            <a:extLst>
              <a:ext uri="{FF2B5EF4-FFF2-40B4-BE49-F238E27FC236}">
                <a16:creationId xmlns:a16="http://schemas.microsoft.com/office/drawing/2014/main" id="{00282C9A-CA27-0F79-CFB7-C98A2E171622}"/>
              </a:ext>
            </a:extLst>
          </p:cNvPr>
          <p:cNvSpPr>
            <a:spLocks noGrp="1"/>
          </p:cNvSpPr>
          <p:nvPr>
            <p:ph idx="1"/>
          </p:nvPr>
        </p:nvSpPr>
        <p:spPr>
          <a:xfrm>
            <a:off x="610270" y="1548902"/>
            <a:ext cx="11101832" cy="5034777"/>
          </a:xfrm>
        </p:spPr>
        <p:txBody>
          <a:bodyPr vert="horz" lIns="91440" tIns="45720" rIns="91440" bIns="45720" rtlCol="0" anchor="t">
            <a:normAutofit lnSpcReduction="10000"/>
          </a:bodyPr>
          <a:lstStyle/>
          <a:p>
            <a:pPr marL="0" indent="0">
              <a:buNone/>
            </a:pPr>
            <a:r>
              <a:rPr lang="fr-CA" sz="1800" dirty="0"/>
              <a:t>° Le contrat de syndic doit correspondre au contrat type figurant en annexe du décret du 17 mars 1967.</a:t>
            </a:r>
          </a:p>
          <a:p>
            <a:pPr marL="0" indent="0">
              <a:buNone/>
            </a:pPr>
            <a:endParaRPr lang="fr-CA" sz="1800" dirty="0"/>
          </a:p>
          <a:p>
            <a:pPr marL="0" indent="0">
              <a:buNone/>
            </a:pPr>
            <a:r>
              <a:rPr lang="fr-CA" sz="1800" dirty="0"/>
              <a:t>° Ce contrat type a été rendu obligatoire par la loi ALUR de 2014 et fixé par un décret du 26 mars 2015 (il a fait l’objet de plusieurs modifications depuis, la dernière datant du 30 juin 2021) ; </a:t>
            </a:r>
          </a:p>
          <a:p>
            <a:r>
              <a:rPr lang="fr-CA" sz="1800" dirty="0"/>
              <a:t>Ce contrat type ne s’impose que pour les copropriétés à usage total ou partiel d’habitation (article 18-1AA de la loi du 10 juillet 1965). </a:t>
            </a:r>
          </a:p>
          <a:p>
            <a:endParaRPr lang="fr-FR" sz="1800" dirty="0"/>
          </a:p>
          <a:p>
            <a:r>
              <a:rPr lang="fr-CA" sz="1800" dirty="0"/>
              <a:t>En cas d’irrespect du contrat type : amende administrative dont le montant ne peut excéder 3000 € pour une personne physique et 15 000 € pour une personne morale (article 18-1 A de la loi du 10 juillet 1965). </a:t>
            </a:r>
          </a:p>
          <a:p>
            <a:endParaRPr lang="fr-FR" sz="1800" dirty="0"/>
          </a:p>
          <a:p>
            <a:r>
              <a:rPr lang="fr-CA" sz="1800" dirty="0"/>
              <a:t>En matière de syndic non professionnel, le contrat type n’est obligatoire que dans l’hypothèse où une rémunération serait accordée. </a:t>
            </a:r>
          </a:p>
          <a:p>
            <a:endParaRPr lang="fr-FR" sz="1800" dirty="0"/>
          </a:p>
          <a:p>
            <a:r>
              <a:rPr lang="fr-FR" sz="1800" dirty="0"/>
              <a:t>Les contrats de syndic sont établis pour une certaine durée allant de 1 an jusqu'à 3 ans maximum (article 28 du décret du 17 mars 1967)</a:t>
            </a:r>
          </a:p>
          <a:p>
            <a:pPr marL="0" indent="0">
              <a:buNone/>
            </a:pPr>
            <a:endParaRPr lang="fr-FR" sz="20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87704391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84683"/>
          </a:xfrm>
        </p:spPr>
        <p:txBody>
          <a:bodyPr>
            <a:normAutofit fontScale="90000"/>
          </a:bodyPr>
          <a:lstStyle/>
          <a:p>
            <a:pPr algn="ctr"/>
            <a:r>
              <a:rPr lang="fr-CA" sz="2800" b="1" u="sng" dirty="0">
                <a:solidFill>
                  <a:schemeClr val="bg1"/>
                </a:solidFill>
              </a:rPr>
              <a:t>INTRODUCTION</a:t>
            </a:r>
            <a:r>
              <a:rPr lang="fr-CA" b="1" dirty="0">
                <a:solidFill>
                  <a:schemeClr val="bg1"/>
                </a:solidFill>
              </a:rPr>
              <a:t> :</a:t>
            </a:r>
            <a:endParaRPr lang="fr-FR" b="1" dirty="0">
              <a:solidFill>
                <a:schemeClr val="bg1"/>
              </a:solidFill>
            </a:endParaRPr>
          </a:p>
        </p:txBody>
      </p:sp>
      <p:sp>
        <p:nvSpPr>
          <p:cNvPr id="3" name="Espace réservé du contenu 2"/>
          <p:cNvSpPr>
            <a:spLocks noGrp="1"/>
          </p:cNvSpPr>
          <p:nvPr>
            <p:ph idx="1"/>
          </p:nvPr>
        </p:nvSpPr>
        <p:spPr>
          <a:xfrm>
            <a:off x="838200" y="1245140"/>
            <a:ext cx="10515600" cy="5374195"/>
          </a:xfrm>
        </p:spPr>
        <p:txBody>
          <a:bodyPr/>
          <a:lstStyle/>
          <a:p>
            <a:endParaRPr lang="fr-FR" sz="1800" dirty="0"/>
          </a:p>
          <a:p>
            <a:r>
              <a:rPr lang="fr-FR" sz="1800" dirty="0"/>
              <a:t>La durée est fixée dans le contrat de syndic (point 2.1 du contrat type) et aux termes de la résolution d'assemblée générale ayant élu le syndic.</a:t>
            </a:r>
          </a:p>
          <a:p>
            <a:endParaRPr lang="fr-FR" sz="1800" dirty="0"/>
          </a:p>
          <a:p>
            <a:r>
              <a:rPr lang="fr-FR" sz="1800" b="1" u="sng" dirty="0"/>
              <a:t>Très important</a:t>
            </a:r>
            <a:r>
              <a:rPr lang="fr-FR" sz="1800" dirty="0"/>
              <a:t> : le contrat de syndic ne peut pas être renouvelé par tacite reconduction. L’article 18 précise à ce titre que le contrat de syndic est conclu pour une durée déterminée.  </a:t>
            </a:r>
          </a:p>
          <a:p>
            <a:endParaRPr lang="fr-FR" sz="1800" dirty="0"/>
          </a:p>
          <a:p>
            <a:r>
              <a:rPr lang="fr-FR" sz="1800" dirty="0"/>
              <a:t>Le paiement des honoraires du syndic étant en général échelonné (trimestriellement/ mensuellement- par avance ou à terme échu) : la résiliation entraine l'arrêt des prélèvements. Attention toutefois, si le règlement se fait en avance et de façon trimestrielle, le syndic pourrait prélever l’intégralité des honoraires trimestriels le premier jour du trimestre, même si le contrat a pris fin au cours du premier mois =&gt; il reviendra alors au syndicat de réclamer le trop perçu. </a:t>
            </a:r>
          </a:p>
          <a:p>
            <a:endParaRPr lang="fr-FR" sz="1800" dirty="0"/>
          </a:p>
          <a:p>
            <a:r>
              <a:rPr lang="fr-CA" sz="1800" dirty="0"/>
              <a:t>Petit focus sur contrats MATERA que nous avons pu voir. </a:t>
            </a:r>
            <a:endParaRPr lang="fr-FR" sz="1800" dirty="0"/>
          </a:p>
        </p:txBody>
      </p:sp>
      <p:pic>
        <p:nvPicPr>
          <p:cNvPr id="4" name="Picture 2" descr="f8df1bef-6142-4e4a-b0fa-a0c9dc9f2f98@mxp5">
            <a:extLst>
              <a:ext uri="{FF2B5EF4-FFF2-40B4-BE49-F238E27FC236}">
                <a16:creationId xmlns:a16="http://schemas.microsoft.com/office/drawing/2014/main" id="{6E5F6F60-2F56-3659-1E54-4E11B02DA5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8921332"/>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a:xfrm>
            <a:off x="576000" y="252000"/>
            <a:ext cx="9905330" cy="612000"/>
          </a:xfrm>
        </p:spPr>
        <p:txBody>
          <a:bodyPr>
            <a:normAutofit fontScale="90000"/>
          </a:bodyPr>
          <a:lstStyle/>
          <a:p>
            <a:r>
              <a:rPr lang="fr-CA" sz="3200" b="1" dirty="0">
                <a:solidFill>
                  <a:schemeClr val="bg1"/>
                </a:solidFill>
                <a:cs typeface="Arial" panose="020B0604020202020204" pitchFamily="34" charset="0"/>
              </a:rPr>
              <a:t>I / </a:t>
            </a:r>
            <a:r>
              <a:rPr lang="fr-CA" sz="3200" b="1" u="sng" dirty="0">
                <a:solidFill>
                  <a:schemeClr val="bg1"/>
                </a:solidFill>
                <a:cs typeface="Arial" panose="020B0604020202020204" pitchFamily="34" charset="0"/>
              </a:rPr>
              <a:t>Le non-renouvellement du contrat de syndic</a:t>
            </a:r>
            <a:endParaRPr lang="fr-FR" sz="3200" b="1" u="sng" dirty="0">
              <a:solidFill>
                <a:schemeClr val="bg1"/>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a:xfrm>
            <a:off x="369651" y="1440000"/>
            <a:ext cx="11268000" cy="4788000"/>
          </a:xfrm>
        </p:spPr>
        <p:txBody>
          <a:bodyPr vert="horz" lIns="91440" tIns="45720" rIns="91440" bIns="45720" rtlCol="0" anchor="t">
            <a:normAutofit lnSpcReduction="10000"/>
          </a:bodyPr>
          <a:lstStyle/>
          <a:p>
            <a:pPr marL="0" indent="0">
              <a:buNone/>
            </a:pPr>
            <a:r>
              <a:rPr lang="fr-CA" sz="1900" dirty="0">
                <a:solidFill>
                  <a:srgbClr val="C00000"/>
                </a:solidFill>
                <a:latin typeface="+mj-lt"/>
              </a:rPr>
              <a:t>A/ </a:t>
            </a:r>
            <a:r>
              <a:rPr lang="fr-CA" sz="1900" u="sng" dirty="0">
                <a:solidFill>
                  <a:srgbClr val="C00000"/>
                </a:solidFill>
                <a:latin typeface="+mj-lt"/>
              </a:rPr>
              <a:t>À l’initiative du syndicat des copropriétaires.</a:t>
            </a:r>
          </a:p>
          <a:p>
            <a:pPr marL="0" indent="0">
              <a:buNone/>
            </a:pPr>
            <a:endParaRPr lang="fr-CA" sz="1900" dirty="0">
              <a:solidFill>
                <a:srgbClr val="C00000"/>
              </a:solidFill>
            </a:endParaRPr>
          </a:p>
          <a:p>
            <a:pPr marL="0" indent="0" algn="just">
              <a:buNone/>
            </a:pPr>
            <a:r>
              <a:rPr lang="fr-CA" sz="1900" dirty="0">
                <a:latin typeface="+mn-lt"/>
              </a:rPr>
              <a:t>Hypothèse courante : au cours de l’AG annuelle, le SDC décide de ne pas approuver le nouveau contrat proposé par son syndic actuel. </a:t>
            </a:r>
          </a:p>
          <a:p>
            <a:pPr marL="0" indent="0" algn="just">
              <a:buNone/>
            </a:pPr>
            <a:endParaRPr lang="fr-CA" sz="1900" dirty="0">
              <a:latin typeface="+mn-lt"/>
            </a:endParaRPr>
          </a:p>
          <a:p>
            <a:pPr marL="0" indent="0" algn="just">
              <a:buNone/>
            </a:pPr>
            <a:r>
              <a:rPr lang="fr-CA" sz="1900" dirty="0">
                <a:latin typeface="+mn-lt"/>
              </a:rPr>
              <a:t>En général, ce non-renouvellement a été anticipé, à la fois par le syndic et par le SDC, et le conseil syndical a fait parvenir au préalable au syndic un ou plusieurs autres projets de contrat de syndic. </a:t>
            </a:r>
          </a:p>
          <a:p>
            <a:pPr marL="0" indent="0" algn="just">
              <a:buNone/>
            </a:pPr>
            <a:endParaRPr lang="fr-CA" sz="1900" dirty="0">
              <a:latin typeface="+mn-lt"/>
            </a:endParaRPr>
          </a:p>
          <a:p>
            <a:pPr marL="0" indent="0">
              <a:buNone/>
            </a:pPr>
            <a:r>
              <a:rPr lang="fr-CA" sz="1900" dirty="0">
                <a:latin typeface="+mn-lt"/>
              </a:rPr>
              <a:t>Extinction de plein droit du contrat, sans besoin d’une quelconque formalité.</a:t>
            </a:r>
          </a:p>
          <a:p>
            <a:pPr marL="0" indent="0" algn="just">
              <a:buNone/>
            </a:pPr>
            <a:r>
              <a:rPr lang="fr-FR" sz="1900" u="sng" dirty="0">
                <a:latin typeface="+mn-lt"/>
              </a:rPr>
              <a:t>Rappel</a:t>
            </a:r>
            <a:r>
              <a:rPr lang="fr-FR" sz="1900" dirty="0">
                <a:latin typeface="+mn-lt"/>
              </a:rPr>
              <a:t> : il n’est plus possible pour le syndic non renouvelé d’abandonner ses fonctions à l’instant même de son non-renouvellement. </a:t>
            </a:r>
          </a:p>
          <a:p>
            <a:pPr marL="0" indent="0" algn="just">
              <a:buNone/>
            </a:pPr>
            <a:endParaRPr lang="fr-FR" sz="1900" dirty="0">
              <a:latin typeface="+mn-lt"/>
            </a:endParaRPr>
          </a:p>
          <a:p>
            <a:pPr marL="0" indent="0" algn="just">
              <a:buNone/>
            </a:pPr>
            <a:r>
              <a:rPr lang="fr-FR" sz="1900" dirty="0">
                <a:latin typeface="+mn-lt"/>
              </a:rPr>
              <a:t>Depuis l’ordonnance du 30 octobre 2019, entrée en vigueur le 1</a:t>
            </a:r>
            <a:r>
              <a:rPr lang="fr-FR" sz="1900" baseline="30000" dirty="0">
                <a:latin typeface="+mn-lt"/>
              </a:rPr>
              <a:t>er</a:t>
            </a:r>
            <a:r>
              <a:rPr lang="fr-FR" sz="1900" dirty="0">
                <a:latin typeface="+mn-lt"/>
              </a:rPr>
              <a:t> juin 2020, le syndic sortant reste en fonction une journée après l’assemblée. L’article 18, VII, précise en effet que « L’assemblée désigne un nouveau syndic et fixe les dates de fin du contrat en cours et de prise d’effet du nouveau contrat, </a:t>
            </a:r>
            <a:r>
              <a:rPr lang="fr-FR" sz="1900" b="1" u="sng" dirty="0">
                <a:latin typeface="+mn-lt"/>
              </a:rPr>
              <a:t>qui interviennent au plus tôt un jour franc après la tenue de cette assemblée</a:t>
            </a:r>
            <a:r>
              <a:rPr lang="fr-FR" sz="1900" b="1" dirty="0">
                <a:latin typeface="+mn-lt"/>
              </a:rPr>
              <a:t> ». </a:t>
            </a:r>
          </a:p>
          <a:p>
            <a:pPr marL="0" indent="0">
              <a:buNone/>
            </a:pPr>
            <a:endParaRPr lang="fr-FR" dirty="0"/>
          </a:p>
        </p:txBody>
      </p:sp>
      <p:pic>
        <p:nvPicPr>
          <p:cNvPr id="5" name="Picture 2" descr="f8df1bef-6142-4e4a-b0fa-a0c9dc9f2f98@mxp5">
            <a:extLst>
              <a:ext uri="{FF2B5EF4-FFF2-40B4-BE49-F238E27FC236}">
                <a16:creationId xmlns:a16="http://schemas.microsoft.com/office/drawing/2014/main" id="{20B4D877-AA53-FABC-4BB7-692C141985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614321"/>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6000" y="274499"/>
            <a:ext cx="9657498" cy="869882"/>
          </a:xfrm>
        </p:spPr>
        <p:txBody>
          <a:bodyPr>
            <a:normAutofit/>
          </a:bodyPr>
          <a:lstStyle/>
          <a:p>
            <a:r>
              <a:rPr lang="fr-CA" sz="2800" b="1" dirty="0">
                <a:solidFill>
                  <a:schemeClr val="bg1"/>
                </a:solidFill>
                <a:cs typeface="Arial" panose="020B0604020202020204" pitchFamily="34" charset="0"/>
              </a:rPr>
              <a:t>I / </a:t>
            </a:r>
            <a:r>
              <a:rPr lang="fr-CA" sz="2800" b="1" u="sng" dirty="0">
                <a:solidFill>
                  <a:schemeClr val="bg1"/>
                </a:solidFill>
                <a:cs typeface="Arial" panose="020B0604020202020204" pitchFamily="34" charset="0"/>
              </a:rPr>
              <a:t>Le non-renouvellement du contrat de syndic</a:t>
            </a:r>
            <a:endParaRPr lang="fr-FR" sz="2800" u="sng" dirty="0">
              <a:solidFill>
                <a:srgbClr val="0070C0"/>
              </a:solidFill>
              <a:cs typeface="Arial" panose="020B0604020202020204" pitchFamily="34" charset="0"/>
            </a:endParaRPr>
          </a:p>
        </p:txBody>
      </p:sp>
      <p:sp>
        <p:nvSpPr>
          <p:cNvPr id="3" name="Espace réservé du contenu 2"/>
          <p:cNvSpPr>
            <a:spLocks noGrp="1"/>
          </p:cNvSpPr>
          <p:nvPr>
            <p:ph idx="1"/>
          </p:nvPr>
        </p:nvSpPr>
        <p:spPr>
          <a:xfrm>
            <a:off x="838199" y="1425146"/>
            <a:ext cx="10834991" cy="5024292"/>
          </a:xfrm>
        </p:spPr>
        <p:txBody>
          <a:bodyPr>
            <a:normAutofit fontScale="92500" lnSpcReduction="10000"/>
          </a:bodyPr>
          <a:lstStyle/>
          <a:p>
            <a:pPr marL="0" indent="0">
              <a:buNone/>
            </a:pPr>
            <a:r>
              <a:rPr lang="fr-CA" sz="1700" dirty="0">
                <a:latin typeface="+mn-lt"/>
              </a:rPr>
              <a:t>Néanmoins, que se passe-t-il si aucun syndic n’a été désigné au cours de l’AG ? Hypothèse du syndic judiciaire. </a:t>
            </a:r>
            <a:endParaRPr lang="fr-FR" sz="1700" dirty="0">
              <a:latin typeface="+mn-lt"/>
            </a:endParaRPr>
          </a:p>
          <a:p>
            <a:pPr marL="0" indent="0" algn="ctr">
              <a:buNone/>
            </a:pPr>
            <a:r>
              <a:rPr lang="fr-CA" sz="2600" i="1" dirty="0">
                <a:solidFill>
                  <a:srgbClr val="00B050"/>
                </a:solidFill>
                <a:latin typeface="+mn-lt"/>
              </a:rPr>
              <a:t>Article 46 du décret du 17 mars 1967 : </a:t>
            </a:r>
          </a:p>
          <a:p>
            <a:pPr marL="0" indent="0">
              <a:buNone/>
            </a:pPr>
            <a:endParaRPr lang="fr-FR" sz="1700" i="1" dirty="0">
              <a:solidFill>
                <a:srgbClr val="00B050"/>
              </a:solidFill>
              <a:latin typeface="+mn-lt"/>
            </a:endParaRPr>
          </a:p>
          <a:p>
            <a:pPr marL="0" indent="0" algn="just">
              <a:buNone/>
            </a:pPr>
            <a:r>
              <a:rPr lang="fr-FR" sz="1700" dirty="0">
                <a:latin typeface="+mn-lt"/>
              </a:rPr>
              <a:t>« </a:t>
            </a:r>
            <a:r>
              <a:rPr lang="fr-FR" sz="1700" i="1" dirty="0">
                <a:latin typeface="+mn-lt"/>
              </a:rPr>
              <a:t>À défaut de nomination du syndic par l'assemblée des copropriétaires dûment convoqués à cet effet, </a:t>
            </a:r>
            <a:r>
              <a:rPr lang="fr-FR" sz="1700" i="1" u="sng" dirty="0">
                <a:latin typeface="+mn-lt"/>
              </a:rPr>
              <a:t>le président du tribunal judiciaire désigne le syndic par ordonnance sur requête d'un ou plusieurs copropriétaires ou sur requête d'un ou plusieurs membres du conseil syndical ou du maire de la commune ou du président de l'établissement public de coopération intercommunale compétent en matière d'habitat du lieu de situation de l'immeuble</a:t>
            </a:r>
            <a:r>
              <a:rPr lang="fr-FR" sz="1700" i="1" dirty="0">
                <a:latin typeface="+mn-lt"/>
              </a:rPr>
              <a:t>. </a:t>
            </a:r>
          </a:p>
          <a:p>
            <a:pPr marL="0" indent="0" algn="just">
              <a:buNone/>
            </a:pPr>
            <a:endParaRPr lang="fr-FR" sz="1700" i="1" dirty="0">
              <a:latin typeface="+mn-lt"/>
            </a:endParaRPr>
          </a:p>
          <a:p>
            <a:pPr algn="just">
              <a:buFont typeface="Arial" panose="020B0604020202020204" pitchFamily="34" charset="0"/>
              <a:buChar char="•"/>
            </a:pPr>
            <a:r>
              <a:rPr lang="fr-FR" sz="1700" i="1" dirty="0">
                <a:latin typeface="+mn-lt"/>
              </a:rPr>
              <a:t>La même ordonnance fixe la durée de la mission du syndic. Cette durée peut être prorogée. Il peut être mis fin à la mission suivant la même procédure. </a:t>
            </a:r>
          </a:p>
          <a:p>
            <a:pPr marL="0" indent="0" algn="just"/>
            <a:endParaRPr lang="fr-FR" sz="1700" i="1" dirty="0">
              <a:latin typeface="+mn-lt"/>
            </a:endParaRPr>
          </a:p>
          <a:p>
            <a:pPr algn="just">
              <a:buFont typeface="Arial" panose="020B0604020202020204" pitchFamily="34" charset="0"/>
              <a:buChar char="•"/>
            </a:pPr>
            <a:r>
              <a:rPr lang="fr-FR" sz="1700" i="1" dirty="0">
                <a:latin typeface="+mn-lt"/>
              </a:rPr>
              <a:t>Indépendamment de missions particulières qui peuvent lui être confiées par l'ordonnance visée à l'alinéa 1er du présent article, le syndic ainsi désigné administre la copropriété dans les conditions prévues par les articles 18 à 18-2 de la loi du 10 juillet 1965 et par le présent décret. Il doit notamment convoquer l'assemblée générale en vue de la désignation d'un syndic deux mois avant la fin de ses fonctions. </a:t>
            </a:r>
          </a:p>
          <a:p>
            <a:pPr marL="0" indent="0" algn="just"/>
            <a:endParaRPr lang="fr-FR" sz="1700" i="1" dirty="0">
              <a:latin typeface="+mn-lt"/>
            </a:endParaRPr>
          </a:p>
          <a:p>
            <a:pPr algn="just">
              <a:lnSpc>
                <a:spcPct val="110000"/>
              </a:lnSpc>
              <a:buFont typeface="Arial" panose="020B0604020202020204" pitchFamily="34" charset="0"/>
              <a:buChar char="•"/>
            </a:pPr>
            <a:r>
              <a:rPr lang="fr-FR" sz="1700" i="1" dirty="0">
                <a:latin typeface="+mn-lt"/>
              </a:rPr>
              <a:t>La mission du syndic désigné par le président du tribunal cesse de plein droit à compter de l'acceptation de son mandat par le syndic désigné par l'assemblée générale</a:t>
            </a:r>
            <a:r>
              <a:rPr lang="fr-FR" sz="1700" dirty="0">
                <a:latin typeface="+mn-lt"/>
              </a:rPr>
              <a:t>. »</a:t>
            </a:r>
          </a:p>
          <a:p>
            <a:pPr marL="0" indent="0">
              <a:buNone/>
            </a:pPr>
            <a:endParaRPr lang="fr-FR" dirty="0"/>
          </a:p>
        </p:txBody>
      </p:sp>
      <p:pic>
        <p:nvPicPr>
          <p:cNvPr id="6" name="Picture 2" descr="f8df1bef-6142-4e4a-b0fa-a0c9dc9f2f98@mxp5">
            <a:extLst>
              <a:ext uri="{FF2B5EF4-FFF2-40B4-BE49-F238E27FC236}">
                <a16:creationId xmlns:a16="http://schemas.microsoft.com/office/drawing/2014/main" id="{242C5704-6B46-C8AD-D60C-E693CF05C3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5823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6000" y="369651"/>
            <a:ext cx="9657498" cy="651841"/>
          </a:xfrm>
        </p:spPr>
        <p:txBody>
          <a:bodyPr>
            <a:noAutofit/>
          </a:bodyPr>
          <a:lstStyle/>
          <a:p>
            <a:r>
              <a:rPr lang="fr-CA" sz="2800" b="1" dirty="0">
                <a:solidFill>
                  <a:schemeClr val="bg1"/>
                </a:solidFill>
                <a:cs typeface="Arial" panose="020B0604020202020204" pitchFamily="34" charset="0"/>
              </a:rPr>
              <a:t>I / </a:t>
            </a:r>
            <a:r>
              <a:rPr lang="fr-CA" sz="2800" b="1" u="sng" dirty="0">
                <a:solidFill>
                  <a:schemeClr val="bg1"/>
                </a:solidFill>
                <a:cs typeface="Arial" panose="020B0604020202020204" pitchFamily="34" charset="0"/>
              </a:rPr>
              <a:t>Le non-renouvellement du contrat de syndic</a:t>
            </a:r>
            <a:endParaRPr lang="fr-FR" sz="2800" dirty="0">
              <a:solidFill>
                <a:srgbClr val="0070C0"/>
              </a:solidFill>
              <a:cs typeface="Arial" panose="020B0604020202020204" pitchFamily="34" charset="0"/>
            </a:endParaRPr>
          </a:p>
        </p:txBody>
      </p:sp>
      <p:sp>
        <p:nvSpPr>
          <p:cNvPr id="3" name="Espace réservé du contenu 2"/>
          <p:cNvSpPr>
            <a:spLocks noGrp="1"/>
          </p:cNvSpPr>
          <p:nvPr>
            <p:ph idx="1"/>
          </p:nvPr>
        </p:nvSpPr>
        <p:spPr>
          <a:xfrm>
            <a:off x="838200" y="1595335"/>
            <a:ext cx="10515600" cy="4766554"/>
          </a:xfrm>
        </p:spPr>
        <p:txBody>
          <a:bodyPr>
            <a:normAutofit fontScale="55000" lnSpcReduction="20000"/>
          </a:bodyPr>
          <a:lstStyle/>
          <a:p>
            <a:pPr marL="0" indent="0">
              <a:buNone/>
            </a:pPr>
            <a:r>
              <a:rPr lang="fr-CA" sz="3700" dirty="0">
                <a:solidFill>
                  <a:srgbClr val="C00000"/>
                </a:solidFill>
              </a:rPr>
              <a:t>B/ </a:t>
            </a:r>
            <a:r>
              <a:rPr lang="fr-CA" sz="3700" u="sng" dirty="0">
                <a:solidFill>
                  <a:srgbClr val="C00000"/>
                </a:solidFill>
              </a:rPr>
              <a:t>À l’initiative du syndic.</a:t>
            </a:r>
          </a:p>
          <a:p>
            <a:pPr marL="0" indent="0">
              <a:buNone/>
            </a:pPr>
            <a:endParaRPr lang="fr-CA" dirty="0"/>
          </a:p>
          <a:p>
            <a:pPr marL="0" indent="0">
              <a:buNone/>
            </a:pPr>
            <a:r>
              <a:rPr lang="fr-CA" sz="3300" dirty="0">
                <a:latin typeface="+mn-lt"/>
              </a:rPr>
              <a:t>Le syndic aussi, peut avoir envie de changer ! Rien ne l’oblige à présenter un nouveau contrat afin d’être réélu. </a:t>
            </a:r>
          </a:p>
          <a:p>
            <a:pPr marL="0" indent="0">
              <a:buNone/>
            </a:pPr>
            <a:endParaRPr lang="fr-FR" sz="3300" dirty="0">
              <a:latin typeface="+mn-lt"/>
            </a:endParaRPr>
          </a:p>
          <a:p>
            <a:pPr marL="0" indent="0">
              <a:buNone/>
            </a:pPr>
            <a:r>
              <a:rPr lang="fr-CA" sz="3300" dirty="0">
                <a:latin typeface="+mn-lt"/>
              </a:rPr>
              <a:t>Cela étant, il doit respecter un certain formalisme : l’article 5 du contrat type de syndic précise ainsi que « […] </a:t>
            </a:r>
            <a:r>
              <a:rPr lang="fr-CA" sz="3300" i="1" u="sng" dirty="0">
                <a:latin typeface="+mn-lt"/>
              </a:rPr>
              <a:t>Le syndic qui ne souhaite pas être désigné à nouveau doit en informer le président du conseil syndical au moins trois mois avant la tenue de cette assemblée générale</a:t>
            </a:r>
            <a:r>
              <a:rPr lang="fr-CA" sz="3300" dirty="0">
                <a:latin typeface="+mn-lt"/>
              </a:rPr>
              <a:t>. » </a:t>
            </a:r>
          </a:p>
          <a:p>
            <a:pPr marL="0" indent="0">
              <a:buNone/>
            </a:pPr>
            <a:endParaRPr lang="fr-CA" sz="3300" dirty="0">
              <a:latin typeface="+mn-lt"/>
            </a:endParaRPr>
          </a:p>
          <a:p>
            <a:pPr marL="0" indent="0" algn="just">
              <a:buNone/>
            </a:pPr>
            <a:r>
              <a:rPr lang="fr-CA" sz="3300" dirty="0">
                <a:latin typeface="+mn-lt"/>
              </a:rPr>
              <a:t>Toutefois, aucune sanction particulière n’est prévue en l’absence de respect de ce formalisme. </a:t>
            </a:r>
          </a:p>
          <a:p>
            <a:pPr marL="0" indent="0">
              <a:buNone/>
            </a:pPr>
            <a:r>
              <a:rPr lang="fr-CA" sz="3300" dirty="0">
                <a:latin typeface="+mn-lt"/>
              </a:rPr>
              <a:t>De la même manière, quid en l’absence de président du CS valablement élu ? Il faut alors envisager que le syndic prévienne tous les membres du conseil syndical. Et, à défaut, tous les copropriétaires, si le conseil syndical n’est pas ou plus valablement constitué. </a:t>
            </a:r>
          </a:p>
          <a:p>
            <a:pPr marL="0" indent="0">
              <a:buNone/>
            </a:pPr>
            <a:endParaRPr lang="fr-FR" sz="3300" dirty="0">
              <a:latin typeface="+mn-lt"/>
            </a:endParaRPr>
          </a:p>
          <a:p>
            <a:pPr marL="0" indent="0">
              <a:buNone/>
            </a:pPr>
            <a:r>
              <a:rPr lang="fr-CA" sz="3300" dirty="0">
                <a:latin typeface="+mn-lt"/>
              </a:rPr>
              <a:t>Le délai de 3 mois est prévu afin de laisser le temps au conseil syndical de démarcher de nouveaux syndics et d’obtenir des projets de contrats qui devront être annexés à la convocation. Attention, il s’agit d’un délai court quant on déduit le délai de 21 jours et le temps nécessaire au démarchage des syndics et à l’obtention des projets de contrats.</a:t>
            </a:r>
            <a:endParaRPr lang="fr-FR" sz="3300" dirty="0">
              <a:latin typeface="+mn-lt"/>
            </a:endParaRPr>
          </a:p>
          <a:p>
            <a:pPr marL="0" indent="0">
              <a:buNone/>
            </a:pPr>
            <a:endParaRPr lang="fr-FR" dirty="0"/>
          </a:p>
        </p:txBody>
      </p:sp>
      <p:pic>
        <p:nvPicPr>
          <p:cNvPr id="5" name="Picture 2" descr="f8df1bef-6142-4e4a-b0fa-a0c9dc9f2f98@mxp5">
            <a:extLst>
              <a:ext uri="{FF2B5EF4-FFF2-40B4-BE49-F238E27FC236}">
                <a16:creationId xmlns:a16="http://schemas.microsoft.com/office/drawing/2014/main" id="{256C032E-0153-1173-CC57-BB85FF1A1D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16547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826" y="365126"/>
            <a:ext cx="10515600" cy="529819"/>
          </a:xfrm>
        </p:spPr>
        <p:txBody>
          <a:bodyPr/>
          <a:lstStyle/>
          <a:p>
            <a:r>
              <a:rPr lang="fr-CA" sz="3000" b="1" dirty="0">
                <a:solidFill>
                  <a:schemeClr val="bg1"/>
                </a:solidFill>
              </a:rPr>
              <a:t>II / </a:t>
            </a:r>
            <a:r>
              <a:rPr lang="fr-CA" sz="3000" b="1" u="sng" dirty="0">
                <a:solidFill>
                  <a:schemeClr val="bg1"/>
                </a:solidFill>
              </a:rPr>
              <a:t>La résiliation du contrat de syndic</a:t>
            </a:r>
            <a:endParaRPr lang="fr-FR" sz="3000" b="1" u="sng" dirty="0">
              <a:solidFill>
                <a:schemeClr val="bg1"/>
              </a:solidFill>
            </a:endParaRPr>
          </a:p>
        </p:txBody>
      </p:sp>
      <p:sp>
        <p:nvSpPr>
          <p:cNvPr id="3" name="Espace réservé du contenu 2"/>
          <p:cNvSpPr>
            <a:spLocks noGrp="1"/>
          </p:cNvSpPr>
          <p:nvPr>
            <p:ph idx="1"/>
          </p:nvPr>
        </p:nvSpPr>
        <p:spPr>
          <a:xfrm>
            <a:off x="838200" y="1606808"/>
            <a:ext cx="10515600" cy="4570155"/>
          </a:xfrm>
        </p:spPr>
        <p:txBody>
          <a:bodyPr/>
          <a:lstStyle/>
          <a:p>
            <a:pPr marL="0" indent="0" algn="just">
              <a:buNone/>
            </a:pPr>
            <a:r>
              <a:rPr lang="fr-CA" sz="2000" b="1" dirty="0">
                <a:solidFill>
                  <a:srgbClr val="C00000"/>
                </a:solidFill>
                <a:latin typeface="+mn-lt"/>
              </a:rPr>
              <a:t>A / </a:t>
            </a:r>
            <a:r>
              <a:rPr lang="fr-CA" sz="2000" b="1" u="sng" dirty="0">
                <a:solidFill>
                  <a:srgbClr val="C00000"/>
                </a:solidFill>
                <a:latin typeface="+mn-lt"/>
              </a:rPr>
              <a:t>La résiliation anticipée sans avoir à justifier d’un motif quelconque dans les 3 mois précédant le terme du contrat.</a:t>
            </a:r>
          </a:p>
          <a:p>
            <a:pPr marL="0" indent="0">
              <a:buNone/>
            </a:pPr>
            <a:endParaRPr lang="fr-CA" sz="2000" dirty="0">
              <a:latin typeface="+mn-lt"/>
            </a:endParaRPr>
          </a:p>
          <a:p>
            <a:pPr marL="0" indent="0">
              <a:buNone/>
            </a:pPr>
            <a:r>
              <a:rPr lang="fr-CA" sz="2000" dirty="0">
                <a:latin typeface="+mn-lt"/>
              </a:rPr>
              <a:t>Faculté prévue par l’article 18, VII, de la </a:t>
            </a:r>
            <a:r>
              <a:rPr lang="fr-CA" sz="2000" b="1" i="1" dirty="0">
                <a:latin typeface="+mn-lt"/>
              </a:rPr>
              <a:t>loi du 10 juillet 1965 </a:t>
            </a:r>
            <a:r>
              <a:rPr lang="fr-CA" sz="2000" dirty="0">
                <a:latin typeface="+mn-lt"/>
              </a:rPr>
              <a:t>: </a:t>
            </a:r>
          </a:p>
          <a:p>
            <a:pPr marL="0" indent="0">
              <a:buNone/>
            </a:pPr>
            <a:r>
              <a:rPr lang="fr-CA" sz="2000" dirty="0">
                <a:latin typeface="+mn-lt"/>
              </a:rPr>
              <a:t>« </a:t>
            </a:r>
            <a:r>
              <a:rPr lang="fr-FR" sz="2000" dirty="0">
                <a:latin typeface="+mn-lt"/>
              </a:rPr>
              <a:t>VII.- Lorsqu'une partie ne souhaite pas conclure un nouveau contrat de syndic avec le même cocontractant, il peut y être mis fin sans indemnité, dans les conditions suivantes.</a:t>
            </a:r>
          </a:p>
          <a:p>
            <a:pPr marL="0" indent="0">
              <a:buNone/>
            </a:pPr>
            <a:endParaRPr lang="fr-FR" sz="2000" dirty="0">
              <a:latin typeface="+mn-lt"/>
            </a:endParaRPr>
          </a:p>
          <a:p>
            <a:pPr marL="0" indent="0">
              <a:buNone/>
            </a:pPr>
            <a:r>
              <a:rPr lang="fr-FR" sz="2000" dirty="0">
                <a:latin typeface="+mn-lt"/>
              </a:rPr>
              <a:t>Les questions de la désignation d'un nouveau syndic ainsi que de la fixation d'une date anticipée de fin de contrat sont portées à l'ordre du jour d'une assemblée générale tenue </a:t>
            </a:r>
            <a:r>
              <a:rPr lang="fr-FR" sz="2000" u="sng" dirty="0">
                <a:latin typeface="+mn-lt"/>
              </a:rPr>
              <a:t>dans les trois mois précédant le terme du contrat</a:t>
            </a:r>
            <a:r>
              <a:rPr lang="fr-FR" sz="2000" dirty="0">
                <a:latin typeface="+mn-lt"/>
              </a:rPr>
              <a:t>. L'assemblée générale désigne un nouveau syndic et fixe les dates de fin du contrat en cours et de prise d'effet du nouveau contrat, qui interviennent au plus tôt un jour franc après la tenue de cette assemblée. »</a:t>
            </a:r>
          </a:p>
          <a:p>
            <a:pPr marL="0" indent="0">
              <a:buNone/>
            </a:pPr>
            <a:r>
              <a:rPr lang="fr-CA" sz="2000" dirty="0"/>
              <a:t> </a:t>
            </a:r>
            <a:endParaRPr lang="fr-FR" sz="2000" dirty="0"/>
          </a:p>
        </p:txBody>
      </p:sp>
      <p:pic>
        <p:nvPicPr>
          <p:cNvPr id="5" name="Picture 2" descr="f8df1bef-6142-4e4a-b0fa-a0c9dc9f2f98@mxp5">
            <a:extLst>
              <a:ext uri="{FF2B5EF4-FFF2-40B4-BE49-F238E27FC236}">
                <a16:creationId xmlns:a16="http://schemas.microsoft.com/office/drawing/2014/main" id="{B869BA8B-AAE6-0A2A-C21F-387B4580A0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110753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7FE84-1853-64D0-C7B2-FC049712E9F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C9C208B-24DF-E46D-E0E2-D48FA4A14515}"/>
              </a:ext>
            </a:extLst>
          </p:cNvPr>
          <p:cNvSpPr>
            <a:spLocks noGrp="1"/>
          </p:cNvSpPr>
          <p:nvPr>
            <p:ph type="title"/>
          </p:nvPr>
        </p:nvSpPr>
        <p:spPr>
          <a:xfrm>
            <a:off x="-184826" y="365126"/>
            <a:ext cx="10515600" cy="529819"/>
          </a:xfrm>
        </p:spPr>
        <p:txBody>
          <a:bodyPr/>
          <a:lstStyle/>
          <a:p>
            <a:r>
              <a:rPr lang="fr-CA" sz="3000" b="1" dirty="0">
                <a:solidFill>
                  <a:schemeClr val="bg1"/>
                </a:solidFill>
              </a:rPr>
              <a:t>II / </a:t>
            </a:r>
            <a:r>
              <a:rPr lang="fr-CA" sz="3000" b="1" u="sng" dirty="0">
                <a:solidFill>
                  <a:schemeClr val="bg1"/>
                </a:solidFill>
              </a:rPr>
              <a:t>La résiliation du contrat de syndic</a:t>
            </a:r>
            <a:endParaRPr lang="fr-FR" sz="3000" b="1" u="sng" dirty="0">
              <a:solidFill>
                <a:schemeClr val="bg1"/>
              </a:solidFill>
            </a:endParaRPr>
          </a:p>
        </p:txBody>
      </p:sp>
      <p:sp>
        <p:nvSpPr>
          <p:cNvPr id="3" name="Espace réservé du contenu 2">
            <a:extLst>
              <a:ext uri="{FF2B5EF4-FFF2-40B4-BE49-F238E27FC236}">
                <a16:creationId xmlns:a16="http://schemas.microsoft.com/office/drawing/2014/main" id="{BDD3FA9E-9424-7E4A-9A9D-E7BED215697B}"/>
              </a:ext>
            </a:extLst>
          </p:cNvPr>
          <p:cNvSpPr>
            <a:spLocks noGrp="1"/>
          </p:cNvSpPr>
          <p:nvPr>
            <p:ph idx="1"/>
          </p:nvPr>
        </p:nvSpPr>
        <p:spPr>
          <a:xfrm>
            <a:off x="838200" y="1606808"/>
            <a:ext cx="10515600" cy="4570155"/>
          </a:xfrm>
        </p:spPr>
        <p:txBody>
          <a:bodyPr/>
          <a:lstStyle/>
          <a:p>
            <a:pPr marL="0" indent="0">
              <a:buNone/>
            </a:pPr>
            <a:r>
              <a:rPr lang="fr-CA" sz="2000" dirty="0"/>
              <a:t> </a:t>
            </a:r>
            <a:endParaRPr lang="fr-FR" sz="2000" dirty="0"/>
          </a:p>
        </p:txBody>
      </p:sp>
      <p:pic>
        <p:nvPicPr>
          <p:cNvPr id="5" name="Picture 2" descr="f8df1bef-6142-4e4a-b0fa-a0c9dc9f2f98@mxp5">
            <a:extLst>
              <a:ext uri="{FF2B5EF4-FFF2-40B4-BE49-F238E27FC236}">
                <a16:creationId xmlns:a16="http://schemas.microsoft.com/office/drawing/2014/main" id="{836771B9-F55A-A6AF-5552-B5ECFC98E1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9">
            <a:extLst>
              <a:ext uri="{FF2B5EF4-FFF2-40B4-BE49-F238E27FC236}">
                <a16:creationId xmlns:a16="http://schemas.microsoft.com/office/drawing/2014/main" id="{DD659CFA-BFC0-BB44-3693-AFFA7F270343}"/>
              </a:ext>
            </a:extLst>
          </p:cNvPr>
          <p:cNvSpPr txBox="1"/>
          <p:nvPr/>
        </p:nvSpPr>
        <p:spPr>
          <a:xfrm>
            <a:off x="1207851" y="1606808"/>
            <a:ext cx="9776298" cy="4708981"/>
          </a:xfrm>
          <a:prstGeom prst="rect">
            <a:avLst/>
          </a:prstGeom>
          <a:noFill/>
        </p:spPr>
        <p:txBody>
          <a:bodyPr wrap="square">
            <a:spAutoFit/>
          </a:bodyPr>
          <a:lstStyle/>
          <a:p>
            <a:pPr marL="0" indent="0">
              <a:buNone/>
            </a:pPr>
            <a:r>
              <a:rPr lang="fr-CA" sz="2000" dirty="0"/>
              <a:t>Cf. </a:t>
            </a:r>
            <a:r>
              <a:rPr lang="fr-CA" sz="2000" i="1" dirty="0">
                <a:solidFill>
                  <a:srgbClr val="FF0000"/>
                </a:solidFill>
              </a:rPr>
              <a:t>article 5 </a:t>
            </a:r>
            <a:r>
              <a:rPr lang="fr-CA" sz="2000" dirty="0"/>
              <a:t>du contrat type : </a:t>
            </a:r>
            <a:endParaRPr lang="fr-FR" sz="2000" dirty="0"/>
          </a:p>
          <a:p>
            <a:pPr marL="0" indent="0">
              <a:buNone/>
            </a:pPr>
            <a:r>
              <a:rPr lang="fr-CA" sz="2000" dirty="0"/>
              <a:t>« 5. Nouvelle désignation du syndic</a:t>
            </a:r>
          </a:p>
          <a:p>
            <a:pPr marL="0" indent="0" algn="ctr">
              <a:buNone/>
            </a:pPr>
            <a:r>
              <a:rPr lang="fr-CA" sz="2000" dirty="0"/>
              <a:t>[…]</a:t>
            </a:r>
            <a:endParaRPr lang="fr-FR" sz="2000" dirty="0"/>
          </a:p>
          <a:p>
            <a:r>
              <a:rPr lang="fr-FR" sz="2000" dirty="0"/>
              <a:t>Lorsqu'il est envisagé de désigner un nouveau syndic, il peut être mis fin au présent contrat, de manière anticipée et sans indemnité, dès lors que la question du changement de syndic et de la date de fin du présent contrat sont inscrites à l'ordre du jour d'une assemblée générale convoquée dans les trois mois précédant le terme du présent contrat.</a:t>
            </a:r>
            <a:br>
              <a:rPr lang="fr-FR" sz="2000" dirty="0"/>
            </a:br>
            <a:endParaRPr lang="fr-FR" sz="2000" dirty="0"/>
          </a:p>
          <a:p>
            <a:pPr marL="0" indent="0" algn="just">
              <a:buNone/>
            </a:pPr>
            <a:r>
              <a:rPr lang="fr-FR" sz="2000" dirty="0"/>
              <a:t>Le syndic qui ne souhaite pas être désigné à nouveau doit en informer le président du conseil syndical au moins trois mois avant la tenue de cette assemblée générale. »</a:t>
            </a:r>
          </a:p>
          <a:p>
            <a:pPr marL="0" indent="0">
              <a:buNone/>
            </a:pPr>
            <a:endParaRPr lang="fr-CA" sz="2000" dirty="0"/>
          </a:p>
          <a:p>
            <a:pPr marL="0" indent="0">
              <a:buNone/>
            </a:pPr>
            <a:r>
              <a:rPr lang="fr-CA" sz="2000" dirty="0"/>
              <a:t>Dans le cadre de cette procédure, il n’est pas besoin de démontrer une faute particulière, que ce soit de la part du syndic ou du syndicat des copropriétaires.</a:t>
            </a:r>
            <a:endParaRPr lang="fr-FR" sz="2000" dirty="0"/>
          </a:p>
        </p:txBody>
      </p:sp>
    </p:spTree>
    <p:extLst>
      <p:ext uri="{BB962C8B-B14F-4D97-AF65-F5344CB8AC3E}">
        <p14:creationId xmlns:p14="http://schemas.microsoft.com/office/powerpoint/2010/main" val="1575421340"/>
      </p:ext>
    </p:extLst>
  </p:cSld>
  <p:clrMapOvr>
    <a:masterClrMapping/>
  </p:clrMapOvr>
  <p:transition spd="med">
    <p:fade/>
  </p:transition>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2514</Words>
  <Application>Microsoft Office PowerPoint</Application>
  <PresentationFormat>Grand écran</PresentationFormat>
  <Paragraphs>152</Paragraphs>
  <Slides>15</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Arial Black</vt:lpstr>
      <vt:lpstr>Arial Rounded MT Bold</vt:lpstr>
      <vt:lpstr>Calibri</vt:lpstr>
      <vt:lpstr>Symbol</vt:lpstr>
      <vt:lpstr>Wingdings</vt:lpstr>
      <vt:lpstr>Nouvelle présentation</vt:lpstr>
      <vt:lpstr>La résiliation du contrat de syndic </vt:lpstr>
      <vt:lpstr>PLAN DE L’EXPOSE</vt:lpstr>
      <vt:lpstr>INTRODUCTION :  Caractéristiques des contrats de syndic</vt:lpstr>
      <vt:lpstr>INTRODUCTION :</vt:lpstr>
      <vt:lpstr>I / Le non-renouvellement du contrat de syndic</vt:lpstr>
      <vt:lpstr>I / Le non-renouvellement du contrat de syndic</vt:lpstr>
      <vt:lpstr>I / Le non-renouvellement du contrat de syndic</vt:lpstr>
      <vt:lpstr>II / La résiliation du contrat de syndic</vt:lpstr>
      <vt:lpstr>II / La résiliation du contrat de syndic</vt:lpstr>
      <vt:lpstr>B/ La résiliation pour inexécution suffisamment grave</vt:lpstr>
      <vt:lpstr>B/ La résiliation pour inexécution suffisamment grave</vt:lpstr>
      <vt:lpstr>B/ La résiliation pour inexécution suffisamment grave</vt:lpstr>
      <vt:lpstr>B/ La résiliation pour inexécution suffisamment grave</vt:lpstr>
      <vt:lpstr>B/ La résiliation pour inexécution suffisamment grave</vt:lpstr>
      <vt:lpstr>B/ La résiliation pour inexécution suffisamment grave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creator>
  <cp:lastModifiedBy>suivi</cp:lastModifiedBy>
  <cp:revision>8</cp:revision>
  <dcterms:created xsi:type="dcterms:W3CDTF">2025-03-31T08:37:18Z</dcterms:created>
  <dcterms:modified xsi:type="dcterms:W3CDTF">2025-04-03T13:19:16Z</dcterms:modified>
</cp:coreProperties>
</file>