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36"/>
  </p:notesMasterIdLst>
  <p:sldIdLst>
    <p:sldId id="514" r:id="rId4"/>
    <p:sldId id="849" r:id="rId5"/>
    <p:sldId id="826" r:id="rId6"/>
    <p:sldId id="827" r:id="rId7"/>
    <p:sldId id="828" r:id="rId8"/>
    <p:sldId id="829" r:id="rId9"/>
    <p:sldId id="830" r:id="rId10"/>
    <p:sldId id="831" r:id="rId11"/>
    <p:sldId id="832" r:id="rId12"/>
    <p:sldId id="833" r:id="rId13"/>
    <p:sldId id="834" r:id="rId14"/>
    <p:sldId id="852" r:id="rId15"/>
    <p:sldId id="853" r:id="rId16"/>
    <p:sldId id="837" r:id="rId17"/>
    <p:sldId id="838" r:id="rId18"/>
    <p:sldId id="839" r:id="rId19"/>
    <p:sldId id="840" r:id="rId20"/>
    <p:sldId id="841" r:id="rId21"/>
    <p:sldId id="842" r:id="rId22"/>
    <p:sldId id="855" r:id="rId23"/>
    <p:sldId id="844" r:id="rId24"/>
    <p:sldId id="845" r:id="rId25"/>
    <p:sldId id="858" r:id="rId26"/>
    <p:sldId id="847" r:id="rId27"/>
    <p:sldId id="854" r:id="rId28"/>
    <p:sldId id="817" r:id="rId29"/>
    <p:sldId id="818" r:id="rId30"/>
    <p:sldId id="819" r:id="rId31"/>
    <p:sldId id="820" r:id="rId32"/>
    <p:sldId id="821" r:id="rId33"/>
    <p:sldId id="822" r:id="rId34"/>
    <p:sldId id="801" r:id="rId35"/>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31648C1-364C-4880-99C0-706F5088F05C}" type="datetimeFigureOut">
              <a:rPr lang="fr-FR" smtClean="0"/>
              <a:t>03/04/2025</a:t>
            </a:fld>
            <a:endParaRPr lang="fr-FR"/>
          </a:p>
        </p:txBody>
      </p:sp>
      <p:sp>
        <p:nvSpPr>
          <p:cNvPr id="4" name="Espace réservé de l'image des diapositives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1955AE49-5D0E-420B-879E-49EED4FDBDE9}" type="slidenum">
              <a:rPr lang="fr-FR" smtClean="0"/>
              <a:t>‹N°›</a:t>
            </a:fld>
            <a:endParaRPr lang="fr-FR"/>
          </a:p>
        </p:txBody>
      </p:sp>
    </p:spTree>
    <p:extLst>
      <p:ext uri="{BB962C8B-B14F-4D97-AF65-F5344CB8AC3E}">
        <p14:creationId xmlns:p14="http://schemas.microsoft.com/office/powerpoint/2010/main" val="100400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0339" indent="-300389">
              <a:spcBef>
                <a:spcPct val="30000"/>
              </a:spcBef>
              <a:defRPr sz="1300">
                <a:solidFill>
                  <a:schemeClr val="tx1"/>
                </a:solidFill>
                <a:latin typeface="Arial" panose="020B0604020202020204" pitchFamily="34" charset="0"/>
              </a:defRPr>
            </a:lvl2pPr>
            <a:lvl3pPr marL="1201553" indent="-239975">
              <a:spcBef>
                <a:spcPct val="30000"/>
              </a:spcBef>
              <a:defRPr sz="1300">
                <a:solidFill>
                  <a:schemeClr val="tx1"/>
                </a:solidFill>
                <a:latin typeface="Arial" panose="020B0604020202020204" pitchFamily="34" charset="0"/>
              </a:defRPr>
            </a:lvl3pPr>
            <a:lvl4pPr marL="1683181" indent="-239975">
              <a:spcBef>
                <a:spcPct val="30000"/>
              </a:spcBef>
              <a:defRPr sz="1300">
                <a:solidFill>
                  <a:schemeClr val="tx1"/>
                </a:solidFill>
                <a:latin typeface="Arial" panose="020B0604020202020204" pitchFamily="34" charset="0"/>
              </a:defRPr>
            </a:lvl4pPr>
            <a:lvl5pPr marL="2164809" indent="-239975">
              <a:spcBef>
                <a:spcPct val="30000"/>
              </a:spcBef>
              <a:defRPr sz="1300">
                <a:solidFill>
                  <a:schemeClr val="tx1"/>
                </a:solidFill>
                <a:latin typeface="Arial" panose="020B0604020202020204" pitchFamily="34" charset="0"/>
              </a:defRPr>
            </a:lvl5pPr>
            <a:lvl6pPr marL="2648115" indent="-239975" eaLnBrk="0" fontAlgn="base" hangingPunct="0">
              <a:spcBef>
                <a:spcPct val="30000"/>
              </a:spcBef>
              <a:spcAft>
                <a:spcPct val="0"/>
              </a:spcAft>
              <a:defRPr sz="1300">
                <a:solidFill>
                  <a:schemeClr val="tx1"/>
                </a:solidFill>
                <a:latin typeface="Arial" panose="020B0604020202020204" pitchFamily="34" charset="0"/>
              </a:defRPr>
            </a:lvl6pPr>
            <a:lvl7pPr marL="3131421" indent="-239975" eaLnBrk="0" fontAlgn="base" hangingPunct="0">
              <a:spcBef>
                <a:spcPct val="30000"/>
              </a:spcBef>
              <a:spcAft>
                <a:spcPct val="0"/>
              </a:spcAft>
              <a:defRPr sz="1300">
                <a:solidFill>
                  <a:schemeClr val="tx1"/>
                </a:solidFill>
                <a:latin typeface="Arial" panose="020B0604020202020204" pitchFamily="34" charset="0"/>
              </a:defRPr>
            </a:lvl7pPr>
            <a:lvl8pPr marL="3614727" indent="-239975" eaLnBrk="0" fontAlgn="base" hangingPunct="0">
              <a:spcBef>
                <a:spcPct val="30000"/>
              </a:spcBef>
              <a:spcAft>
                <a:spcPct val="0"/>
              </a:spcAft>
              <a:defRPr sz="1300">
                <a:solidFill>
                  <a:schemeClr val="tx1"/>
                </a:solidFill>
                <a:latin typeface="Arial" panose="020B0604020202020204" pitchFamily="34" charset="0"/>
              </a:defRPr>
            </a:lvl8pPr>
            <a:lvl9pPr marL="4098033" indent="-239975" eaLnBrk="0" fontAlgn="base" hangingPunct="0">
              <a:spcBef>
                <a:spcPct val="30000"/>
              </a:spcBef>
              <a:spcAft>
                <a:spcPct val="0"/>
              </a:spcAft>
              <a:defRPr sz="13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247E45-24AD-4F26-951D-846E33DC8FAA}" type="slidenum">
              <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129597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39521" indent="-284431">
              <a:spcBef>
                <a:spcPct val="30000"/>
              </a:spcBef>
              <a:defRPr sz="1100">
                <a:solidFill>
                  <a:schemeClr val="tx1"/>
                </a:solidFill>
                <a:latin typeface="Arial" panose="020B0604020202020204" pitchFamily="34" charset="0"/>
              </a:defRPr>
            </a:lvl2pPr>
            <a:lvl3pPr marL="1137724" indent="-227545">
              <a:spcBef>
                <a:spcPct val="30000"/>
              </a:spcBef>
              <a:defRPr sz="1100">
                <a:solidFill>
                  <a:schemeClr val="tx1"/>
                </a:solidFill>
                <a:latin typeface="Arial" panose="020B0604020202020204" pitchFamily="34" charset="0"/>
              </a:defRPr>
            </a:lvl3pPr>
            <a:lvl4pPr marL="1592813" indent="-227545">
              <a:spcBef>
                <a:spcPct val="30000"/>
              </a:spcBef>
              <a:defRPr sz="1100">
                <a:solidFill>
                  <a:schemeClr val="tx1"/>
                </a:solidFill>
                <a:latin typeface="Arial" panose="020B0604020202020204" pitchFamily="34" charset="0"/>
              </a:defRPr>
            </a:lvl4pPr>
            <a:lvl5pPr marL="2047903" indent="-227545">
              <a:spcBef>
                <a:spcPct val="30000"/>
              </a:spcBef>
              <a:defRPr sz="1100">
                <a:solidFill>
                  <a:schemeClr val="tx1"/>
                </a:solidFill>
                <a:latin typeface="Arial" panose="020B0604020202020204" pitchFamily="34" charset="0"/>
              </a:defRPr>
            </a:lvl5pPr>
            <a:lvl6pPr marL="2502993" indent="-227545" eaLnBrk="0" fontAlgn="base" hangingPunct="0">
              <a:spcBef>
                <a:spcPct val="30000"/>
              </a:spcBef>
              <a:spcAft>
                <a:spcPct val="0"/>
              </a:spcAft>
              <a:defRPr sz="1100">
                <a:solidFill>
                  <a:schemeClr val="tx1"/>
                </a:solidFill>
                <a:latin typeface="Arial" panose="020B0604020202020204" pitchFamily="34" charset="0"/>
              </a:defRPr>
            </a:lvl6pPr>
            <a:lvl7pPr marL="2958082" indent="-227545" eaLnBrk="0" fontAlgn="base" hangingPunct="0">
              <a:spcBef>
                <a:spcPct val="30000"/>
              </a:spcBef>
              <a:spcAft>
                <a:spcPct val="0"/>
              </a:spcAft>
              <a:defRPr sz="1100">
                <a:solidFill>
                  <a:schemeClr val="tx1"/>
                </a:solidFill>
                <a:latin typeface="Arial" panose="020B0604020202020204" pitchFamily="34" charset="0"/>
              </a:defRPr>
            </a:lvl7pPr>
            <a:lvl8pPr marL="3413172" indent="-227545" eaLnBrk="0" fontAlgn="base" hangingPunct="0">
              <a:spcBef>
                <a:spcPct val="30000"/>
              </a:spcBef>
              <a:spcAft>
                <a:spcPct val="0"/>
              </a:spcAft>
              <a:defRPr sz="1100">
                <a:solidFill>
                  <a:schemeClr val="tx1"/>
                </a:solidFill>
                <a:latin typeface="Arial" panose="020B0604020202020204" pitchFamily="34" charset="0"/>
              </a:defRPr>
            </a:lvl8pPr>
            <a:lvl9pPr marL="3868261" indent="-227545" eaLnBrk="0" fontAlgn="base" hangingPunct="0">
              <a:spcBef>
                <a:spcPct val="30000"/>
              </a:spcBef>
              <a:spcAft>
                <a:spcPct val="0"/>
              </a:spcAft>
              <a:defRPr sz="11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5A48E0F-E3D4-40B3-ABF6-73857010E1C5}" type="slidenum">
              <a:rPr kumimoji="0" lang="fr-FR" altLang="fr-FR"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fr-FR" altLang="fr-FR"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308029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39521" indent="-284431">
              <a:spcBef>
                <a:spcPct val="30000"/>
              </a:spcBef>
              <a:defRPr sz="1100">
                <a:solidFill>
                  <a:schemeClr val="tx1"/>
                </a:solidFill>
                <a:latin typeface="Arial" panose="020B0604020202020204" pitchFamily="34" charset="0"/>
              </a:defRPr>
            </a:lvl2pPr>
            <a:lvl3pPr marL="1137724" indent="-227545">
              <a:spcBef>
                <a:spcPct val="30000"/>
              </a:spcBef>
              <a:defRPr sz="1100">
                <a:solidFill>
                  <a:schemeClr val="tx1"/>
                </a:solidFill>
                <a:latin typeface="Arial" panose="020B0604020202020204" pitchFamily="34" charset="0"/>
              </a:defRPr>
            </a:lvl3pPr>
            <a:lvl4pPr marL="1592813" indent="-227545">
              <a:spcBef>
                <a:spcPct val="30000"/>
              </a:spcBef>
              <a:defRPr sz="1100">
                <a:solidFill>
                  <a:schemeClr val="tx1"/>
                </a:solidFill>
                <a:latin typeface="Arial" panose="020B0604020202020204" pitchFamily="34" charset="0"/>
              </a:defRPr>
            </a:lvl4pPr>
            <a:lvl5pPr marL="2047903" indent="-227545">
              <a:spcBef>
                <a:spcPct val="30000"/>
              </a:spcBef>
              <a:defRPr sz="1100">
                <a:solidFill>
                  <a:schemeClr val="tx1"/>
                </a:solidFill>
                <a:latin typeface="Arial" panose="020B0604020202020204" pitchFamily="34" charset="0"/>
              </a:defRPr>
            </a:lvl5pPr>
            <a:lvl6pPr marL="2502993" indent="-227545" eaLnBrk="0" fontAlgn="base" hangingPunct="0">
              <a:spcBef>
                <a:spcPct val="30000"/>
              </a:spcBef>
              <a:spcAft>
                <a:spcPct val="0"/>
              </a:spcAft>
              <a:defRPr sz="1100">
                <a:solidFill>
                  <a:schemeClr val="tx1"/>
                </a:solidFill>
                <a:latin typeface="Arial" panose="020B0604020202020204" pitchFamily="34" charset="0"/>
              </a:defRPr>
            </a:lvl6pPr>
            <a:lvl7pPr marL="2958082" indent="-227545" eaLnBrk="0" fontAlgn="base" hangingPunct="0">
              <a:spcBef>
                <a:spcPct val="30000"/>
              </a:spcBef>
              <a:spcAft>
                <a:spcPct val="0"/>
              </a:spcAft>
              <a:defRPr sz="1100">
                <a:solidFill>
                  <a:schemeClr val="tx1"/>
                </a:solidFill>
                <a:latin typeface="Arial" panose="020B0604020202020204" pitchFamily="34" charset="0"/>
              </a:defRPr>
            </a:lvl7pPr>
            <a:lvl8pPr marL="3413172" indent="-227545" eaLnBrk="0" fontAlgn="base" hangingPunct="0">
              <a:spcBef>
                <a:spcPct val="30000"/>
              </a:spcBef>
              <a:spcAft>
                <a:spcPct val="0"/>
              </a:spcAft>
              <a:defRPr sz="1100">
                <a:solidFill>
                  <a:schemeClr val="tx1"/>
                </a:solidFill>
                <a:latin typeface="Arial" panose="020B0604020202020204" pitchFamily="34" charset="0"/>
              </a:defRPr>
            </a:lvl8pPr>
            <a:lvl9pPr marL="3868261" indent="-227545" eaLnBrk="0" fontAlgn="base" hangingPunct="0">
              <a:spcBef>
                <a:spcPct val="30000"/>
              </a:spcBef>
              <a:spcAft>
                <a:spcPct val="0"/>
              </a:spcAft>
              <a:defRPr sz="11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FD3DE05-D755-4606-A4CF-62AF236AB6EA}" type="slidenum">
              <a:rPr kumimoji="0" lang="fr-FR" altLang="fr-FR"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22</a:t>
            </a:fld>
            <a:endParaRPr kumimoji="0" lang="fr-FR" altLang="fr-FR"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366155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39521" indent="-284431">
              <a:spcBef>
                <a:spcPct val="30000"/>
              </a:spcBef>
              <a:defRPr sz="1100">
                <a:solidFill>
                  <a:schemeClr val="tx1"/>
                </a:solidFill>
                <a:latin typeface="Arial" panose="020B0604020202020204" pitchFamily="34" charset="0"/>
              </a:defRPr>
            </a:lvl2pPr>
            <a:lvl3pPr marL="1137724" indent="-227545">
              <a:spcBef>
                <a:spcPct val="30000"/>
              </a:spcBef>
              <a:defRPr sz="1100">
                <a:solidFill>
                  <a:schemeClr val="tx1"/>
                </a:solidFill>
                <a:latin typeface="Arial" panose="020B0604020202020204" pitchFamily="34" charset="0"/>
              </a:defRPr>
            </a:lvl3pPr>
            <a:lvl4pPr marL="1592813" indent="-227545">
              <a:spcBef>
                <a:spcPct val="30000"/>
              </a:spcBef>
              <a:defRPr sz="1100">
                <a:solidFill>
                  <a:schemeClr val="tx1"/>
                </a:solidFill>
                <a:latin typeface="Arial" panose="020B0604020202020204" pitchFamily="34" charset="0"/>
              </a:defRPr>
            </a:lvl4pPr>
            <a:lvl5pPr marL="2047903" indent="-227545">
              <a:spcBef>
                <a:spcPct val="30000"/>
              </a:spcBef>
              <a:defRPr sz="1100">
                <a:solidFill>
                  <a:schemeClr val="tx1"/>
                </a:solidFill>
                <a:latin typeface="Arial" panose="020B0604020202020204" pitchFamily="34" charset="0"/>
              </a:defRPr>
            </a:lvl5pPr>
            <a:lvl6pPr marL="2502993" indent="-227545" eaLnBrk="0" fontAlgn="base" hangingPunct="0">
              <a:spcBef>
                <a:spcPct val="30000"/>
              </a:spcBef>
              <a:spcAft>
                <a:spcPct val="0"/>
              </a:spcAft>
              <a:defRPr sz="1100">
                <a:solidFill>
                  <a:schemeClr val="tx1"/>
                </a:solidFill>
                <a:latin typeface="Arial" panose="020B0604020202020204" pitchFamily="34" charset="0"/>
              </a:defRPr>
            </a:lvl6pPr>
            <a:lvl7pPr marL="2958082" indent="-227545" eaLnBrk="0" fontAlgn="base" hangingPunct="0">
              <a:spcBef>
                <a:spcPct val="30000"/>
              </a:spcBef>
              <a:spcAft>
                <a:spcPct val="0"/>
              </a:spcAft>
              <a:defRPr sz="1100">
                <a:solidFill>
                  <a:schemeClr val="tx1"/>
                </a:solidFill>
                <a:latin typeface="Arial" panose="020B0604020202020204" pitchFamily="34" charset="0"/>
              </a:defRPr>
            </a:lvl7pPr>
            <a:lvl8pPr marL="3413172" indent="-227545" eaLnBrk="0" fontAlgn="base" hangingPunct="0">
              <a:spcBef>
                <a:spcPct val="30000"/>
              </a:spcBef>
              <a:spcAft>
                <a:spcPct val="0"/>
              </a:spcAft>
              <a:defRPr sz="1100">
                <a:solidFill>
                  <a:schemeClr val="tx1"/>
                </a:solidFill>
                <a:latin typeface="Arial" panose="020B0604020202020204" pitchFamily="34" charset="0"/>
              </a:defRPr>
            </a:lvl8pPr>
            <a:lvl9pPr marL="3868261" indent="-227545" eaLnBrk="0" fontAlgn="base" hangingPunct="0">
              <a:spcBef>
                <a:spcPct val="30000"/>
              </a:spcBef>
              <a:spcAft>
                <a:spcPct val="0"/>
              </a:spcAft>
              <a:defRPr sz="11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0219065-6153-4C27-84DA-92D3B193A3C0}" type="slidenum">
              <a:rPr kumimoji="0" lang="fr-FR" altLang="fr-FR"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24</a:t>
            </a:fld>
            <a:endParaRPr kumimoji="0" lang="fr-FR" altLang="fr-FR"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418056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7BC9F-BFD2-4B3A-9646-3D156462F7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21C7384-7FC9-40D7-8EC9-C3B857486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EFD0D06-6728-4ABC-8489-734EB747AFDE}"/>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D70771C4-A583-44C9-A4C0-084DDA67CA2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42339B5D-D30D-4A9D-9C9C-030CB3C360E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2625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1BF80-5923-40AA-966B-2F8686194D5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2CB02B2-AF96-48FA-A01D-56EE905CEFC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743ECA-6DEA-4F9B-9D70-3207B6AFED34}"/>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493DD97-AC0E-44C6-BA14-A9476336372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90FDCD4-BC8A-4E0F-A016-1E465E1E91A6}"/>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7123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7672779-7213-468D-A67A-5148A8A35C2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17C812A-C331-43BC-9298-4072B92A24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0A0E0F-BD38-436F-94B2-3380986F1700}"/>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765F23D1-6B1F-4EAF-9D0B-AE1C05FF1765}"/>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B711CDE9-D21B-4A09-A548-A7A6CBEB1195}"/>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00254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3916" y="2130154"/>
            <a:ext cx="10364168" cy="1470687"/>
          </a:xfrm>
          <a:prstGeom prst="rect">
            <a:avLst/>
          </a:prstGeom>
        </p:spPr>
        <p:txBody>
          <a:bodyPr/>
          <a:lstStyle>
            <a:lvl1pPr>
              <a:defRPr sz="5061">
                <a:latin typeface="Arial Rounded MT Bold" pitchFamily="34" charset="0"/>
              </a:defRPr>
            </a:lvl1pPr>
          </a:lstStyle>
          <a:p>
            <a:r>
              <a:rPr lang="fr-FR"/>
              <a:t>Modifiez le style du titre</a:t>
            </a:r>
          </a:p>
        </p:txBody>
      </p:sp>
      <p:sp>
        <p:nvSpPr>
          <p:cNvPr id="3" name="Sous-titre 2"/>
          <p:cNvSpPr>
            <a:spLocks noGrp="1"/>
          </p:cNvSpPr>
          <p:nvPr>
            <p:ph type="subTitle" idx="1"/>
          </p:nvPr>
        </p:nvSpPr>
        <p:spPr>
          <a:xfrm>
            <a:off x="1829322" y="3886498"/>
            <a:ext cx="8533357" cy="1751881"/>
          </a:xfrm>
          <a:prstGeom prst="rect">
            <a:avLst/>
          </a:prstGeom>
        </p:spPr>
        <p:txBody>
          <a:bodyPr/>
          <a:lstStyle>
            <a:lvl1pPr marL="0" indent="0" algn="ctr">
              <a:buNone/>
              <a:defRPr sz="2812">
                <a:latin typeface="Arial Rounded MT Bold" pitchFamily="34" charset="0"/>
              </a:defRPr>
            </a:lvl1pPr>
            <a:lvl2pPr marL="321366" indent="0" algn="ctr">
              <a:buNone/>
              <a:defRPr/>
            </a:lvl2pPr>
            <a:lvl3pPr marL="642732" indent="0" algn="ctr">
              <a:buNone/>
              <a:defRPr/>
            </a:lvl3pPr>
            <a:lvl4pPr marL="964098" indent="0" algn="ctr">
              <a:buNone/>
              <a:defRPr/>
            </a:lvl4pPr>
            <a:lvl5pPr marL="1285464" indent="0" algn="ctr">
              <a:buNone/>
              <a:defRPr/>
            </a:lvl5pPr>
            <a:lvl6pPr marL="1606829" indent="0" algn="ctr">
              <a:buNone/>
              <a:defRPr/>
            </a:lvl6pPr>
            <a:lvl7pPr marL="1928195" indent="0" algn="ctr">
              <a:buNone/>
              <a:defRPr/>
            </a:lvl7pPr>
            <a:lvl8pPr marL="2249561" indent="0" algn="ctr">
              <a:buNone/>
              <a:defRPr/>
            </a:lvl8pPr>
            <a:lvl9pPr marL="2570927" indent="0" algn="ctr">
              <a:buNone/>
              <a:defRPr/>
            </a:lvl9pPr>
          </a:lstStyle>
          <a:p>
            <a:r>
              <a:rPr lang="fr-FR" dirty="0"/>
              <a:t>Modifiez le style des sous-titres du masque</a:t>
            </a:r>
          </a:p>
        </p:txBody>
      </p:sp>
    </p:spTree>
    <p:extLst>
      <p:ext uri="{BB962C8B-B14F-4D97-AF65-F5344CB8AC3E}">
        <p14:creationId xmlns:p14="http://schemas.microsoft.com/office/powerpoint/2010/main" val="78674703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610270" y="1600126"/>
            <a:ext cx="10971460" cy="4525878"/>
          </a:xfrm>
          <a:prstGeom prst="rect">
            <a:avLst/>
          </a:prstGeom>
        </p:spPr>
        <p:txBody>
          <a:bodyPr/>
          <a:lstStyle>
            <a:lvl1pPr>
              <a:defRPr>
                <a:latin typeface="Arial Rounded MT Bold" pitchFamily="34" charset="0"/>
              </a:defRPr>
            </a:lvl1pPr>
            <a:lvl2pPr marL="743159" indent="-285659">
              <a:buClr>
                <a:schemeClr val="accent1">
                  <a:lumMod val="50000"/>
                </a:schemeClr>
              </a:buClr>
              <a:buFont typeface="Wingdings" pitchFamily="2" charset="2"/>
              <a:buChar char="q"/>
              <a:defRPr>
                <a:latin typeface="Arial Rounded MT Bold" pitchFamily="34" charset="0"/>
              </a:defRPr>
            </a:lvl2pPr>
            <a:lvl3pPr>
              <a:buClr>
                <a:schemeClr val="bg2">
                  <a:lumMod val="75000"/>
                </a:schemeClr>
              </a:buClr>
              <a:defRPr>
                <a:latin typeface="Arial Rounded MT Bold" pitchFamily="34" charset="0"/>
              </a:defRPr>
            </a:lvl3pPr>
            <a:lvl4pPr>
              <a:defRPr>
                <a:latin typeface="Arial Rounded MT Bold" pitchFamily="34" charset="0"/>
              </a:defRPr>
            </a:lvl4pPr>
            <a:lvl5pPr>
              <a:defRPr>
                <a:latin typeface="Arial Rounded MT Bold"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313002538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36" y="4406483"/>
            <a:ext cx="10362679" cy="1362450"/>
          </a:xfrm>
          <a:prstGeom prst="rect">
            <a:avLst/>
          </a:prstGeom>
        </p:spPr>
        <p:txBody>
          <a:bodyPr anchor="t"/>
          <a:lstStyle>
            <a:lvl1pPr algn="l">
              <a:defRPr sz="2812" b="1" cap="all">
                <a:latin typeface="Arial Rounded MT Bold" pitchFamily="34" charset="0"/>
              </a:defRPr>
            </a:lvl1pPr>
          </a:lstStyle>
          <a:p>
            <a:r>
              <a:rPr lang="fr-FR" dirty="0"/>
              <a:t>Modifiez le style du titre</a:t>
            </a:r>
          </a:p>
        </p:txBody>
      </p:sp>
      <p:sp>
        <p:nvSpPr>
          <p:cNvPr id="3" name="Espace réservé du texte 2"/>
          <p:cNvSpPr>
            <a:spLocks noGrp="1"/>
          </p:cNvSpPr>
          <p:nvPr>
            <p:ph type="body" idx="1"/>
          </p:nvPr>
        </p:nvSpPr>
        <p:spPr>
          <a:xfrm>
            <a:off x="963036" y="2906784"/>
            <a:ext cx="10362679" cy="1499699"/>
          </a:xfrm>
          <a:prstGeom prst="rect">
            <a:avLst/>
          </a:prstGeom>
        </p:spPr>
        <p:txBody>
          <a:bodyPr anchor="b"/>
          <a:lstStyle>
            <a:lvl1pPr marL="0" indent="0">
              <a:buNone/>
              <a:defRPr sz="1406">
                <a:latin typeface="Arial Rounded MT Bold" pitchFamily="34" charset="0"/>
              </a:defRPr>
            </a:lvl1pPr>
            <a:lvl2pPr marL="321366" indent="0">
              <a:buNone/>
              <a:defRPr sz="1265"/>
            </a:lvl2pPr>
            <a:lvl3pPr marL="642732" indent="0">
              <a:buNone/>
              <a:defRPr sz="1125"/>
            </a:lvl3pPr>
            <a:lvl4pPr marL="964098" indent="0">
              <a:buNone/>
              <a:defRPr sz="984"/>
            </a:lvl4pPr>
            <a:lvl5pPr marL="1285464" indent="0">
              <a:buNone/>
              <a:defRPr sz="984"/>
            </a:lvl5pPr>
            <a:lvl6pPr marL="1606829" indent="0">
              <a:buNone/>
              <a:defRPr sz="984"/>
            </a:lvl6pPr>
            <a:lvl7pPr marL="1928195" indent="0">
              <a:buNone/>
              <a:defRPr sz="984"/>
            </a:lvl7pPr>
            <a:lvl8pPr marL="2249561" indent="0">
              <a:buNone/>
              <a:defRPr sz="984"/>
            </a:lvl8pPr>
            <a:lvl9pPr marL="2570927" indent="0">
              <a:buNone/>
              <a:defRPr sz="984"/>
            </a:lvl9pPr>
          </a:lstStyle>
          <a:p>
            <a:pPr lvl="0"/>
            <a:r>
              <a:rPr lang="fr-FR" dirty="0"/>
              <a:t>Modifiez les styles du texte du masque</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18433301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610270" y="1600126"/>
            <a:ext cx="5413540" cy="4525878"/>
          </a:xfrm>
          <a:prstGeom prst="rect">
            <a:avLst/>
          </a:prstGeom>
        </p:spPr>
        <p:txBody>
          <a:bodyPr/>
          <a:lstStyle>
            <a:lvl1pPr>
              <a:defRPr sz="1968">
                <a:latin typeface="Arial Rounded MT Bold" pitchFamily="34" charset="0"/>
              </a:defRPr>
            </a:lvl1pPr>
            <a:lvl2pPr marL="743159" indent="-285659">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66703" y="1600126"/>
            <a:ext cx="5415028" cy="4525878"/>
          </a:xfrm>
          <a:prstGeom prst="rect">
            <a:avLst/>
          </a:prstGeom>
        </p:spPr>
        <p:txBody>
          <a:bodyPr/>
          <a:lstStyle>
            <a:lvl1pPr>
              <a:defRPr sz="1968">
                <a:latin typeface="Arial Rounded MT Bold" pitchFamily="34" charset="0"/>
              </a:defRPr>
            </a:lvl1pPr>
            <a:lvl2pPr marL="778866" indent="-321366">
              <a:buClr>
                <a:schemeClr val="accent1">
                  <a:lumMod val="50000"/>
                </a:schemeClr>
              </a:buClr>
              <a:buFont typeface="Wingdings" pitchFamily="2" charset="2"/>
              <a:buChar char="q"/>
              <a:defRPr sz="1687">
                <a:latin typeface="Arial Rounded MT Bold" pitchFamily="34" charset="0"/>
              </a:defRPr>
            </a:lvl2pPr>
            <a:lvl3pPr>
              <a:buClr>
                <a:schemeClr val="bg2">
                  <a:lumMod val="75000"/>
                </a:schemeClr>
              </a:buClr>
              <a:defRPr sz="1406">
                <a:latin typeface="Arial Rounded MT Bold" pitchFamily="34" charset="0"/>
              </a:defRPr>
            </a:lvl3pPr>
            <a:lvl4pPr>
              <a:defRPr sz="1265">
                <a:latin typeface="Arial Rounded MT Bold" pitchFamily="34" charset="0"/>
              </a:defRPr>
            </a:lvl4pPr>
            <a:lvl5pPr>
              <a:defRPr sz="1265">
                <a:latin typeface="Arial Rounded MT Bold" pitchFamily="34" charset="0"/>
              </a:defRPr>
            </a:lvl5pPr>
            <a:lvl6pPr>
              <a:defRPr sz="1265"/>
            </a:lvl6pPr>
            <a:lvl7pPr>
              <a:defRPr sz="1265"/>
            </a:lvl7pPr>
            <a:lvl8pPr>
              <a:defRPr sz="1265"/>
            </a:lvl8pPr>
            <a:lvl9pPr>
              <a:defRPr sz="1265"/>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19288149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10270" y="1535406"/>
            <a:ext cx="5386748"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Modifiez les styles du texte du masque</a:t>
            </a:r>
          </a:p>
        </p:txBody>
      </p:sp>
      <p:sp>
        <p:nvSpPr>
          <p:cNvPr id="4" name="Espace réservé du contenu 3"/>
          <p:cNvSpPr>
            <a:spLocks noGrp="1"/>
          </p:cNvSpPr>
          <p:nvPr>
            <p:ph sz="half" idx="2"/>
          </p:nvPr>
        </p:nvSpPr>
        <p:spPr>
          <a:xfrm>
            <a:off x="610270" y="2174788"/>
            <a:ext cx="5386748"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494" y="1535406"/>
            <a:ext cx="5388236" cy="639381"/>
          </a:xfrm>
          <a:prstGeom prst="rect">
            <a:avLst/>
          </a:prstGeom>
        </p:spPr>
        <p:txBody>
          <a:bodyPr anchor="b"/>
          <a:lstStyle>
            <a:lvl1pPr marL="0" indent="0">
              <a:buNone/>
              <a:defRPr sz="1687" b="1"/>
            </a:lvl1pPr>
            <a:lvl2pPr marL="321366" indent="0">
              <a:buNone/>
              <a:defRPr sz="1406" b="1"/>
            </a:lvl2pPr>
            <a:lvl3pPr marL="642732" indent="0">
              <a:buNone/>
              <a:defRPr sz="1265" b="1"/>
            </a:lvl3pPr>
            <a:lvl4pPr marL="964098" indent="0">
              <a:buNone/>
              <a:defRPr sz="1125" b="1"/>
            </a:lvl4pPr>
            <a:lvl5pPr marL="1285464" indent="0">
              <a:buNone/>
              <a:defRPr sz="1125" b="1"/>
            </a:lvl5pPr>
            <a:lvl6pPr marL="1606829" indent="0">
              <a:buNone/>
              <a:defRPr sz="1125" b="1"/>
            </a:lvl6pPr>
            <a:lvl7pPr marL="1928195" indent="0">
              <a:buNone/>
              <a:defRPr sz="1125" b="1"/>
            </a:lvl7pPr>
            <a:lvl8pPr marL="2249561" indent="0">
              <a:buNone/>
              <a:defRPr sz="1125" b="1"/>
            </a:lvl8pPr>
            <a:lvl9pPr marL="2570927" indent="0">
              <a:buNone/>
              <a:defRPr sz="1125" b="1"/>
            </a:lvl9pPr>
          </a:lstStyle>
          <a:p>
            <a:pPr lvl="0"/>
            <a:r>
              <a:rPr lang="fr-FR"/>
              <a:t>Modifiez les styles du texte du masque</a:t>
            </a:r>
          </a:p>
        </p:txBody>
      </p:sp>
      <p:sp>
        <p:nvSpPr>
          <p:cNvPr id="6" name="Espace réservé du contenu 5"/>
          <p:cNvSpPr>
            <a:spLocks noGrp="1"/>
          </p:cNvSpPr>
          <p:nvPr>
            <p:ph sz="quarter" idx="4"/>
          </p:nvPr>
        </p:nvSpPr>
        <p:spPr>
          <a:xfrm>
            <a:off x="6193494" y="2174788"/>
            <a:ext cx="5388236" cy="3951216"/>
          </a:xfrm>
          <a:prstGeom prst="rect">
            <a:avLst/>
          </a:prstGeom>
        </p:spPr>
        <p:txBody>
          <a:bodyPr/>
          <a:lstStyle>
            <a:lvl1pPr>
              <a:defRPr sz="1687"/>
            </a:lvl1pPr>
            <a:lvl2pPr>
              <a:defRPr sz="1406"/>
            </a:lvl2pPr>
            <a:lvl3pPr>
              <a:defRPr sz="1265"/>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52564738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41685380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384322023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10270" y="273383"/>
            <a:ext cx="4009919" cy="1161597"/>
          </a:xfrm>
          <a:prstGeom prst="rect">
            <a:avLst/>
          </a:prstGeom>
        </p:spPr>
        <p:txBody>
          <a:bodyPr anchor="b"/>
          <a:lstStyle>
            <a:lvl1pPr algn="l">
              <a:defRPr sz="1406" b="1"/>
            </a:lvl1pPr>
          </a:lstStyle>
          <a:p>
            <a:r>
              <a:rPr lang="fr-FR"/>
              <a:t>Modifiez le style du titre</a:t>
            </a:r>
          </a:p>
        </p:txBody>
      </p:sp>
      <p:sp>
        <p:nvSpPr>
          <p:cNvPr id="3" name="Espace réservé du contenu 2"/>
          <p:cNvSpPr>
            <a:spLocks noGrp="1"/>
          </p:cNvSpPr>
          <p:nvPr>
            <p:ph idx="1"/>
          </p:nvPr>
        </p:nvSpPr>
        <p:spPr>
          <a:xfrm>
            <a:off x="4766059" y="273383"/>
            <a:ext cx="6815672" cy="5852621"/>
          </a:xfrm>
          <a:prstGeom prst="rect">
            <a:avLst/>
          </a:prstGeom>
        </p:spPr>
        <p:txBody>
          <a:bodyPr/>
          <a:lstStyle>
            <a:lvl1pPr>
              <a:defRPr sz="2249"/>
            </a:lvl1pPr>
            <a:lvl2pPr>
              <a:defRPr sz="1968"/>
            </a:lvl2pPr>
            <a:lvl3pPr>
              <a:defRPr sz="1687"/>
            </a:lvl3pPr>
            <a:lvl4pPr>
              <a:defRPr sz="1406"/>
            </a:lvl4pPr>
            <a:lvl5pPr>
              <a:defRPr sz="1406"/>
            </a:lvl5pPr>
            <a:lvl6pPr>
              <a:defRPr sz="1406"/>
            </a:lvl6pPr>
            <a:lvl7pPr>
              <a:defRPr sz="1406"/>
            </a:lvl7pPr>
            <a:lvl8pPr>
              <a:defRPr sz="1406"/>
            </a:lvl8pPr>
            <a:lvl9pPr>
              <a:defRPr sz="1406"/>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10270" y="1434980"/>
            <a:ext cx="4009919" cy="4691024"/>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59058032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0E53C-5945-4131-9856-A463AE1553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407398-B5A8-4FE2-BEC1-9996E51ACD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B64A19-7DE6-4251-8A9B-C5DB2EE136E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C0691B37-8A7F-4F73-AD06-B55619FC572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80E41856-DF20-4978-B1AA-A9F2A62F384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08676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8983" y="4800377"/>
            <a:ext cx="7315795" cy="566851"/>
          </a:xfrm>
          <a:prstGeom prst="rect">
            <a:avLst/>
          </a:prstGeom>
        </p:spPr>
        <p:txBody>
          <a:bodyPr anchor="b"/>
          <a:lstStyle>
            <a:lvl1pPr algn="l">
              <a:defRPr sz="1406" b="1"/>
            </a:lvl1pPr>
          </a:lstStyle>
          <a:p>
            <a:r>
              <a:rPr lang="fr-FR"/>
              <a:t>Modifiez le style du titre</a:t>
            </a:r>
          </a:p>
        </p:txBody>
      </p:sp>
      <p:sp>
        <p:nvSpPr>
          <p:cNvPr id="3" name="Espace réservé pour une image  2"/>
          <p:cNvSpPr>
            <a:spLocks noGrp="1"/>
          </p:cNvSpPr>
          <p:nvPr>
            <p:ph type="pic" idx="1"/>
          </p:nvPr>
        </p:nvSpPr>
        <p:spPr>
          <a:xfrm>
            <a:off x="2388983" y="612601"/>
            <a:ext cx="7315795" cy="4115246"/>
          </a:xfrm>
          <a:prstGeom prst="rect">
            <a:avLst/>
          </a:prstGeom>
        </p:spPr>
        <p:txBody>
          <a:bodyPr/>
          <a:lstStyle>
            <a:lvl1pPr marL="0" indent="0">
              <a:buNone/>
              <a:defRPr sz="2249"/>
            </a:lvl1pPr>
            <a:lvl2pPr marL="321366" indent="0">
              <a:buNone/>
              <a:defRPr sz="1968"/>
            </a:lvl2pPr>
            <a:lvl3pPr marL="642732" indent="0">
              <a:buNone/>
              <a:defRPr sz="1687"/>
            </a:lvl3pPr>
            <a:lvl4pPr marL="964098" indent="0">
              <a:buNone/>
              <a:defRPr sz="1406"/>
            </a:lvl4pPr>
            <a:lvl5pPr marL="1285464" indent="0">
              <a:buNone/>
              <a:defRPr sz="1406"/>
            </a:lvl5pPr>
            <a:lvl6pPr marL="1606829" indent="0">
              <a:buNone/>
              <a:defRPr sz="1406"/>
            </a:lvl6pPr>
            <a:lvl7pPr marL="1928195" indent="0">
              <a:buNone/>
              <a:defRPr sz="1406"/>
            </a:lvl7pPr>
            <a:lvl8pPr marL="2249561" indent="0">
              <a:buNone/>
              <a:defRPr sz="1406"/>
            </a:lvl8pPr>
            <a:lvl9pPr marL="2570927" indent="0">
              <a:buNone/>
              <a:defRPr sz="1406"/>
            </a:lvl9pPr>
          </a:lstStyle>
          <a:p>
            <a:endParaRPr lang="fr-FR"/>
          </a:p>
        </p:txBody>
      </p:sp>
      <p:sp>
        <p:nvSpPr>
          <p:cNvPr id="4" name="Espace réservé du texte 3"/>
          <p:cNvSpPr>
            <a:spLocks noGrp="1"/>
          </p:cNvSpPr>
          <p:nvPr>
            <p:ph type="body" sz="half" idx="2"/>
          </p:nvPr>
        </p:nvSpPr>
        <p:spPr>
          <a:xfrm>
            <a:off x="2388983" y="5367227"/>
            <a:ext cx="7315795" cy="804527"/>
          </a:xfrm>
          <a:prstGeom prst="rect">
            <a:avLst/>
          </a:prstGeom>
        </p:spPr>
        <p:txBody>
          <a:bodyPr/>
          <a:lstStyle>
            <a:lvl1pPr marL="0" indent="0">
              <a:buNone/>
              <a:defRPr sz="984"/>
            </a:lvl1pPr>
            <a:lvl2pPr marL="321366" indent="0">
              <a:buNone/>
              <a:defRPr sz="843"/>
            </a:lvl2pPr>
            <a:lvl3pPr marL="642732" indent="0">
              <a:buNone/>
              <a:defRPr sz="703"/>
            </a:lvl3pPr>
            <a:lvl4pPr marL="964098" indent="0">
              <a:buNone/>
              <a:defRPr sz="633"/>
            </a:lvl4pPr>
            <a:lvl5pPr marL="1285464" indent="0">
              <a:buNone/>
              <a:defRPr sz="633"/>
            </a:lvl5pPr>
            <a:lvl6pPr marL="1606829" indent="0">
              <a:buNone/>
              <a:defRPr sz="633"/>
            </a:lvl6pPr>
            <a:lvl7pPr marL="1928195" indent="0">
              <a:buNone/>
              <a:defRPr sz="633"/>
            </a:lvl7pPr>
            <a:lvl8pPr marL="2249561" indent="0">
              <a:buNone/>
              <a:defRPr sz="633"/>
            </a:lvl8pPr>
            <a:lvl9pPr marL="2570927" indent="0">
              <a:buNone/>
              <a:defRPr sz="633"/>
            </a:lvl9pPr>
          </a:lstStyle>
          <a:p>
            <a:pPr lvl="0"/>
            <a:r>
              <a:rPr lang="fr-FR"/>
              <a:t>Modifiez les styles du texte du masque</a:t>
            </a: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275532556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10270" y="274499"/>
            <a:ext cx="10971460" cy="1142628"/>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610270" y="1600126"/>
            <a:ext cx="10971460" cy="452587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391381271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982" y="274499"/>
            <a:ext cx="2741749" cy="585150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10270" y="274499"/>
            <a:ext cx="8086819" cy="585150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162" y="6413046"/>
            <a:ext cx="539634" cy="429828"/>
          </a:xfrm>
          <a:prstGeom prst="rect">
            <a:avLst/>
          </a:prstGeom>
        </p:spPr>
      </p:pic>
    </p:spTree>
    <p:extLst>
      <p:ext uri="{BB962C8B-B14F-4D97-AF65-F5344CB8AC3E}">
        <p14:creationId xmlns:p14="http://schemas.microsoft.com/office/powerpoint/2010/main" val="154591734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7BC9F-BFD2-4B3A-9646-3D156462F7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21C7384-7FC9-40D7-8EC9-C3B857486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EFD0D06-6728-4ABC-8489-734EB747AFDE}"/>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D70771C4-A583-44C9-A4C0-084DDA67CA2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42339B5D-D30D-4A9D-9C9C-030CB3C360E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43941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0E53C-5945-4131-9856-A463AE1553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407398-B5A8-4FE2-BEC1-9996E51ACD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B64A19-7DE6-4251-8A9B-C5DB2EE136E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C0691B37-8A7F-4F73-AD06-B55619FC572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80E41856-DF20-4978-B1AA-A9F2A62F384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27564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88C43-9DBB-4D89-9BB3-2DD8A463B87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AFEB303-8D5F-41E0-8F7B-A41FF7F12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3ECB8BF-B76E-4D35-9728-A0DCDF0FAD78}"/>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0593869C-031B-44C3-A93E-7054BE045952}"/>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EFF153F-8932-4F0B-915B-1FD7A921519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68758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7BDA6-749E-41EB-8A46-1A3B35EA7E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3E944A2-EB2C-4047-BE7E-9B5ED8224B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4EF7957-364F-439B-A289-2C023E19336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39BA674-6C27-4324-97B9-06EFF2EF7B76}"/>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2390C613-E94A-4999-B351-178F7CA6206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D29E7B21-454B-49D6-A216-A32770635C02}"/>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85558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D905EA-F355-4B94-8D9A-C41FB58E9CC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7A94022-DBF5-4550-8B9B-5476B1990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8E765D2-A549-47CF-B30C-EF6A109EADE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80D6AE4-A8C7-43C3-B7EA-7F6417870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BF67FDE-09AF-4B46-896B-69A174CDA00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C71D228-0354-4C2D-8EA6-223AEA865C64}"/>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91A570B7-ECF0-4EAE-B899-AE8CB0E6EC16}"/>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B50C2307-A601-4E0D-8578-CBC3678401B0}"/>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31969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6CB09A-78EC-4D0B-9270-46404D72663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C0DA7BC-48A2-42AE-A580-1035E1776442}"/>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5A9CC564-AA6B-4B3F-8652-FDE654565DC1}"/>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0086CF2F-5AF6-44C0-8B97-0262F68973D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5312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A4D3FA7-447E-4779-A857-8786392E2310}"/>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05AB8873-26AC-4C85-9B2B-8652B9F8F877}"/>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4A88B704-BACB-41B8-B154-25FB21C43F0D}"/>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1240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88C43-9DBB-4D89-9BB3-2DD8A463B87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AFEB303-8D5F-41E0-8F7B-A41FF7F12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3ECB8BF-B76E-4D35-9728-A0DCDF0FAD78}"/>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0593869C-031B-44C3-A93E-7054BE045952}"/>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EFF153F-8932-4F0B-915B-1FD7A921519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21508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8DA0A-9B81-4F52-AFC5-3A00795FCD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19176AE-B516-4926-BC69-E1F79AD9F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8FA13B0-DF47-46CB-94A8-7A2B1312A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F22C3E-8D95-4194-A13B-FEEFC8F119D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1E6175C9-0EF2-49EB-9322-21EE6A0D6A5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00F5D6E1-F340-4458-9547-3BEEB39705D2}"/>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9192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30E7F-5598-4C31-A9E1-26E1D6428E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34ED917-265E-4198-AD22-4D001350C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C07829E-2BED-43BC-8640-16E20D4F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6C99EF-CEAA-41A5-A43C-678896B2705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0EAC1406-C941-4F3D-B793-AFCC44F8B6F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F1FEFB03-DC48-44C6-8229-3E9CE613BC11}"/>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59868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1BF80-5923-40AA-966B-2F8686194D5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2CB02B2-AF96-48FA-A01D-56EE905CEFC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743ECA-6DEA-4F9B-9D70-3207B6AFED34}"/>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2493DD97-AC0E-44C6-BA14-A9476336372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90FDCD4-BC8A-4E0F-A016-1E465E1E91A6}"/>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3467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7672779-7213-468D-A67A-5148A8A35C2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17C812A-C331-43BC-9298-4072B92A247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0A0E0F-BD38-436F-94B2-3380986F1700}"/>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765F23D1-6B1F-4EAF-9D0B-AE1C05FF1765}"/>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B711CDE9-D21B-4A09-A548-A7A6CBEB1195}"/>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269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7BDA6-749E-41EB-8A46-1A3B35EA7E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3E944A2-EB2C-4047-BE7E-9B5ED8224B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4EF7957-364F-439B-A289-2C023E19336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39BA674-6C27-4324-97B9-06EFF2EF7B76}"/>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2390C613-E94A-4999-B351-178F7CA62068}"/>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D29E7B21-454B-49D6-A216-A32770635C02}"/>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4814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D905EA-F355-4B94-8D9A-C41FB58E9CC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7A94022-DBF5-4550-8B9B-5476B1990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8E765D2-A549-47CF-B30C-EF6A109EADE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80D6AE4-A8C7-43C3-B7EA-7F6417870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BF67FDE-09AF-4B46-896B-69A174CDA00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C71D228-0354-4C2D-8EA6-223AEA865C64}"/>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8" name="Espace réservé du pied de page 7">
            <a:extLst>
              <a:ext uri="{FF2B5EF4-FFF2-40B4-BE49-F238E27FC236}">
                <a16:creationId xmlns:a16="http://schemas.microsoft.com/office/drawing/2014/main" id="{91A570B7-ECF0-4EAE-B899-AE8CB0E6EC16}"/>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B50C2307-A601-4E0D-8578-CBC3678401B0}"/>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288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6CB09A-78EC-4D0B-9270-46404D72663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C0DA7BC-48A2-42AE-A580-1035E1776442}"/>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4" name="Espace réservé du pied de page 3">
            <a:extLst>
              <a:ext uri="{FF2B5EF4-FFF2-40B4-BE49-F238E27FC236}">
                <a16:creationId xmlns:a16="http://schemas.microsoft.com/office/drawing/2014/main" id="{5A9CC564-AA6B-4B3F-8652-FDE654565DC1}"/>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0086CF2F-5AF6-44C0-8B97-0262F68973D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5607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A4D3FA7-447E-4779-A857-8786392E2310}"/>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3" name="Espace réservé du pied de page 2">
            <a:extLst>
              <a:ext uri="{FF2B5EF4-FFF2-40B4-BE49-F238E27FC236}">
                <a16:creationId xmlns:a16="http://schemas.microsoft.com/office/drawing/2014/main" id="{05AB8873-26AC-4C85-9B2B-8652B9F8F877}"/>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4A88B704-BACB-41B8-B154-25FB21C43F0D}"/>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5210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8DA0A-9B81-4F52-AFC5-3A00795FCD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19176AE-B516-4926-BC69-E1F79AD9F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8FA13B0-DF47-46CB-94A8-7A2B1312A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F22C3E-8D95-4194-A13B-FEEFC8F119D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1E6175C9-0EF2-49EB-9322-21EE6A0D6A5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00F5D6E1-F340-4458-9547-3BEEB39705D2}"/>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4134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30E7F-5598-4C31-A9E1-26E1D6428E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34ED917-265E-4198-AD22-4D001350C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C07829E-2BED-43BC-8640-16E20D4F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6C99EF-CEAA-41A5-A43C-678896B2705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6" name="Espace réservé du pied de page 5">
            <a:extLst>
              <a:ext uri="{FF2B5EF4-FFF2-40B4-BE49-F238E27FC236}">
                <a16:creationId xmlns:a16="http://schemas.microsoft.com/office/drawing/2014/main" id="{0EAC1406-C941-4F3D-B793-AFCC44F8B6F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F1FEFB03-DC48-44C6-8229-3E9CE613BC11}"/>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4515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D6EA85B-EA63-450B-9D2D-E02A402D7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D51163-2146-4B98-8FAB-F3E825167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A4E3B7-C0C7-4001-9E57-63D1D6D81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10969ABA-3003-46FA-A373-887A8C33B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CB3F5B38-4914-4362-A81D-9CE0E276F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1960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548">
              <a:srgbClr val="D1EAEC"/>
            </a:gs>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42" name="Picture 18" descr="f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36233" y="0"/>
            <a:ext cx="12556440" cy="685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5900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hf hdr="0" ftr="0" dt="0"/>
  <p:txStyles>
    <p:titleStyle>
      <a:lvl1pPr algn="ctr" defTabSz="913885" rtl="0" fontAlgn="base">
        <a:spcBef>
          <a:spcPct val="0"/>
        </a:spcBef>
        <a:spcAft>
          <a:spcPct val="0"/>
        </a:spcAft>
        <a:defRPr sz="2530">
          <a:solidFill>
            <a:schemeClr val="tx2"/>
          </a:solidFill>
          <a:latin typeface="+mj-lt"/>
          <a:ea typeface="+mj-ea"/>
          <a:cs typeface="+mj-cs"/>
        </a:defRPr>
      </a:lvl1pPr>
      <a:lvl2pPr algn="ctr" defTabSz="913885" rtl="0" fontAlgn="base">
        <a:spcBef>
          <a:spcPct val="0"/>
        </a:spcBef>
        <a:spcAft>
          <a:spcPct val="0"/>
        </a:spcAft>
        <a:defRPr sz="2530">
          <a:solidFill>
            <a:schemeClr val="tx2"/>
          </a:solidFill>
          <a:latin typeface="Arial Black" pitchFamily="1" charset="0"/>
          <a:ea typeface="ＭＳ Ｐゴシック" pitchFamily="1" charset="-128"/>
        </a:defRPr>
      </a:lvl2pPr>
      <a:lvl3pPr algn="ctr" defTabSz="913885" rtl="0" fontAlgn="base">
        <a:spcBef>
          <a:spcPct val="0"/>
        </a:spcBef>
        <a:spcAft>
          <a:spcPct val="0"/>
        </a:spcAft>
        <a:defRPr sz="2530">
          <a:solidFill>
            <a:schemeClr val="tx2"/>
          </a:solidFill>
          <a:latin typeface="Arial Black" pitchFamily="1" charset="0"/>
          <a:ea typeface="ＭＳ Ｐゴシック" pitchFamily="1" charset="-128"/>
        </a:defRPr>
      </a:lvl3pPr>
      <a:lvl4pPr algn="ctr" defTabSz="913885" rtl="0" fontAlgn="base">
        <a:spcBef>
          <a:spcPct val="0"/>
        </a:spcBef>
        <a:spcAft>
          <a:spcPct val="0"/>
        </a:spcAft>
        <a:defRPr sz="2530">
          <a:solidFill>
            <a:schemeClr val="tx2"/>
          </a:solidFill>
          <a:latin typeface="Arial Black" pitchFamily="1" charset="0"/>
          <a:ea typeface="ＭＳ Ｐゴシック" pitchFamily="1" charset="-128"/>
        </a:defRPr>
      </a:lvl4pPr>
      <a:lvl5pPr algn="ctr" defTabSz="913885" rtl="0" fontAlgn="base">
        <a:spcBef>
          <a:spcPct val="0"/>
        </a:spcBef>
        <a:spcAft>
          <a:spcPct val="0"/>
        </a:spcAft>
        <a:defRPr sz="2530">
          <a:solidFill>
            <a:schemeClr val="tx2"/>
          </a:solidFill>
          <a:latin typeface="Arial Black" pitchFamily="1" charset="0"/>
          <a:ea typeface="ＭＳ Ｐゴシック" pitchFamily="1" charset="-128"/>
        </a:defRPr>
      </a:lvl5pPr>
      <a:lvl6pPr marL="321366" algn="ctr" defTabSz="913885" rtl="0" fontAlgn="base">
        <a:spcBef>
          <a:spcPct val="0"/>
        </a:spcBef>
        <a:spcAft>
          <a:spcPct val="0"/>
        </a:spcAft>
        <a:defRPr sz="2530">
          <a:solidFill>
            <a:schemeClr val="tx2"/>
          </a:solidFill>
          <a:latin typeface="Arial Black" pitchFamily="1" charset="0"/>
          <a:ea typeface="ＭＳ Ｐゴシック" pitchFamily="1" charset="-128"/>
        </a:defRPr>
      </a:lvl6pPr>
      <a:lvl7pPr marL="642732" algn="ctr" defTabSz="913885" rtl="0" fontAlgn="base">
        <a:spcBef>
          <a:spcPct val="0"/>
        </a:spcBef>
        <a:spcAft>
          <a:spcPct val="0"/>
        </a:spcAft>
        <a:defRPr sz="2530">
          <a:solidFill>
            <a:schemeClr val="tx2"/>
          </a:solidFill>
          <a:latin typeface="Arial Black" pitchFamily="1" charset="0"/>
          <a:ea typeface="ＭＳ Ｐゴシック" pitchFamily="1" charset="-128"/>
        </a:defRPr>
      </a:lvl7pPr>
      <a:lvl8pPr marL="964098" algn="ctr" defTabSz="913885" rtl="0" fontAlgn="base">
        <a:spcBef>
          <a:spcPct val="0"/>
        </a:spcBef>
        <a:spcAft>
          <a:spcPct val="0"/>
        </a:spcAft>
        <a:defRPr sz="2530">
          <a:solidFill>
            <a:schemeClr val="tx2"/>
          </a:solidFill>
          <a:latin typeface="Arial Black" pitchFamily="1" charset="0"/>
          <a:ea typeface="ＭＳ Ｐゴシック" pitchFamily="1" charset="-128"/>
        </a:defRPr>
      </a:lvl8pPr>
      <a:lvl9pPr marL="1285464" algn="ctr" defTabSz="913885" rtl="0" fontAlgn="base">
        <a:spcBef>
          <a:spcPct val="0"/>
        </a:spcBef>
        <a:spcAft>
          <a:spcPct val="0"/>
        </a:spcAft>
        <a:defRPr sz="2530">
          <a:solidFill>
            <a:schemeClr val="tx2"/>
          </a:solidFill>
          <a:latin typeface="Arial Black" pitchFamily="1" charset="0"/>
          <a:ea typeface="ＭＳ Ｐゴシック" pitchFamily="1" charset="-128"/>
        </a:defRPr>
      </a:lvl9pPr>
    </p:titleStyle>
    <p:bodyStyle>
      <a:lvl1pPr marL="342567" indent="-342567" algn="l" defTabSz="913885" rtl="0" fontAlgn="base">
        <a:spcBef>
          <a:spcPct val="20000"/>
        </a:spcBef>
        <a:spcAft>
          <a:spcPct val="0"/>
        </a:spcAft>
        <a:defRPr sz="3233">
          <a:solidFill>
            <a:schemeClr val="tx1"/>
          </a:solidFill>
          <a:latin typeface="+mn-lt"/>
          <a:ea typeface="+mn-ea"/>
          <a:cs typeface="+mn-cs"/>
        </a:defRPr>
      </a:lvl1pPr>
      <a:lvl2pPr marL="743159" indent="-285659" algn="l" defTabSz="913885" rtl="0" fontAlgn="base">
        <a:spcBef>
          <a:spcPct val="20000"/>
        </a:spcBef>
        <a:spcAft>
          <a:spcPct val="0"/>
        </a:spcAft>
        <a:buChar char="–"/>
        <a:defRPr sz="2812">
          <a:solidFill>
            <a:schemeClr val="tx1"/>
          </a:solidFill>
          <a:latin typeface="+mn-lt"/>
          <a:ea typeface="+mn-ea"/>
        </a:defRPr>
      </a:lvl2pPr>
      <a:lvl3pPr marL="1142634" indent="-228750" algn="l" defTabSz="913885" rtl="0" fontAlgn="base">
        <a:spcBef>
          <a:spcPct val="20000"/>
        </a:spcBef>
        <a:spcAft>
          <a:spcPct val="0"/>
        </a:spcAft>
        <a:buChar char="•"/>
        <a:defRPr sz="2390">
          <a:solidFill>
            <a:schemeClr val="tx1"/>
          </a:solidFill>
          <a:latin typeface="+mn-lt"/>
          <a:ea typeface="+mn-ea"/>
        </a:defRPr>
      </a:lvl3pPr>
      <a:lvl4pPr marL="1600134" indent="-228750" algn="l" defTabSz="913885" rtl="0" fontAlgn="base">
        <a:spcBef>
          <a:spcPct val="20000"/>
        </a:spcBef>
        <a:spcAft>
          <a:spcPct val="0"/>
        </a:spcAft>
        <a:buChar char="–"/>
        <a:defRPr sz="1968">
          <a:solidFill>
            <a:schemeClr val="tx1"/>
          </a:solidFill>
          <a:latin typeface="+mn-lt"/>
          <a:ea typeface="+mn-ea"/>
        </a:defRPr>
      </a:lvl4pPr>
      <a:lvl5pPr marL="2056519" indent="-228750" algn="l" defTabSz="913885" rtl="0" fontAlgn="base">
        <a:spcBef>
          <a:spcPct val="20000"/>
        </a:spcBef>
        <a:spcAft>
          <a:spcPct val="0"/>
        </a:spcAft>
        <a:buChar char="»"/>
        <a:defRPr sz="1968">
          <a:solidFill>
            <a:schemeClr val="tx1"/>
          </a:solidFill>
          <a:latin typeface="+mn-lt"/>
          <a:ea typeface="+mn-ea"/>
        </a:defRPr>
      </a:lvl5pPr>
      <a:lvl6pPr marL="2377885" indent="-228750" algn="l" defTabSz="913885" rtl="0" fontAlgn="base">
        <a:spcBef>
          <a:spcPct val="20000"/>
        </a:spcBef>
        <a:spcAft>
          <a:spcPct val="0"/>
        </a:spcAft>
        <a:buChar char="»"/>
        <a:defRPr sz="1968">
          <a:solidFill>
            <a:schemeClr val="tx1"/>
          </a:solidFill>
          <a:latin typeface="+mn-lt"/>
          <a:ea typeface="+mn-ea"/>
        </a:defRPr>
      </a:lvl6pPr>
      <a:lvl7pPr marL="2699251" indent="-228750" algn="l" defTabSz="913885" rtl="0" fontAlgn="base">
        <a:spcBef>
          <a:spcPct val="20000"/>
        </a:spcBef>
        <a:spcAft>
          <a:spcPct val="0"/>
        </a:spcAft>
        <a:buChar char="»"/>
        <a:defRPr sz="1968">
          <a:solidFill>
            <a:schemeClr val="tx1"/>
          </a:solidFill>
          <a:latin typeface="+mn-lt"/>
          <a:ea typeface="+mn-ea"/>
        </a:defRPr>
      </a:lvl7pPr>
      <a:lvl8pPr marL="3020616" indent="-228750" algn="l" defTabSz="913885" rtl="0" fontAlgn="base">
        <a:spcBef>
          <a:spcPct val="20000"/>
        </a:spcBef>
        <a:spcAft>
          <a:spcPct val="0"/>
        </a:spcAft>
        <a:buChar char="»"/>
        <a:defRPr sz="1968">
          <a:solidFill>
            <a:schemeClr val="tx1"/>
          </a:solidFill>
          <a:latin typeface="+mn-lt"/>
          <a:ea typeface="+mn-ea"/>
        </a:defRPr>
      </a:lvl8pPr>
      <a:lvl9pPr marL="3341982" indent="-228750" algn="l" defTabSz="913885" rtl="0" fontAlgn="base">
        <a:spcBef>
          <a:spcPct val="20000"/>
        </a:spcBef>
        <a:spcAft>
          <a:spcPct val="0"/>
        </a:spcAft>
        <a:buChar char="»"/>
        <a:defRPr sz="1968">
          <a:solidFill>
            <a:schemeClr val="tx1"/>
          </a:solidFill>
          <a:latin typeface="+mn-lt"/>
          <a:ea typeface="+mn-ea"/>
        </a:defRPr>
      </a:lvl9pPr>
    </p:bodyStyle>
    <p:otherStyle>
      <a:defPPr>
        <a:defRPr lang="fr-FR"/>
      </a:defPPr>
      <a:lvl1pPr marL="0" algn="l" defTabSz="642732" rtl="0" eaLnBrk="1" latinLnBrk="0" hangingPunct="1">
        <a:defRPr sz="1265" kern="1200">
          <a:solidFill>
            <a:schemeClr val="tx1"/>
          </a:solidFill>
          <a:latin typeface="+mn-lt"/>
          <a:ea typeface="+mn-ea"/>
          <a:cs typeface="+mn-cs"/>
        </a:defRPr>
      </a:lvl1pPr>
      <a:lvl2pPr marL="321366" algn="l" defTabSz="642732" rtl="0" eaLnBrk="1" latinLnBrk="0" hangingPunct="1">
        <a:defRPr sz="1265" kern="1200">
          <a:solidFill>
            <a:schemeClr val="tx1"/>
          </a:solidFill>
          <a:latin typeface="+mn-lt"/>
          <a:ea typeface="+mn-ea"/>
          <a:cs typeface="+mn-cs"/>
        </a:defRPr>
      </a:lvl2pPr>
      <a:lvl3pPr marL="642732" algn="l" defTabSz="642732" rtl="0" eaLnBrk="1" latinLnBrk="0" hangingPunct="1">
        <a:defRPr sz="1265" kern="1200">
          <a:solidFill>
            <a:schemeClr val="tx1"/>
          </a:solidFill>
          <a:latin typeface="+mn-lt"/>
          <a:ea typeface="+mn-ea"/>
          <a:cs typeface="+mn-cs"/>
        </a:defRPr>
      </a:lvl3pPr>
      <a:lvl4pPr marL="964098" algn="l" defTabSz="642732" rtl="0" eaLnBrk="1" latinLnBrk="0" hangingPunct="1">
        <a:defRPr sz="1265" kern="1200">
          <a:solidFill>
            <a:schemeClr val="tx1"/>
          </a:solidFill>
          <a:latin typeface="+mn-lt"/>
          <a:ea typeface="+mn-ea"/>
          <a:cs typeface="+mn-cs"/>
        </a:defRPr>
      </a:lvl4pPr>
      <a:lvl5pPr marL="1285464" algn="l" defTabSz="642732" rtl="0" eaLnBrk="1" latinLnBrk="0" hangingPunct="1">
        <a:defRPr sz="1265" kern="1200">
          <a:solidFill>
            <a:schemeClr val="tx1"/>
          </a:solidFill>
          <a:latin typeface="+mn-lt"/>
          <a:ea typeface="+mn-ea"/>
          <a:cs typeface="+mn-cs"/>
        </a:defRPr>
      </a:lvl5pPr>
      <a:lvl6pPr marL="1606829" algn="l" defTabSz="642732" rtl="0" eaLnBrk="1" latinLnBrk="0" hangingPunct="1">
        <a:defRPr sz="1265" kern="1200">
          <a:solidFill>
            <a:schemeClr val="tx1"/>
          </a:solidFill>
          <a:latin typeface="+mn-lt"/>
          <a:ea typeface="+mn-ea"/>
          <a:cs typeface="+mn-cs"/>
        </a:defRPr>
      </a:lvl6pPr>
      <a:lvl7pPr marL="1928195" algn="l" defTabSz="642732" rtl="0" eaLnBrk="1" latinLnBrk="0" hangingPunct="1">
        <a:defRPr sz="1265" kern="1200">
          <a:solidFill>
            <a:schemeClr val="tx1"/>
          </a:solidFill>
          <a:latin typeface="+mn-lt"/>
          <a:ea typeface="+mn-ea"/>
          <a:cs typeface="+mn-cs"/>
        </a:defRPr>
      </a:lvl7pPr>
      <a:lvl8pPr marL="2249561" algn="l" defTabSz="642732" rtl="0" eaLnBrk="1" latinLnBrk="0" hangingPunct="1">
        <a:defRPr sz="1265" kern="1200">
          <a:solidFill>
            <a:schemeClr val="tx1"/>
          </a:solidFill>
          <a:latin typeface="+mn-lt"/>
          <a:ea typeface="+mn-ea"/>
          <a:cs typeface="+mn-cs"/>
        </a:defRPr>
      </a:lvl8pPr>
      <a:lvl9pPr marL="2570927" algn="l" defTabSz="642732" rtl="0" eaLnBrk="1" latinLnBrk="0" hangingPunct="1">
        <a:defRPr sz="12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D6EA85B-EA63-450B-9D2D-E02A402D7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D51163-2146-4B98-8FAB-F3E825167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A4E3B7-C0C7-4001-9E57-63D1D6D81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DC081-9239-47A4-94E9-512BCEB993D1}" type="datetimeFigureOut">
              <a:rPr lang="fr-FR" smtClean="0">
                <a:solidFill>
                  <a:prstClr val="black">
                    <a:tint val="75000"/>
                  </a:prstClr>
                </a:solidFill>
              </a:rPr>
              <a:pPr/>
              <a:t>03/04/2025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10969ABA-3003-46FA-A373-887A8C33B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CB3F5B38-4914-4362-A81D-9CE0E276F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358591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legifrance.gouv.fr/loda/article_lc/LEGIARTI00004396779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egifrance.gouv.fr/loda/article_lc/LEGIARTI00004396779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96&amp;idArticle=LEGIARTI000041565287&amp;dateTexte=&amp;categorieLien=cid" TargetMode="External"/><Relationship Id="rId2" Type="http://schemas.openxmlformats.org/officeDocument/2006/relationships/hyperlink" Target="https://www.legifrance.gouv.fr/affichCodeArticle.do?cidTexte=LEGITEXT000006074096&amp;idArticle=LEGIARTI000041565281&amp;dateTexte=&amp;categorieLien=cid" TargetMode="External"/><Relationship Id="rId1" Type="http://schemas.openxmlformats.org/officeDocument/2006/relationships/slideLayout" Target="../slideLayouts/slideLayout2.xml"/><Relationship Id="rId4" Type="http://schemas.openxmlformats.org/officeDocument/2006/relationships/hyperlink" Target="https://www.legifrance.gouv.fr/codes/article_lc/LEGIARTI000043976949"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s://www.legifrance.gouv.fr/loda/article_lc/LEGIARTI00004396779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legifrance.gouv.fr/loda/article_lc/LEGIARTI00004396779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legifrance.gouv.fr/loda/article_lc/LEGIARTI00004396779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915A-B790-2826-823B-B62A33BA15F3}"/>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751367EB-EC05-DEE9-05A5-9C00F938FFAB}"/>
              </a:ext>
            </a:extLst>
          </p:cNvPr>
          <p:cNvSpPr txBox="1">
            <a:spLocks/>
          </p:cNvSpPr>
          <p:nvPr/>
        </p:nvSpPr>
        <p:spPr>
          <a:xfrm>
            <a:off x="1692569" y="139080"/>
            <a:ext cx="8224914" cy="1142628"/>
          </a:xfrm>
          <a:prstGeom prst="rect">
            <a:avLst/>
          </a:prstGeom>
        </p:spPr>
        <p:txBody>
          <a:bodyPr/>
          <a:lstStyle>
            <a:lvl1pPr algn="ctr" defTabSz="1300163" rtl="0" fontAlgn="base">
              <a:spcBef>
                <a:spcPct val="0"/>
              </a:spcBef>
              <a:spcAft>
                <a:spcPct val="0"/>
              </a:spcAft>
              <a:defRPr sz="7200">
                <a:solidFill>
                  <a:schemeClr val="tx2"/>
                </a:solidFill>
                <a:latin typeface="Arial Rounded MT Bold" pitchFamily="34" charset="0"/>
                <a:ea typeface="+mj-ea"/>
                <a:cs typeface="+mj-cs"/>
              </a:defRPr>
            </a:lvl1pPr>
            <a:lvl2pPr algn="ctr" defTabSz="1300163" rtl="0" fontAlgn="base">
              <a:spcBef>
                <a:spcPct val="0"/>
              </a:spcBef>
              <a:spcAft>
                <a:spcPct val="0"/>
              </a:spcAft>
              <a:defRPr sz="3600">
                <a:solidFill>
                  <a:schemeClr val="tx2"/>
                </a:solidFill>
                <a:latin typeface="Arial Black" pitchFamily="1" charset="0"/>
                <a:ea typeface="ＭＳ Ｐゴシック" pitchFamily="1" charset="-128"/>
              </a:defRPr>
            </a:lvl2pPr>
            <a:lvl3pPr algn="ctr" defTabSz="1300163" rtl="0" fontAlgn="base">
              <a:spcBef>
                <a:spcPct val="0"/>
              </a:spcBef>
              <a:spcAft>
                <a:spcPct val="0"/>
              </a:spcAft>
              <a:defRPr sz="3600">
                <a:solidFill>
                  <a:schemeClr val="tx2"/>
                </a:solidFill>
                <a:latin typeface="Arial Black" pitchFamily="1" charset="0"/>
                <a:ea typeface="ＭＳ Ｐゴシック" pitchFamily="1" charset="-128"/>
              </a:defRPr>
            </a:lvl3pPr>
            <a:lvl4pPr algn="ctr" defTabSz="1300163" rtl="0" fontAlgn="base">
              <a:spcBef>
                <a:spcPct val="0"/>
              </a:spcBef>
              <a:spcAft>
                <a:spcPct val="0"/>
              </a:spcAft>
              <a:defRPr sz="3600">
                <a:solidFill>
                  <a:schemeClr val="tx2"/>
                </a:solidFill>
                <a:latin typeface="Arial Black" pitchFamily="1" charset="0"/>
                <a:ea typeface="ＭＳ Ｐゴシック" pitchFamily="1" charset="-128"/>
              </a:defRPr>
            </a:lvl4pPr>
            <a:lvl5pPr algn="ctr" defTabSz="1300163" rtl="0" fontAlgn="base">
              <a:spcBef>
                <a:spcPct val="0"/>
              </a:spcBef>
              <a:spcAft>
                <a:spcPct val="0"/>
              </a:spcAft>
              <a:defRPr sz="3600">
                <a:solidFill>
                  <a:schemeClr val="tx2"/>
                </a:solidFill>
                <a:latin typeface="Arial Black" pitchFamily="1" charset="0"/>
                <a:ea typeface="ＭＳ Ｐゴシック" pitchFamily="1" charset="-128"/>
              </a:defRPr>
            </a:lvl5pPr>
            <a:lvl6pPr marL="457200" algn="ctr" defTabSz="1300163" rtl="0" fontAlgn="base">
              <a:spcBef>
                <a:spcPct val="0"/>
              </a:spcBef>
              <a:spcAft>
                <a:spcPct val="0"/>
              </a:spcAft>
              <a:defRPr sz="3600">
                <a:solidFill>
                  <a:schemeClr val="tx2"/>
                </a:solidFill>
                <a:latin typeface="Arial Black" pitchFamily="1" charset="0"/>
                <a:ea typeface="ＭＳ Ｐゴシック" pitchFamily="1" charset="-128"/>
              </a:defRPr>
            </a:lvl6pPr>
            <a:lvl7pPr marL="914400" algn="ctr" defTabSz="1300163" rtl="0" fontAlgn="base">
              <a:spcBef>
                <a:spcPct val="0"/>
              </a:spcBef>
              <a:spcAft>
                <a:spcPct val="0"/>
              </a:spcAft>
              <a:defRPr sz="3600">
                <a:solidFill>
                  <a:schemeClr val="tx2"/>
                </a:solidFill>
                <a:latin typeface="Arial Black" pitchFamily="1" charset="0"/>
                <a:ea typeface="ＭＳ Ｐゴシック" pitchFamily="1" charset="-128"/>
              </a:defRPr>
            </a:lvl7pPr>
            <a:lvl8pPr marL="1371600" algn="ctr" defTabSz="1300163" rtl="0" fontAlgn="base">
              <a:spcBef>
                <a:spcPct val="0"/>
              </a:spcBef>
              <a:spcAft>
                <a:spcPct val="0"/>
              </a:spcAft>
              <a:defRPr sz="3600">
                <a:solidFill>
                  <a:schemeClr val="tx2"/>
                </a:solidFill>
                <a:latin typeface="Arial Black" pitchFamily="1" charset="0"/>
                <a:ea typeface="ＭＳ Ｐゴシック" pitchFamily="1" charset="-128"/>
              </a:defRPr>
            </a:lvl8pPr>
            <a:lvl9pPr marL="1828800" algn="ctr" defTabSz="1300163" rtl="0" fontAlgn="base">
              <a:spcBef>
                <a:spcPct val="0"/>
              </a:spcBef>
              <a:spcAft>
                <a:spcPct val="0"/>
              </a:spcAft>
              <a:defRPr sz="3600">
                <a:solidFill>
                  <a:schemeClr val="tx2"/>
                </a:solidFill>
                <a:latin typeface="Arial Black" pitchFamily="1" charset="0"/>
                <a:ea typeface="ＭＳ Ｐゴシック" pitchFamily="1" charset="-128"/>
              </a:defRPr>
            </a:lvl9pPr>
          </a:lstStyle>
          <a:p>
            <a:pPr marL="0" marR="0" lvl="0" indent="0" algn="ctr" defTabSz="913885" rtl="0" eaLnBrk="1" fontAlgn="base" latinLnBrk="0" hangingPunct="1">
              <a:lnSpc>
                <a:spcPct val="100000"/>
              </a:lnSpc>
              <a:spcBef>
                <a:spcPct val="0"/>
              </a:spcBef>
              <a:spcAft>
                <a:spcPct val="0"/>
              </a:spcAft>
              <a:buClrTx/>
              <a:buSzTx/>
              <a:buFontTx/>
              <a:buNone/>
              <a:tabLst/>
              <a:defRPr/>
            </a:pPr>
            <a:r>
              <a:rPr kumimoji="0" lang="fr-FR" sz="2812" b="0" i="0" u="none" strike="noStrike" kern="0" cap="none" spc="0" normalizeH="0" baseline="0" noProof="0" dirty="0">
                <a:ln>
                  <a:noFill/>
                </a:ln>
                <a:solidFill>
                  <a:srgbClr val="000000"/>
                </a:solidFill>
                <a:effectLst/>
                <a:uLnTx/>
                <a:uFillTx/>
                <a:latin typeface="Arial Rounded MT Bold" pitchFamily="34" charset="0"/>
                <a:ea typeface="ＭＳ Ｐゴシック"/>
                <a:cs typeface="+mj-cs"/>
              </a:rPr>
              <a:t>Forum de l’ARC</a:t>
            </a:r>
            <a:br>
              <a:rPr kumimoji="0" lang="fr-FR" sz="2812" b="0" i="0" u="none" strike="noStrike" kern="0" cap="none" spc="0" normalizeH="0" baseline="0" noProof="0" dirty="0">
                <a:ln>
                  <a:noFill/>
                </a:ln>
                <a:solidFill>
                  <a:srgbClr val="000000"/>
                </a:solidFill>
                <a:effectLst/>
                <a:uLnTx/>
                <a:uFillTx/>
                <a:latin typeface="Arial Rounded MT Bold" pitchFamily="34" charset="0"/>
                <a:ea typeface="ＭＳ Ｐゴシック"/>
                <a:cs typeface="+mj-cs"/>
              </a:rPr>
            </a:br>
            <a:r>
              <a:rPr kumimoji="0" lang="fr-FR" sz="2812" b="0" i="0" u="none" strike="noStrike" kern="0" cap="none" spc="0" normalizeH="0" baseline="0" noProof="0" dirty="0">
                <a:ln>
                  <a:noFill/>
                </a:ln>
                <a:solidFill>
                  <a:srgbClr val="000000"/>
                </a:solidFill>
                <a:effectLst/>
                <a:uLnTx/>
                <a:uFillTx/>
                <a:latin typeface="Arial Rounded MT Bold" pitchFamily="34" charset="0"/>
                <a:ea typeface="ＭＳ Ｐゴシック"/>
                <a:cs typeface="+mj-cs"/>
              </a:rPr>
              <a:t>le 9 avril  2025</a:t>
            </a:r>
            <a:endParaRPr kumimoji="0" lang="fr-FR" sz="2812" b="1" i="0" u="none" strike="noStrike" kern="0" cap="none" spc="0" normalizeH="0" baseline="0" noProof="0" dirty="0">
              <a:ln>
                <a:noFill/>
              </a:ln>
              <a:solidFill>
                <a:srgbClr val="000000"/>
              </a:solidFill>
              <a:effectLst/>
              <a:uLnTx/>
              <a:uFillTx/>
              <a:latin typeface="Arial Rounded MT Bold" pitchFamily="34" charset="0"/>
              <a:ea typeface="ＭＳ Ｐゴシック"/>
              <a:cs typeface="+mj-cs"/>
            </a:endParaRPr>
          </a:p>
        </p:txBody>
      </p:sp>
      <p:pic>
        <p:nvPicPr>
          <p:cNvPr id="9" name="Image 8">
            <a:extLst>
              <a:ext uri="{FF2B5EF4-FFF2-40B4-BE49-F238E27FC236}">
                <a16:creationId xmlns:a16="http://schemas.microsoft.com/office/drawing/2014/main" id="{25C630F2-87A5-98B7-3797-B3B1C5A10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8933" y="31404"/>
            <a:ext cx="1284522" cy="1258279"/>
          </a:xfrm>
          <a:prstGeom prst="rect">
            <a:avLst/>
          </a:prstGeom>
        </p:spPr>
      </p:pic>
      <p:sp>
        <p:nvSpPr>
          <p:cNvPr id="12" name="Espace réservé du numéro de diapositive 3">
            <a:extLst>
              <a:ext uri="{FF2B5EF4-FFF2-40B4-BE49-F238E27FC236}">
                <a16:creationId xmlns:a16="http://schemas.microsoft.com/office/drawing/2014/main" id="{21465AFC-D988-3826-02BC-509129149F22}"/>
              </a:ext>
            </a:extLst>
          </p:cNvPr>
          <p:cNvSpPr txBox="1">
            <a:spLocks noChangeArrowheads="1"/>
          </p:cNvSpPr>
          <p:nvPr/>
        </p:nvSpPr>
        <p:spPr>
          <a:xfrm>
            <a:off x="10109389" y="6436093"/>
            <a:ext cx="399412" cy="4438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ts val="1422"/>
              </a:spcBef>
              <a:spcAft>
                <a:spcPct val="0"/>
              </a:spcAft>
              <a:buClr>
                <a:schemeClr val="accent1"/>
              </a:buClr>
              <a:buFont typeface="Wingdings 3" panose="05040102010807070707" pitchFamily="18" charset="2"/>
              <a:buChar char=""/>
              <a:defRPr sz="2400" kern="1200">
                <a:solidFill>
                  <a:srgbClr val="404040"/>
                </a:solidFill>
                <a:latin typeface="Century Gothic" panose="020B0502020202020204" pitchFamily="34" charset="0"/>
                <a:ea typeface="ＭＳ Ｐゴシック" pitchFamily="1" charset="-128"/>
                <a:cs typeface="+mn-cs"/>
              </a:defRPr>
            </a:lvl1pPr>
            <a:lvl2pPr marL="1056475" indent="-406337" algn="l" rtl="0" eaLnBrk="0" fontAlgn="base" hangingPunct="0">
              <a:spcBef>
                <a:spcPts val="1422"/>
              </a:spcBef>
              <a:spcAft>
                <a:spcPct val="0"/>
              </a:spcAft>
              <a:buClr>
                <a:schemeClr val="accent1"/>
              </a:buClr>
              <a:buFont typeface="Wingdings 3" panose="05040102010807070707" pitchFamily="18" charset="2"/>
              <a:buChar char=""/>
              <a:defRPr sz="2275" kern="1200">
                <a:solidFill>
                  <a:srgbClr val="404040"/>
                </a:solidFill>
                <a:latin typeface="Century Gothic" panose="020B0502020202020204" pitchFamily="34" charset="0"/>
                <a:ea typeface="ＭＳ Ｐゴシック" pitchFamily="1" charset="-128"/>
                <a:cs typeface="+mn-cs"/>
              </a:defRPr>
            </a:lvl2pPr>
            <a:lvl3pPr marL="1625346" indent="-325069" algn="l" rtl="0" eaLnBrk="0" fontAlgn="base" hangingPunct="0">
              <a:spcBef>
                <a:spcPts val="1422"/>
              </a:spcBef>
              <a:spcAft>
                <a:spcPct val="0"/>
              </a:spcAft>
              <a:buClr>
                <a:schemeClr val="accent1"/>
              </a:buClr>
              <a:buFont typeface="Wingdings 3" panose="05040102010807070707" pitchFamily="18" charset="2"/>
              <a:buChar char=""/>
              <a:defRPr sz="1991" kern="1200">
                <a:solidFill>
                  <a:srgbClr val="404040"/>
                </a:solidFill>
                <a:latin typeface="Century Gothic" panose="020B0502020202020204" pitchFamily="34" charset="0"/>
                <a:ea typeface="ＭＳ Ｐゴシック" pitchFamily="1" charset="-128"/>
                <a:cs typeface="+mn-cs"/>
              </a:defRPr>
            </a:lvl3pPr>
            <a:lvl4pPr marL="2275484"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4pPr>
            <a:lvl5pPr marL="2925623" indent="-325069" algn="l" rtl="0" eaLnBrk="0" fontAlgn="base"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5pPr>
            <a:lvl6pPr marL="3575761"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6pPr>
            <a:lvl7pPr marL="4225900"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7pPr>
            <a:lvl8pPr marL="4876038"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8pPr>
            <a:lvl9pPr marL="5526176" indent="-325069" algn="l" defTabSz="650138" rtl="0" eaLnBrk="0" fontAlgn="base" latinLnBrk="0" hangingPunct="0">
              <a:spcBef>
                <a:spcPts val="1422"/>
              </a:spcBef>
              <a:spcAft>
                <a:spcPct val="0"/>
              </a:spcAft>
              <a:buClr>
                <a:schemeClr val="accent1"/>
              </a:buClr>
              <a:buFont typeface="Wingdings 3" panose="05040102010807070707" pitchFamily="18" charset="2"/>
              <a:buChar char=""/>
              <a:defRPr sz="1706" kern="1200">
                <a:solidFill>
                  <a:srgbClr val="404040"/>
                </a:solidFill>
                <a:latin typeface="Century Gothic" panose="020B0502020202020204" pitchFamily="34" charset="0"/>
                <a:ea typeface="ＭＳ Ｐゴシック" pitchFamily="1" charset="-128"/>
                <a:cs typeface="+mn-cs"/>
              </a:defRPr>
            </a:lvl9pPr>
          </a:lstStyle>
          <a:p>
            <a:pPr marL="0" marR="0" lvl="0" indent="0" algn="l" defTabSz="642732" rtl="0" eaLnBrk="0" fontAlgn="base" latinLnBrk="0" hangingPunct="0">
              <a:lnSpc>
                <a:spcPct val="100000"/>
              </a:lnSpc>
              <a:spcBef>
                <a:spcPct val="0"/>
              </a:spcBef>
              <a:spcAft>
                <a:spcPct val="0"/>
              </a:spcAft>
              <a:buClrTx/>
              <a:buSzTx/>
              <a:buFont typeface="Wingdings 3" panose="05040102010807070707" pitchFamily="18" charset="2"/>
              <a:buNone/>
              <a:tabLst/>
              <a:defRPr/>
            </a:pPr>
            <a:fld id="{D77FBE73-7C00-4EA2-A123-481603DD9940}" type="slidenum">
              <a:rPr kumimoji="0" lang="fr-FR" altLang="fr-FR" sz="1687" b="0" i="0" u="none" strike="noStrike" kern="1200" cap="none" spc="0" normalizeH="0" baseline="0" noProof="0">
                <a:ln>
                  <a:noFill/>
                </a:ln>
                <a:solidFill>
                  <a:srgbClr val="898989"/>
                </a:solidFill>
                <a:effectLst/>
                <a:uLnTx/>
                <a:uFillTx/>
                <a:latin typeface="Arial" panose="020B0604020202020204" pitchFamily="34" charset="0"/>
                <a:ea typeface="ヒラギノ角ゴ Pro W3" pitchFamily="-95" charset="-128"/>
                <a:cs typeface="+mn-cs"/>
              </a:rPr>
              <a:pPr marL="0" marR="0" lvl="0" indent="0" algn="l" defTabSz="642732" rtl="0" eaLnBrk="0" fontAlgn="base" latinLnBrk="0" hangingPunct="0">
                <a:lnSpc>
                  <a:spcPct val="100000"/>
                </a:lnSpc>
                <a:spcBef>
                  <a:spcPct val="0"/>
                </a:spcBef>
                <a:spcAft>
                  <a:spcPct val="0"/>
                </a:spcAft>
                <a:buClrTx/>
                <a:buSzTx/>
                <a:buFont typeface="Wingdings 3" panose="05040102010807070707" pitchFamily="18" charset="2"/>
                <a:buNone/>
                <a:tabLst/>
                <a:defRPr/>
              </a:pPr>
              <a:t>1</a:t>
            </a:fld>
            <a:endParaRPr kumimoji="0" lang="fr-FR" altLang="fr-FR" sz="1687" b="0" i="0" u="none" strike="noStrike" kern="1200" cap="none" spc="0" normalizeH="0" baseline="0" noProof="0" dirty="0">
              <a:ln>
                <a:noFill/>
              </a:ln>
              <a:solidFill>
                <a:srgbClr val="898989"/>
              </a:solidFill>
              <a:effectLst/>
              <a:uLnTx/>
              <a:uFillTx/>
              <a:latin typeface="Arial" panose="020B0604020202020204" pitchFamily="34" charset="0"/>
              <a:ea typeface="ヒラギノ角ゴ Pro W3" pitchFamily="-95" charset="-128"/>
              <a:cs typeface="+mn-cs"/>
            </a:endParaRPr>
          </a:p>
        </p:txBody>
      </p:sp>
      <p:pic>
        <p:nvPicPr>
          <p:cNvPr id="5" name="Image 4">
            <a:extLst>
              <a:ext uri="{FF2B5EF4-FFF2-40B4-BE49-F238E27FC236}">
                <a16:creationId xmlns:a16="http://schemas.microsoft.com/office/drawing/2014/main" id="{AD110339-9DB8-28F8-9B0B-F60D0B7BA67E}"/>
              </a:ext>
            </a:extLst>
          </p:cNvPr>
          <p:cNvPicPr>
            <a:picLocks noChangeAspect="1"/>
          </p:cNvPicPr>
          <p:nvPr/>
        </p:nvPicPr>
        <p:blipFill>
          <a:blip r:embed="rId3"/>
          <a:stretch>
            <a:fillRect/>
          </a:stretch>
        </p:blipFill>
        <p:spPr>
          <a:xfrm>
            <a:off x="3455412" y="31404"/>
            <a:ext cx="4825228" cy="6849233"/>
          </a:xfrm>
          <a:prstGeom prst="rect">
            <a:avLst/>
          </a:prstGeom>
        </p:spPr>
      </p:pic>
      <p:pic>
        <p:nvPicPr>
          <p:cNvPr id="7" name="Image 6">
            <a:extLst>
              <a:ext uri="{FF2B5EF4-FFF2-40B4-BE49-F238E27FC236}">
                <a16:creationId xmlns:a16="http://schemas.microsoft.com/office/drawing/2014/main" id="{FC21A22E-B35C-510A-9E50-7BB771279D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979" y="81254"/>
            <a:ext cx="1284522" cy="1258279"/>
          </a:xfrm>
          <a:prstGeom prst="rect">
            <a:avLst/>
          </a:prstGeom>
        </p:spPr>
      </p:pic>
      <p:pic>
        <p:nvPicPr>
          <p:cNvPr id="13" name="Image 12">
            <a:extLst>
              <a:ext uri="{FF2B5EF4-FFF2-40B4-BE49-F238E27FC236}">
                <a16:creationId xmlns:a16="http://schemas.microsoft.com/office/drawing/2014/main" id="{FB9D591B-FA1C-B1FB-B116-CF1A739C91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755" y="4809829"/>
            <a:ext cx="2066971" cy="20247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Image 13">
            <a:extLst>
              <a:ext uri="{FF2B5EF4-FFF2-40B4-BE49-F238E27FC236}">
                <a16:creationId xmlns:a16="http://schemas.microsoft.com/office/drawing/2014/main" id="{A85B5198-05B5-E262-F182-EF6EC6C06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063" y="5057192"/>
            <a:ext cx="1838366" cy="18008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704329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 NOUVEAU FONDS DE TRAVAUX : </a:t>
            </a:r>
            <a:r>
              <a:rPr lang="fr-FR" sz="3900" b="1" dirty="0">
                <a:solidFill>
                  <a:srgbClr val="FF0000"/>
                </a:solidFill>
                <a:latin typeface="Tw Cen MT" panose="020B0602020104020603"/>
                <a:ea typeface="+mn-ea"/>
                <a:cs typeface="+mn-cs"/>
              </a:rPr>
              <a:t>ATTACHEMENT AU LOT</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121920" y="1204332"/>
            <a:ext cx="11887200" cy="5653668"/>
          </a:xfrm>
        </p:spPr>
        <p:txBody>
          <a:bodyPr>
            <a:noAutofit/>
          </a:bodyPr>
          <a:lstStyle/>
          <a:p>
            <a:pPr algn="just"/>
            <a:r>
              <a:rPr lang="fr-FR" sz="800" dirty="0">
                <a:solidFill>
                  <a:prstClr val="black"/>
                </a:solidFill>
                <a:latin typeface="Tw Cen MT" panose="020B0602020104020603"/>
              </a:rPr>
              <a:t>  </a:t>
            </a:r>
          </a:p>
          <a:p>
            <a:pPr marL="0" indent="0" algn="ctr">
              <a:buNone/>
            </a:pPr>
            <a:r>
              <a:rPr lang="fr-FR" sz="2400" b="1" dirty="0">
                <a:hlinkClick r:id="rId2"/>
              </a:rPr>
              <a:t>Article 14-2-1</a:t>
            </a:r>
            <a:r>
              <a:rPr lang="fr-FR" sz="2400" b="1" dirty="0"/>
              <a:t> du 10 JUILLET 1965</a:t>
            </a:r>
            <a:endParaRPr lang="fr-FR" sz="2400" dirty="0">
              <a:solidFill>
                <a:prstClr val="black"/>
              </a:solidFill>
              <a:latin typeface="Tw Cen MT" panose="020B0602020104020603"/>
            </a:endParaRPr>
          </a:p>
          <a:p>
            <a:pPr marL="0" indent="0" algn="just">
              <a:buNone/>
            </a:pPr>
            <a:br>
              <a:rPr lang="fr-FR" sz="2400" dirty="0"/>
            </a:br>
            <a:r>
              <a:rPr lang="fr-FR" sz="3600" dirty="0"/>
              <a:t>III.- Les sommes versées au titre du fonds de travaux sont attachées aux lots et </a:t>
            </a:r>
            <a:r>
              <a:rPr lang="fr-FR" sz="3600" dirty="0">
                <a:solidFill>
                  <a:srgbClr val="FF0000"/>
                </a:solidFill>
              </a:rPr>
              <a:t>entrent définitivement, dès leur versement, dans le patrimoine du syndicat des copropriétaires</a:t>
            </a:r>
            <a:r>
              <a:rPr lang="fr-FR" sz="3600" dirty="0"/>
              <a:t>. </a:t>
            </a:r>
          </a:p>
          <a:p>
            <a:pPr marL="0" indent="0" algn="just">
              <a:buNone/>
            </a:pPr>
            <a:r>
              <a:rPr lang="fr-FR" sz="3600" dirty="0"/>
              <a:t>Elles ne donnent pas lieu à un remboursement par le syndicat des copropriétaires à l'occasion de la cession d'un lot.</a:t>
            </a:r>
          </a:p>
          <a:p>
            <a:pPr marL="0" indent="0" algn="just">
              <a:buNone/>
            </a:pPr>
            <a:r>
              <a:rPr lang="fr-FR" sz="3600" dirty="0"/>
              <a:t> L'acquéreur </a:t>
            </a:r>
            <a:r>
              <a:rPr lang="fr-FR" sz="3600" dirty="0">
                <a:solidFill>
                  <a:srgbClr val="00B050"/>
                </a:solidFill>
              </a:rPr>
              <a:t>peut consentir à verser au vendeur un montant équivalent à ces sommes en sus du prix de vente du lot</a:t>
            </a:r>
            <a:r>
              <a:rPr lang="fr-FR" sz="3600" dirty="0"/>
              <a:t>.</a:t>
            </a:r>
            <a:br>
              <a:rPr lang="fr-FR" sz="1800" dirty="0"/>
            </a:b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31762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238298" y="160078"/>
            <a:ext cx="11715404" cy="892867"/>
          </a:xfrm>
          <a:solidFill>
            <a:schemeClr val="accent1">
              <a:lumMod val="60000"/>
              <a:lumOff val="4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a:t>
            </a:r>
            <a:r>
              <a:rPr lang="fr-FR" sz="3900" b="1" dirty="0">
                <a:solidFill>
                  <a:prstClr val="black">
                    <a:lumMod val="90000"/>
                    <a:lumOff val="10000"/>
                  </a:prstClr>
                </a:solidFill>
                <a:latin typeface="Tw Cen MT" panose="020B0602020104020603"/>
                <a:ea typeface="+mn-ea"/>
                <a:cs typeface="+mn-cs"/>
              </a:rPr>
              <a:t>La gestion des règlements partiels des appels de fonds </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238298" y="1204332"/>
            <a:ext cx="11770822" cy="5307167"/>
          </a:xfrm>
        </p:spPr>
        <p:txBody>
          <a:bodyPr>
            <a:noAutofit/>
          </a:bodyPr>
          <a:lstStyle/>
          <a:p>
            <a:pPr marL="0" lvl="0" indent="0">
              <a:lnSpc>
                <a:spcPct val="100000"/>
              </a:lnSpc>
              <a:spcBef>
                <a:spcPts val="0"/>
              </a:spcBef>
              <a:buNone/>
            </a:pPr>
            <a:r>
              <a:rPr lang="fr-FR" sz="800" dirty="0">
                <a:solidFill>
                  <a:prstClr val="black"/>
                </a:solidFill>
                <a:latin typeface="Tw Cen MT" panose="020B0602020104020603"/>
              </a:rPr>
              <a:t>  </a:t>
            </a:r>
          </a:p>
        </p:txBody>
      </p:sp>
      <p:sp>
        <p:nvSpPr>
          <p:cNvPr id="4" name="Rectangle 3">
            <a:extLst>
              <a:ext uri="{FF2B5EF4-FFF2-40B4-BE49-F238E27FC236}">
                <a16:creationId xmlns:a16="http://schemas.microsoft.com/office/drawing/2014/main" id="{7A1F57B9-EADC-4450-8DD7-15B7284FBF61}"/>
              </a:ext>
            </a:extLst>
          </p:cNvPr>
          <p:cNvSpPr/>
          <p:nvPr/>
        </p:nvSpPr>
        <p:spPr>
          <a:xfrm>
            <a:off x="182880" y="1340853"/>
            <a:ext cx="11770822" cy="517064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a:ln>
                  <a:noFill/>
                </a:ln>
                <a:solidFill>
                  <a:prstClr val="black"/>
                </a:solidFill>
                <a:effectLst/>
                <a:uLnTx/>
                <a:uFillTx/>
                <a:latin typeface="arial" panose="020B0604020202020204" pitchFamily="34" charset="0"/>
                <a:ea typeface="+mn-ea"/>
                <a:cs typeface="+mn-cs"/>
              </a:rPr>
              <a:t>Article 1342-10 du code civil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 débiteur de plusieurs dettes peut indiquer, lorsqu'il paye, celles qu'il </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entend acquitter</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défaut d'indication par le débiteur, l'imputation a lieu comme suit :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d'abord sur </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les dettes échues </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parmi celles-ci, sur les dettes que le débiteur </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avait le plus d'intérêt à acquitter</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 égalité d'intérêt, l'imputation se fait sur </a:t>
            </a:r>
          </a:p>
          <a:p>
            <a:pPr marL="2571750" marR="0" lvl="5"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plus ancienne ; </a:t>
            </a:r>
          </a:p>
          <a:p>
            <a:pPr marL="2571750" marR="0" lvl="5"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toutes choses égales, elle se </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fait proportionnellement</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57057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5BCCD-4F1A-F7DC-B61C-BB29F6B24ED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F4F883B-3B76-9D6C-8C8C-81E7309D2449}"/>
              </a:ext>
            </a:extLst>
          </p:cNvPr>
          <p:cNvSpPr>
            <a:spLocks noGrp="1"/>
          </p:cNvSpPr>
          <p:nvPr>
            <p:ph idx="1"/>
          </p:nvPr>
        </p:nvSpPr>
        <p:spPr>
          <a:xfrm>
            <a:off x="-280658" y="72429"/>
            <a:ext cx="11941521" cy="1113576"/>
          </a:xfrm>
          <a:solidFill>
            <a:schemeClr val="accent5">
              <a:lumMod val="25000"/>
            </a:schemeClr>
          </a:solidFill>
        </p:spPr>
        <p:txBody>
          <a:bodyPr>
            <a:normAutofit fontScale="77500" lnSpcReduction="20000"/>
          </a:bodyPr>
          <a:lstStyle/>
          <a:p>
            <a:pPr marL="0" indent="0" algn="ctr">
              <a:buNone/>
            </a:pPr>
            <a:r>
              <a:rPr lang="fr-FR" sz="5200" b="1" dirty="0">
                <a:solidFill>
                  <a:schemeClr val="bg1"/>
                </a:solidFill>
                <a:latin typeface="+mj-lt"/>
                <a:cs typeface="Arial" panose="020B0604020202020204" pitchFamily="34" charset="0"/>
              </a:rPr>
              <a:t>LA GESTION DU</a:t>
            </a:r>
          </a:p>
          <a:p>
            <a:pPr marL="0" indent="0" algn="ctr">
              <a:buNone/>
            </a:pPr>
            <a:r>
              <a:rPr lang="fr-FR" sz="5200" b="1" dirty="0">
                <a:solidFill>
                  <a:schemeClr val="bg1"/>
                </a:solidFill>
                <a:latin typeface="+mj-lt"/>
                <a:cs typeface="Arial" panose="020B0604020202020204" pitchFamily="34" charset="0"/>
              </a:rPr>
              <a:t>NOUVEAU FONDS DE TRAVAUX</a:t>
            </a:r>
          </a:p>
        </p:txBody>
      </p:sp>
      <p:pic>
        <p:nvPicPr>
          <p:cNvPr id="5" name="Picture 3" descr="f8df1bef-6142-4e4a-b0fa-a0c9dc9f2f98@mxp5">
            <a:extLst>
              <a:ext uri="{FF2B5EF4-FFF2-40B4-BE49-F238E27FC236}">
                <a16:creationId xmlns:a16="http://schemas.microsoft.com/office/drawing/2014/main" id="{E14173E4-74F2-3D1D-61FE-EA401869A6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074" y="1981358"/>
            <a:ext cx="4445869" cy="4357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7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0BC7E-1688-914E-8879-1305ADA9D5C0}"/>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B2FAF2C-A0CA-ED99-8B10-477BA5AFE81B}"/>
              </a:ext>
            </a:extLst>
          </p:cNvPr>
          <p:cNvSpPr>
            <a:spLocks noGrp="1"/>
          </p:cNvSpPr>
          <p:nvPr>
            <p:ph idx="1"/>
          </p:nvPr>
        </p:nvSpPr>
        <p:spPr>
          <a:xfrm>
            <a:off x="-280658" y="72429"/>
            <a:ext cx="11941521" cy="1113576"/>
          </a:xfrm>
          <a:solidFill>
            <a:schemeClr val="accent5">
              <a:lumMod val="25000"/>
            </a:schemeClr>
          </a:solidFill>
        </p:spPr>
        <p:txBody>
          <a:bodyPr>
            <a:normAutofit fontScale="77500" lnSpcReduction="20000"/>
          </a:bodyPr>
          <a:lstStyle/>
          <a:p>
            <a:pPr marL="0" indent="0" algn="ctr">
              <a:buNone/>
            </a:pPr>
            <a:r>
              <a:rPr lang="fr-FR" sz="5200" b="1" dirty="0">
                <a:solidFill>
                  <a:schemeClr val="bg1"/>
                </a:solidFill>
                <a:latin typeface="+mj-lt"/>
                <a:cs typeface="Arial" panose="020B0604020202020204" pitchFamily="34" charset="0"/>
              </a:rPr>
              <a:t>L’APPEL DE COTISATION DU</a:t>
            </a:r>
          </a:p>
          <a:p>
            <a:pPr marL="0" indent="0" algn="ctr">
              <a:buNone/>
            </a:pPr>
            <a:r>
              <a:rPr lang="fr-FR" sz="5200" b="1" dirty="0">
                <a:solidFill>
                  <a:schemeClr val="bg1"/>
                </a:solidFill>
                <a:latin typeface="+mj-lt"/>
                <a:cs typeface="Arial" panose="020B0604020202020204" pitchFamily="34" charset="0"/>
              </a:rPr>
              <a:t>NOUVEAU FONDS DE TRAVAUX</a:t>
            </a:r>
          </a:p>
        </p:txBody>
      </p:sp>
      <p:pic>
        <p:nvPicPr>
          <p:cNvPr id="5" name="Picture 3" descr="f8df1bef-6142-4e4a-b0fa-a0c9dc9f2f98@mxp5">
            <a:extLst>
              <a:ext uri="{FF2B5EF4-FFF2-40B4-BE49-F238E27FC236}">
                <a16:creationId xmlns:a16="http://schemas.microsoft.com/office/drawing/2014/main" id="{08545A22-27AB-54DF-4F9D-468CB26F09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074" y="1981358"/>
            <a:ext cx="4445869" cy="4357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35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24128" y="214024"/>
            <a:ext cx="9720072" cy="799964"/>
          </a:xfrm>
          <a:solidFill>
            <a:schemeClr val="accent4">
              <a:lumMod val="40000"/>
              <a:lumOff val="60000"/>
            </a:schemeClr>
          </a:solidFill>
          <a:ln>
            <a:solidFill>
              <a:schemeClr val="accent6">
                <a:lumMod val="50000"/>
              </a:schemeClr>
            </a:solidFill>
          </a:ln>
        </p:spPr>
        <p:txBody>
          <a:bodyPr/>
          <a:lstStyle/>
          <a:p>
            <a:pPr algn="ctr"/>
            <a:r>
              <a:rPr lang="fr-FR" dirty="0"/>
              <a:t>105 Fonds de travaux</a:t>
            </a:r>
          </a:p>
        </p:txBody>
      </p:sp>
      <p:sp>
        <p:nvSpPr>
          <p:cNvPr id="5" name="Espace réservé du contenu 4"/>
          <p:cNvSpPr>
            <a:spLocks noGrp="1"/>
          </p:cNvSpPr>
          <p:nvPr>
            <p:ph idx="1"/>
          </p:nvPr>
        </p:nvSpPr>
        <p:spPr>
          <a:xfrm>
            <a:off x="1024128" y="1077362"/>
            <a:ext cx="9720073" cy="2697933"/>
          </a:xfrm>
          <a:ln>
            <a:solidFill>
              <a:schemeClr val="accent6">
                <a:lumMod val="50000"/>
              </a:schemeClr>
            </a:solidFill>
          </a:ln>
        </p:spPr>
        <p:txBody>
          <a:bodyPr>
            <a:normAutofit/>
          </a:bodyPr>
          <a:lstStyle/>
          <a:p>
            <a:pPr marL="285750" lvl="0" indent="-285750" algn="just" defTabSz="457200">
              <a:lnSpc>
                <a:spcPct val="100000"/>
              </a:lnSpc>
              <a:spcBef>
                <a:spcPts val="0"/>
              </a:spcBef>
              <a:spcAft>
                <a:spcPts val="0"/>
              </a:spcAft>
              <a:buClrTx/>
              <a:buSzTx/>
              <a:buFontTx/>
              <a:buChar char="-"/>
              <a:defRPr/>
            </a:pPr>
            <a:r>
              <a:rPr lang="fr-FR" sz="1800" dirty="0"/>
              <a:t>La loi impose une </a:t>
            </a:r>
            <a:r>
              <a:rPr lang="fr-FR" sz="1800" dirty="0">
                <a:solidFill>
                  <a:srgbClr val="FF0000"/>
                </a:solidFill>
              </a:rPr>
              <a:t>cotisation ne peut être inférieur à 2,5 % du montant des travaux</a:t>
            </a:r>
            <a:r>
              <a:rPr lang="fr-FR" sz="1800" dirty="0"/>
              <a:t> prévus dans le plan adopté et à </a:t>
            </a:r>
            <a:r>
              <a:rPr lang="fr-FR" sz="1800" dirty="0">
                <a:solidFill>
                  <a:srgbClr val="FF0000"/>
                </a:solidFill>
              </a:rPr>
              <a:t>5 % du budget prévisionnel </a:t>
            </a:r>
            <a:r>
              <a:rPr lang="fr-FR" sz="1800" dirty="0">
                <a:solidFill>
                  <a:schemeClr val="accent1"/>
                </a:solidFill>
              </a:rPr>
              <a:t>(art. 14-2-1 de la loi du  10 juillet 1965)</a:t>
            </a:r>
          </a:p>
          <a:p>
            <a:pPr marL="285750" lvl="0" indent="-285750" algn="just" defTabSz="457200">
              <a:lnSpc>
                <a:spcPct val="100000"/>
              </a:lnSpc>
              <a:spcBef>
                <a:spcPts val="0"/>
              </a:spcBef>
              <a:spcAft>
                <a:spcPts val="0"/>
              </a:spcAft>
              <a:buClrTx/>
              <a:buSzTx/>
              <a:buFontTx/>
              <a:buChar char="-"/>
              <a:defRPr/>
            </a:pPr>
            <a:r>
              <a:rPr lang="fr-FR" sz="1800" dirty="0"/>
              <a:t>Les fonds doivent être déposés sur un </a:t>
            </a:r>
            <a:r>
              <a:rPr lang="fr-FR" sz="1800" dirty="0">
                <a:solidFill>
                  <a:srgbClr val="FF0000"/>
                </a:solidFill>
              </a:rPr>
              <a:t>compte bancaire séparé et rémunéré </a:t>
            </a:r>
            <a:r>
              <a:rPr lang="fr-FR" sz="1800" dirty="0">
                <a:solidFill>
                  <a:schemeClr val="accent1"/>
                </a:solidFill>
              </a:rPr>
              <a:t>(art. 18 de la loi du  10 juillet 1965) </a:t>
            </a:r>
          </a:p>
          <a:p>
            <a:pPr marL="285750" lvl="0" indent="-285750" algn="just" defTabSz="457200">
              <a:lnSpc>
                <a:spcPct val="100000"/>
              </a:lnSpc>
              <a:spcBef>
                <a:spcPts val="0"/>
              </a:spcBef>
              <a:spcAft>
                <a:spcPts val="0"/>
              </a:spcAft>
              <a:buClrTx/>
              <a:buSzTx/>
              <a:buFontTx/>
              <a:buChar char="-"/>
              <a:defRPr/>
            </a:pPr>
            <a:r>
              <a:rPr lang="fr-FR" sz="1800" dirty="0"/>
              <a:t>Les appels de fonds devront respecter </a:t>
            </a:r>
            <a:r>
              <a:rPr lang="fr-FR" sz="1800" dirty="0">
                <a:solidFill>
                  <a:srgbClr val="FF0000"/>
                </a:solidFill>
              </a:rPr>
              <a:t>les mêmes modalités que celles pour le budget prévisionnel </a:t>
            </a:r>
            <a:r>
              <a:rPr lang="fr-FR" sz="1800" dirty="0">
                <a:solidFill>
                  <a:schemeClr val="accent1"/>
                </a:solidFill>
              </a:rPr>
              <a:t>(art. de la loi du  10-1 juillet 1965)</a:t>
            </a:r>
          </a:p>
          <a:p>
            <a:pPr marL="285750" lvl="0" indent="-285750" algn="just" defTabSz="457200">
              <a:lnSpc>
                <a:spcPct val="100000"/>
              </a:lnSpc>
              <a:spcBef>
                <a:spcPts val="0"/>
              </a:spcBef>
              <a:spcAft>
                <a:spcPts val="0"/>
              </a:spcAft>
              <a:buClrTx/>
              <a:buSzTx/>
              <a:buFontTx/>
              <a:buChar char="-"/>
              <a:defRPr/>
            </a:pPr>
            <a:r>
              <a:rPr lang="fr-FR" sz="1800" dirty="0"/>
              <a:t>Les sommes sont acquises au lot et donc </a:t>
            </a:r>
            <a:r>
              <a:rPr lang="fr-FR" sz="1800" dirty="0">
                <a:solidFill>
                  <a:srgbClr val="FF0000"/>
                </a:solidFill>
              </a:rPr>
              <a:t>non remboursables </a:t>
            </a:r>
            <a:r>
              <a:rPr lang="fr-FR" sz="1800" dirty="0">
                <a:solidFill>
                  <a:schemeClr val="accent1"/>
                </a:solidFill>
              </a:rPr>
              <a:t>(art. 18 de la loi du  10 juillet 1965)</a:t>
            </a:r>
          </a:p>
          <a:p>
            <a:pPr marL="285750" lvl="0" indent="-285750" algn="just" defTabSz="457200">
              <a:lnSpc>
                <a:spcPct val="100000"/>
              </a:lnSpc>
              <a:spcBef>
                <a:spcPts val="0"/>
              </a:spcBef>
              <a:spcAft>
                <a:spcPts val="0"/>
              </a:spcAft>
              <a:buClrTx/>
              <a:buSzTx/>
              <a:buFontTx/>
              <a:buChar char="-"/>
              <a:defRPr/>
            </a:pPr>
            <a:r>
              <a:rPr lang="fr-FR" sz="1800" dirty="0"/>
              <a:t>L’affectation doit tenir de l’existence de </a:t>
            </a:r>
            <a:r>
              <a:rPr lang="fr-FR" sz="1800" dirty="0">
                <a:solidFill>
                  <a:srgbClr val="FF0000"/>
                </a:solidFill>
              </a:rPr>
              <a:t>parties communes spéciales </a:t>
            </a:r>
            <a:r>
              <a:rPr lang="fr-FR" sz="1800" dirty="0"/>
              <a:t>ou de clé de répartition des charges </a:t>
            </a:r>
            <a:r>
              <a:rPr lang="fr-FR" sz="1800" dirty="0">
                <a:solidFill>
                  <a:schemeClr val="accent1"/>
                </a:solidFill>
              </a:rPr>
              <a:t>(art. 14-2-1 de la loi du 10 juillet 1965 modifié par la loi ELAN)</a:t>
            </a:r>
          </a:p>
        </p:txBody>
      </p:sp>
      <p:graphicFrame>
        <p:nvGraphicFramePr>
          <p:cNvPr id="6" name="Tableau 5">
            <a:extLst>
              <a:ext uri="{FF2B5EF4-FFF2-40B4-BE49-F238E27FC236}">
                <a16:creationId xmlns:a16="http://schemas.microsoft.com/office/drawing/2014/main" id="{B6DEDCAE-17C7-44E0-AE46-F5C1E1CD49FE}"/>
              </a:ext>
            </a:extLst>
          </p:cNvPr>
          <p:cNvGraphicFramePr>
            <a:graphicFrameLocks noGrp="1"/>
          </p:cNvGraphicFramePr>
          <p:nvPr/>
        </p:nvGraphicFramePr>
        <p:xfrm>
          <a:off x="3531198" y="3838669"/>
          <a:ext cx="5111750" cy="1371672"/>
        </p:xfrm>
        <a:graphic>
          <a:graphicData uri="http://schemas.openxmlformats.org/drawingml/2006/table">
            <a:tbl>
              <a:tblPr firstRow="1" bandRow="1">
                <a:tableStyleId>{F5AB1C69-6EDB-4FF4-983F-18BD219EF322}</a:tableStyleId>
              </a:tblPr>
              <a:tblGrid>
                <a:gridCol w="2209507">
                  <a:extLst>
                    <a:ext uri="{9D8B030D-6E8A-4147-A177-3AD203B41FA5}">
                      <a16:colId xmlns:a16="http://schemas.microsoft.com/office/drawing/2014/main" val="20000"/>
                    </a:ext>
                  </a:extLst>
                </a:gridCol>
                <a:gridCol w="1425260">
                  <a:extLst>
                    <a:ext uri="{9D8B030D-6E8A-4147-A177-3AD203B41FA5}">
                      <a16:colId xmlns:a16="http://schemas.microsoft.com/office/drawing/2014/main" val="20001"/>
                    </a:ext>
                  </a:extLst>
                </a:gridCol>
                <a:gridCol w="1476983">
                  <a:extLst>
                    <a:ext uri="{9D8B030D-6E8A-4147-A177-3AD203B41FA5}">
                      <a16:colId xmlns:a16="http://schemas.microsoft.com/office/drawing/2014/main" val="20002"/>
                    </a:ext>
                  </a:extLst>
                </a:gridCol>
              </a:tblGrid>
              <a:tr h="274712">
                <a:tc>
                  <a:txBody>
                    <a:bodyPr/>
                    <a:lstStyle/>
                    <a:p>
                      <a:pPr algn="ctr"/>
                      <a:r>
                        <a:rPr lang="fr-FR" sz="1800" dirty="0"/>
                        <a:t>105</a:t>
                      </a:r>
                    </a:p>
                  </a:txBody>
                  <a:tcPr marL="68605" marR="68605" marT="34299" marB="34299"/>
                </a:tc>
                <a:tc gridSpan="2">
                  <a:txBody>
                    <a:bodyPr/>
                    <a:lstStyle/>
                    <a:p>
                      <a:pPr algn="ctr"/>
                      <a:r>
                        <a:rPr lang="fr-FR" sz="1800" dirty="0"/>
                        <a:t>Fonds de </a:t>
                      </a:r>
                      <a:r>
                        <a:rPr lang="fr-FR" sz="1800" baseline="0" dirty="0"/>
                        <a:t>travaux</a:t>
                      </a:r>
                      <a:endParaRPr lang="fr-FR" sz="1800" dirty="0"/>
                    </a:p>
                  </a:txBody>
                  <a:tcPr marL="68605" marR="68605" marT="34299" marB="34299"/>
                </a:tc>
                <a:tc hMerge="1">
                  <a:txBody>
                    <a:bodyPr/>
                    <a:lstStyle/>
                    <a:p>
                      <a:endParaRPr lang="fr-FR" dirty="0"/>
                    </a:p>
                  </a:txBody>
                  <a:tcPr/>
                </a:tc>
                <a:extLst>
                  <a:ext uri="{0D108BD9-81ED-4DB2-BD59-A6C34878D82A}">
                    <a16:rowId xmlns:a16="http://schemas.microsoft.com/office/drawing/2014/main" val="10000"/>
                  </a:ext>
                </a:extLst>
              </a:tr>
              <a:tr h="251631">
                <a:tc>
                  <a:txBody>
                    <a:bodyPr/>
                    <a:lstStyle/>
                    <a:p>
                      <a:pPr algn="ctr"/>
                      <a:r>
                        <a:rPr lang="fr-FR" sz="1800" dirty="0"/>
                        <a:t>Libellé</a:t>
                      </a:r>
                    </a:p>
                  </a:txBody>
                  <a:tcPr marL="68605" marR="68605" marT="34299" marB="34299"/>
                </a:tc>
                <a:tc>
                  <a:txBody>
                    <a:bodyPr/>
                    <a:lstStyle/>
                    <a:p>
                      <a:pPr algn="ctr"/>
                      <a:r>
                        <a:rPr lang="fr-FR" sz="1800" dirty="0"/>
                        <a:t>Débit</a:t>
                      </a:r>
                    </a:p>
                  </a:txBody>
                  <a:tcPr marL="68605" marR="68605" marT="34299" marB="34299"/>
                </a:tc>
                <a:tc>
                  <a:txBody>
                    <a:bodyPr/>
                    <a:lstStyle/>
                    <a:p>
                      <a:pPr algn="ctr"/>
                      <a:r>
                        <a:rPr lang="fr-FR" sz="1800" dirty="0"/>
                        <a:t>Crédit</a:t>
                      </a:r>
                    </a:p>
                  </a:txBody>
                  <a:tcPr marL="68605" marR="68605" marT="34299" marB="34299"/>
                </a:tc>
                <a:extLst>
                  <a:ext uri="{0D108BD9-81ED-4DB2-BD59-A6C34878D82A}">
                    <a16:rowId xmlns:a16="http://schemas.microsoft.com/office/drawing/2014/main" val="10001"/>
                  </a:ext>
                </a:extLst>
              </a:tr>
              <a:tr h="342802">
                <a:tc>
                  <a:txBody>
                    <a:bodyPr/>
                    <a:lstStyle/>
                    <a:p>
                      <a:r>
                        <a:rPr lang="fr-FR" sz="1800" dirty="0"/>
                        <a:t>Fonds travaux</a:t>
                      </a:r>
                    </a:p>
                  </a:txBody>
                  <a:tcPr marL="68605" marR="68605" marT="34299" marB="34299"/>
                </a:tc>
                <a:tc>
                  <a:txBody>
                    <a:bodyPr/>
                    <a:lstStyle/>
                    <a:p>
                      <a:pPr algn="ctr"/>
                      <a:endParaRPr lang="fr-FR" sz="1800" b="1" dirty="0">
                        <a:solidFill>
                          <a:srgbClr val="0070C0"/>
                        </a:solidFill>
                      </a:endParaRPr>
                    </a:p>
                  </a:txBody>
                  <a:tcPr marL="68605" marR="68605" marT="34299" marB="34299"/>
                </a:tc>
                <a:tc>
                  <a:txBody>
                    <a:bodyPr/>
                    <a:lstStyle/>
                    <a:p>
                      <a:pPr algn="ctr"/>
                      <a:r>
                        <a:rPr lang="fr-FR" sz="1800" dirty="0"/>
                        <a:t>1500 €</a:t>
                      </a:r>
                    </a:p>
                  </a:txBody>
                  <a:tcPr marL="68605" marR="68605" marT="34299" marB="34299"/>
                </a:tc>
                <a:extLst>
                  <a:ext uri="{0D108BD9-81ED-4DB2-BD59-A6C34878D82A}">
                    <a16:rowId xmlns:a16="http://schemas.microsoft.com/office/drawing/2014/main" val="10002"/>
                  </a:ext>
                </a:extLst>
              </a:tr>
              <a:tr h="251631">
                <a:tc>
                  <a:txBody>
                    <a:bodyPr/>
                    <a:lstStyle/>
                    <a:p>
                      <a:r>
                        <a:rPr lang="fr-FR" sz="1800" dirty="0"/>
                        <a:t>Solde</a:t>
                      </a:r>
                    </a:p>
                  </a:txBody>
                  <a:tcPr marL="68605" marR="68605" marT="34299" marB="34299"/>
                </a:tc>
                <a:tc>
                  <a:txBody>
                    <a:bodyPr/>
                    <a:lstStyle/>
                    <a:p>
                      <a:pPr algn="ctr"/>
                      <a:endParaRPr lang="fr-FR" sz="1800" dirty="0">
                        <a:solidFill>
                          <a:srgbClr val="C00000"/>
                        </a:solidFill>
                      </a:endParaRPr>
                    </a:p>
                  </a:txBody>
                  <a:tcPr marL="68605" marR="68605" marT="34299" marB="34299"/>
                </a:tc>
                <a:tc>
                  <a:txBody>
                    <a:bodyPr/>
                    <a:lstStyle/>
                    <a:p>
                      <a:pPr algn="ctr"/>
                      <a:r>
                        <a:rPr lang="fr-FR" sz="1800" b="1" dirty="0">
                          <a:solidFill>
                            <a:srgbClr val="C00000"/>
                          </a:solidFill>
                        </a:rPr>
                        <a:t>1500</a:t>
                      </a:r>
                      <a:r>
                        <a:rPr lang="fr-FR" sz="1800" b="1" baseline="0" dirty="0">
                          <a:solidFill>
                            <a:srgbClr val="C00000"/>
                          </a:solidFill>
                        </a:rPr>
                        <a:t> €</a:t>
                      </a:r>
                      <a:endParaRPr lang="fr-FR" sz="1800" b="1" dirty="0">
                        <a:solidFill>
                          <a:srgbClr val="C00000"/>
                        </a:solidFill>
                      </a:endParaRPr>
                    </a:p>
                  </a:txBody>
                  <a:tcPr marL="68605" marR="68605" marT="34299" marB="34299"/>
                </a:tc>
                <a:extLst>
                  <a:ext uri="{0D108BD9-81ED-4DB2-BD59-A6C34878D82A}">
                    <a16:rowId xmlns:a16="http://schemas.microsoft.com/office/drawing/2014/main" val="10003"/>
                  </a:ext>
                </a:extLst>
              </a:tr>
            </a:tbl>
          </a:graphicData>
        </a:graphic>
      </p:graphicFrame>
      <p:graphicFrame>
        <p:nvGraphicFramePr>
          <p:cNvPr id="7" name="Tableau 6">
            <a:extLst>
              <a:ext uri="{FF2B5EF4-FFF2-40B4-BE49-F238E27FC236}">
                <a16:creationId xmlns:a16="http://schemas.microsoft.com/office/drawing/2014/main" id="{FD4A3BE9-5018-4AC0-A758-B98AAA1709AF}"/>
              </a:ext>
            </a:extLst>
          </p:cNvPr>
          <p:cNvGraphicFramePr>
            <a:graphicFrameLocks noGrp="1"/>
          </p:cNvGraphicFramePr>
          <p:nvPr/>
        </p:nvGraphicFramePr>
        <p:xfrm>
          <a:off x="140824" y="5625578"/>
          <a:ext cx="3227065" cy="1082392"/>
        </p:xfrm>
        <a:graphic>
          <a:graphicData uri="http://schemas.openxmlformats.org/drawingml/2006/table">
            <a:tbl>
              <a:tblPr firstRow="1" bandRow="1">
                <a:tableStyleId>{0660B408-B3CF-4A94-85FC-2B1E0A45F4A2}</a:tableStyleId>
              </a:tblPr>
              <a:tblGrid>
                <a:gridCol w="1394868">
                  <a:extLst>
                    <a:ext uri="{9D8B030D-6E8A-4147-A177-3AD203B41FA5}">
                      <a16:colId xmlns:a16="http://schemas.microsoft.com/office/drawing/2014/main" val="20000"/>
                    </a:ext>
                  </a:extLst>
                </a:gridCol>
                <a:gridCol w="899770">
                  <a:extLst>
                    <a:ext uri="{9D8B030D-6E8A-4147-A177-3AD203B41FA5}">
                      <a16:colId xmlns:a16="http://schemas.microsoft.com/office/drawing/2014/main" val="20001"/>
                    </a:ext>
                  </a:extLst>
                </a:gridCol>
                <a:gridCol w="932427">
                  <a:extLst>
                    <a:ext uri="{9D8B030D-6E8A-4147-A177-3AD203B41FA5}">
                      <a16:colId xmlns:a16="http://schemas.microsoft.com/office/drawing/2014/main" val="20002"/>
                    </a:ext>
                  </a:extLst>
                </a:gridCol>
              </a:tblGrid>
              <a:tr h="331768">
                <a:tc>
                  <a:txBody>
                    <a:bodyPr/>
                    <a:lstStyle/>
                    <a:p>
                      <a:pPr algn="ctr"/>
                      <a:r>
                        <a:rPr lang="fr-FR" sz="1600" dirty="0"/>
                        <a:t>4501</a:t>
                      </a:r>
                    </a:p>
                  </a:txBody>
                  <a:tcPr marL="68535" marR="68535" marT="34274" marB="34274"/>
                </a:tc>
                <a:tc gridSpan="2">
                  <a:txBody>
                    <a:bodyPr/>
                    <a:lstStyle/>
                    <a:p>
                      <a:pPr algn="ctr"/>
                      <a:r>
                        <a:rPr lang="fr-FR" sz="1600" dirty="0"/>
                        <a:t>Copropriétaire A</a:t>
                      </a:r>
                    </a:p>
                  </a:txBody>
                  <a:tcPr marL="68535" marR="68535" marT="34274" marB="34274"/>
                </a:tc>
                <a:tc hMerge="1">
                  <a:txBody>
                    <a:bodyPr/>
                    <a:lstStyle/>
                    <a:p>
                      <a:endParaRPr lang="fr-FR" dirty="0"/>
                    </a:p>
                  </a:txBody>
                  <a:tcPr/>
                </a:tc>
                <a:extLst>
                  <a:ext uri="{0D108BD9-81ED-4DB2-BD59-A6C34878D82A}">
                    <a16:rowId xmlns:a16="http://schemas.microsoft.com/office/drawing/2014/main" val="10000"/>
                  </a:ext>
                </a:extLst>
              </a:tr>
              <a:tr h="280920">
                <a:tc>
                  <a:txBody>
                    <a:bodyPr/>
                    <a:lstStyle/>
                    <a:p>
                      <a:pPr algn="ctr"/>
                      <a:r>
                        <a:rPr lang="fr-FR" sz="1600" dirty="0"/>
                        <a:t>Libellé</a:t>
                      </a:r>
                    </a:p>
                  </a:txBody>
                  <a:tcPr marL="68535" marR="68535" marT="34274" marB="34274"/>
                </a:tc>
                <a:tc>
                  <a:txBody>
                    <a:bodyPr/>
                    <a:lstStyle/>
                    <a:p>
                      <a:pPr algn="ctr"/>
                      <a:r>
                        <a:rPr lang="fr-FR" sz="1600" dirty="0"/>
                        <a:t>Débit</a:t>
                      </a:r>
                    </a:p>
                  </a:txBody>
                  <a:tcPr marL="68535" marR="68535" marT="34274" marB="34274"/>
                </a:tc>
                <a:tc>
                  <a:txBody>
                    <a:bodyPr/>
                    <a:lstStyle/>
                    <a:p>
                      <a:pPr algn="ctr"/>
                      <a:r>
                        <a:rPr lang="fr-FR" sz="1600" dirty="0"/>
                        <a:t>Crédit</a:t>
                      </a:r>
                    </a:p>
                  </a:txBody>
                  <a:tcPr marL="68535" marR="68535" marT="34274" marB="34274"/>
                </a:tc>
                <a:extLst>
                  <a:ext uri="{0D108BD9-81ED-4DB2-BD59-A6C34878D82A}">
                    <a16:rowId xmlns:a16="http://schemas.microsoft.com/office/drawing/2014/main" val="10001"/>
                  </a:ext>
                </a:extLst>
              </a:tr>
              <a:tr h="4382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t>Fonds travaux</a:t>
                      </a:r>
                    </a:p>
                  </a:txBody>
                  <a:tcPr marL="68535" marR="68535" marT="34274" marB="34274"/>
                </a:tc>
                <a:tc>
                  <a:txBody>
                    <a:bodyPr/>
                    <a:lstStyle/>
                    <a:p>
                      <a:pPr algn="ctr"/>
                      <a:r>
                        <a:rPr lang="fr-FR" sz="1600" dirty="0">
                          <a:solidFill>
                            <a:srgbClr val="FF0000"/>
                          </a:solidFill>
                        </a:rPr>
                        <a:t>500 €</a:t>
                      </a:r>
                      <a:endParaRPr lang="fr-FR" sz="1600" b="1" dirty="0">
                        <a:solidFill>
                          <a:srgbClr val="FF0000"/>
                        </a:solidFill>
                      </a:endParaRPr>
                    </a:p>
                  </a:txBody>
                  <a:tcPr marL="68535" marR="68535" marT="34274" marB="34274"/>
                </a:tc>
                <a:tc>
                  <a:txBody>
                    <a:bodyPr/>
                    <a:lstStyle/>
                    <a:p>
                      <a:pPr algn="ctr"/>
                      <a:endParaRPr lang="fr-FR" sz="1600" dirty="0"/>
                    </a:p>
                  </a:txBody>
                  <a:tcPr marL="68535" marR="68535" marT="34274" marB="34274"/>
                </a:tc>
                <a:extLst>
                  <a:ext uri="{0D108BD9-81ED-4DB2-BD59-A6C34878D82A}">
                    <a16:rowId xmlns:a16="http://schemas.microsoft.com/office/drawing/2014/main" val="10002"/>
                  </a:ext>
                </a:extLst>
              </a:tr>
            </a:tbl>
          </a:graphicData>
        </a:graphic>
      </p:graphicFrame>
      <p:graphicFrame>
        <p:nvGraphicFramePr>
          <p:cNvPr id="8" name="Tableau 7">
            <a:extLst>
              <a:ext uri="{FF2B5EF4-FFF2-40B4-BE49-F238E27FC236}">
                <a16:creationId xmlns:a16="http://schemas.microsoft.com/office/drawing/2014/main" id="{EB628140-29A2-4E21-8079-80385F22D432}"/>
              </a:ext>
            </a:extLst>
          </p:cNvPr>
          <p:cNvGraphicFramePr>
            <a:graphicFrameLocks noGrp="1"/>
          </p:cNvGraphicFramePr>
          <p:nvPr/>
        </p:nvGraphicFramePr>
        <p:xfrm>
          <a:off x="4273282" y="5625578"/>
          <a:ext cx="3645435" cy="1082393"/>
        </p:xfrm>
        <a:graphic>
          <a:graphicData uri="http://schemas.openxmlformats.org/drawingml/2006/table">
            <a:tbl>
              <a:tblPr firstRow="1" bandRow="1">
                <a:tableStyleId>{073A0DAA-6AF3-43AB-8588-CEC1D06C72B9}</a:tableStyleId>
              </a:tblPr>
              <a:tblGrid>
                <a:gridCol w="1575705">
                  <a:extLst>
                    <a:ext uri="{9D8B030D-6E8A-4147-A177-3AD203B41FA5}">
                      <a16:colId xmlns:a16="http://schemas.microsoft.com/office/drawing/2014/main" val="20000"/>
                    </a:ext>
                  </a:extLst>
                </a:gridCol>
                <a:gridCol w="1016421">
                  <a:extLst>
                    <a:ext uri="{9D8B030D-6E8A-4147-A177-3AD203B41FA5}">
                      <a16:colId xmlns:a16="http://schemas.microsoft.com/office/drawing/2014/main" val="20001"/>
                    </a:ext>
                  </a:extLst>
                </a:gridCol>
                <a:gridCol w="1053309">
                  <a:extLst>
                    <a:ext uri="{9D8B030D-6E8A-4147-A177-3AD203B41FA5}">
                      <a16:colId xmlns:a16="http://schemas.microsoft.com/office/drawing/2014/main" val="20002"/>
                    </a:ext>
                  </a:extLst>
                </a:gridCol>
              </a:tblGrid>
              <a:tr h="331769">
                <a:tc>
                  <a:txBody>
                    <a:bodyPr/>
                    <a:lstStyle/>
                    <a:p>
                      <a:pPr algn="ctr"/>
                      <a:r>
                        <a:rPr lang="fr-FR" sz="1600" dirty="0"/>
                        <a:t>4502</a:t>
                      </a:r>
                    </a:p>
                  </a:txBody>
                  <a:tcPr marL="68582" marR="68582" marT="34274" marB="34274"/>
                </a:tc>
                <a:tc gridSpan="2">
                  <a:txBody>
                    <a:bodyPr/>
                    <a:lstStyle/>
                    <a:p>
                      <a:pPr algn="ctr"/>
                      <a:r>
                        <a:rPr lang="fr-FR" sz="1600" dirty="0"/>
                        <a:t>Copropriétaire B</a:t>
                      </a:r>
                    </a:p>
                  </a:txBody>
                  <a:tcPr marL="68582" marR="68582" marT="34274" marB="34274"/>
                </a:tc>
                <a:tc hMerge="1">
                  <a:txBody>
                    <a:bodyPr/>
                    <a:lstStyle/>
                    <a:p>
                      <a:endParaRPr lang="fr-FR" dirty="0"/>
                    </a:p>
                  </a:txBody>
                  <a:tcPr/>
                </a:tc>
                <a:extLst>
                  <a:ext uri="{0D108BD9-81ED-4DB2-BD59-A6C34878D82A}">
                    <a16:rowId xmlns:a16="http://schemas.microsoft.com/office/drawing/2014/main" val="10000"/>
                  </a:ext>
                </a:extLst>
              </a:tr>
              <a:tr h="267772">
                <a:tc>
                  <a:txBody>
                    <a:bodyPr/>
                    <a:lstStyle/>
                    <a:p>
                      <a:pPr algn="ctr"/>
                      <a:r>
                        <a:rPr lang="fr-FR" sz="1600" dirty="0"/>
                        <a:t>Libellé</a:t>
                      </a:r>
                    </a:p>
                  </a:txBody>
                  <a:tcPr marL="68582" marR="68582" marT="34274" marB="34274"/>
                </a:tc>
                <a:tc>
                  <a:txBody>
                    <a:bodyPr/>
                    <a:lstStyle/>
                    <a:p>
                      <a:pPr algn="ctr"/>
                      <a:r>
                        <a:rPr lang="fr-FR" sz="1600" dirty="0"/>
                        <a:t>Débit</a:t>
                      </a:r>
                    </a:p>
                  </a:txBody>
                  <a:tcPr marL="68582" marR="68582" marT="34274" marB="34274"/>
                </a:tc>
                <a:tc>
                  <a:txBody>
                    <a:bodyPr/>
                    <a:lstStyle/>
                    <a:p>
                      <a:pPr algn="ctr"/>
                      <a:r>
                        <a:rPr lang="fr-FR" sz="1600" dirty="0"/>
                        <a:t>Crédit</a:t>
                      </a:r>
                    </a:p>
                  </a:txBody>
                  <a:tcPr marL="68582" marR="68582" marT="34274" marB="34274"/>
                </a:tc>
                <a:extLst>
                  <a:ext uri="{0D108BD9-81ED-4DB2-BD59-A6C34878D82A}">
                    <a16:rowId xmlns:a16="http://schemas.microsoft.com/office/drawing/2014/main" val="10001"/>
                  </a:ext>
                </a:extLst>
              </a:tr>
              <a:tr h="438236">
                <a:tc>
                  <a:txBody>
                    <a:bodyPr/>
                    <a:lstStyle/>
                    <a:p>
                      <a:r>
                        <a:rPr lang="fr-FR" sz="1600" dirty="0"/>
                        <a:t>Fonds travaux</a:t>
                      </a:r>
                    </a:p>
                  </a:txBody>
                  <a:tcPr marL="68582" marR="68582" marT="34274" marB="34274"/>
                </a:tc>
                <a:tc>
                  <a:txBody>
                    <a:bodyPr/>
                    <a:lstStyle/>
                    <a:p>
                      <a:pPr algn="ctr"/>
                      <a:r>
                        <a:rPr lang="fr-FR" sz="1600" dirty="0">
                          <a:solidFill>
                            <a:srgbClr val="FF0000"/>
                          </a:solidFill>
                        </a:rPr>
                        <a:t>800 €</a:t>
                      </a:r>
                      <a:endParaRPr lang="fr-FR" sz="1600" b="1" dirty="0">
                        <a:solidFill>
                          <a:srgbClr val="FF0000"/>
                        </a:solidFill>
                      </a:endParaRPr>
                    </a:p>
                  </a:txBody>
                  <a:tcPr marL="68582" marR="68582" marT="34274" marB="34274"/>
                </a:tc>
                <a:tc>
                  <a:txBody>
                    <a:bodyPr/>
                    <a:lstStyle/>
                    <a:p>
                      <a:pPr algn="ctr"/>
                      <a:endParaRPr lang="fr-FR" sz="1600" dirty="0"/>
                    </a:p>
                  </a:txBody>
                  <a:tcPr marL="68582" marR="68582" marT="34274" marB="34274"/>
                </a:tc>
                <a:extLst>
                  <a:ext uri="{0D108BD9-81ED-4DB2-BD59-A6C34878D82A}">
                    <a16:rowId xmlns:a16="http://schemas.microsoft.com/office/drawing/2014/main" val="10002"/>
                  </a:ext>
                </a:extLst>
              </a:tr>
            </a:tbl>
          </a:graphicData>
        </a:graphic>
      </p:graphicFrame>
      <p:graphicFrame>
        <p:nvGraphicFramePr>
          <p:cNvPr id="9" name="Tableau 8">
            <a:extLst>
              <a:ext uri="{FF2B5EF4-FFF2-40B4-BE49-F238E27FC236}">
                <a16:creationId xmlns:a16="http://schemas.microsoft.com/office/drawing/2014/main" id="{1CC1348B-9251-4BA6-98DE-C1F7D728AD8D}"/>
              </a:ext>
            </a:extLst>
          </p:cNvPr>
          <p:cNvGraphicFramePr>
            <a:graphicFrameLocks noGrp="1"/>
          </p:cNvGraphicFramePr>
          <p:nvPr/>
        </p:nvGraphicFramePr>
        <p:xfrm>
          <a:off x="8890503" y="5625578"/>
          <a:ext cx="3087897" cy="1082396"/>
        </p:xfrm>
        <a:graphic>
          <a:graphicData uri="http://schemas.openxmlformats.org/drawingml/2006/table">
            <a:tbl>
              <a:tblPr firstRow="1" bandRow="1">
                <a:tableStyleId>{7DF18680-E054-41AD-8BC1-D1AEF772440D}</a:tableStyleId>
              </a:tblPr>
              <a:tblGrid>
                <a:gridCol w="1334715">
                  <a:extLst>
                    <a:ext uri="{9D8B030D-6E8A-4147-A177-3AD203B41FA5}">
                      <a16:colId xmlns:a16="http://schemas.microsoft.com/office/drawing/2014/main" val="20000"/>
                    </a:ext>
                  </a:extLst>
                </a:gridCol>
                <a:gridCol w="860967">
                  <a:extLst>
                    <a:ext uri="{9D8B030D-6E8A-4147-A177-3AD203B41FA5}">
                      <a16:colId xmlns:a16="http://schemas.microsoft.com/office/drawing/2014/main" val="20001"/>
                    </a:ext>
                  </a:extLst>
                </a:gridCol>
                <a:gridCol w="892215">
                  <a:extLst>
                    <a:ext uri="{9D8B030D-6E8A-4147-A177-3AD203B41FA5}">
                      <a16:colId xmlns:a16="http://schemas.microsoft.com/office/drawing/2014/main" val="20002"/>
                    </a:ext>
                  </a:extLst>
                </a:gridCol>
              </a:tblGrid>
              <a:tr h="331769">
                <a:tc>
                  <a:txBody>
                    <a:bodyPr/>
                    <a:lstStyle/>
                    <a:p>
                      <a:pPr algn="ctr"/>
                      <a:r>
                        <a:rPr lang="fr-FR" sz="1600" dirty="0"/>
                        <a:t>4503</a:t>
                      </a:r>
                    </a:p>
                  </a:txBody>
                  <a:tcPr marL="68618" marR="68618" marT="34275" marB="34275"/>
                </a:tc>
                <a:tc gridSpan="2">
                  <a:txBody>
                    <a:bodyPr/>
                    <a:lstStyle/>
                    <a:p>
                      <a:pPr algn="ctr"/>
                      <a:r>
                        <a:rPr lang="fr-FR" sz="1600" dirty="0"/>
                        <a:t>Copropriétaire C</a:t>
                      </a:r>
                    </a:p>
                  </a:txBody>
                  <a:tcPr marL="68618" marR="68618" marT="34275" marB="34275"/>
                </a:tc>
                <a:tc hMerge="1">
                  <a:txBody>
                    <a:bodyPr/>
                    <a:lstStyle/>
                    <a:p>
                      <a:endParaRPr lang="fr-FR" dirty="0"/>
                    </a:p>
                  </a:txBody>
                  <a:tcPr/>
                </a:tc>
                <a:extLst>
                  <a:ext uri="{0D108BD9-81ED-4DB2-BD59-A6C34878D82A}">
                    <a16:rowId xmlns:a16="http://schemas.microsoft.com/office/drawing/2014/main" val="10000"/>
                  </a:ext>
                </a:extLst>
              </a:tr>
              <a:tr h="280919">
                <a:tc>
                  <a:txBody>
                    <a:bodyPr/>
                    <a:lstStyle/>
                    <a:p>
                      <a:pPr algn="ctr"/>
                      <a:r>
                        <a:rPr lang="fr-FR" sz="1600" dirty="0"/>
                        <a:t>Libellé</a:t>
                      </a:r>
                    </a:p>
                  </a:txBody>
                  <a:tcPr marL="68618" marR="68618" marT="34275" marB="34275"/>
                </a:tc>
                <a:tc>
                  <a:txBody>
                    <a:bodyPr/>
                    <a:lstStyle/>
                    <a:p>
                      <a:pPr algn="ctr"/>
                      <a:r>
                        <a:rPr lang="fr-FR" sz="1600" dirty="0"/>
                        <a:t>Débit</a:t>
                      </a:r>
                    </a:p>
                  </a:txBody>
                  <a:tcPr marL="68618" marR="68618" marT="34275" marB="34275"/>
                </a:tc>
                <a:tc>
                  <a:txBody>
                    <a:bodyPr/>
                    <a:lstStyle/>
                    <a:p>
                      <a:pPr algn="ctr"/>
                      <a:r>
                        <a:rPr lang="fr-FR" sz="1600" dirty="0"/>
                        <a:t>Crédit</a:t>
                      </a:r>
                    </a:p>
                  </a:txBody>
                  <a:tcPr marL="68618" marR="68618" marT="34275" marB="34275"/>
                </a:tc>
                <a:extLst>
                  <a:ext uri="{0D108BD9-81ED-4DB2-BD59-A6C34878D82A}">
                    <a16:rowId xmlns:a16="http://schemas.microsoft.com/office/drawing/2014/main" val="10001"/>
                  </a:ext>
                </a:extLst>
              </a:tr>
              <a:tr h="438237">
                <a:tc>
                  <a:txBody>
                    <a:bodyPr/>
                    <a:lstStyle/>
                    <a:p>
                      <a:r>
                        <a:rPr lang="fr-FR" sz="1600" dirty="0"/>
                        <a:t>Fonds</a:t>
                      </a:r>
                      <a:r>
                        <a:rPr lang="fr-FR" sz="1600" baseline="0" dirty="0"/>
                        <a:t> </a:t>
                      </a:r>
                      <a:r>
                        <a:rPr lang="fr-FR" sz="1600" dirty="0"/>
                        <a:t>travaux</a:t>
                      </a:r>
                    </a:p>
                  </a:txBody>
                  <a:tcPr marL="68618" marR="68618" marT="34275" marB="34275"/>
                </a:tc>
                <a:tc>
                  <a:txBody>
                    <a:bodyPr/>
                    <a:lstStyle/>
                    <a:p>
                      <a:pPr algn="ctr"/>
                      <a:r>
                        <a:rPr lang="fr-FR" sz="1600" dirty="0">
                          <a:solidFill>
                            <a:srgbClr val="FF0000"/>
                          </a:solidFill>
                        </a:rPr>
                        <a:t>200 €</a:t>
                      </a:r>
                      <a:endParaRPr lang="fr-FR" sz="1600" b="1" dirty="0">
                        <a:solidFill>
                          <a:srgbClr val="FF0000"/>
                        </a:solidFill>
                      </a:endParaRPr>
                    </a:p>
                  </a:txBody>
                  <a:tcPr marL="68618" marR="68618" marT="34275" marB="34275"/>
                </a:tc>
                <a:tc>
                  <a:txBody>
                    <a:bodyPr/>
                    <a:lstStyle/>
                    <a:p>
                      <a:pPr algn="ctr"/>
                      <a:endParaRPr lang="fr-FR" sz="1600" dirty="0"/>
                    </a:p>
                  </a:txBody>
                  <a:tcPr marL="68618" marR="68618" marT="34275" marB="34275"/>
                </a:tc>
                <a:extLst>
                  <a:ext uri="{0D108BD9-81ED-4DB2-BD59-A6C34878D82A}">
                    <a16:rowId xmlns:a16="http://schemas.microsoft.com/office/drawing/2014/main" val="10002"/>
                  </a:ext>
                </a:extLst>
              </a:tr>
            </a:tbl>
          </a:graphicData>
        </a:graphic>
      </p:graphicFrame>
      <p:cxnSp>
        <p:nvCxnSpPr>
          <p:cNvPr id="10" name="Connecteur droit avec flèche 9">
            <a:extLst>
              <a:ext uri="{FF2B5EF4-FFF2-40B4-BE49-F238E27FC236}">
                <a16:creationId xmlns:a16="http://schemas.microsoft.com/office/drawing/2014/main" id="{710CCC51-FAF0-45BA-9B41-BFAFDBC93CCE}"/>
              </a:ext>
            </a:extLst>
          </p:cNvPr>
          <p:cNvCxnSpPr>
            <a:cxnSpLocks/>
            <a:stCxn id="6" idx="2"/>
            <a:endCxn id="8" idx="0"/>
          </p:cNvCxnSpPr>
          <p:nvPr/>
        </p:nvCxnSpPr>
        <p:spPr>
          <a:xfrm>
            <a:off x="6087073" y="5210341"/>
            <a:ext cx="8926" cy="4152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710CCC51-FAF0-45BA-9B41-BFAFDBC93CCE}"/>
              </a:ext>
            </a:extLst>
          </p:cNvPr>
          <p:cNvCxnSpPr/>
          <p:nvPr/>
        </p:nvCxnSpPr>
        <p:spPr>
          <a:xfrm>
            <a:off x="8090686" y="5210341"/>
            <a:ext cx="627801" cy="2769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710CCC51-FAF0-45BA-9B41-BFAFDBC93CCE}"/>
              </a:ext>
            </a:extLst>
          </p:cNvPr>
          <p:cNvCxnSpPr/>
          <p:nvPr/>
        </p:nvCxnSpPr>
        <p:spPr>
          <a:xfrm flipH="1">
            <a:off x="3358699" y="5210341"/>
            <a:ext cx="685975" cy="2769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15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238298" y="160078"/>
            <a:ext cx="11953702" cy="697753"/>
          </a:xfrm>
          <a:solidFill>
            <a:schemeClr val="accent4">
              <a:lumMod val="40000"/>
              <a:lumOff val="6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le contrôle comptable du fonds de travaux</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238298" y="1204332"/>
            <a:ext cx="11770822" cy="5307167"/>
          </a:xfrm>
        </p:spPr>
        <p:txBody>
          <a:bodyPr>
            <a:noAutofit/>
          </a:bodyPr>
          <a:lstStyle/>
          <a:p>
            <a:pPr marL="0" lvl="0" indent="0">
              <a:lnSpc>
                <a:spcPct val="100000"/>
              </a:lnSpc>
              <a:spcBef>
                <a:spcPts val="0"/>
              </a:spcBef>
              <a:buNone/>
            </a:pPr>
            <a:r>
              <a:rPr lang="fr-FR" sz="800" dirty="0">
                <a:solidFill>
                  <a:prstClr val="black"/>
                </a:solidFill>
                <a:latin typeface="Tw Cen MT" panose="020B0602020104020603"/>
              </a:rPr>
              <a:t>  </a:t>
            </a:r>
          </a:p>
        </p:txBody>
      </p:sp>
      <p:pic>
        <p:nvPicPr>
          <p:cNvPr id="4" name="Image 3">
            <a:extLst>
              <a:ext uri="{FF2B5EF4-FFF2-40B4-BE49-F238E27FC236}">
                <a16:creationId xmlns:a16="http://schemas.microsoft.com/office/drawing/2014/main" id="{F1B8DA8D-074D-417B-898A-E967713FD457}"/>
              </a:ext>
            </a:extLst>
          </p:cNvPr>
          <p:cNvPicPr>
            <a:picLocks noChangeAspect="1"/>
          </p:cNvPicPr>
          <p:nvPr/>
        </p:nvPicPr>
        <p:blipFill>
          <a:blip r:embed="rId2"/>
          <a:stretch>
            <a:fillRect/>
          </a:stretch>
        </p:blipFill>
        <p:spPr>
          <a:xfrm>
            <a:off x="0" y="1047662"/>
            <a:ext cx="12192000" cy="4762676"/>
          </a:xfrm>
          <a:prstGeom prst="rect">
            <a:avLst/>
          </a:prstGeom>
        </p:spPr>
      </p:pic>
      <p:pic>
        <p:nvPicPr>
          <p:cNvPr id="5" name="Image 4">
            <a:extLst>
              <a:ext uri="{FF2B5EF4-FFF2-40B4-BE49-F238E27FC236}">
                <a16:creationId xmlns:a16="http://schemas.microsoft.com/office/drawing/2014/main" id="{78B52429-8476-4CF5-B10D-43B3F00D5E27}"/>
              </a:ext>
            </a:extLst>
          </p:cNvPr>
          <p:cNvPicPr>
            <a:picLocks noChangeAspect="1"/>
          </p:cNvPicPr>
          <p:nvPr/>
        </p:nvPicPr>
        <p:blipFill>
          <a:blip r:embed="rId3"/>
          <a:stretch>
            <a:fillRect/>
          </a:stretch>
        </p:blipFill>
        <p:spPr>
          <a:xfrm>
            <a:off x="0" y="2039389"/>
            <a:ext cx="12192000" cy="4713316"/>
          </a:xfrm>
          <a:prstGeom prst="rect">
            <a:avLst/>
          </a:prstGeom>
        </p:spPr>
      </p:pic>
      <p:sp>
        <p:nvSpPr>
          <p:cNvPr id="6" name="Rectangle 5">
            <a:extLst>
              <a:ext uri="{FF2B5EF4-FFF2-40B4-BE49-F238E27FC236}">
                <a16:creationId xmlns:a16="http://schemas.microsoft.com/office/drawing/2014/main" id="{444A728A-C920-4B28-9331-F5E53F83E255}"/>
              </a:ext>
            </a:extLst>
          </p:cNvPr>
          <p:cNvSpPr/>
          <p:nvPr/>
        </p:nvSpPr>
        <p:spPr>
          <a:xfrm>
            <a:off x="3703964" y="1668087"/>
            <a:ext cx="1507375" cy="4843412"/>
          </a:xfrm>
          <a:prstGeom prst="rect">
            <a:avLst/>
          </a:prstGeom>
          <a:pattFill prst="pct80">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33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extLst>
              <a:ext uri="{FF2B5EF4-FFF2-40B4-BE49-F238E27FC236}">
                <a16:creationId xmlns:a16="http://schemas.microsoft.com/office/drawing/2014/main" id="{3CFA0229-150B-47C1-884D-4D9E6C2C4BA5}"/>
              </a:ext>
            </a:extLst>
          </p:cNvPr>
          <p:cNvSpPr>
            <a:spLocks noGrp="1" noChangeArrowheads="1"/>
          </p:cNvSpPr>
          <p:nvPr>
            <p:ph type="title"/>
          </p:nvPr>
        </p:nvSpPr>
        <p:spPr>
          <a:xfrm>
            <a:off x="1066940" y="114626"/>
            <a:ext cx="10181533" cy="771274"/>
          </a:xfrm>
          <a:solidFill>
            <a:schemeClr val="accent4">
              <a:lumMod val="40000"/>
              <a:lumOff val="60000"/>
            </a:schemeClr>
          </a:solidFill>
        </p:spPr>
        <p:txBody>
          <a:bodyPr rtlCol="0">
            <a:normAutofit/>
          </a:bodyPr>
          <a:lstStyle/>
          <a:p>
            <a:pPr>
              <a:defRPr/>
            </a:pPr>
            <a:r>
              <a:rPr lang="fr-FR" altLang="fr-FR" sz="4000" b="1" dirty="0">
                <a:solidFill>
                  <a:srgbClr val="0070C0"/>
                </a:solidFill>
              </a:rPr>
              <a:t>Eclatement du</a:t>
            </a:r>
            <a:r>
              <a:rPr lang="fr-FR" altLang="fr-FR" sz="4000" dirty="0">
                <a:solidFill>
                  <a:srgbClr val="0070C0"/>
                </a:solidFill>
              </a:rPr>
              <a:t> </a:t>
            </a:r>
            <a:r>
              <a:rPr lang="fr-FR" altLang="fr-FR" sz="4000" b="1" dirty="0">
                <a:solidFill>
                  <a:srgbClr val="0070C0"/>
                </a:solidFill>
              </a:rPr>
              <a:t>fonds de travaux en </a:t>
            </a:r>
            <a:r>
              <a:rPr lang="fr-FR" altLang="fr-FR" sz="4000" b="1" u="sng" dirty="0">
                <a:solidFill>
                  <a:srgbClr val="0070C0"/>
                </a:solidFill>
              </a:rPr>
              <a:t>sous comptes</a:t>
            </a:r>
            <a:endParaRPr lang="fr-FR" altLang="fr-FR" b="1" dirty="0">
              <a:solidFill>
                <a:srgbClr val="0070C0"/>
              </a:solidFill>
            </a:endParaRPr>
          </a:p>
        </p:txBody>
      </p:sp>
      <p:sp>
        <p:nvSpPr>
          <p:cNvPr id="48131" name="Rectangle 3"/>
          <p:cNvSpPr>
            <a:spLocks noGrp="1" noChangeArrowheads="1"/>
          </p:cNvSpPr>
          <p:nvPr>
            <p:ph idx="1"/>
          </p:nvPr>
        </p:nvSpPr>
        <p:spPr bwMode="auto">
          <a:xfrm>
            <a:off x="3557589" y="2349500"/>
            <a:ext cx="4943475" cy="2833688"/>
          </a:xfrm>
        </p:spPr>
        <p:txBody>
          <a:bodyPr wrap="square" numCol="1" anchor="t" anchorCtr="0" compatLnSpc="1">
            <a:prstTxWarp prst="textNoShape">
              <a:avLst/>
            </a:prstTxWarp>
          </a:bodyPr>
          <a:lstStyle/>
          <a:p>
            <a:endParaRPr lang="fr-FR" altLang="fr-FR" sz="1800"/>
          </a:p>
        </p:txBody>
      </p:sp>
      <p:graphicFrame>
        <p:nvGraphicFramePr>
          <p:cNvPr id="4" name="Espace réservé du contenu 4">
            <a:extLst>
              <a:ext uri="{FF2B5EF4-FFF2-40B4-BE49-F238E27FC236}">
                <a16:creationId xmlns:a16="http://schemas.microsoft.com/office/drawing/2014/main" id="{7DA769F2-13A1-4C32-96C4-81682FAE9E6E}"/>
              </a:ext>
            </a:extLst>
          </p:cNvPr>
          <p:cNvGraphicFramePr>
            <a:graphicFrameLocks/>
          </p:cNvGraphicFramePr>
          <p:nvPr/>
        </p:nvGraphicFramePr>
        <p:xfrm>
          <a:off x="606582" y="995930"/>
          <a:ext cx="11162923" cy="5862812"/>
        </p:xfrm>
        <a:graphic>
          <a:graphicData uri="http://schemas.openxmlformats.org/drawingml/2006/table">
            <a:tbl>
              <a:tblPr firstRow="1" bandRow="1">
                <a:tableStyleId>{F5AB1C69-6EDB-4FF4-983F-18BD219EF322}</a:tableStyleId>
              </a:tblPr>
              <a:tblGrid>
                <a:gridCol w="11162923">
                  <a:extLst>
                    <a:ext uri="{9D8B030D-6E8A-4147-A177-3AD203B41FA5}">
                      <a16:colId xmlns:a16="http://schemas.microsoft.com/office/drawing/2014/main" val="20000"/>
                    </a:ext>
                  </a:extLst>
                </a:gridCol>
              </a:tblGrid>
              <a:tr h="100339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aseline="0" dirty="0">
                          <a:solidFill>
                            <a:schemeClr val="tx1"/>
                          </a:solidFill>
                        </a:rPr>
                        <a:t>Afin d’éviter que les copropriétaires ne soient lésés ou, au contraire, bénéficient d’un enrichissement sans cause, il faudra impérativement prévoir des « sous comptes » du compte « 105 » par lot (et non par copropriétaire)</a:t>
                      </a:r>
                    </a:p>
                  </a:txBody>
                  <a:tcPr marL="68570" marR="68570" marT="34282" marB="34282"/>
                </a:tc>
                <a:extLst>
                  <a:ext uri="{0D108BD9-81ED-4DB2-BD59-A6C34878D82A}">
                    <a16:rowId xmlns:a16="http://schemas.microsoft.com/office/drawing/2014/main" val="10000"/>
                  </a:ext>
                </a:extLst>
              </a:tr>
              <a:tr h="4859414">
                <a:tc>
                  <a:txBody>
                    <a:bodyPr/>
                    <a:lstStyle/>
                    <a:p>
                      <a:pPr marL="285750" indent="-285750" algn="l">
                        <a:buFont typeface="Wingdings" panose="05000000000000000000" pitchFamily="2" charset="2"/>
                        <a:buChar char="§"/>
                      </a:pPr>
                      <a:endParaRPr lang="fr-FR" sz="1400" b="0" u="none" dirty="0"/>
                    </a:p>
                    <a:p>
                      <a:pPr marL="285750" indent="-285750" algn="l">
                        <a:buFont typeface="Wingdings" panose="05000000000000000000" pitchFamily="2" charset="2"/>
                        <a:buChar char="§"/>
                      </a:pPr>
                      <a:endParaRPr lang="fr-FR" sz="1200" kern="1200" dirty="0">
                        <a:solidFill>
                          <a:srgbClr val="C00000"/>
                        </a:solidFill>
                        <a:latin typeface="+mn-lt"/>
                        <a:ea typeface="+mn-ea"/>
                        <a:cs typeface="+mn-cs"/>
                      </a:endParaRPr>
                    </a:p>
                  </a:txBody>
                  <a:tcPr marL="68570" marR="68570" marT="34282" marB="34282">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Tableau 5">
            <a:extLst>
              <a:ext uri="{FF2B5EF4-FFF2-40B4-BE49-F238E27FC236}">
                <a16:creationId xmlns:a16="http://schemas.microsoft.com/office/drawing/2014/main" id="{91425B88-4EEA-4A5F-ACD4-DBC4B95E7A33}"/>
              </a:ext>
            </a:extLst>
          </p:cNvPr>
          <p:cNvGraphicFramePr>
            <a:graphicFrameLocks noGrp="1"/>
          </p:cNvGraphicFramePr>
          <p:nvPr/>
        </p:nvGraphicFramePr>
        <p:xfrm>
          <a:off x="815462" y="5139013"/>
          <a:ext cx="2833085" cy="1424898"/>
        </p:xfrm>
        <a:graphic>
          <a:graphicData uri="http://schemas.openxmlformats.org/drawingml/2006/table">
            <a:tbl>
              <a:tblPr/>
              <a:tblGrid>
                <a:gridCol w="1223703">
                  <a:extLst>
                    <a:ext uri="{9D8B030D-6E8A-4147-A177-3AD203B41FA5}">
                      <a16:colId xmlns:a16="http://schemas.microsoft.com/office/drawing/2014/main" val="2858824583"/>
                    </a:ext>
                  </a:extLst>
                </a:gridCol>
                <a:gridCol w="790407">
                  <a:extLst>
                    <a:ext uri="{9D8B030D-6E8A-4147-A177-3AD203B41FA5}">
                      <a16:colId xmlns:a16="http://schemas.microsoft.com/office/drawing/2014/main" val="3452762281"/>
                    </a:ext>
                  </a:extLst>
                </a:gridCol>
                <a:gridCol w="818975">
                  <a:extLst>
                    <a:ext uri="{9D8B030D-6E8A-4147-A177-3AD203B41FA5}">
                      <a16:colId xmlns:a16="http://schemas.microsoft.com/office/drawing/2014/main" val="577019246"/>
                    </a:ext>
                  </a:extLst>
                </a:gridCol>
              </a:tblGrid>
              <a:tr h="37336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FFFF"/>
                          </a:solidFill>
                          <a:effectLst/>
                          <a:latin typeface="Calibri" panose="020F0502020204030204" pitchFamily="34" charset="0"/>
                        </a:rPr>
                        <a:t>105-1</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A5"/>
                    </a:solid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FFFF"/>
                          </a:solidFill>
                          <a:effectLst/>
                          <a:latin typeface="Calibri" panose="020F0502020204030204" pitchFamily="34" charset="0"/>
                        </a:rPr>
                        <a:t>Lot </a:t>
                      </a:r>
                      <a:r>
                        <a:rPr kumimoji="0" lang="fr-FR" altLang="fr-FR" sz="2000" b="1" i="0" u="none" strike="noStrike" cap="none" normalizeH="0" baseline="0" dirty="0">
                          <a:ln>
                            <a:noFill/>
                          </a:ln>
                          <a:solidFill>
                            <a:srgbClr val="FF0000"/>
                          </a:solidFill>
                          <a:effectLst/>
                          <a:latin typeface="Calibri" panose="020F0502020204030204" pitchFamily="34" charset="0"/>
                        </a:rPr>
                        <a:t>1</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A5"/>
                    </a:solidFill>
                  </a:tcPr>
                </a:tc>
                <a:tc hMerge="1">
                  <a:txBody>
                    <a:bodyPr/>
                    <a:lstStyle/>
                    <a:p>
                      <a:endParaRPr lang="fr-FR"/>
                    </a:p>
                  </a:txBody>
                  <a:tcPr/>
                </a:tc>
                <a:extLst>
                  <a:ext uri="{0D108BD9-81ED-4DB2-BD59-A6C34878D82A}">
                    <a16:rowId xmlns:a16="http://schemas.microsoft.com/office/drawing/2014/main" val="2897131533"/>
                  </a:ext>
                </a:extLst>
              </a:tr>
              <a:tr h="37336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Calibri" panose="020F0502020204030204" pitchFamily="34" charset="0"/>
                        </a:rPr>
                        <a:t>Libellé</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Calibri" panose="020F0502020204030204" pitchFamily="34" charset="0"/>
                        </a:rPr>
                        <a:t>Débit</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Calibri" panose="020F0502020204030204" pitchFamily="34" charset="0"/>
                        </a:rPr>
                        <a:t>Crédit</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649251219"/>
                  </a:ext>
                </a:extLst>
              </a:tr>
              <a:tr h="67816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Fonds de travaux</a:t>
                      </a: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rgbClr val="0070C0"/>
                        </a:solidFill>
                        <a:effectLst/>
                        <a:latin typeface="Calibri" panose="020F0502020204030204" pitchFamily="34" charset="0"/>
                      </a:endParaRP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C00000"/>
                          </a:solidFill>
                          <a:effectLst/>
                          <a:latin typeface="Calibri" panose="020F0502020204030204" pitchFamily="34" charset="0"/>
                        </a:rPr>
                        <a:t>500 €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000000"/>
                        </a:solidFill>
                        <a:effectLst/>
                        <a:latin typeface="Calibri" panose="020F0502020204030204" pitchFamily="34" charset="0"/>
                      </a:endParaRPr>
                    </a:p>
                  </a:txBody>
                  <a:tcPr marL="68532" marR="68532"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1384448162"/>
                  </a:ext>
                </a:extLst>
              </a:tr>
            </a:tbl>
          </a:graphicData>
        </a:graphic>
      </p:graphicFrame>
      <p:graphicFrame>
        <p:nvGraphicFramePr>
          <p:cNvPr id="7" name="Tableau 6">
            <a:extLst>
              <a:ext uri="{FF2B5EF4-FFF2-40B4-BE49-F238E27FC236}">
                <a16:creationId xmlns:a16="http://schemas.microsoft.com/office/drawing/2014/main" id="{0DE94C30-355C-461B-B8BE-5A78DBB99EB0}"/>
              </a:ext>
            </a:extLst>
          </p:cNvPr>
          <p:cNvGraphicFramePr>
            <a:graphicFrameLocks noGrp="1"/>
          </p:cNvGraphicFramePr>
          <p:nvPr/>
        </p:nvGraphicFramePr>
        <p:xfrm>
          <a:off x="3828930" y="5139012"/>
          <a:ext cx="3131763" cy="1424898"/>
        </p:xfrm>
        <a:graphic>
          <a:graphicData uri="http://schemas.openxmlformats.org/drawingml/2006/table">
            <a:tbl>
              <a:tblPr/>
              <a:tblGrid>
                <a:gridCol w="1354206">
                  <a:extLst>
                    <a:ext uri="{9D8B030D-6E8A-4147-A177-3AD203B41FA5}">
                      <a16:colId xmlns:a16="http://schemas.microsoft.com/office/drawing/2014/main" val="3386330402"/>
                    </a:ext>
                  </a:extLst>
                </a:gridCol>
                <a:gridCol w="873002">
                  <a:extLst>
                    <a:ext uri="{9D8B030D-6E8A-4147-A177-3AD203B41FA5}">
                      <a16:colId xmlns:a16="http://schemas.microsoft.com/office/drawing/2014/main" val="221725445"/>
                    </a:ext>
                  </a:extLst>
                </a:gridCol>
                <a:gridCol w="904555">
                  <a:extLst>
                    <a:ext uri="{9D8B030D-6E8A-4147-A177-3AD203B41FA5}">
                      <a16:colId xmlns:a16="http://schemas.microsoft.com/office/drawing/2014/main" val="650667923"/>
                    </a:ext>
                  </a:extLst>
                </a:gridCol>
              </a:tblGrid>
              <a:tr h="31241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FFFF"/>
                          </a:solidFill>
                          <a:effectLst/>
                          <a:latin typeface="Calibri" panose="020F0502020204030204" pitchFamily="34" charset="0"/>
                        </a:rPr>
                        <a:t>105-2</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A5"/>
                    </a:solid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FFFFF"/>
                          </a:solidFill>
                          <a:effectLst/>
                          <a:latin typeface="Calibri" panose="020F0502020204030204" pitchFamily="34" charset="0"/>
                        </a:rPr>
                        <a:t>Lot </a:t>
                      </a:r>
                      <a:r>
                        <a:rPr kumimoji="0" lang="fr-FR" altLang="fr-FR" sz="2000" b="1" i="0" u="none" strike="noStrike" cap="none" normalizeH="0" baseline="0" dirty="0">
                          <a:ln>
                            <a:noFill/>
                          </a:ln>
                          <a:solidFill>
                            <a:srgbClr val="FF0000"/>
                          </a:solidFill>
                          <a:effectLst/>
                          <a:latin typeface="Calibri" panose="020F0502020204030204" pitchFamily="34" charset="0"/>
                        </a:rPr>
                        <a:t>2</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A5"/>
                    </a:solidFill>
                  </a:tcPr>
                </a:tc>
                <a:tc hMerge="1">
                  <a:txBody>
                    <a:bodyPr/>
                    <a:lstStyle/>
                    <a:p>
                      <a:endParaRPr lang="fr-FR"/>
                    </a:p>
                  </a:txBody>
                  <a:tcPr/>
                </a:tc>
                <a:extLst>
                  <a:ext uri="{0D108BD9-81ED-4DB2-BD59-A6C34878D82A}">
                    <a16:rowId xmlns:a16="http://schemas.microsoft.com/office/drawing/2014/main" val="1146819275"/>
                  </a:ext>
                </a:extLst>
              </a:tr>
              <a:tr h="31241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Libellé</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Calibri" panose="020F0502020204030204" pitchFamily="34" charset="0"/>
                        </a:rPr>
                        <a:t>Débit</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a:ln>
                            <a:noFill/>
                          </a:ln>
                          <a:solidFill>
                            <a:srgbClr val="000000"/>
                          </a:solidFill>
                          <a:effectLst/>
                          <a:latin typeface="Calibri" panose="020F0502020204030204" pitchFamily="34" charset="0"/>
                        </a:rPr>
                        <a:t>Crédit</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3429062336"/>
                  </a:ext>
                </a:extLst>
              </a:tr>
              <a:tr h="5562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000000"/>
                          </a:solidFill>
                          <a:effectLst/>
                          <a:latin typeface="Calibri" panose="020F0502020204030204" pitchFamily="34" charset="0"/>
                        </a:rPr>
                        <a:t>Fonds de travaux</a:t>
                      </a: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2000" b="1" i="0" u="none" strike="noStrike" cap="none" normalizeH="0" baseline="0">
                        <a:ln>
                          <a:noFill/>
                        </a:ln>
                        <a:solidFill>
                          <a:srgbClr val="0070C0"/>
                        </a:solidFill>
                        <a:effectLst/>
                        <a:latin typeface="Calibri" panose="020F0502020204030204" pitchFamily="34" charset="0"/>
                      </a:endParaRP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C00000"/>
                          </a:solidFill>
                          <a:effectLst/>
                          <a:latin typeface="Calibri" panose="020F0502020204030204" pitchFamily="34" charset="0"/>
                        </a:rPr>
                        <a:t>800 €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rgbClr val="000000"/>
                        </a:solidFill>
                        <a:effectLst/>
                        <a:latin typeface="Calibri" panose="020F0502020204030204" pitchFamily="34" charset="0"/>
                      </a:endParaRPr>
                    </a:p>
                  </a:txBody>
                  <a:tcPr marL="68596" marR="68596"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0F0"/>
                    </a:solidFill>
                  </a:tcPr>
                </a:tc>
                <a:extLst>
                  <a:ext uri="{0D108BD9-81ED-4DB2-BD59-A6C34878D82A}">
                    <a16:rowId xmlns:a16="http://schemas.microsoft.com/office/drawing/2014/main" val="2884029764"/>
                  </a:ext>
                </a:extLst>
              </a:tr>
            </a:tbl>
          </a:graphicData>
        </a:graphic>
      </p:graphicFrame>
      <p:graphicFrame>
        <p:nvGraphicFramePr>
          <p:cNvPr id="8" name="Tableau 7">
            <a:extLst>
              <a:ext uri="{FF2B5EF4-FFF2-40B4-BE49-F238E27FC236}">
                <a16:creationId xmlns:a16="http://schemas.microsoft.com/office/drawing/2014/main" id="{1E520CC6-88E4-4683-9181-746976338139}"/>
              </a:ext>
            </a:extLst>
          </p:cNvPr>
          <p:cNvGraphicFramePr>
            <a:graphicFrameLocks noGrp="1"/>
          </p:cNvGraphicFramePr>
          <p:nvPr/>
        </p:nvGraphicFramePr>
        <p:xfrm>
          <a:off x="8274867" y="5183493"/>
          <a:ext cx="3494638" cy="1333458"/>
        </p:xfrm>
        <a:graphic>
          <a:graphicData uri="http://schemas.openxmlformats.org/drawingml/2006/table">
            <a:tbl>
              <a:tblPr>
                <a:tableStyleId>{775DCB02-9BB8-47FD-8907-85C794F793BA}</a:tableStyleId>
              </a:tblPr>
              <a:tblGrid>
                <a:gridCol w="1511115">
                  <a:extLst>
                    <a:ext uri="{9D8B030D-6E8A-4147-A177-3AD203B41FA5}">
                      <a16:colId xmlns:a16="http://schemas.microsoft.com/office/drawing/2014/main" val="2129259382"/>
                    </a:ext>
                  </a:extLst>
                </a:gridCol>
                <a:gridCol w="974156">
                  <a:extLst>
                    <a:ext uri="{9D8B030D-6E8A-4147-A177-3AD203B41FA5}">
                      <a16:colId xmlns:a16="http://schemas.microsoft.com/office/drawing/2014/main" val="3770780491"/>
                    </a:ext>
                  </a:extLst>
                </a:gridCol>
                <a:gridCol w="1009367">
                  <a:extLst>
                    <a:ext uri="{9D8B030D-6E8A-4147-A177-3AD203B41FA5}">
                      <a16:colId xmlns:a16="http://schemas.microsoft.com/office/drawing/2014/main" val="324589290"/>
                    </a:ext>
                  </a:extLst>
                </a:gridCol>
              </a:tblGrid>
              <a:tr h="31241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2000" b="1" u="none" strike="noStrike" cap="none" normalizeH="0" baseline="0" dirty="0">
                          <a:ln>
                            <a:noFill/>
                          </a:ln>
                          <a:effectLst/>
                        </a:rPr>
                        <a:t>105-3</a:t>
                      </a:r>
                      <a:endParaRPr kumimoji="0" lang="fr-FR" altLang="fr-FR" sz="2000" b="1" i="0" u="none" strike="noStrike" cap="none" normalizeH="0" baseline="0" dirty="0">
                        <a:ln>
                          <a:noFill/>
                        </a:ln>
                        <a:solidFill>
                          <a:srgbClr val="FFFFFF"/>
                        </a:solidFill>
                        <a:effectLst/>
                        <a:latin typeface="Calibri" panose="020F0502020204030204" pitchFamily="34" charset="0"/>
                      </a:endParaRPr>
                    </a:p>
                  </a:txBody>
                  <a:tcPr marL="68617" marR="68617" marT="34283" marB="34283" horzOverflow="overflow"/>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effectLst/>
                        </a:rPr>
                        <a:t>Lot </a:t>
                      </a:r>
                      <a:r>
                        <a:rPr kumimoji="0" lang="fr-FR" altLang="fr-FR" sz="1800" b="1" u="none" strike="noStrike" cap="none" normalizeH="0" baseline="0" dirty="0">
                          <a:ln>
                            <a:noFill/>
                          </a:ln>
                          <a:solidFill>
                            <a:srgbClr val="FF0000"/>
                          </a:solidFill>
                          <a:effectLst/>
                        </a:rPr>
                        <a:t>3</a:t>
                      </a:r>
                      <a:endParaRPr kumimoji="0" lang="fr-FR" altLang="fr-FR" sz="1800" b="1" i="0" u="none" strike="noStrike" cap="none" normalizeH="0" baseline="0" dirty="0">
                        <a:ln>
                          <a:noFill/>
                        </a:ln>
                        <a:solidFill>
                          <a:srgbClr val="FF0000"/>
                        </a:solidFill>
                        <a:effectLst/>
                        <a:latin typeface="Calibri" panose="020F0502020204030204" pitchFamily="34" charset="0"/>
                      </a:endParaRPr>
                    </a:p>
                  </a:txBody>
                  <a:tcPr marL="68617" marR="68617" marT="34283" marB="34283" horzOverflow="overflow"/>
                </a:tc>
                <a:tc hMerge="1">
                  <a:txBody>
                    <a:bodyPr/>
                    <a:lstStyle/>
                    <a:p>
                      <a:endParaRPr lang="fr-FR"/>
                    </a:p>
                  </a:txBody>
                  <a:tcPr/>
                </a:tc>
                <a:extLst>
                  <a:ext uri="{0D108BD9-81ED-4DB2-BD59-A6C34878D82A}">
                    <a16:rowId xmlns:a16="http://schemas.microsoft.com/office/drawing/2014/main" val="2660943316"/>
                  </a:ext>
                </a:extLst>
              </a:tr>
              <a:tr h="31241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effectLst/>
                        </a:rPr>
                        <a:t>Libellé</a:t>
                      </a:r>
                      <a:endParaRPr kumimoji="0" lang="fr-FR" altLang="fr-FR" sz="1800" b="0" i="0" u="none" strike="noStrike" cap="none" normalizeH="0" baseline="0" dirty="0">
                        <a:ln>
                          <a:noFill/>
                        </a:ln>
                        <a:solidFill>
                          <a:srgbClr val="000000"/>
                        </a:solidFill>
                        <a:effectLst/>
                        <a:latin typeface="Calibri" panose="020F0502020204030204" pitchFamily="34" charset="0"/>
                      </a:endParaRPr>
                    </a:p>
                  </a:txBody>
                  <a:tcPr marL="68617" marR="68617" marT="34283" marB="34283"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a:ln>
                            <a:noFill/>
                          </a:ln>
                          <a:effectLst/>
                        </a:rPr>
                        <a:t>Débit</a:t>
                      </a:r>
                      <a:endParaRPr kumimoji="0" lang="fr-FR" altLang="fr-FR" sz="1800" b="0" i="0" u="none" strike="noStrike" cap="none" normalizeH="0" baseline="0">
                        <a:ln>
                          <a:noFill/>
                        </a:ln>
                        <a:solidFill>
                          <a:srgbClr val="000000"/>
                        </a:solidFill>
                        <a:effectLst/>
                        <a:latin typeface="Calibri" panose="020F0502020204030204" pitchFamily="34" charset="0"/>
                      </a:endParaRPr>
                    </a:p>
                  </a:txBody>
                  <a:tcPr marL="68617" marR="68617" marT="34283" marB="34283"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a:ln>
                            <a:noFill/>
                          </a:ln>
                          <a:effectLst/>
                        </a:rPr>
                        <a:t>Crédit</a:t>
                      </a:r>
                      <a:endParaRPr kumimoji="0" lang="fr-FR" altLang="fr-FR" sz="1800" b="0" i="0" u="none" strike="noStrike" cap="none" normalizeH="0" baseline="0">
                        <a:ln>
                          <a:noFill/>
                        </a:ln>
                        <a:solidFill>
                          <a:srgbClr val="000000"/>
                        </a:solidFill>
                        <a:effectLst/>
                        <a:latin typeface="Calibri" panose="020F0502020204030204" pitchFamily="34" charset="0"/>
                      </a:endParaRPr>
                    </a:p>
                  </a:txBody>
                  <a:tcPr marL="68617" marR="68617" marT="34283" marB="34283" horzOverflow="overflow"/>
                </a:tc>
                <a:extLst>
                  <a:ext uri="{0D108BD9-81ED-4DB2-BD59-A6C34878D82A}">
                    <a16:rowId xmlns:a16="http://schemas.microsoft.com/office/drawing/2014/main" val="2395934307"/>
                  </a:ext>
                </a:extLst>
              </a:tr>
              <a:tr h="5562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u="none" strike="noStrike" cap="none" normalizeH="0" baseline="0" dirty="0">
                          <a:ln>
                            <a:noFill/>
                          </a:ln>
                          <a:effectLst/>
                        </a:rPr>
                        <a:t>Fonds de travaux</a:t>
                      </a:r>
                      <a:endParaRPr kumimoji="0" lang="fr-FR" altLang="fr-FR" sz="1800" b="0" i="0" u="none" strike="noStrike" cap="none" normalizeH="0" baseline="0" dirty="0">
                        <a:ln>
                          <a:noFill/>
                        </a:ln>
                        <a:solidFill>
                          <a:srgbClr val="000000"/>
                        </a:solidFill>
                        <a:effectLst/>
                        <a:latin typeface="Calibri" panose="020F0502020204030204" pitchFamily="34" charset="0"/>
                      </a:endParaRPr>
                    </a:p>
                  </a:txBody>
                  <a:tcPr marL="68617" marR="68617" marT="34283" marB="34283"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1" i="0" u="none" strike="noStrike" cap="none" normalizeH="0" baseline="0" dirty="0">
                        <a:ln>
                          <a:noFill/>
                        </a:ln>
                        <a:solidFill>
                          <a:srgbClr val="0070C0"/>
                        </a:solidFill>
                        <a:effectLst/>
                        <a:latin typeface="Calibri" panose="020F0502020204030204" pitchFamily="34" charset="0"/>
                      </a:endParaRPr>
                    </a:p>
                  </a:txBody>
                  <a:tcPr marL="68617" marR="68617" marT="34283" marB="34283"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fr-FR" sz="1800" b="1" u="none" strike="noStrike" cap="none" normalizeH="0" baseline="0" dirty="0">
                          <a:ln>
                            <a:noFill/>
                          </a:ln>
                          <a:solidFill>
                            <a:srgbClr val="C00000"/>
                          </a:solidFill>
                          <a:effectLst/>
                        </a:rPr>
                        <a:t>200 €</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000000"/>
                        </a:solidFill>
                        <a:effectLst/>
                        <a:latin typeface="Calibri" panose="020F0502020204030204" pitchFamily="34" charset="0"/>
                      </a:endParaRPr>
                    </a:p>
                  </a:txBody>
                  <a:tcPr marL="68617" marR="68617" marT="34283" marB="34283" horzOverflow="overflow"/>
                </a:tc>
                <a:extLst>
                  <a:ext uri="{0D108BD9-81ED-4DB2-BD59-A6C34878D82A}">
                    <a16:rowId xmlns:a16="http://schemas.microsoft.com/office/drawing/2014/main" val="2376715372"/>
                  </a:ext>
                </a:extLst>
              </a:tr>
            </a:tbl>
          </a:graphicData>
        </a:graphic>
      </p:graphicFrame>
      <p:graphicFrame>
        <p:nvGraphicFramePr>
          <p:cNvPr id="24" name="Tableau 23">
            <a:extLst>
              <a:ext uri="{FF2B5EF4-FFF2-40B4-BE49-F238E27FC236}">
                <a16:creationId xmlns:a16="http://schemas.microsoft.com/office/drawing/2014/main" id="{54B2BD97-C8CE-46B1-9376-834685485F15}"/>
              </a:ext>
            </a:extLst>
          </p:cNvPr>
          <p:cNvGraphicFramePr>
            <a:graphicFrameLocks noGrp="1"/>
          </p:cNvGraphicFramePr>
          <p:nvPr/>
        </p:nvGraphicFramePr>
        <p:xfrm>
          <a:off x="4120424" y="2191856"/>
          <a:ext cx="4761113" cy="1735480"/>
        </p:xfrm>
        <a:graphic>
          <a:graphicData uri="http://schemas.openxmlformats.org/drawingml/2006/table">
            <a:tbl>
              <a:tblPr firstRow="1" bandRow="1">
                <a:tableStyleId>{F5AB1C69-6EDB-4FF4-983F-18BD219EF322}</a:tableStyleId>
              </a:tblPr>
              <a:tblGrid>
                <a:gridCol w="2057948">
                  <a:extLst>
                    <a:ext uri="{9D8B030D-6E8A-4147-A177-3AD203B41FA5}">
                      <a16:colId xmlns:a16="http://schemas.microsoft.com/office/drawing/2014/main" val="20000"/>
                    </a:ext>
                  </a:extLst>
                </a:gridCol>
                <a:gridCol w="1327495">
                  <a:extLst>
                    <a:ext uri="{9D8B030D-6E8A-4147-A177-3AD203B41FA5}">
                      <a16:colId xmlns:a16="http://schemas.microsoft.com/office/drawing/2014/main" val="20001"/>
                    </a:ext>
                  </a:extLst>
                </a:gridCol>
                <a:gridCol w="1375670">
                  <a:extLst>
                    <a:ext uri="{9D8B030D-6E8A-4147-A177-3AD203B41FA5}">
                      <a16:colId xmlns:a16="http://schemas.microsoft.com/office/drawing/2014/main" val="20002"/>
                    </a:ext>
                  </a:extLst>
                </a:gridCol>
              </a:tblGrid>
              <a:tr h="460285">
                <a:tc>
                  <a:txBody>
                    <a:bodyPr/>
                    <a:lstStyle/>
                    <a:p>
                      <a:pPr algn="ctr"/>
                      <a:r>
                        <a:rPr lang="fr-FR" sz="2000" dirty="0"/>
                        <a:t>105</a:t>
                      </a:r>
                    </a:p>
                  </a:txBody>
                  <a:tcPr marL="68611" marR="68611" marT="34324" marB="34324"/>
                </a:tc>
                <a:tc gridSpan="2">
                  <a:txBody>
                    <a:bodyPr/>
                    <a:lstStyle/>
                    <a:p>
                      <a:pPr algn="ctr"/>
                      <a:r>
                        <a:rPr lang="fr-FR" sz="2000" dirty="0"/>
                        <a:t>Fonds de </a:t>
                      </a:r>
                      <a:r>
                        <a:rPr lang="fr-FR" sz="2000" baseline="0" dirty="0"/>
                        <a:t>travaux</a:t>
                      </a:r>
                      <a:endParaRPr lang="fr-FR" sz="2000" dirty="0"/>
                    </a:p>
                  </a:txBody>
                  <a:tcPr marL="68611" marR="68611" marT="34324" marB="34324"/>
                </a:tc>
                <a:tc hMerge="1">
                  <a:txBody>
                    <a:bodyPr/>
                    <a:lstStyle/>
                    <a:p>
                      <a:endParaRPr lang="fr-FR" dirty="0"/>
                    </a:p>
                  </a:txBody>
                  <a:tcPr/>
                </a:tc>
                <a:extLst>
                  <a:ext uri="{0D108BD9-81ED-4DB2-BD59-A6C34878D82A}">
                    <a16:rowId xmlns:a16="http://schemas.microsoft.com/office/drawing/2014/main" val="10000"/>
                  </a:ext>
                </a:extLst>
              </a:tr>
              <a:tr h="373970">
                <a:tc>
                  <a:txBody>
                    <a:bodyPr/>
                    <a:lstStyle/>
                    <a:p>
                      <a:pPr algn="ctr"/>
                      <a:r>
                        <a:rPr lang="fr-FR" sz="2000" dirty="0"/>
                        <a:t>Libellé</a:t>
                      </a:r>
                    </a:p>
                  </a:txBody>
                  <a:tcPr marL="68611" marR="68611" marT="34324" marB="34324"/>
                </a:tc>
                <a:tc>
                  <a:txBody>
                    <a:bodyPr/>
                    <a:lstStyle/>
                    <a:p>
                      <a:pPr algn="ctr"/>
                      <a:r>
                        <a:rPr lang="fr-FR" sz="2000" dirty="0"/>
                        <a:t>Débit</a:t>
                      </a:r>
                    </a:p>
                  </a:txBody>
                  <a:tcPr marL="68611" marR="68611" marT="34324" marB="34324"/>
                </a:tc>
                <a:tc>
                  <a:txBody>
                    <a:bodyPr/>
                    <a:lstStyle/>
                    <a:p>
                      <a:pPr algn="ctr"/>
                      <a:r>
                        <a:rPr lang="fr-FR" sz="2000" dirty="0"/>
                        <a:t>Crédit</a:t>
                      </a:r>
                    </a:p>
                  </a:txBody>
                  <a:tcPr marL="68611" marR="68611" marT="34324" marB="34324"/>
                </a:tc>
                <a:extLst>
                  <a:ext uri="{0D108BD9-81ED-4DB2-BD59-A6C34878D82A}">
                    <a16:rowId xmlns:a16="http://schemas.microsoft.com/office/drawing/2014/main" val="10001"/>
                  </a:ext>
                </a:extLst>
              </a:tr>
              <a:tr h="527255">
                <a:tc>
                  <a:txBody>
                    <a:bodyPr/>
                    <a:lstStyle/>
                    <a:p>
                      <a:r>
                        <a:rPr lang="fr-FR" sz="2000" dirty="0"/>
                        <a:t>Fonds travaux</a:t>
                      </a:r>
                    </a:p>
                  </a:txBody>
                  <a:tcPr marL="68611" marR="68611" marT="34324" marB="34324"/>
                </a:tc>
                <a:tc>
                  <a:txBody>
                    <a:bodyPr/>
                    <a:lstStyle/>
                    <a:p>
                      <a:pPr algn="ctr"/>
                      <a:endParaRPr lang="fr-FR" sz="2000" b="1" dirty="0">
                        <a:solidFill>
                          <a:srgbClr val="0070C0"/>
                        </a:solidFill>
                      </a:endParaRPr>
                    </a:p>
                  </a:txBody>
                  <a:tcPr marL="68611" marR="68611" marT="34324" marB="34324"/>
                </a:tc>
                <a:tc>
                  <a:txBody>
                    <a:bodyPr/>
                    <a:lstStyle/>
                    <a:p>
                      <a:pPr algn="ctr"/>
                      <a:r>
                        <a:rPr lang="fr-FR" sz="2000" dirty="0"/>
                        <a:t>1500 €</a:t>
                      </a:r>
                    </a:p>
                  </a:txBody>
                  <a:tcPr marL="68611" marR="68611" marT="34324" marB="34324"/>
                </a:tc>
                <a:extLst>
                  <a:ext uri="{0D108BD9-81ED-4DB2-BD59-A6C34878D82A}">
                    <a16:rowId xmlns:a16="http://schemas.microsoft.com/office/drawing/2014/main" val="10002"/>
                  </a:ext>
                </a:extLst>
              </a:tr>
              <a:tr h="373970">
                <a:tc>
                  <a:txBody>
                    <a:bodyPr/>
                    <a:lstStyle/>
                    <a:p>
                      <a:r>
                        <a:rPr lang="fr-FR" sz="2000" dirty="0"/>
                        <a:t>Solde</a:t>
                      </a:r>
                    </a:p>
                  </a:txBody>
                  <a:tcPr marL="68611" marR="68611" marT="34324" marB="34324"/>
                </a:tc>
                <a:tc>
                  <a:txBody>
                    <a:bodyPr/>
                    <a:lstStyle/>
                    <a:p>
                      <a:pPr algn="ctr"/>
                      <a:endParaRPr lang="fr-FR" sz="2000" dirty="0">
                        <a:solidFill>
                          <a:srgbClr val="C00000"/>
                        </a:solidFill>
                      </a:endParaRPr>
                    </a:p>
                  </a:txBody>
                  <a:tcPr marL="68611" marR="68611" marT="34324" marB="34324"/>
                </a:tc>
                <a:tc>
                  <a:txBody>
                    <a:bodyPr/>
                    <a:lstStyle/>
                    <a:p>
                      <a:pPr algn="ctr"/>
                      <a:r>
                        <a:rPr lang="fr-FR" sz="2000" b="1" dirty="0">
                          <a:solidFill>
                            <a:srgbClr val="C00000"/>
                          </a:solidFill>
                        </a:rPr>
                        <a:t>1500</a:t>
                      </a:r>
                      <a:r>
                        <a:rPr lang="fr-FR" sz="2000" b="1" baseline="0" dirty="0">
                          <a:solidFill>
                            <a:srgbClr val="C00000"/>
                          </a:solidFill>
                        </a:rPr>
                        <a:t> €</a:t>
                      </a:r>
                      <a:endParaRPr lang="fr-FR" sz="2000" b="1" dirty="0">
                        <a:solidFill>
                          <a:srgbClr val="C00000"/>
                        </a:solidFill>
                      </a:endParaRPr>
                    </a:p>
                  </a:txBody>
                  <a:tcPr marL="68611" marR="68611" marT="34324" marB="34324"/>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A92CD989-1B7C-4E7A-80E5-CF83E7B415C1}"/>
              </a:ext>
            </a:extLst>
          </p:cNvPr>
          <p:cNvSpPr/>
          <p:nvPr/>
        </p:nvSpPr>
        <p:spPr>
          <a:xfrm>
            <a:off x="2519513" y="4783189"/>
            <a:ext cx="2311400" cy="2587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Copropriétaire A</a:t>
            </a:r>
          </a:p>
        </p:txBody>
      </p:sp>
      <p:sp>
        <p:nvSpPr>
          <p:cNvPr id="17" name="Rectangle 16">
            <a:extLst>
              <a:ext uri="{FF2B5EF4-FFF2-40B4-BE49-F238E27FC236}">
                <a16:creationId xmlns:a16="http://schemas.microsoft.com/office/drawing/2014/main" id="{EA20A555-DE93-47A3-9CC2-20A4FCE60DF2}"/>
              </a:ext>
            </a:extLst>
          </p:cNvPr>
          <p:cNvSpPr/>
          <p:nvPr/>
        </p:nvSpPr>
        <p:spPr>
          <a:xfrm>
            <a:off x="8415636" y="4764144"/>
            <a:ext cx="1606550" cy="25876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Copropriétaire B</a:t>
            </a:r>
          </a:p>
        </p:txBody>
      </p:sp>
      <p:cxnSp>
        <p:nvCxnSpPr>
          <p:cNvPr id="21" name="Connecteur droit 20">
            <a:extLst>
              <a:ext uri="{FF2B5EF4-FFF2-40B4-BE49-F238E27FC236}">
                <a16:creationId xmlns:a16="http://schemas.microsoft.com/office/drawing/2014/main" id="{98DE874A-1670-48C6-8E24-053559743A77}"/>
              </a:ext>
            </a:extLst>
          </p:cNvPr>
          <p:cNvCxnSpPr/>
          <p:nvPr/>
        </p:nvCxnSpPr>
        <p:spPr>
          <a:xfrm>
            <a:off x="5000368" y="4005138"/>
            <a:ext cx="300122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164822EE-BEDC-4658-960D-6B18FC0B0B0B}"/>
              </a:ext>
            </a:extLst>
          </p:cNvPr>
          <p:cNvCxnSpPr>
            <a:cxnSpLocks/>
          </p:cNvCxnSpPr>
          <p:nvPr/>
        </p:nvCxnSpPr>
        <p:spPr>
          <a:xfrm>
            <a:off x="8001594" y="4002949"/>
            <a:ext cx="499470" cy="48768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164822EE-BEDC-4658-960D-6B18FC0B0B0B}"/>
              </a:ext>
            </a:extLst>
          </p:cNvPr>
          <p:cNvCxnSpPr>
            <a:cxnSpLocks/>
          </p:cNvCxnSpPr>
          <p:nvPr/>
        </p:nvCxnSpPr>
        <p:spPr>
          <a:xfrm flipH="1">
            <a:off x="4572596" y="4007328"/>
            <a:ext cx="427773" cy="47364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6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009583-CCA8-44B1-B28D-0A3D8AFFB8A2}" type="slidenum">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274" name="Rectangle 3"/>
          <p:cNvSpPr>
            <a:spLocks noGrp="1" noChangeArrowheads="1"/>
          </p:cNvSpPr>
          <p:nvPr>
            <p:ph type="subTitle" idx="4294967295"/>
          </p:nvPr>
        </p:nvSpPr>
        <p:spPr bwMode="auto">
          <a:xfrm>
            <a:off x="5791200" y="3929063"/>
            <a:ext cx="6400800" cy="1752600"/>
          </a:xfrm>
        </p:spPr>
        <p:txBody>
          <a:bodyPr wrap="square" numCol="1" anchor="t" anchorCtr="0" compatLnSpc="1">
            <a:prstTxWarp prst="textNoShape">
              <a:avLst/>
            </a:prstTxWarp>
          </a:bodyPr>
          <a:lstStyle/>
          <a:p>
            <a:endParaRPr lang="fr-FR" altLang="fr-FR"/>
          </a:p>
          <a:p>
            <a:endParaRPr lang="fr-FR" altLang="fr-FR"/>
          </a:p>
        </p:txBody>
      </p:sp>
      <p:sp>
        <p:nvSpPr>
          <p:cNvPr id="54276" name="Text Box 6"/>
          <p:cNvSpPr txBox="1">
            <a:spLocks noChangeArrowheads="1"/>
          </p:cNvSpPr>
          <p:nvPr/>
        </p:nvSpPr>
        <p:spPr bwMode="auto">
          <a:xfrm>
            <a:off x="4513264" y="333376"/>
            <a:ext cx="2447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État financier après répartition au …</a:t>
            </a:r>
          </a:p>
        </p:txBody>
      </p:sp>
      <p:sp>
        <p:nvSpPr>
          <p:cNvPr id="54277" name="Text Box 7"/>
          <p:cNvSpPr txBox="1">
            <a:spLocks noChangeArrowheads="1"/>
          </p:cNvSpPr>
          <p:nvPr/>
        </p:nvSpPr>
        <p:spPr bwMode="auto">
          <a:xfrm>
            <a:off x="8616950" y="188913"/>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fr-FR" altLang="fr-FR"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Annexe 1</a:t>
            </a:r>
          </a:p>
        </p:txBody>
      </p:sp>
      <p:sp>
        <p:nvSpPr>
          <p:cNvPr id="54278" name="Line 13"/>
          <p:cNvSpPr>
            <a:spLocks noChangeShapeType="1"/>
          </p:cNvSpPr>
          <p:nvPr/>
        </p:nvSpPr>
        <p:spPr bwMode="auto">
          <a:xfrm>
            <a:off x="1992314" y="54927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79" name="Text Box 14"/>
          <p:cNvSpPr txBox="1">
            <a:spLocks noChangeArrowheads="1"/>
          </p:cNvSpPr>
          <p:nvPr/>
        </p:nvSpPr>
        <p:spPr bwMode="auto">
          <a:xfrm>
            <a:off x="2100263" y="541339"/>
            <a:ext cx="2520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I- situation financière et trésorerie</a:t>
            </a:r>
          </a:p>
        </p:txBody>
      </p:sp>
      <p:sp>
        <p:nvSpPr>
          <p:cNvPr id="54280" name="Line 15"/>
          <p:cNvSpPr>
            <a:spLocks noChangeShapeType="1"/>
          </p:cNvSpPr>
          <p:nvPr/>
        </p:nvSpPr>
        <p:spPr bwMode="auto">
          <a:xfrm>
            <a:off x="1992314" y="76517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81" name="Text Box 17"/>
          <p:cNvSpPr txBox="1">
            <a:spLocks noChangeArrowheads="1"/>
          </p:cNvSpPr>
          <p:nvPr/>
        </p:nvSpPr>
        <p:spPr bwMode="auto">
          <a:xfrm>
            <a:off x="1919288" y="1125539"/>
            <a:ext cx="244951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Trésorerie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50 Fonds Placés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51 Banque ou fonds disponible en banque (1)</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53 Caisse</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282" name="Line 25"/>
          <p:cNvSpPr>
            <a:spLocks noChangeShapeType="1"/>
          </p:cNvSpPr>
          <p:nvPr/>
        </p:nvSpPr>
        <p:spPr bwMode="auto">
          <a:xfrm>
            <a:off x="4151313" y="1273175"/>
            <a:ext cx="180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83" name="Text Box 27"/>
          <p:cNvSpPr txBox="1">
            <a:spLocks noChangeArrowheads="1"/>
          </p:cNvSpPr>
          <p:nvPr/>
        </p:nvSpPr>
        <p:spPr bwMode="auto">
          <a:xfrm>
            <a:off x="4086226" y="765175"/>
            <a:ext cx="1071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Exercice précédent approuvé</a:t>
            </a:r>
          </a:p>
        </p:txBody>
      </p:sp>
      <p:sp>
        <p:nvSpPr>
          <p:cNvPr id="54284" name="Text Box 28"/>
          <p:cNvSpPr txBox="1">
            <a:spLocks noChangeArrowheads="1"/>
          </p:cNvSpPr>
          <p:nvPr/>
        </p:nvSpPr>
        <p:spPr bwMode="auto">
          <a:xfrm>
            <a:off x="5159376" y="1412876"/>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285" name="Text Box 29"/>
          <p:cNvSpPr txBox="1">
            <a:spLocks noChangeArrowheads="1"/>
          </p:cNvSpPr>
          <p:nvPr/>
        </p:nvSpPr>
        <p:spPr bwMode="auto">
          <a:xfrm>
            <a:off x="5159375" y="765175"/>
            <a:ext cx="79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 Exercice clos</a:t>
            </a:r>
          </a:p>
        </p:txBody>
      </p:sp>
      <p:sp>
        <p:nvSpPr>
          <p:cNvPr id="54286" name="Line 30"/>
          <p:cNvSpPr>
            <a:spLocks noChangeShapeType="1"/>
          </p:cNvSpPr>
          <p:nvPr/>
        </p:nvSpPr>
        <p:spPr bwMode="auto">
          <a:xfrm>
            <a:off x="1992314" y="3429000"/>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87" name="Text Box 34"/>
          <p:cNvSpPr txBox="1">
            <a:spLocks noChangeArrowheads="1"/>
          </p:cNvSpPr>
          <p:nvPr/>
        </p:nvSpPr>
        <p:spPr bwMode="auto">
          <a:xfrm>
            <a:off x="4151313" y="3429000"/>
            <a:ext cx="1079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Exercice précédent approuvé</a:t>
            </a:r>
          </a:p>
        </p:txBody>
      </p:sp>
      <p:sp>
        <p:nvSpPr>
          <p:cNvPr id="54288" name="Text Box 36"/>
          <p:cNvSpPr txBox="1">
            <a:spLocks noChangeArrowheads="1"/>
          </p:cNvSpPr>
          <p:nvPr/>
        </p:nvSpPr>
        <p:spPr bwMode="auto">
          <a:xfrm>
            <a:off x="5232401" y="3429000"/>
            <a:ext cx="722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Exercice clos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289" name="Text Box 38"/>
          <p:cNvSpPr txBox="1">
            <a:spLocks noChangeArrowheads="1"/>
          </p:cNvSpPr>
          <p:nvPr/>
        </p:nvSpPr>
        <p:spPr bwMode="auto">
          <a:xfrm>
            <a:off x="1992314" y="3213101"/>
            <a:ext cx="23764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II- Créances</a:t>
            </a:r>
          </a:p>
        </p:txBody>
      </p:sp>
      <p:sp>
        <p:nvSpPr>
          <p:cNvPr id="54290" name="Line 40"/>
          <p:cNvSpPr>
            <a:spLocks noChangeShapeType="1"/>
          </p:cNvSpPr>
          <p:nvPr/>
        </p:nvSpPr>
        <p:spPr bwMode="auto">
          <a:xfrm>
            <a:off x="1992314" y="58769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91" name="Text Box 41"/>
          <p:cNvSpPr txBox="1">
            <a:spLocks noChangeArrowheads="1"/>
          </p:cNvSpPr>
          <p:nvPr/>
        </p:nvSpPr>
        <p:spPr bwMode="auto">
          <a:xfrm>
            <a:off x="2135189" y="3860801"/>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292" name="Text Box 44"/>
          <p:cNvSpPr txBox="1">
            <a:spLocks noChangeArrowheads="1"/>
          </p:cNvSpPr>
          <p:nvPr/>
        </p:nvSpPr>
        <p:spPr bwMode="auto">
          <a:xfrm>
            <a:off x="1952625" y="3429000"/>
            <a:ext cx="18732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45 Copropriétaires-sommes       exigibles restant à recevoir(2)</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459 Copropriétaires-créances(2) douteuses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Comptes de tiers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42 à 44 Autres créances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46 Débiteurs divers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47 Comptes d’attente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48 Comptes de régularisation</a:t>
            </a: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293" name="Rectangle 45"/>
          <p:cNvSpPr>
            <a:spLocks noChangeArrowheads="1"/>
          </p:cNvSpPr>
          <p:nvPr/>
        </p:nvSpPr>
        <p:spPr bwMode="auto">
          <a:xfrm>
            <a:off x="7823200" y="765176"/>
            <a:ext cx="1873250" cy="4608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294" name="Line 48"/>
          <p:cNvSpPr>
            <a:spLocks noChangeShapeType="1"/>
          </p:cNvSpPr>
          <p:nvPr/>
        </p:nvSpPr>
        <p:spPr bwMode="auto">
          <a:xfrm>
            <a:off x="8831263" y="1557338"/>
            <a:ext cx="0" cy="4895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95" name="Line 49"/>
          <p:cNvSpPr>
            <a:spLocks noChangeShapeType="1"/>
          </p:cNvSpPr>
          <p:nvPr/>
        </p:nvSpPr>
        <p:spPr bwMode="auto">
          <a:xfrm>
            <a:off x="7788276" y="1265238"/>
            <a:ext cx="1871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96" name="Rectangle 52"/>
          <p:cNvSpPr>
            <a:spLocks noChangeArrowheads="1"/>
          </p:cNvSpPr>
          <p:nvPr/>
        </p:nvSpPr>
        <p:spPr bwMode="auto">
          <a:xfrm>
            <a:off x="7858125" y="757238"/>
            <a:ext cx="933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Exercice précédent approuvé</a:t>
            </a:r>
          </a:p>
        </p:txBody>
      </p:sp>
      <p:sp>
        <p:nvSpPr>
          <p:cNvPr id="54297" name="Text Box 53"/>
          <p:cNvSpPr txBox="1">
            <a:spLocks noChangeArrowheads="1"/>
          </p:cNvSpPr>
          <p:nvPr/>
        </p:nvSpPr>
        <p:spPr bwMode="auto">
          <a:xfrm>
            <a:off x="7881938" y="3429000"/>
            <a:ext cx="1166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Exercice précédent approuvé</a:t>
            </a:r>
          </a:p>
        </p:txBody>
      </p:sp>
      <p:sp>
        <p:nvSpPr>
          <p:cNvPr id="54298" name="Text Box 54"/>
          <p:cNvSpPr txBox="1">
            <a:spLocks noChangeArrowheads="1"/>
          </p:cNvSpPr>
          <p:nvPr/>
        </p:nvSpPr>
        <p:spPr bwMode="auto">
          <a:xfrm>
            <a:off x="8893176" y="763588"/>
            <a:ext cx="720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Exercice clos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299" name="Text Box 55"/>
          <p:cNvSpPr txBox="1">
            <a:spLocks noChangeArrowheads="1"/>
          </p:cNvSpPr>
          <p:nvPr/>
        </p:nvSpPr>
        <p:spPr bwMode="auto">
          <a:xfrm>
            <a:off x="8904289" y="3429000"/>
            <a:ext cx="720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Exercice clos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300" name="Text Box 56"/>
          <p:cNvSpPr txBox="1">
            <a:spLocks noChangeArrowheads="1"/>
          </p:cNvSpPr>
          <p:nvPr/>
        </p:nvSpPr>
        <p:spPr bwMode="auto">
          <a:xfrm>
            <a:off x="5956301" y="1136651"/>
            <a:ext cx="173037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Provision et avances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102 Provisions pour travaux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103 Avances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1031 Avances de trésorerie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1032 Avance travaux</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1033 Autres avances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105 fonds travaux</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131Subventions et instance d’affectation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800" b="0" i="0" u="none" strike="noStrike" kern="1200" cap="none" spc="0" normalizeH="0" baseline="0" noProof="0">
                <a:ln>
                  <a:noFill/>
                </a:ln>
                <a:solidFill>
                  <a:prstClr val="black"/>
                </a:solidFill>
                <a:effectLst/>
                <a:uLnTx/>
                <a:uFillTx/>
                <a:latin typeface="Arial" panose="020B0604020202020204" pitchFamily="34" charset="0"/>
                <a:ea typeface="+mn-ea"/>
                <a:cs typeface="+mn-cs"/>
              </a:rPr>
              <a:t>12 Solde en attente sur travaux ou opérations exceptionnelles</a:t>
            </a:r>
          </a:p>
        </p:txBody>
      </p:sp>
      <p:sp>
        <p:nvSpPr>
          <p:cNvPr id="54301" name="Line 58"/>
          <p:cNvSpPr>
            <a:spLocks noChangeShapeType="1"/>
          </p:cNvSpPr>
          <p:nvPr/>
        </p:nvSpPr>
        <p:spPr bwMode="auto">
          <a:xfrm>
            <a:off x="1992314" y="3213100"/>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02" name="Line 59"/>
          <p:cNvSpPr>
            <a:spLocks noChangeShapeType="1"/>
          </p:cNvSpPr>
          <p:nvPr/>
        </p:nvSpPr>
        <p:spPr bwMode="auto">
          <a:xfrm>
            <a:off x="5953125" y="765175"/>
            <a:ext cx="0" cy="532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03" name="Line 60"/>
          <p:cNvSpPr>
            <a:spLocks noChangeShapeType="1"/>
          </p:cNvSpPr>
          <p:nvPr/>
        </p:nvSpPr>
        <p:spPr bwMode="auto">
          <a:xfrm>
            <a:off x="5159375" y="765175"/>
            <a:ext cx="0" cy="511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04" name="Line 64"/>
          <p:cNvSpPr>
            <a:spLocks noChangeShapeType="1"/>
          </p:cNvSpPr>
          <p:nvPr/>
        </p:nvSpPr>
        <p:spPr bwMode="auto">
          <a:xfrm>
            <a:off x="1992314" y="5661025"/>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05" name="Line 68"/>
          <p:cNvSpPr>
            <a:spLocks noChangeShapeType="1"/>
          </p:cNvSpPr>
          <p:nvPr/>
        </p:nvSpPr>
        <p:spPr bwMode="auto">
          <a:xfrm flipV="1">
            <a:off x="8831263" y="765175"/>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06" name="Text Box 69"/>
          <p:cNvSpPr txBox="1">
            <a:spLocks noChangeArrowheads="1"/>
          </p:cNvSpPr>
          <p:nvPr/>
        </p:nvSpPr>
        <p:spPr bwMode="auto">
          <a:xfrm>
            <a:off x="1952626" y="2928939"/>
            <a:ext cx="16557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Trésorerie disponible Total </a:t>
            </a:r>
          </a:p>
        </p:txBody>
      </p:sp>
      <p:sp>
        <p:nvSpPr>
          <p:cNvPr id="54307" name="Text Box 70"/>
          <p:cNvSpPr txBox="1">
            <a:spLocks noChangeArrowheads="1"/>
          </p:cNvSpPr>
          <p:nvPr/>
        </p:nvSpPr>
        <p:spPr bwMode="auto">
          <a:xfrm>
            <a:off x="7248525" y="2997201"/>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Total</a:t>
            </a:r>
            <a:r>
              <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I</a:t>
            </a:r>
            <a:endParaRPr kumimoji="0" lang="fr-FR" altLang="fr-FR"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308" name="Text Box 71"/>
          <p:cNvSpPr txBox="1">
            <a:spLocks noChangeArrowheads="1"/>
          </p:cNvSpPr>
          <p:nvPr/>
        </p:nvSpPr>
        <p:spPr bwMode="auto">
          <a:xfrm>
            <a:off x="7319963" y="5373689"/>
            <a:ext cx="8620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Total II</a:t>
            </a:r>
          </a:p>
        </p:txBody>
      </p:sp>
      <p:sp>
        <p:nvSpPr>
          <p:cNvPr id="54309" name="Text Box 72"/>
          <p:cNvSpPr txBox="1">
            <a:spLocks noChangeArrowheads="1"/>
          </p:cNvSpPr>
          <p:nvPr/>
        </p:nvSpPr>
        <p:spPr bwMode="auto">
          <a:xfrm>
            <a:off x="3595689" y="5429250"/>
            <a:ext cx="719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Total II</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310" name="Line 74"/>
          <p:cNvSpPr>
            <a:spLocks noChangeShapeType="1"/>
          </p:cNvSpPr>
          <p:nvPr/>
        </p:nvSpPr>
        <p:spPr bwMode="auto">
          <a:xfrm>
            <a:off x="7788276" y="3898900"/>
            <a:ext cx="1871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11" name="Line 75"/>
          <p:cNvSpPr>
            <a:spLocks noChangeShapeType="1"/>
          </p:cNvSpPr>
          <p:nvPr/>
        </p:nvSpPr>
        <p:spPr bwMode="auto">
          <a:xfrm>
            <a:off x="4151313" y="3929063"/>
            <a:ext cx="180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12" name="Text Box 76"/>
          <p:cNvSpPr txBox="1">
            <a:spLocks noChangeArrowheads="1"/>
          </p:cNvSpPr>
          <p:nvPr/>
        </p:nvSpPr>
        <p:spPr bwMode="auto">
          <a:xfrm>
            <a:off x="5880101" y="3213100"/>
            <a:ext cx="574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Dettes</a:t>
            </a:r>
          </a:p>
        </p:txBody>
      </p:sp>
      <p:sp>
        <p:nvSpPr>
          <p:cNvPr id="54313" name="Text Box 78"/>
          <p:cNvSpPr txBox="1">
            <a:spLocks noChangeArrowheads="1"/>
          </p:cNvSpPr>
          <p:nvPr/>
        </p:nvSpPr>
        <p:spPr bwMode="auto">
          <a:xfrm>
            <a:off x="5953126" y="3500438"/>
            <a:ext cx="2017713"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45 Copropriété-excédents versés(2)</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Compte de tiers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40 Fournisseurs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42 à 44 Autres dettes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46 Créditeurs divers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47 Compte d’attente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48 Compte de régularisation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49 Dépréciation des comptes de tiers(2)</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fr-FR" altLang="fr-FR"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314" name="Line 79"/>
          <p:cNvSpPr>
            <a:spLocks noChangeShapeType="1"/>
          </p:cNvSpPr>
          <p:nvPr/>
        </p:nvSpPr>
        <p:spPr bwMode="auto">
          <a:xfrm>
            <a:off x="5953125" y="60213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15" name="Line 80"/>
          <p:cNvSpPr>
            <a:spLocks noChangeShapeType="1"/>
          </p:cNvSpPr>
          <p:nvPr/>
        </p:nvSpPr>
        <p:spPr bwMode="auto">
          <a:xfrm>
            <a:off x="7823200" y="5373688"/>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16" name="Line 81"/>
          <p:cNvSpPr>
            <a:spLocks noChangeShapeType="1"/>
          </p:cNvSpPr>
          <p:nvPr/>
        </p:nvSpPr>
        <p:spPr bwMode="auto">
          <a:xfrm>
            <a:off x="1992314" y="6453188"/>
            <a:ext cx="7704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885" name="Text Box 83">
            <a:extLst>
              <a:ext uri="{FF2B5EF4-FFF2-40B4-BE49-F238E27FC236}">
                <a16:creationId xmlns:a16="http://schemas.microsoft.com/office/drawing/2014/main" id="{385632C1-CC33-4817-B25C-1D78E30A8C83}"/>
              </a:ext>
            </a:extLst>
          </p:cNvPr>
          <p:cNvSpPr txBox="1">
            <a:spLocks noChangeArrowheads="1"/>
          </p:cNvSpPr>
          <p:nvPr/>
        </p:nvSpPr>
        <p:spPr bwMode="auto">
          <a:xfrm>
            <a:off x="2773364" y="5600700"/>
            <a:ext cx="1800225" cy="2619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Total général (1)+(2</a:t>
            </a:r>
            <a:r>
              <a:rPr kumimoji="0" lang="fr-FR" altLang="fr-FR" sz="105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
        <p:nvSpPr>
          <p:cNvPr id="54318" name="Text Box 84"/>
          <p:cNvSpPr txBox="1">
            <a:spLocks noChangeArrowheads="1"/>
          </p:cNvSpPr>
          <p:nvPr/>
        </p:nvSpPr>
        <p:spPr bwMode="auto">
          <a:xfrm>
            <a:off x="6554788" y="5657850"/>
            <a:ext cx="14414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Total général (1)+(2)</a:t>
            </a:r>
          </a:p>
        </p:txBody>
      </p:sp>
      <p:sp>
        <p:nvSpPr>
          <p:cNvPr id="54319" name="Text Box 85"/>
          <p:cNvSpPr txBox="1">
            <a:spLocks noChangeArrowheads="1"/>
          </p:cNvSpPr>
          <p:nvPr/>
        </p:nvSpPr>
        <p:spPr bwMode="auto">
          <a:xfrm>
            <a:off x="1992314" y="5876925"/>
            <a:ext cx="40401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50000"/>
              </a:spcBef>
              <a:spcAft>
                <a:spcPts val="0"/>
              </a:spcAft>
              <a:buClrTx/>
              <a:buSzTx/>
              <a:buFontTx/>
              <a:buAutoNum type="arabicParenBoth"/>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Une somme affectée du signe &lt;-&gt; indique un découvert correspondant à une dette du syndicat.</a:t>
            </a:r>
          </a:p>
          <a:p>
            <a:pPr marL="342900" marR="0" lvl="0" indent="-342900" algn="l" defTabSz="914400" rtl="0" eaLnBrk="1" fontAlgn="auto" latinLnBrk="0" hangingPunct="1">
              <a:lnSpc>
                <a:spcPct val="100000"/>
              </a:lnSpc>
              <a:spcBef>
                <a:spcPct val="50000"/>
              </a:spcBef>
              <a:spcAft>
                <a:spcPts val="0"/>
              </a:spcAft>
              <a:buClrTx/>
              <a:buSzTx/>
              <a:buFontTx/>
              <a:buAutoNum type="arabicParenBoth"/>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Liste individualisée (nom et montant) ci – jointe. </a:t>
            </a:r>
          </a:p>
        </p:txBody>
      </p:sp>
      <p:sp>
        <p:nvSpPr>
          <p:cNvPr id="54320" name="Line 86"/>
          <p:cNvSpPr>
            <a:spLocks noChangeShapeType="1"/>
          </p:cNvSpPr>
          <p:nvPr/>
        </p:nvSpPr>
        <p:spPr bwMode="auto">
          <a:xfrm>
            <a:off x="4151314" y="3067050"/>
            <a:ext cx="55451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21" name="Line 87"/>
          <p:cNvSpPr>
            <a:spLocks noChangeShapeType="1"/>
          </p:cNvSpPr>
          <p:nvPr/>
        </p:nvSpPr>
        <p:spPr bwMode="auto">
          <a:xfrm flipV="1">
            <a:off x="9696450" y="5661026"/>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22" name="Line 88"/>
          <p:cNvSpPr>
            <a:spLocks noChangeShapeType="1"/>
          </p:cNvSpPr>
          <p:nvPr/>
        </p:nvSpPr>
        <p:spPr bwMode="auto">
          <a:xfrm>
            <a:off x="1992313" y="5661026"/>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23" name="Line 89"/>
          <p:cNvSpPr>
            <a:spLocks noChangeShapeType="1"/>
          </p:cNvSpPr>
          <p:nvPr/>
        </p:nvSpPr>
        <p:spPr bwMode="auto">
          <a:xfrm flipH="1">
            <a:off x="1992314" y="5373688"/>
            <a:ext cx="5830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24" name="Line 90"/>
          <p:cNvSpPr>
            <a:spLocks noChangeShapeType="1"/>
          </p:cNvSpPr>
          <p:nvPr/>
        </p:nvSpPr>
        <p:spPr bwMode="auto">
          <a:xfrm flipV="1">
            <a:off x="1992313" y="144463"/>
            <a:ext cx="0" cy="5472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25" name="Line 91"/>
          <p:cNvSpPr>
            <a:spLocks noChangeShapeType="1"/>
          </p:cNvSpPr>
          <p:nvPr/>
        </p:nvSpPr>
        <p:spPr bwMode="auto">
          <a:xfrm>
            <a:off x="1971675" y="165100"/>
            <a:ext cx="77041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26" name="Line 93"/>
          <p:cNvSpPr>
            <a:spLocks noChangeShapeType="1"/>
          </p:cNvSpPr>
          <p:nvPr/>
        </p:nvSpPr>
        <p:spPr bwMode="auto">
          <a:xfrm>
            <a:off x="4151313" y="765175"/>
            <a:ext cx="0" cy="5111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27" name="Line 94"/>
          <p:cNvSpPr>
            <a:spLocks noChangeShapeType="1"/>
          </p:cNvSpPr>
          <p:nvPr/>
        </p:nvSpPr>
        <p:spPr bwMode="auto">
          <a:xfrm flipV="1">
            <a:off x="9696450" y="18891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28" name="Line 95"/>
          <p:cNvSpPr>
            <a:spLocks noChangeShapeType="1"/>
          </p:cNvSpPr>
          <p:nvPr/>
        </p:nvSpPr>
        <p:spPr bwMode="auto">
          <a:xfrm>
            <a:off x="9696450" y="5373689"/>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29" name="Text Box 96"/>
          <p:cNvSpPr txBox="1">
            <a:spLocks noChangeArrowheads="1"/>
          </p:cNvSpPr>
          <p:nvPr/>
        </p:nvSpPr>
        <p:spPr bwMode="auto">
          <a:xfrm>
            <a:off x="1952625" y="169863"/>
            <a:ext cx="19446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fr-FR" sz="900" b="0" i="0" u="none" strike="noStrike" kern="1200" cap="none" spc="0" normalizeH="0" baseline="0" noProof="0">
                <a:ln>
                  <a:noFill/>
                </a:ln>
                <a:solidFill>
                  <a:prstClr val="black"/>
                </a:solidFill>
                <a:effectLst/>
                <a:uLnTx/>
                <a:uFillTx/>
                <a:latin typeface="Arial" panose="020B0604020202020204" pitchFamily="34" charset="0"/>
                <a:ea typeface="+mn-ea"/>
                <a:cs typeface="+mn-cs"/>
              </a:rPr>
              <a:t>Syndicat des copropriétaires:</a:t>
            </a:r>
          </a:p>
        </p:txBody>
      </p:sp>
      <p:sp>
        <p:nvSpPr>
          <p:cNvPr id="9" name="Rectangle 8">
            <a:extLst>
              <a:ext uri="{FF2B5EF4-FFF2-40B4-BE49-F238E27FC236}">
                <a16:creationId xmlns:a16="http://schemas.microsoft.com/office/drawing/2014/main" id="{6A01E3E2-7F03-4F9D-840F-132C7048C80D}"/>
              </a:ext>
            </a:extLst>
          </p:cNvPr>
          <p:cNvSpPr/>
          <p:nvPr/>
        </p:nvSpPr>
        <p:spPr>
          <a:xfrm>
            <a:off x="7941362" y="2555321"/>
            <a:ext cx="646113" cy="12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26FBF8E2-28D0-4079-BA0B-A602552BF898}"/>
              </a:ext>
            </a:extLst>
          </p:cNvPr>
          <p:cNvSpPr/>
          <p:nvPr/>
        </p:nvSpPr>
        <p:spPr>
          <a:xfrm>
            <a:off x="8921751" y="2564544"/>
            <a:ext cx="646113" cy="13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00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238298" y="160078"/>
            <a:ext cx="11953702" cy="892867"/>
          </a:xfrm>
          <a:solidFill>
            <a:schemeClr val="accent4">
              <a:lumMod val="40000"/>
              <a:lumOff val="6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Le contrôle financier du fonds de travaux</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238298" y="1204332"/>
            <a:ext cx="11770822" cy="5307167"/>
          </a:xfrm>
        </p:spPr>
        <p:txBody>
          <a:bodyPr>
            <a:noAutofit/>
          </a:bodyPr>
          <a:lstStyle/>
          <a:p>
            <a:pPr marL="0" lvl="0" indent="0">
              <a:lnSpc>
                <a:spcPct val="100000"/>
              </a:lnSpc>
              <a:spcBef>
                <a:spcPts val="0"/>
              </a:spcBef>
              <a:buNone/>
            </a:pPr>
            <a:r>
              <a:rPr lang="fr-FR" sz="800" dirty="0">
                <a:solidFill>
                  <a:prstClr val="black"/>
                </a:solidFill>
                <a:latin typeface="Tw Cen MT" panose="020B0602020104020603"/>
              </a:rPr>
              <a:t>  </a:t>
            </a:r>
          </a:p>
        </p:txBody>
      </p:sp>
      <p:pic>
        <p:nvPicPr>
          <p:cNvPr id="4" name="Image 3">
            <a:extLst>
              <a:ext uri="{FF2B5EF4-FFF2-40B4-BE49-F238E27FC236}">
                <a16:creationId xmlns:a16="http://schemas.microsoft.com/office/drawing/2014/main" id="{D525EF5F-B339-4EFE-9F31-EBA28BCEA2DF}"/>
              </a:ext>
            </a:extLst>
          </p:cNvPr>
          <p:cNvPicPr>
            <a:picLocks noChangeAspect="1"/>
          </p:cNvPicPr>
          <p:nvPr/>
        </p:nvPicPr>
        <p:blipFill>
          <a:blip r:embed="rId2"/>
          <a:stretch>
            <a:fillRect/>
          </a:stretch>
        </p:blipFill>
        <p:spPr>
          <a:xfrm>
            <a:off x="291551" y="1961979"/>
            <a:ext cx="11847195" cy="4281348"/>
          </a:xfrm>
          <a:prstGeom prst="rect">
            <a:avLst/>
          </a:prstGeom>
        </p:spPr>
      </p:pic>
      <p:sp>
        <p:nvSpPr>
          <p:cNvPr id="7" name="Ellipse 6">
            <a:extLst>
              <a:ext uri="{FF2B5EF4-FFF2-40B4-BE49-F238E27FC236}">
                <a16:creationId xmlns:a16="http://schemas.microsoft.com/office/drawing/2014/main" id="{B8D78BFA-D998-4030-B98D-E8839F484D40}"/>
              </a:ext>
            </a:extLst>
          </p:cNvPr>
          <p:cNvSpPr/>
          <p:nvPr/>
        </p:nvSpPr>
        <p:spPr>
          <a:xfrm>
            <a:off x="6096000" y="4345731"/>
            <a:ext cx="6042746" cy="155076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81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238298" y="160078"/>
            <a:ext cx="11953702" cy="892867"/>
          </a:xfrm>
          <a:solidFill>
            <a:schemeClr val="accent4">
              <a:lumMod val="40000"/>
              <a:lumOff val="6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Le contrôle financier du fonds de travaux</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238298" y="1204332"/>
            <a:ext cx="11770822" cy="5307167"/>
          </a:xfrm>
        </p:spPr>
        <p:txBody>
          <a:bodyPr>
            <a:noAutofit/>
          </a:bodyPr>
          <a:lstStyle/>
          <a:p>
            <a:pPr marL="0" lvl="0" indent="0">
              <a:lnSpc>
                <a:spcPct val="100000"/>
              </a:lnSpc>
              <a:spcBef>
                <a:spcPts val="0"/>
              </a:spcBef>
              <a:buNone/>
            </a:pPr>
            <a:r>
              <a:rPr lang="fr-FR" sz="800" dirty="0">
                <a:solidFill>
                  <a:prstClr val="black"/>
                </a:solidFill>
                <a:latin typeface="Tw Cen MT" panose="020B0602020104020603"/>
              </a:rPr>
              <a:t>  </a:t>
            </a:r>
          </a:p>
        </p:txBody>
      </p:sp>
      <p:pic>
        <p:nvPicPr>
          <p:cNvPr id="4" name="Image 3">
            <a:extLst>
              <a:ext uri="{FF2B5EF4-FFF2-40B4-BE49-F238E27FC236}">
                <a16:creationId xmlns:a16="http://schemas.microsoft.com/office/drawing/2014/main" id="{D525EF5F-B339-4EFE-9F31-EBA28BCEA2DF}"/>
              </a:ext>
            </a:extLst>
          </p:cNvPr>
          <p:cNvPicPr>
            <a:picLocks noChangeAspect="1"/>
          </p:cNvPicPr>
          <p:nvPr/>
        </p:nvPicPr>
        <p:blipFill>
          <a:blip r:embed="rId2"/>
          <a:stretch>
            <a:fillRect/>
          </a:stretch>
        </p:blipFill>
        <p:spPr>
          <a:xfrm>
            <a:off x="200111" y="1854780"/>
            <a:ext cx="11847195" cy="4281348"/>
          </a:xfrm>
          <a:prstGeom prst="rect">
            <a:avLst/>
          </a:prstGeom>
        </p:spPr>
      </p:pic>
      <p:cxnSp>
        <p:nvCxnSpPr>
          <p:cNvPr id="6" name="Connecteur droit avec flèche 5">
            <a:extLst>
              <a:ext uri="{FF2B5EF4-FFF2-40B4-BE49-F238E27FC236}">
                <a16:creationId xmlns:a16="http://schemas.microsoft.com/office/drawing/2014/main" id="{20F658AE-26D3-4537-A4AC-B56B39C02A96}"/>
              </a:ext>
            </a:extLst>
          </p:cNvPr>
          <p:cNvCxnSpPr/>
          <p:nvPr/>
        </p:nvCxnSpPr>
        <p:spPr>
          <a:xfrm>
            <a:off x="5890953" y="4078778"/>
            <a:ext cx="5375563" cy="1058487"/>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8765" y="147792"/>
            <a:ext cx="12192000" cy="963827"/>
          </a:xfrm>
          <a:solidFill>
            <a:schemeClr val="accent5">
              <a:lumMod val="25000"/>
            </a:schemeClr>
          </a:solidFill>
        </p:spPr>
        <p:txBody>
          <a:bodyPr>
            <a:normAutofit/>
          </a:bodyPr>
          <a:lstStyle/>
          <a:p>
            <a:pPr marL="0" indent="0" algn="ctr">
              <a:buNone/>
            </a:pPr>
            <a:r>
              <a:rPr lang="fr-FR" sz="5200" b="1" dirty="0">
                <a:solidFill>
                  <a:schemeClr val="bg1"/>
                </a:solidFill>
                <a:latin typeface="+mn-lt"/>
                <a:cs typeface="Arial" panose="020B0604020202020204" pitchFamily="34" charset="0"/>
              </a:rPr>
              <a:t>LE PLAN PLURIANNUEL DE TRAVAUX </a:t>
            </a:r>
          </a:p>
        </p:txBody>
      </p:sp>
      <p:pic>
        <p:nvPicPr>
          <p:cNvPr id="5" name="Picture 3" descr="f8df1bef-6142-4e4a-b0fa-a0c9dc9f2f98@mxp5">
            <a:extLst>
              <a:ext uri="{FF2B5EF4-FFF2-40B4-BE49-F238E27FC236}">
                <a16:creationId xmlns:a16="http://schemas.microsoft.com/office/drawing/2014/main" id="{8FC89636-5417-4CB7-A29D-E6410D87AD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074" y="1981358"/>
            <a:ext cx="4445869" cy="4357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8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41766-9755-3355-2107-D924C66B632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01D320-6AB4-838E-FA21-961F23749EC0}"/>
              </a:ext>
            </a:extLst>
          </p:cNvPr>
          <p:cNvSpPr>
            <a:spLocks noGrp="1"/>
          </p:cNvSpPr>
          <p:nvPr>
            <p:ph idx="1"/>
          </p:nvPr>
        </p:nvSpPr>
        <p:spPr>
          <a:xfrm>
            <a:off x="-261608" y="91479"/>
            <a:ext cx="11941521" cy="1113576"/>
          </a:xfrm>
          <a:solidFill>
            <a:schemeClr val="accent5">
              <a:lumMod val="25000"/>
            </a:schemeClr>
          </a:solidFill>
        </p:spPr>
        <p:txBody>
          <a:bodyPr anchor="ctr">
            <a:normAutofit/>
          </a:bodyPr>
          <a:lstStyle/>
          <a:p>
            <a:pPr marL="0" indent="0" algn="ctr">
              <a:buNone/>
            </a:pPr>
            <a:r>
              <a:rPr lang="fr-FR" sz="5200" b="1" dirty="0">
                <a:solidFill>
                  <a:schemeClr val="bg1"/>
                </a:solidFill>
                <a:latin typeface="+mj-lt"/>
                <a:cs typeface="Arial" panose="020B0604020202020204" pitchFamily="34" charset="0"/>
              </a:rPr>
              <a:t>L’AFFECTATION DU FONDS DE TRAVAUX</a:t>
            </a:r>
          </a:p>
        </p:txBody>
      </p:sp>
      <p:pic>
        <p:nvPicPr>
          <p:cNvPr id="5" name="Picture 3" descr="f8df1bef-6142-4e4a-b0fa-a0c9dc9f2f98@mxp5">
            <a:extLst>
              <a:ext uri="{FF2B5EF4-FFF2-40B4-BE49-F238E27FC236}">
                <a16:creationId xmlns:a16="http://schemas.microsoft.com/office/drawing/2014/main" id="{A34A25F5-002F-DDFC-00A0-7D465EC220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074" y="1981358"/>
            <a:ext cx="4445869" cy="4357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463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p:cNvCxnSpPr>
            <a:cxnSpLocks/>
          </p:cNvCxnSpPr>
          <p:nvPr/>
        </p:nvCxnSpPr>
        <p:spPr>
          <a:xfrm flipH="1">
            <a:off x="4039558" y="3186775"/>
            <a:ext cx="2386668" cy="18312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cxnSpLocks/>
          </p:cNvCxnSpPr>
          <p:nvPr/>
        </p:nvCxnSpPr>
        <p:spPr>
          <a:xfrm>
            <a:off x="6426225" y="3208002"/>
            <a:ext cx="2556033" cy="176162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250" name="AutoShape 2"/>
          <p:cNvSpPr>
            <a:spLocks noGrp="1" noChangeArrowheads="1"/>
          </p:cNvSpPr>
          <p:nvPr>
            <p:ph type="title"/>
          </p:nvPr>
        </p:nvSpPr>
        <p:spPr>
          <a:xfrm>
            <a:off x="193965" y="72698"/>
            <a:ext cx="11804072" cy="922007"/>
          </a:xfrm>
          <a:solidFill>
            <a:schemeClr val="accent4">
              <a:lumMod val="40000"/>
              <a:lumOff val="60000"/>
            </a:schemeClr>
          </a:solidFill>
        </p:spPr>
        <p:txBody>
          <a:bodyPr>
            <a:normAutofit fontScale="90000"/>
          </a:bodyPr>
          <a:lstStyle/>
          <a:p>
            <a:pPr algn="ctr" eaLnBrk="1" hangingPunct="1">
              <a:defRPr/>
            </a:pPr>
            <a:br>
              <a:rPr lang="fr-FR" altLang="fr-FR" sz="3200" b="1" dirty="0">
                <a:solidFill>
                  <a:schemeClr val="accent2">
                    <a:lumMod val="75000"/>
                  </a:schemeClr>
                </a:solidFill>
              </a:rPr>
            </a:br>
            <a:br>
              <a:rPr lang="fr-FR" altLang="fr-FR" sz="3200" b="1" dirty="0">
                <a:solidFill>
                  <a:schemeClr val="accent2">
                    <a:lumMod val="75000"/>
                  </a:schemeClr>
                </a:solidFill>
              </a:rPr>
            </a:br>
            <a:br>
              <a:rPr lang="fr-FR" altLang="fr-FR" sz="3200" b="1" dirty="0">
                <a:solidFill>
                  <a:schemeClr val="accent2">
                    <a:lumMod val="75000"/>
                  </a:schemeClr>
                </a:solidFill>
              </a:rPr>
            </a:br>
            <a:r>
              <a:rPr lang="fr-FR" altLang="fr-FR" sz="4000" b="1" dirty="0">
                <a:solidFill>
                  <a:schemeClr val="tx1"/>
                </a:solidFill>
              </a:rPr>
              <a:t>Les conséquences d’une affectation </a:t>
            </a:r>
            <a:r>
              <a:rPr lang="fr-FR" altLang="fr-FR" sz="4000" b="1" dirty="0"/>
              <a:t>en </a:t>
            </a:r>
            <a:r>
              <a:rPr lang="fr-FR" altLang="fr-FR" sz="4000" b="1" u="sng" dirty="0">
                <a:solidFill>
                  <a:srgbClr val="FF0000"/>
                </a:solidFill>
              </a:rPr>
              <a:t>clé générale </a:t>
            </a:r>
            <a:r>
              <a:rPr lang="fr-FR" altLang="fr-FR" sz="4000" b="1" dirty="0">
                <a:solidFill>
                  <a:schemeClr val="tx1"/>
                </a:solidFill>
              </a:rPr>
              <a:t>du fonds de travaux </a:t>
            </a:r>
            <a:r>
              <a:rPr lang="fr-FR" altLang="fr-FR" sz="3200" b="1" dirty="0">
                <a:solidFill>
                  <a:srgbClr val="C00000"/>
                </a:solidFill>
              </a:rPr>
              <a:t>(Partie 1)</a:t>
            </a:r>
            <a:br>
              <a:rPr lang="fr-FR" altLang="fr-FR" b="1" dirty="0"/>
            </a:br>
            <a:br>
              <a:rPr lang="fr-FR" altLang="fr-FR" dirty="0"/>
            </a:br>
            <a:endParaRPr lang="fr-FR" altLang="fr-FR" b="1" dirty="0"/>
          </a:p>
        </p:txBody>
      </p:sp>
      <p:graphicFrame>
        <p:nvGraphicFramePr>
          <p:cNvPr id="5" name="Tableau 4"/>
          <p:cNvGraphicFramePr>
            <a:graphicFrameLocks noGrp="1"/>
          </p:cNvGraphicFramePr>
          <p:nvPr/>
        </p:nvGraphicFramePr>
        <p:xfrm>
          <a:off x="2757981" y="1645759"/>
          <a:ext cx="6777644" cy="1541016"/>
        </p:xfrm>
        <a:graphic>
          <a:graphicData uri="http://schemas.openxmlformats.org/drawingml/2006/table">
            <a:tbl>
              <a:tblPr firstRow="1" bandRow="1">
                <a:tableStyleId>{F5AB1C69-6EDB-4FF4-983F-18BD219EF322}</a:tableStyleId>
              </a:tblPr>
              <a:tblGrid>
                <a:gridCol w="2929576">
                  <a:extLst>
                    <a:ext uri="{9D8B030D-6E8A-4147-A177-3AD203B41FA5}">
                      <a16:colId xmlns:a16="http://schemas.microsoft.com/office/drawing/2014/main" val="20000"/>
                    </a:ext>
                  </a:extLst>
                </a:gridCol>
                <a:gridCol w="1889743">
                  <a:extLst>
                    <a:ext uri="{9D8B030D-6E8A-4147-A177-3AD203B41FA5}">
                      <a16:colId xmlns:a16="http://schemas.microsoft.com/office/drawing/2014/main" val="20001"/>
                    </a:ext>
                  </a:extLst>
                </a:gridCol>
                <a:gridCol w="1958325">
                  <a:extLst>
                    <a:ext uri="{9D8B030D-6E8A-4147-A177-3AD203B41FA5}">
                      <a16:colId xmlns:a16="http://schemas.microsoft.com/office/drawing/2014/main" val="20002"/>
                    </a:ext>
                  </a:extLst>
                </a:gridCol>
              </a:tblGrid>
              <a:tr h="377251">
                <a:tc>
                  <a:txBody>
                    <a:bodyPr/>
                    <a:lstStyle/>
                    <a:p>
                      <a:pPr algn="ctr"/>
                      <a:r>
                        <a:rPr lang="fr-FR" sz="1800" dirty="0"/>
                        <a:t>105</a:t>
                      </a:r>
                    </a:p>
                  </a:txBody>
                  <a:tcPr marL="91486" marR="91486" marT="45747" marB="45747"/>
                </a:tc>
                <a:tc gridSpan="2">
                  <a:txBody>
                    <a:bodyPr/>
                    <a:lstStyle/>
                    <a:p>
                      <a:pPr algn="ctr"/>
                      <a:r>
                        <a:rPr lang="fr-FR" sz="1800" dirty="0"/>
                        <a:t>Fonds de </a:t>
                      </a:r>
                      <a:r>
                        <a:rPr lang="fr-FR" sz="1800" baseline="0" dirty="0"/>
                        <a:t>travaux</a:t>
                      </a:r>
                      <a:endParaRPr lang="fr-FR" sz="1800" dirty="0"/>
                    </a:p>
                  </a:txBody>
                  <a:tcPr marL="91486" marR="91486" marT="45747" marB="45747"/>
                </a:tc>
                <a:tc hMerge="1">
                  <a:txBody>
                    <a:bodyPr/>
                    <a:lstStyle/>
                    <a:p>
                      <a:endParaRPr lang="fr-FR" dirty="0"/>
                    </a:p>
                  </a:txBody>
                  <a:tcPr/>
                </a:tc>
                <a:extLst>
                  <a:ext uri="{0D108BD9-81ED-4DB2-BD59-A6C34878D82A}">
                    <a16:rowId xmlns:a16="http://schemas.microsoft.com/office/drawing/2014/main" val="10000"/>
                  </a:ext>
                </a:extLst>
              </a:tr>
              <a:tr h="306506">
                <a:tc>
                  <a:txBody>
                    <a:bodyPr/>
                    <a:lstStyle/>
                    <a:p>
                      <a:pPr algn="ctr"/>
                      <a:r>
                        <a:rPr lang="fr-FR" sz="1800" dirty="0"/>
                        <a:t>Libellé</a:t>
                      </a:r>
                    </a:p>
                  </a:txBody>
                  <a:tcPr marL="91486" marR="91486" marT="45747" marB="45747"/>
                </a:tc>
                <a:tc>
                  <a:txBody>
                    <a:bodyPr/>
                    <a:lstStyle/>
                    <a:p>
                      <a:pPr algn="ctr"/>
                      <a:r>
                        <a:rPr lang="fr-FR" sz="1800" dirty="0"/>
                        <a:t>Débit</a:t>
                      </a:r>
                    </a:p>
                  </a:txBody>
                  <a:tcPr marL="91486" marR="91486" marT="45747" marB="45747"/>
                </a:tc>
                <a:tc>
                  <a:txBody>
                    <a:bodyPr/>
                    <a:lstStyle/>
                    <a:p>
                      <a:pPr algn="ctr"/>
                      <a:r>
                        <a:rPr lang="fr-FR" sz="1800" dirty="0"/>
                        <a:t>Crédit</a:t>
                      </a:r>
                    </a:p>
                  </a:txBody>
                  <a:tcPr marL="91486" marR="91486" marT="45747" marB="45747"/>
                </a:tc>
                <a:extLst>
                  <a:ext uri="{0D108BD9-81ED-4DB2-BD59-A6C34878D82A}">
                    <a16:rowId xmlns:a16="http://schemas.microsoft.com/office/drawing/2014/main" val="10001"/>
                  </a:ext>
                </a:extLst>
              </a:tr>
              <a:tr h="432137">
                <a:tc>
                  <a:txBody>
                    <a:bodyPr/>
                    <a:lstStyle/>
                    <a:p>
                      <a:r>
                        <a:rPr lang="fr-FR" sz="1800" dirty="0"/>
                        <a:t>Fonds travaux</a:t>
                      </a:r>
                    </a:p>
                  </a:txBody>
                  <a:tcPr marL="91486" marR="91486" marT="45747" marB="45747"/>
                </a:tc>
                <a:tc>
                  <a:txBody>
                    <a:bodyPr/>
                    <a:lstStyle/>
                    <a:p>
                      <a:pPr algn="ctr"/>
                      <a:endParaRPr lang="fr-FR" sz="1800" b="1" dirty="0">
                        <a:solidFill>
                          <a:srgbClr val="0070C0"/>
                        </a:solidFill>
                      </a:endParaRPr>
                    </a:p>
                  </a:txBody>
                  <a:tcPr marL="91486" marR="91486" marT="45747" marB="45747"/>
                </a:tc>
                <a:tc>
                  <a:txBody>
                    <a:bodyPr/>
                    <a:lstStyle/>
                    <a:p>
                      <a:pPr algn="ctr"/>
                      <a:r>
                        <a:rPr lang="fr-FR" sz="1800" dirty="0"/>
                        <a:t>1500 €</a:t>
                      </a:r>
                    </a:p>
                  </a:txBody>
                  <a:tcPr marL="91486" marR="91486" marT="45747" marB="45747"/>
                </a:tc>
                <a:extLst>
                  <a:ext uri="{0D108BD9-81ED-4DB2-BD59-A6C34878D82A}">
                    <a16:rowId xmlns:a16="http://schemas.microsoft.com/office/drawing/2014/main" val="10002"/>
                  </a:ext>
                </a:extLst>
              </a:tr>
              <a:tr h="306506">
                <a:tc>
                  <a:txBody>
                    <a:bodyPr/>
                    <a:lstStyle/>
                    <a:p>
                      <a:r>
                        <a:rPr lang="fr-FR" sz="1800" dirty="0"/>
                        <a:t>Solde</a:t>
                      </a:r>
                    </a:p>
                  </a:txBody>
                  <a:tcPr marL="91486" marR="91486" marT="45747" marB="45747"/>
                </a:tc>
                <a:tc>
                  <a:txBody>
                    <a:bodyPr/>
                    <a:lstStyle/>
                    <a:p>
                      <a:pPr algn="ctr"/>
                      <a:endParaRPr lang="fr-FR" sz="1800" dirty="0">
                        <a:solidFill>
                          <a:srgbClr val="C00000"/>
                        </a:solidFill>
                      </a:endParaRPr>
                    </a:p>
                  </a:txBody>
                  <a:tcPr marL="91486" marR="91486" marT="45747" marB="45747"/>
                </a:tc>
                <a:tc>
                  <a:txBody>
                    <a:bodyPr/>
                    <a:lstStyle/>
                    <a:p>
                      <a:pPr algn="ctr"/>
                      <a:r>
                        <a:rPr lang="fr-FR" sz="1800" b="1" dirty="0">
                          <a:solidFill>
                            <a:srgbClr val="C00000"/>
                          </a:solidFill>
                        </a:rPr>
                        <a:t>1500</a:t>
                      </a:r>
                      <a:r>
                        <a:rPr lang="fr-FR" sz="1800" b="1" baseline="0" dirty="0">
                          <a:solidFill>
                            <a:srgbClr val="C00000"/>
                          </a:solidFill>
                        </a:rPr>
                        <a:t> €</a:t>
                      </a:r>
                      <a:endParaRPr lang="fr-FR" sz="1800" b="1" dirty="0">
                        <a:solidFill>
                          <a:srgbClr val="C00000"/>
                        </a:solidFill>
                      </a:endParaRPr>
                    </a:p>
                  </a:txBody>
                  <a:tcPr marL="91486" marR="91486" marT="45747" marB="45747"/>
                </a:tc>
                <a:extLst>
                  <a:ext uri="{0D108BD9-81ED-4DB2-BD59-A6C34878D82A}">
                    <a16:rowId xmlns:a16="http://schemas.microsoft.com/office/drawing/2014/main" val="10003"/>
                  </a:ext>
                </a:extLst>
              </a:tr>
            </a:tbl>
          </a:graphicData>
        </a:graphic>
      </p:graphicFrame>
      <p:graphicFrame>
        <p:nvGraphicFramePr>
          <p:cNvPr id="7" name="Tableau 6"/>
          <p:cNvGraphicFramePr>
            <a:graphicFrameLocks noGrp="1"/>
          </p:cNvGraphicFramePr>
          <p:nvPr/>
        </p:nvGraphicFramePr>
        <p:xfrm>
          <a:off x="380560" y="5092862"/>
          <a:ext cx="4728996" cy="1634929"/>
        </p:xfrm>
        <a:graphic>
          <a:graphicData uri="http://schemas.openxmlformats.org/drawingml/2006/table">
            <a:tbl>
              <a:tblPr firstRow="1" bandRow="1">
                <a:tableStyleId>{F5AB1C69-6EDB-4FF4-983F-18BD219EF322}</a:tableStyleId>
              </a:tblPr>
              <a:tblGrid>
                <a:gridCol w="1658024">
                  <a:extLst>
                    <a:ext uri="{9D8B030D-6E8A-4147-A177-3AD203B41FA5}">
                      <a16:colId xmlns:a16="http://schemas.microsoft.com/office/drawing/2014/main" val="20000"/>
                    </a:ext>
                  </a:extLst>
                </a:gridCol>
                <a:gridCol w="1275423">
                  <a:extLst>
                    <a:ext uri="{9D8B030D-6E8A-4147-A177-3AD203B41FA5}">
                      <a16:colId xmlns:a16="http://schemas.microsoft.com/office/drawing/2014/main" val="20001"/>
                    </a:ext>
                  </a:extLst>
                </a:gridCol>
                <a:gridCol w="1795549">
                  <a:extLst>
                    <a:ext uri="{9D8B030D-6E8A-4147-A177-3AD203B41FA5}">
                      <a16:colId xmlns:a16="http://schemas.microsoft.com/office/drawing/2014/main" val="20002"/>
                    </a:ext>
                  </a:extLst>
                </a:gridCol>
              </a:tblGrid>
              <a:tr h="299682">
                <a:tc>
                  <a:txBody>
                    <a:bodyPr/>
                    <a:lstStyle/>
                    <a:p>
                      <a:pPr algn="ctr"/>
                      <a:r>
                        <a:rPr lang="fr-FR" sz="1800" dirty="0"/>
                        <a:t>105-1</a:t>
                      </a:r>
                    </a:p>
                  </a:txBody>
                  <a:tcPr marL="91460" marR="91460" marT="45699" marB="45699"/>
                </a:tc>
                <a:tc gridSpan="2">
                  <a:txBody>
                    <a:bodyPr/>
                    <a:lstStyle/>
                    <a:p>
                      <a:pPr algn="ctr"/>
                      <a:r>
                        <a:rPr lang="fr-FR" sz="1800" dirty="0"/>
                        <a:t>Fonds</a:t>
                      </a:r>
                      <a:r>
                        <a:rPr lang="fr-FR" sz="1800" baseline="0" dirty="0"/>
                        <a:t> de</a:t>
                      </a:r>
                      <a:r>
                        <a:rPr lang="fr-FR" sz="1800" dirty="0"/>
                        <a:t> </a:t>
                      </a:r>
                      <a:r>
                        <a:rPr lang="fr-FR" sz="1800" baseline="0" dirty="0"/>
                        <a:t>travaux</a:t>
                      </a:r>
                      <a:endParaRPr lang="fr-FR" sz="1800" dirty="0"/>
                    </a:p>
                  </a:txBody>
                  <a:tcPr marL="91460" marR="91460" marT="45699" marB="45699">
                    <a:solidFill>
                      <a:srgbClr val="002060"/>
                    </a:solidFill>
                  </a:tcPr>
                </a:tc>
                <a:tc hMerge="1">
                  <a:txBody>
                    <a:bodyPr/>
                    <a:lstStyle/>
                    <a:p>
                      <a:endParaRPr lang="fr-FR" dirty="0"/>
                    </a:p>
                  </a:txBody>
                  <a:tcPr/>
                </a:tc>
                <a:extLst>
                  <a:ext uri="{0D108BD9-81ED-4DB2-BD59-A6C34878D82A}">
                    <a16:rowId xmlns:a16="http://schemas.microsoft.com/office/drawing/2014/main" val="10000"/>
                  </a:ext>
                </a:extLst>
              </a:tr>
              <a:tr h="299682">
                <a:tc>
                  <a:txBody>
                    <a:bodyPr/>
                    <a:lstStyle/>
                    <a:p>
                      <a:pPr algn="ctr"/>
                      <a:r>
                        <a:rPr lang="fr-FR" sz="1800" dirty="0"/>
                        <a:t>Libellé</a:t>
                      </a:r>
                    </a:p>
                  </a:txBody>
                  <a:tcPr marL="91460" marR="91460" marT="45699" marB="45699"/>
                </a:tc>
                <a:tc>
                  <a:txBody>
                    <a:bodyPr/>
                    <a:lstStyle/>
                    <a:p>
                      <a:pPr algn="ctr"/>
                      <a:r>
                        <a:rPr lang="fr-FR" sz="1800" dirty="0"/>
                        <a:t>Débit</a:t>
                      </a:r>
                    </a:p>
                  </a:txBody>
                  <a:tcPr marL="91460" marR="91460" marT="45699" marB="45699"/>
                </a:tc>
                <a:tc>
                  <a:txBody>
                    <a:bodyPr/>
                    <a:lstStyle/>
                    <a:p>
                      <a:pPr algn="ctr"/>
                      <a:r>
                        <a:rPr lang="fr-FR" sz="1800" dirty="0"/>
                        <a:t>Crédit</a:t>
                      </a:r>
                    </a:p>
                  </a:txBody>
                  <a:tcPr marL="91460" marR="91460" marT="45699" marB="45699"/>
                </a:tc>
                <a:extLst>
                  <a:ext uri="{0D108BD9-81ED-4DB2-BD59-A6C34878D82A}">
                    <a16:rowId xmlns:a16="http://schemas.microsoft.com/office/drawing/2014/main" val="10001"/>
                  </a:ext>
                </a:extLst>
              </a:tr>
              <a:tr h="379024">
                <a:tc>
                  <a:txBody>
                    <a:bodyPr/>
                    <a:lstStyle/>
                    <a:p>
                      <a:r>
                        <a:rPr lang="fr-FR" sz="1800" dirty="0"/>
                        <a:t>Fonds travaux</a:t>
                      </a:r>
                    </a:p>
                  </a:txBody>
                  <a:tcPr marL="91460" marR="91460" marT="45699" marB="45699"/>
                </a:tc>
                <a:tc>
                  <a:txBody>
                    <a:bodyPr/>
                    <a:lstStyle/>
                    <a:p>
                      <a:pPr algn="ctr"/>
                      <a:endParaRPr lang="fr-FR" sz="1800" b="1" dirty="0">
                        <a:solidFill>
                          <a:srgbClr val="0070C0"/>
                        </a:solidFill>
                      </a:endParaRPr>
                    </a:p>
                  </a:txBody>
                  <a:tcPr marL="91460" marR="91460" marT="45699" marB="4569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dirty="0">
                          <a:solidFill>
                            <a:srgbClr val="C00000"/>
                          </a:solidFill>
                        </a:rPr>
                        <a:t>1200 €</a:t>
                      </a:r>
                    </a:p>
                  </a:txBody>
                  <a:tcPr marL="91460" marR="91460" marT="45699" marB="45699"/>
                </a:tc>
                <a:extLst>
                  <a:ext uri="{0D108BD9-81ED-4DB2-BD59-A6C34878D82A}">
                    <a16:rowId xmlns:a16="http://schemas.microsoft.com/office/drawing/2014/main" val="10002"/>
                  </a:ext>
                </a:extLst>
              </a:tr>
              <a:tr h="524469">
                <a:tc>
                  <a:txBody>
                    <a:bodyPr/>
                    <a:lstStyle/>
                    <a:p>
                      <a:r>
                        <a:rPr lang="fr-FR" sz="1800" dirty="0"/>
                        <a:t>Solde</a:t>
                      </a:r>
                    </a:p>
                  </a:txBody>
                  <a:tcPr marL="91460" marR="91460" marT="45699" marB="45699"/>
                </a:tc>
                <a:tc>
                  <a:txBody>
                    <a:bodyPr/>
                    <a:lstStyle/>
                    <a:p>
                      <a:pPr algn="ctr"/>
                      <a:endParaRPr lang="fr-FR" sz="1800" dirty="0">
                        <a:solidFill>
                          <a:srgbClr val="C00000"/>
                        </a:solidFill>
                      </a:endParaRPr>
                    </a:p>
                  </a:txBody>
                  <a:tcPr marL="91460" marR="91460" marT="45699" marB="4569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srgbClr val="C00000"/>
                          </a:solidFill>
                        </a:rPr>
                        <a:t>1200 €</a:t>
                      </a:r>
                    </a:p>
                  </a:txBody>
                  <a:tcPr marL="91460" marR="91460" marT="45699" marB="45699"/>
                </a:tc>
                <a:extLst>
                  <a:ext uri="{0D108BD9-81ED-4DB2-BD59-A6C34878D82A}">
                    <a16:rowId xmlns:a16="http://schemas.microsoft.com/office/drawing/2014/main" val="10003"/>
                  </a:ext>
                </a:extLst>
              </a:tr>
            </a:tbl>
          </a:graphicData>
        </a:graphic>
      </p:graphicFrame>
      <p:graphicFrame>
        <p:nvGraphicFramePr>
          <p:cNvPr id="12" name="Tableau 11"/>
          <p:cNvGraphicFramePr>
            <a:graphicFrameLocks noGrp="1"/>
          </p:cNvGraphicFramePr>
          <p:nvPr/>
        </p:nvGraphicFramePr>
        <p:xfrm>
          <a:off x="6441250" y="5018067"/>
          <a:ext cx="5112066" cy="1665797"/>
        </p:xfrm>
        <a:graphic>
          <a:graphicData uri="http://schemas.openxmlformats.org/drawingml/2006/table">
            <a:tbl>
              <a:tblPr firstRow="1" bandRow="1">
                <a:tableStyleId>{F5AB1C69-6EDB-4FF4-983F-18BD219EF322}</a:tableStyleId>
              </a:tblPr>
              <a:tblGrid>
                <a:gridCol w="1792331">
                  <a:extLst>
                    <a:ext uri="{9D8B030D-6E8A-4147-A177-3AD203B41FA5}">
                      <a16:colId xmlns:a16="http://schemas.microsoft.com/office/drawing/2014/main" val="20000"/>
                    </a:ext>
                  </a:extLst>
                </a:gridCol>
                <a:gridCol w="1387015">
                  <a:extLst>
                    <a:ext uri="{9D8B030D-6E8A-4147-A177-3AD203B41FA5}">
                      <a16:colId xmlns:a16="http://schemas.microsoft.com/office/drawing/2014/main" val="20001"/>
                    </a:ext>
                  </a:extLst>
                </a:gridCol>
                <a:gridCol w="1932720">
                  <a:extLst>
                    <a:ext uri="{9D8B030D-6E8A-4147-A177-3AD203B41FA5}">
                      <a16:colId xmlns:a16="http://schemas.microsoft.com/office/drawing/2014/main" val="20002"/>
                    </a:ext>
                  </a:extLst>
                </a:gridCol>
              </a:tblGrid>
              <a:tr h="303023">
                <a:tc>
                  <a:txBody>
                    <a:bodyPr/>
                    <a:lstStyle/>
                    <a:p>
                      <a:pPr algn="ctr"/>
                      <a:r>
                        <a:rPr lang="fr-FR" sz="1800" dirty="0"/>
                        <a:t>105-3</a:t>
                      </a:r>
                    </a:p>
                  </a:txBody>
                  <a:tcPr marL="91460" marR="91460" marT="45699" marB="45699"/>
                </a:tc>
                <a:tc gridSpan="2">
                  <a:txBody>
                    <a:bodyPr/>
                    <a:lstStyle/>
                    <a:p>
                      <a:pPr algn="ctr"/>
                      <a:r>
                        <a:rPr lang="fr-FR" sz="1800" dirty="0"/>
                        <a:t>Fonds de </a:t>
                      </a:r>
                      <a:r>
                        <a:rPr lang="fr-FR" sz="1800" baseline="0" dirty="0"/>
                        <a:t>travaux</a:t>
                      </a:r>
                      <a:endParaRPr lang="fr-FR" sz="1800" dirty="0"/>
                    </a:p>
                  </a:txBody>
                  <a:tcPr marL="91460" marR="91460" marT="45699" marB="45699"/>
                </a:tc>
                <a:tc hMerge="1">
                  <a:txBody>
                    <a:bodyPr/>
                    <a:lstStyle/>
                    <a:p>
                      <a:endParaRPr lang="fr-FR" dirty="0"/>
                    </a:p>
                  </a:txBody>
                  <a:tcPr/>
                </a:tc>
                <a:extLst>
                  <a:ext uri="{0D108BD9-81ED-4DB2-BD59-A6C34878D82A}">
                    <a16:rowId xmlns:a16="http://schemas.microsoft.com/office/drawing/2014/main" val="10000"/>
                  </a:ext>
                </a:extLst>
              </a:tr>
              <a:tr h="303023">
                <a:tc>
                  <a:txBody>
                    <a:bodyPr/>
                    <a:lstStyle/>
                    <a:p>
                      <a:pPr algn="ctr"/>
                      <a:r>
                        <a:rPr lang="fr-FR" sz="1800" dirty="0"/>
                        <a:t>Libellé</a:t>
                      </a:r>
                    </a:p>
                  </a:txBody>
                  <a:tcPr marL="91460" marR="91460" marT="45699" marB="45699"/>
                </a:tc>
                <a:tc>
                  <a:txBody>
                    <a:bodyPr/>
                    <a:lstStyle/>
                    <a:p>
                      <a:pPr algn="ctr"/>
                      <a:r>
                        <a:rPr lang="fr-FR" sz="1800" dirty="0"/>
                        <a:t>Débit</a:t>
                      </a:r>
                    </a:p>
                  </a:txBody>
                  <a:tcPr marL="91460" marR="91460" marT="45699" marB="45699"/>
                </a:tc>
                <a:tc>
                  <a:txBody>
                    <a:bodyPr/>
                    <a:lstStyle/>
                    <a:p>
                      <a:pPr algn="ctr"/>
                      <a:r>
                        <a:rPr lang="fr-FR" sz="1800" dirty="0"/>
                        <a:t>Crédit</a:t>
                      </a:r>
                    </a:p>
                  </a:txBody>
                  <a:tcPr marL="91460" marR="91460" marT="45699" marB="45699"/>
                </a:tc>
                <a:extLst>
                  <a:ext uri="{0D108BD9-81ED-4DB2-BD59-A6C34878D82A}">
                    <a16:rowId xmlns:a16="http://schemas.microsoft.com/office/drawing/2014/main" val="10001"/>
                  </a:ext>
                </a:extLst>
              </a:tr>
              <a:tr h="530317">
                <a:tc>
                  <a:txBody>
                    <a:bodyPr/>
                    <a:lstStyle/>
                    <a:p>
                      <a:r>
                        <a:rPr lang="fr-FR" sz="1800" dirty="0"/>
                        <a:t>Fonds travaux</a:t>
                      </a:r>
                    </a:p>
                  </a:txBody>
                  <a:tcPr marL="91460" marR="91460" marT="45699" marB="45699"/>
                </a:tc>
                <a:tc>
                  <a:txBody>
                    <a:bodyPr/>
                    <a:lstStyle/>
                    <a:p>
                      <a:pPr algn="ctr"/>
                      <a:endParaRPr lang="fr-FR" sz="1800" b="1" dirty="0">
                        <a:solidFill>
                          <a:srgbClr val="0070C0"/>
                        </a:solidFill>
                      </a:endParaRPr>
                    </a:p>
                  </a:txBody>
                  <a:tcPr marL="91460" marR="91460" marT="45699" marB="4569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dirty="0">
                          <a:solidFill>
                            <a:srgbClr val="C00000"/>
                          </a:solidFill>
                        </a:rPr>
                        <a:t>300 €</a:t>
                      </a:r>
                    </a:p>
                  </a:txBody>
                  <a:tcPr marL="91460" marR="91460" marT="45699" marB="45699"/>
                </a:tc>
                <a:extLst>
                  <a:ext uri="{0D108BD9-81ED-4DB2-BD59-A6C34878D82A}">
                    <a16:rowId xmlns:a16="http://schemas.microsoft.com/office/drawing/2014/main" val="10002"/>
                  </a:ext>
                </a:extLst>
              </a:tr>
              <a:tr h="404044">
                <a:tc>
                  <a:txBody>
                    <a:bodyPr/>
                    <a:lstStyle/>
                    <a:p>
                      <a:r>
                        <a:rPr lang="fr-FR" sz="1800" dirty="0"/>
                        <a:t>Solde</a:t>
                      </a:r>
                    </a:p>
                  </a:txBody>
                  <a:tcPr marL="91460" marR="91460" marT="45699" marB="45699"/>
                </a:tc>
                <a:tc>
                  <a:txBody>
                    <a:bodyPr/>
                    <a:lstStyle/>
                    <a:p>
                      <a:pPr algn="ctr"/>
                      <a:endParaRPr lang="fr-FR" sz="1800" dirty="0">
                        <a:solidFill>
                          <a:srgbClr val="C00000"/>
                        </a:solidFill>
                      </a:endParaRPr>
                    </a:p>
                  </a:txBody>
                  <a:tcPr marL="91460" marR="91460" marT="45699" marB="45699"/>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srgbClr val="C00000"/>
                          </a:solidFill>
                        </a:rPr>
                        <a:t>300 €</a:t>
                      </a:r>
                    </a:p>
                  </a:txBody>
                  <a:tcPr marL="91460" marR="91460" marT="45699" marB="45699"/>
                </a:tc>
                <a:extLst>
                  <a:ext uri="{0D108BD9-81ED-4DB2-BD59-A6C34878D82A}">
                    <a16:rowId xmlns:a16="http://schemas.microsoft.com/office/drawing/2014/main" val="10003"/>
                  </a:ext>
                </a:extLst>
              </a:tr>
            </a:tbl>
          </a:graphicData>
        </a:graphic>
      </p:graphicFrame>
      <p:sp>
        <p:nvSpPr>
          <p:cNvPr id="18" name="Rectangle 17"/>
          <p:cNvSpPr/>
          <p:nvPr/>
        </p:nvSpPr>
        <p:spPr>
          <a:xfrm>
            <a:off x="1215541" y="3434661"/>
            <a:ext cx="282401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Clé générale</a:t>
            </a:r>
          </a:p>
        </p:txBody>
      </p:sp>
      <p:sp>
        <p:nvSpPr>
          <p:cNvPr id="23" name="Rectangle 22"/>
          <p:cNvSpPr/>
          <p:nvPr/>
        </p:nvSpPr>
        <p:spPr>
          <a:xfrm>
            <a:off x="3397135" y="4011614"/>
            <a:ext cx="3116456" cy="4206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Calibri" panose="020F0502020204030204"/>
                <a:ea typeface="+mn-ea"/>
                <a:cs typeface="+mn-cs"/>
              </a:rPr>
              <a:t>80%</a:t>
            </a: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 des millièmes </a:t>
            </a:r>
          </a:p>
        </p:txBody>
      </p:sp>
      <p:sp>
        <p:nvSpPr>
          <p:cNvPr id="22" name="Rectangle 21"/>
          <p:cNvSpPr/>
          <p:nvPr/>
        </p:nvSpPr>
        <p:spPr>
          <a:xfrm>
            <a:off x="7119850" y="4003680"/>
            <a:ext cx="3116456" cy="4206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Calibri" panose="020F0502020204030204"/>
                <a:ea typeface="+mn-ea"/>
                <a:cs typeface="+mn-cs"/>
              </a:rPr>
              <a:t>20% </a:t>
            </a: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des millièmes </a:t>
            </a:r>
          </a:p>
        </p:txBody>
      </p:sp>
      <p:sp>
        <p:nvSpPr>
          <p:cNvPr id="13" name="Rectangle 12"/>
          <p:cNvSpPr/>
          <p:nvPr/>
        </p:nvSpPr>
        <p:spPr>
          <a:xfrm>
            <a:off x="9626138" y="4647364"/>
            <a:ext cx="2133634" cy="30444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Copropriétaire B</a:t>
            </a:r>
          </a:p>
        </p:txBody>
      </p:sp>
      <p:sp>
        <p:nvSpPr>
          <p:cNvPr id="14" name="Rectangle 13"/>
          <p:cNvSpPr/>
          <p:nvPr/>
        </p:nvSpPr>
        <p:spPr>
          <a:xfrm>
            <a:off x="326967" y="4647364"/>
            <a:ext cx="2034319" cy="3868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Copropriétaire A</a:t>
            </a:r>
          </a:p>
        </p:txBody>
      </p:sp>
      <p:sp>
        <p:nvSpPr>
          <p:cNvPr id="15" name="Rectangle 14">
            <a:extLst>
              <a:ext uri="{FF2B5EF4-FFF2-40B4-BE49-F238E27FC236}">
                <a16:creationId xmlns:a16="http://schemas.microsoft.com/office/drawing/2014/main" id="{B767A1C6-CEFC-47CD-A009-EDB8808C0D66}"/>
              </a:ext>
            </a:extLst>
          </p:cNvPr>
          <p:cNvSpPr/>
          <p:nvPr/>
        </p:nvSpPr>
        <p:spPr>
          <a:xfrm>
            <a:off x="193965" y="1069501"/>
            <a:ext cx="11720944" cy="386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A été appelé auprès des copropriétaires un appel de fonds relatif au fonds de travaux de 1500 € sur la base de la clé générale </a:t>
            </a:r>
          </a:p>
        </p:txBody>
      </p:sp>
    </p:spTree>
    <p:extLst>
      <p:ext uri="{BB962C8B-B14F-4D97-AF65-F5344CB8AC3E}">
        <p14:creationId xmlns:p14="http://schemas.microsoft.com/office/powerpoint/2010/main" val="84985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Connecteur droit avec flèche 57">
            <a:extLst>
              <a:ext uri="{FF2B5EF4-FFF2-40B4-BE49-F238E27FC236}">
                <a16:creationId xmlns:a16="http://schemas.microsoft.com/office/drawing/2014/main" id="{602129D1-6FDF-491E-A4F7-1E37D3FB5ABB}"/>
              </a:ext>
            </a:extLst>
          </p:cNvPr>
          <p:cNvCxnSpPr>
            <a:cxnSpLocks/>
          </p:cNvCxnSpPr>
          <p:nvPr/>
        </p:nvCxnSpPr>
        <p:spPr>
          <a:xfrm>
            <a:off x="7354834" y="3885805"/>
            <a:ext cx="0" cy="65427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8F710D9C-FDBD-41EF-9E4F-665B88A5EE25}"/>
              </a:ext>
            </a:extLst>
          </p:cNvPr>
          <p:cNvCxnSpPr>
            <a:cxnSpLocks/>
          </p:cNvCxnSpPr>
          <p:nvPr/>
        </p:nvCxnSpPr>
        <p:spPr>
          <a:xfrm>
            <a:off x="11078935" y="3885805"/>
            <a:ext cx="0" cy="61969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2D5F3153-1E94-40FB-B103-FE99231078C0}"/>
              </a:ext>
            </a:extLst>
          </p:cNvPr>
          <p:cNvCxnSpPr/>
          <p:nvPr/>
        </p:nvCxnSpPr>
        <p:spPr>
          <a:xfrm>
            <a:off x="4973895" y="3816036"/>
            <a:ext cx="0" cy="72598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57353" name="Connecteur droit avec flèche 57352">
            <a:extLst>
              <a:ext uri="{FF2B5EF4-FFF2-40B4-BE49-F238E27FC236}">
                <a16:creationId xmlns:a16="http://schemas.microsoft.com/office/drawing/2014/main" id="{DBEE45F1-B1EC-409D-BB17-7EC8855F86E8}"/>
              </a:ext>
            </a:extLst>
          </p:cNvPr>
          <p:cNvCxnSpPr/>
          <p:nvPr/>
        </p:nvCxnSpPr>
        <p:spPr>
          <a:xfrm>
            <a:off x="1263535" y="3816036"/>
            <a:ext cx="0" cy="72598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53250" name="AutoShape 2"/>
          <p:cNvSpPr>
            <a:spLocks noGrp="1" noChangeArrowheads="1"/>
          </p:cNvSpPr>
          <p:nvPr>
            <p:ph type="title"/>
          </p:nvPr>
        </p:nvSpPr>
        <p:spPr>
          <a:xfrm>
            <a:off x="216132" y="23296"/>
            <a:ext cx="11737570" cy="1152534"/>
          </a:xfrm>
          <a:solidFill>
            <a:schemeClr val="accent4">
              <a:lumMod val="40000"/>
              <a:lumOff val="60000"/>
            </a:schemeClr>
          </a:solidFill>
        </p:spPr>
        <p:txBody>
          <a:bodyPr>
            <a:normAutofit fontScale="90000"/>
          </a:bodyPr>
          <a:lstStyle/>
          <a:p>
            <a:pPr algn="ctr" eaLnBrk="1" hangingPunct="1">
              <a:defRPr/>
            </a:pPr>
            <a:br>
              <a:rPr lang="fr-FR" altLang="fr-FR" sz="2800" b="1" dirty="0">
                <a:solidFill>
                  <a:schemeClr val="accent2">
                    <a:lumMod val="75000"/>
                  </a:schemeClr>
                </a:solidFill>
              </a:rPr>
            </a:br>
            <a:br>
              <a:rPr lang="fr-FR" altLang="fr-FR" sz="2800" b="1" dirty="0">
                <a:solidFill>
                  <a:schemeClr val="accent2">
                    <a:lumMod val="75000"/>
                  </a:schemeClr>
                </a:solidFill>
              </a:rPr>
            </a:br>
            <a:br>
              <a:rPr lang="fr-FR" altLang="fr-FR" sz="2800" b="1" dirty="0">
                <a:solidFill>
                  <a:schemeClr val="accent2">
                    <a:lumMod val="75000"/>
                  </a:schemeClr>
                </a:solidFill>
              </a:rPr>
            </a:br>
            <a:br>
              <a:rPr lang="fr-FR" altLang="fr-FR" sz="2800" b="1" dirty="0">
                <a:solidFill>
                  <a:schemeClr val="accent2">
                    <a:lumMod val="75000"/>
                  </a:schemeClr>
                </a:solidFill>
              </a:rPr>
            </a:br>
            <a:r>
              <a:rPr lang="fr-FR" altLang="fr-FR" sz="4000" b="1" dirty="0">
                <a:solidFill>
                  <a:schemeClr val="tx1"/>
                </a:solidFill>
              </a:rPr>
              <a:t>Les conséquences d’une affectation aveugle du fonds de travaux </a:t>
            </a:r>
            <a:r>
              <a:rPr lang="fr-FR" altLang="fr-FR" sz="4000" b="1" dirty="0">
                <a:solidFill>
                  <a:srgbClr val="C00000"/>
                </a:solidFill>
              </a:rPr>
              <a:t>(Partie 2)</a:t>
            </a:r>
            <a:br>
              <a:rPr lang="fr-FR" altLang="fr-FR" sz="4000" b="1" dirty="0"/>
            </a:br>
            <a:br>
              <a:rPr lang="fr-FR" altLang="fr-FR" dirty="0"/>
            </a:br>
            <a:endParaRPr lang="fr-FR" altLang="fr-FR" b="1" dirty="0"/>
          </a:p>
        </p:txBody>
      </p:sp>
      <p:graphicFrame>
        <p:nvGraphicFramePr>
          <p:cNvPr id="5" name="Tableau 4"/>
          <p:cNvGraphicFramePr>
            <a:graphicFrameLocks noGrp="1"/>
          </p:cNvGraphicFramePr>
          <p:nvPr/>
        </p:nvGraphicFramePr>
        <p:xfrm>
          <a:off x="1335822" y="2183258"/>
          <a:ext cx="3869894" cy="1431069"/>
        </p:xfrm>
        <a:graphic>
          <a:graphicData uri="http://schemas.openxmlformats.org/drawingml/2006/table">
            <a:tbl>
              <a:tblPr firstRow="1" bandRow="1">
                <a:tableStyleId>{F5AB1C69-6EDB-4FF4-983F-18BD219EF322}</a:tableStyleId>
              </a:tblPr>
              <a:tblGrid>
                <a:gridCol w="1672727">
                  <a:extLst>
                    <a:ext uri="{9D8B030D-6E8A-4147-A177-3AD203B41FA5}">
                      <a16:colId xmlns:a16="http://schemas.microsoft.com/office/drawing/2014/main" val="20000"/>
                    </a:ext>
                  </a:extLst>
                </a:gridCol>
                <a:gridCol w="1079005">
                  <a:extLst>
                    <a:ext uri="{9D8B030D-6E8A-4147-A177-3AD203B41FA5}">
                      <a16:colId xmlns:a16="http://schemas.microsoft.com/office/drawing/2014/main" val="20001"/>
                    </a:ext>
                  </a:extLst>
                </a:gridCol>
                <a:gridCol w="1118162">
                  <a:extLst>
                    <a:ext uri="{9D8B030D-6E8A-4147-A177-3AD203B41FA5}">
                      <a16:colId xmlns:a16="http://schemas.microsoft.com/office/drawing/2014/main" val="20002"/>
                    </a:ext>
                  </a:extLst>
                </a:gridCol>
              </a:tblGrid>
              <a:tr h="254148">
                <a:tc>
                  <a:txBody>
                    <a:bodyPr/>
                    <a:lstStyle/>
                    <a:p>
                      <a:pPr algn="ctr"/>
                      <a:r>
                        <a:rPr lang="fr-FR" sz="1200" dirty="0"/>
                        <a:t>105</a:t>
                      </a:r>
                    </a:p>
                  </a:txBody>
                  <a:tcPr marL="91487" marR="91487" marT="45683" marB="45683"/>
                </a:tc>
                <a:tc gridSpan="2">
                  <a:txBody>
                    <a:bodyPr/>
                    <a:lstStyle/>
                    <a:p>
                      <a:pPr algn="ctr"/>
                      <a:r>
                        <a:rPr lang="fr-FR" sz="1200" dirty="0"/>
                        <a:t>Fonds </a:t>
                      </a:r>
                      <a:r>
                        <a:rPr lang="fr-FR" sz="1200" baseline="0" dirty="0"/>
                        <a:t>travaux</a:t>
                      </a:r>
                      <a:endParaRPr lang="fr-FR" sz="1200" dirty="0"/>
                    </a:p>
                  </a:txBody>
                  <a:tcPr marL="91487" marR="91487" marT="45683" marB="45683"/>
                </a:tc>
                <a:tc hMerge="1">
                  <a:txBody>
                    <a:bodyPr/>
                    <a:lstStyle/>
                    <a:p>
                      <a:endParaRPr lang="fr-FR" dirty="0"/>
                    </a:p>
                  </a:txBody>
                  <a:tcPr/>
                </a:tc>
                <a:extLst>
                  <a:ext uri="{0D108BD9-81ED-4DB2-BD59-A6C34878D82A}">
                    <a16:rowId xmlns:a16="http://schemas.microsoft.com/office/drawing/2014/main" val="10000"/>
                  </a:ext>
                </a:extLst>
              </a:tr>
              <a:tr h="254148">
                <a:tc>
                  <a:txBody>
                    <a:bodyPr/>
                    <a:lstStyle/>
                    <a:p>
                      <a:pPr algn="ctr"/>
                      <a:r>
                        <a:rPr lang="fr-FR" sz="1200" dirty="0"/>
                        <a:t>Libellé</a:t>
                      </a:r>
                    </a:p>
                  </a:txBody>
                  <a:tcPr marL="91487" marR="91487" marT="45683" marB="45683"/>
                </a:tc>
                <a:tc>
                  <a:txBody>
                    <a:bodyPr/>
                    <a:lstStyle/>
                    <a:p>
                      <a:pPr algn="ctr"/>
                      <a:r>
                        <a:rPr lang="fr-FR" sz="1200" dirty="0"/>
                        <a:t>Débit</a:t>
                      </a:r>
                    </a:p>
                  </a:txBody>
                  <a:tcPr marL="91487" marR="91487" marT="45683" marB="45683"/>
                </a:tc>
                <a:tc>
                  <a:txBody>
                    <a:bodyPr/>
                    <a:lstStyle/>
                    <a:p>
                      <a:pPr algn="ctr"/>
                      <a:r>
                        <a:rPr lang="fr-FR" sz="1200" dirty="0"/>
                        <a:t>Crédit</a:t>
                      </a:r>
                    </a:p>
                  </a:txBody>
                  <a:tcPr marL="91487" marR="91487" marT="45683" marB="45683"/>
                </a:tc>
                <a:extLst>
                  <a:ext uri="{0D108BD9-81ED-4DB2-BD59-A6C34878D82A}">
                    <a16:rowId xmlns:a16="http://schemas.microsoft.com/office/drawing/2014/main" val="10001"/>
                  </a:ext>
                </a:extLst>
              </a:tr>
              <a:tr h="334085">
                <a:tc>
                  <a:txBody>
                    <a:bodyPr/>
                    <a:lstStyle/>
                    <a:p>
                      <a:r>
                        <a:rPr lang="fr-FR" sz="1200" dirty="0"/>
                        <a:t>Fonds travaux</a:t>
                      </a:r>
                    </a:p>
                  </a:txBody>
                  <a:tcPr marL="91487" marR="91487" marT="45683" marB="45683"/>
                </a:tc>
                <a:tc>
                  <a:txBody>
                    <a:bodyPr/>
                    <a:lstStyle/>
                    <a:p>
                      <a:pPr algn="ctr"/>
                      <a:endParaRPr lang="fr-FR" sz="1200" b="1" dirty="0">
                        <a:solidFill>
                          <a:srgbClr val="0070C0"/>
                        </a:solidFill>
                      </a:endParaRPr>
                    </a:p>
                  </a:txBody>
                  <a:tcPr marL="91487" marR="91487" marT="45683" marB="45683"/>
                </a:tc>
                <a:tc>
                  <a:txBody>
                    <a:bodyPr/>
                    <a:lstStyle/>
                    <a:p>
                      <a:pPr algn="ctr"/>
                      <a:r>
                        <a:rPr lang="fr-FR" sz="1200" dirty="0"/>
                        <a:t>1500 €</a:t>
                      </a:r>
                    </a:p>
                  </a:txBody>
                  <a:tcPr marL="91487" marR="91487" marT="45683" marB="45683"/>
                </a:tc>
                <a:extLst>
                  <a:ext uri="{0D108BD9-81ED-4DB2-BD59-A6C34878D82A}">
                    <a16:rowId xmlns:a16="http://schemas.microsoft.com/office/drawing/2014/main" val="10002"/>
                  </a:ext>
                </a:extLst>
              </a:tr>
              <a:tr h="254148">
                <a:tc>
                  <a:txBody>
                    <a:bodyPr/>
                    <a:lstStyle/>
                    <a:p>
                      <a:r>
                        <a:rPr lang="fr-FR" sz="1200" dirty="0"/>
                        <a:t>Solde</a:t>
                      </a:r>
                    </a:p>
                  </a:txBody>
                  <a:tcPr marL="91487" marR="91487" marT="45683" marB="45683"/>
                </a:tc>
                <a:tc>
                  <a:txBody>
                    <a:bodyPr/>
                    <a:lstStyle/>
                    <a:p>
                      <a:pPr algn="ctr"/>
                      <a:r>
                        <a:rPr lang="fr-FR" sz="1200" dirty="0">
                          <a:solidFill>
                            <a:srgbClr val="C00000"/>
                          </a:solidFill>
                        </a:rPr>
                        <a:t>1000€</a:t>
                      </a:r>
                    </a:p>
                  </a:txBody>
                  <a:tcPr marL="91487" marR="91487" marT="45683" marB="45683"/>
                </a:tc>
                <a:tc>
                  <a:txBody>
                    <a:bodyPr/>
                    <a:lstStyle/>
                    <a:p>
                      <a:pPr algn="ctr"/>
                      <a:endParaRPr lang="fr-FR" sz="1200" b="1" dirty="0">
                        <a:solidFill>
                          <a:srgbClr val="C00000"/>
                        </a:solidFill>
                      </a:endParaRPr>
                    </a:p>
                  </a:txBody>
                  <a:tcPr marL="91487" marR="91487" marT="45683" marB="45683"/>
                </a:tc>
                <a:extLst>
                  <a:ext uri="{0D108BD9-81ED-4DB2-BD59-A6C34878D82A}">
                    <a16:rowId xmlns:a16="http://schemas.microsoft.com/office/drawing/2014/main" val="10003"/>
                  </a:ext>
                </a:extLst>
              </a:tr>
              <a:tr h="254148">
                <a:tc>
                  <a:txBody>
                    <a:bodyPr/>
                    <a:lstStyle/>
                    <a:p>
                      <a:endParaRPr lang="fr-FR" sz="1200" dirty="0"/>
                    </a:p>
                  </a:txBody>
                  <a:tcPr marL="91487" marR="91487" marT="45683" marB="45683"/>
                </a:tc>
                <a:tc>
                  <a:txBody>
                    <a:bodyPr/>
                    <a:lstStyle/>
                    <a:p>
                      <a:pPr algn="ctr"/>
                      <a:endParaRPr lang="fr-FR" sz="1200" dirty="0">
                        <a:solidFill>
                          <a:srgbClr val="C00000"/>
                        </a:solidFill>
                      </a:endParaRPr>
                    </a:p>
                  </a:txBody>
                  <a:tcPr marL="91487" marR="91487" marT="45683" marB="4568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C00000"/>
                          </a:solidFill>
                        </a:rPr>
                        <a:t>500</a:t>
                      </a:r>
                      <a:r>
                        <a:rPr lang="fr-FR" sz="1200" b="1" baseline="0" dirty="0">
                          <a:solidFill>
                            <a:srgbClr val="C00000"/>
                          </a:solidFill>
                        </a:rPr>
                        <a:t> €</a:t>
                      </a:r>
                      <a:endParaRPr lang="fr-FR" sz="1200" b="1" dirty="0">
                        <a:solidFill>
                          <a:srgbClr val="C00000"/>
                        </a:solidFill>
                      </a:endParaRPr>
                    </a:p>
                  </a:txBody>
                  <a:tcPr marL="91487" marR="91487" marT="45683" marB="45683"/>
                </a:tc>
                <a:extLst>
                  <a:ext uri="{0D108BD9-81ED-4DB2-BD59-A6C34878D82A}">
                    <a16:rowId xmlns:a16="http://schemas.microsoft.com/office/drawing/2014/main" val="2752237033"/>
                  </a:ext>
                </a:extLst>
              </a:tr>
            </a:tbl>
          </a:graphicData>
        </a:graphic>
      </p:graphicFrame>
      <p:graphicFrame>
        <p:nvGraphicFramePr>
          <p:cNvPr id="7" name="Tableau 6"/>
          <p:cNvGraphicFramePr>
            <a:graphicFrameLocks noGrp="1"/>
          </p:cNvGraphicFramePr>
          <p:nvPr/>
        </p:nvGraphicFramePr>
        <p:xfrm>
          <a:off x="6243860" y="4554391"/>
          <a:ext cx="2725480" cy="1631040"/>
        </p:xfrm>
        <a:graphic>
          <a:graphicData uri="http://schemas.openxmlformats.org/drawingml/2006/table">
            <a:tbl>
              <a:tblPr firstRow="1" bandRow="1">
                <a:tableStyleId>{F5AB1C69-6EDB-4FF4-983F-18BD219EF322}</a:tableStyleId>
              </a:tblPr>
              <a:tblGrid>
                <a:gridCol w="1027247">
                  <a:extLst>
                    <a:ext uri="{9D8B030D-6E8A-4147-A177-3AD203B41FA5}">
                      <a16:colId xmlns:a16="http://schemas.microsoft.com/office/drawing/2014/main" val="20000"/>
                    </a:ext>
                  </a:extLst>
                </a:gridCol>
                <a:gridCol w="715045">
                  <a:extLst>
                    <a:ext uri="{9D8B030D-6E8A-4147-A177-3AD203B41FA5}">
                      <a16:colId xmlns:a16="http://schemas.microsoft.com/office/drawing/2014/main" val="20001"/>
                    </a:ext>
                  </a:extLst>
                </a:gridCol>
                <a:gridCol w="983188">
                  <a:extLst>
                    <a:ext uri="{9D8B030D-6E8A-4147-A177-3AD203B41FA5}">
                      <a16:colId xmlns:a16="http://schemas.microsoft.com/office/drawing/2014/main" val="20002"/>
                    </a:ext>
                  </a:extLst>
                </a:gridCol>
              </a:tblGrid>
              <a:tr h="227385">
                <a:tc>
                  <a:txBody>
                    <a:bodyPr/>
                    <a:lstStyle/>
                    <a:p>
                      <a:pPr algn="ctr"/>
                      <a:r>
                        <a:rPr lang="fr-FR" sz="1100" dirty="0"/>
                        <a:t>105-1</a:t>
                      </a:r>
                    </a:p>
                  </a:txBody>
                  <a:tcPr marL="91478" marR="91478" marT="45756" marB="45756"/>
                </a:tc>
                <a:tc gridSpan="2">
                  <a:txBody>
                    <a:bodyPr/>
                    <a:lstStyle/>
                    <a:p>
                      <a:pPr algn="ctr"/>
                      <a:r>
                        <a:rPr lang="fr-FR" sz="1100" dirty="0"/>
                        <a:t>Fonds </a:t>
                      </a:r>
                      <a:r>
                        <a:rPr lang="fr-FR" sz="1100" baseline="0" dirty="0"/>
                        <a:t>travaux</a:t>
                      </a:r>
                      <a:endParaRPr lang="fr-FR" sz="1100" dirty="0"/>
                    </a:p>
                  </a:txBody>
                  <a:tcPr marL="91478" marR="91478" marT="45756" marB="45756"/>
                </a:tc>
                <a:tc hMerge="1">
                  <a:txBody>
                    <a:bodyPr/>
                    <a:lstStyle/>
                    <a:p>
                      <a:endParaRPr lang="fr-FR" dirty="0"/>
                    </a:p>
                  </a:txBody>
                  <a:tcPr/>
                </a:tc>
                <a:extLst>
                  <a:ext uri="{0D108BD9-81ED-4DB2-BD59-A6C34878D82A}">
                    <a16:rowId xmlns:a16="http://schemas.microsoft.com/office/drawing/2014/main" val="10000"/>
                  </a:ext>
                </a:extLst>
              </a:tr>
              <a:tr h="227385">
                <a:tc>
                  <a:txBody>
                    <a:bodyPr/>
                    <a:lstStyle/>
                    <a:p>
                      <a:pPr algn="ctr"/>
                      <a:r>
                        <a:rPr lang="fr-FR" sz="1100" dirty="0"/>
                        <a:t>Libellé</a:t>
                      </a:r>
                    </a:p>
                  </a:txBody>
                  <a:tcPr marL="91478" marR="91478" marT="45756" marB="45756"/>
                </a:tc>
                <a:tc>
                  <a:txBody>
                    <a:bodyPr/>
                    <a:lstStyle/>
                    <a:p>
                      <a:pPr algn="ctr"/>
                      <a:r>
                        <a:rPr lang="fr-FR" sz="1100" dirty="0"/>
                        <a:t>Débit</a:t>
                      </a:r>
                    </a:p>
                  </a:txBody>
                  <a:tcPr marL="91478" marR="91478" marT="45756" marB="45756"/>
                </a:tc>
                <a:tc>
                  <a:txBody>
                    <a:bodyPr/>
                    <a:lstStyle/>
                    <a:p>
                      <a:pPr algn="ctr"/>
                      <a:r>
                        <a:rPr lang="fr-FR" sz="1100" dirty="0"/>
                        <a:t>Crédit</a:t>
                      </a:r>
                    </a:p>
                  </a:txBody>
                  <a:tcPr marL="91478" marR="91478" marT="45756" marB="45756"/>
                </a:tc>
                <a:extLst>
                  <a:ext uri="{0D108BD9-81ED-4DB2-BD59-A6C34878D82A}">
                    <a16:rowId xmlns:a16="http://schemas.microsoft.com/office/drawing/2014/main" val="10001"/>
                  </a:ext>
                </a:extLst>
              </a:tr>
              <a:tr h="357303">
                <a:tc>
                  <a:txBody>
                    <a:bodyPr/>
                    <a:lstStyle/>
                    <a:p>
                      <a:r>
                        <a:rPr lang="fr-FR" sz="1100" dirty="0"/>
                        <a:t>Fonds travaux</a:t>
                      </a:r>
                    </a:p>
                  </a:txBody>
                  <a:tcPr marL="91478" marR="91478" marT="45756" marB="45756"/>
                </a:tc>
                <a:tc>
                  <a:txBody>
                    <a:bodyPr/>
                    <a:lstStyle/>
                    <a:p>
                      <a:pPr algn="ctr"/>
                      <a:endParaRPr lang="fr-FR" sz="1100" b="1" dirty="0">
                        <a:solidFill>
                          <a:srgbClr val="0070C0"/>
                        </a:solidFill>
                      </a:endParaRPr>
                    </a:p>
                  </a:txBody>
                  <a:tcPr marL="91478" marR="91478" marT="45756" marB="45756"/>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C00000"/>
                          </a:solidFill>
                        </a:rPr>
                        <a:t>1200 €</a:t>
                      </a:r>
                    </a:p>
                    <a:p>
                      <a:pPr algn="ctr"/>
                      <a:endParaRPr lang="fr-FR" sz="1100" dirty="0"/>
                    </a:p>
                  </a:txBody>
                  <a:tcPr marL="91478" marR="91478" marT="45756" marB="45756"/>
                </a:tc>
                <a:extLst>
                  <a:ext uri="{0D108BD9-81ED-4DB2-BD59-A6C34878D82A}">
                    <a16:rowId xmlns:a16="http://schemas.microsoft.com/office/drawing/2014/main" val="10002"/>
                  </a:ext>
                </a:extLst>
              </a:tr>
              <a:tr h="409023">
                <a:tc>
                  <a:txBody>
                    <a:bodyPr/>
                    <a:lstStyle/>
                    <a:p>
                      <a:r>
                        <a:rPr lang="fr-FR" sz="1100" dirty="0"/>
                        <a:t>Affect</a:t>
                      </a:r>
                      <a:r>
                        <a:rPr lang="fr-FR" sz="1100" baseline="0" dirty="0"/>
                        <a:t> fonds travaux </a:t>
                      </a:r>
                      <a:endParaRPr lang="fr-FR" sz="1100" dirty="0"/>
                    </a:p>
                  </a:txBody>
                  <a:tcPr marL="91478" marR="91478" marT="45756" marB="45756"/>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solidFill>
                            <a:srgbClr val="00B050"/>
                          </a:solidFill>
                        </a:rPr>
                        <a:t>800 €</a:t>
                      </a:r>
                    </a:p>
                    <a:p>
                      <a:pPr algn="ctr"/>
                      <a:endParaRPr lang="fr-FR" sz="1100" b="1" dirty="0">
                        <a:solidFill>
                          <a:srgbClr val="0070C0"/>
                        </a:solidFill>
                      </a:endParaRPr>
                    </a:p>
                  </a:txBody>
                  <a:tcPr marL="91478" marR="91478" marT="45756" marB="45756"/>
                </a:tc>
                <a:tc>
                  <a:txBody>
                    <a:bodyPr/>
                    <a:lstStyle/>
                    <a:p>
                      <a:pPr algn="ctr"/>
                      <a:endParaRPr lang="fr-FR" sz="1100" dirty="0"/>
                    </a:p>
                  </a:txBody>
                  <a:tcPr marL="91478" marR="91478" marT="45756" marB="45756"/>
                </a:tc>
                <a:extLst>
                  <a:ext uri="{0D108BD9-81ED-4DB2-BD59-A6C34878D82A}">
                    <a16:rowId xmlns:a16="http://schemas.microsoft.com/office/drawing/2014/main" val="10003"/>
                  </a:ext>
                </a:extLst>
              </a:tr>
              <a:tr h="227385">
                <a:tc>
                  <a:txBody>
                    <a:bodyPr/>
                    <a:lstStyle/>
                    <a:p>
                      <a:r>
                        <a:rPr lang="fr-FR" sz="1100" dirty="0"/>
                        <a:t>Solde</a:t>
                      </a:r>
                    </a:p>
                  </a:txBody>
                  <a:tcPr marL="91478" marR="91478" marT="45756" marB="45756"/>
                </a:tc>
                <a:tc>
                  <a:txBody>
                    <a:bodyPr/>
                    <a:lstStyle/>
                    <a:p>
                      <a:pPr algn="ctr"/>
                      <a:endParaRPr lang="fr-FR" sz="1100" dirty="0">
                        <a:solidFill>
                          <a:srgbClr val="C00000"/>
                        </a:solidFill>
                      </a:endParaRPr>
                    </a:p>
                  </a:txBody>
                  <a:tcPr marL="91478" marR="91478" marT="45756" marB="45756"/>
                </a:tc>
                <a:tc>
                  <a:txBody>
                    <a:bodyPr/>
                    <a:lstStyle/>
                    <a:p>
                      <a:pPr algn="ctr"/>
                      <a:r>
                        <a:rPr lang="fr-FR" sz="1100" b="1" baseline="0" dirty="0">
                          <a:solidFill>
                            <a:srgbClr val="7030A0"/>
                          </a:solidFill>
                        </a:rPr>
                        <a:t>400 €</a:t>
                      </a:r>
                      <a:endParaRPr lang="fr-FR" sz="1100" b="1" dirty="0">
                        <a:solidFill>
                          <a:srgbClr val="7030A0"/>
                        </a:solidFill>
                      </a:endParaRPr>
                    </a:p>
                  </a:txBody>
                  <a:tcPr marL="91478" marR="91478" marT="45756" marB="45756"/>
                </a:tc>
                <a:extLst>
                  <a:ext uri="{0D108BD9-81ED-4DB2-BD59-A6C34878D82A}">
                    <a16:rowId xmlns:a16="http://schemas.microsoft.com/office/drawing/2014/main" val="10004"/>
                  </a:ext>
                </a:extLst>
              </a:tr>
            </a:tbl>
          </a:graphicData>
        </a:graphic>
      </p:graphicFrame>
      <p:sp>
        <p:nvSpPr>
          <p:cNvPr id="18" name="Rectangle 17"/>
          <p:cNvSpPr/>
          <p:nvPr/>
        </p:nvSpPr>
        <p:spPr>
          <a:xfrm>
            <a:off x="8586487" y="4207529"/>
            <a:ext cx="1277938" cy="2159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Clé générale</a:t>
            </a:r>
          </a:p>
        </p:txBody>
      </p:sp>
      <p:sp>
        <p:nvSpPr>
          <p:cNvPr id="23" name="Rectangle 22"/>
          <p:cNvSpPr/>
          <p:nvPr/>
        </p:nvSpPr>
        <p:spPr>
          <a:xfrm>
            <a:off x="7058446" y="3990992"/>
            <a:ext cx="627062" cy="215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80%</a:t>
            </a:r>
          </a:p>
        </p:txBody>
      </p:sp>
      <p:sp>
        <p:nvSpPr>
          <p:cNvPr id="24" name="Rectangle 23"/>
          <p:cNvSpPr/>
          <p:nvPr/>
        </p:nvSpPr>
        <p:spPr>
          <a:xfrm>
            <a:off x="10731900" y="4071077"/>
            <a:ext cx="627063" cy="215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20%</a:t>
            </a:r>
          </a:p>
        </p:txBody>
      </p:sp>
      <p:sp>
        <p:nvSpPr>
          <p:cNvPr id="25" name="Rectangle 24"/>
          <p:cNvSpPr/>
          <p:nvPr/>
        </p:nvSpPr>
        <p:spPr>
          <a:xfrm>
            <a:off x="2522609" y="4217997"/>
            <a:ext cx="1277938"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Clé ascenseur</a:t>
            </a:r>
          </a:p>
        </p:txBody>
      </p:sp>
      <p:sp>
        <p:nvSpPr>
          <p:cNvPr id="26" name="Rectangle 25"/>
          <p:cNvSpPr/>
          <p:nvPr/>
        </p:nvSpPr>
        <p:spPr>
          <a:xfrm>
            <a:off x="990031" y="3910864"/>
            <a:ext cx="625475" cy="215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100%</a:t>
            </a:r>
          </a:p>
        </p:txBody>
      </p:sp>
      <p:sp>
        <p:nvSpPr>
          <p:cNvPr id="27" name="Rectangle 26"/>
          <p:cNvSpPr/>
          <p:nvPr/>
        </p:nvSpPr>
        <p:spPr>
          <a:xfrm>
            <a:off x="4707080" y="3929528"/>
            <a:ext cx="625475" cy="215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panose="020F0502020204030204"/>
                <a:ea typeface="+mn-ea"/>
                <a:cs typeface="+mn-cs"/>
              </a:rPr>
              <a:t>0%</a:t>
            </a:r>
          </a:p>
        </p:txBody>
      </p:sp>
      <p:graphicFrame>
        <p:nvGraphicFramePr>
          <p:cNvPr id="34" name="Tableau 33"/>
          <p:cNvGraphicFramePr>
            <a:graphicFrameLocks noGrp="1"/>
          </p:cNvGraphicFramePr>
          <p:nvPr/>
        </p:nvGraphicFramePr>
        <p:xfrm>
          <a:off x="153132" y="4600574"/>
          <a:ext cx="2862234" cy="1698049"/>
        </p:xfrm>
        <a:graphic>
          <a:graphicData uri="http://schemas.openxmlformats.org/drawingml/2006/table">
            <a:tbl>
              <a:tblPr firstRow="1" bandRow="1">
                <a:tableStyleId>{F5AB1C69-6EDB-4FF4-983F-18BD219EF322}</a:tableStyleId>
              </a:tblPr>
              <a:tblGrid>
                <a:gridCol w="1078791">
                  <a:extLst>
                    <a:ext uri="{9D8B030D-6E8A-4147-A177-3AD203B41FA5}">
                      <a16:colId xmlns:a16="http://schemas.microsoft.com/office/drawing/2014/main" val="20000"/>
                    </a:ext>
                  </a:extLst>
                </a:gridCol>
                <a:gridCol w="750923">
                  <a:extLst>
                    <a:ext uri="{9D8B030D-6E8A-4147-A177-3AD203B41FA5}">
                      <a16:colId xmlns:a16="http://schemas.microsoft.com/office/drawing/2014/main" val="20001"/>
                    </a:ext>
                  </a:extLst>
                </a:gridCol>
                <a:gridCol w="1032520">
                  <a:extLst>
                    <a:ext uri="{9D8B030D-6E8A-4147-A177-3AD203B41FA5}">
                      <a16:colId xmlns:a16="http://schemas.microsoft.com/office/drawing/2014/main" val="20002"/>
                    </a:ext>
                  </a:extLst>
                </a:gridCol>
              </a:tblGrid>
              <a:tr h="218788">
                <a:tc>
                  <a:txBody>
                    <a:bodyPr/>
                    <a:lstStyle/>
                    <a:p>
                      <a:pPr algn="ctr"/>
                      <a:r>
                        <a:rPr lang="fr-FR" sz="1100" dirty="0"/>
                        <a:t>105-1</a:t>
                      </a:r>
                    </a:p>
                  </a:txBody>
                  <a:tcPr marL="91478" marR="91478" marT="45664" marB="45664"/>
                </a:tc>
                <a:tc gridSpan="2">
                  <a:txBody>
                    <a:bodyPr/>
                    <a:lstStyle/>
                    <a:p>
                      <a:pPr algn="ctr"/>
                      <a:r>
                        <a:rPr lang="fr-FR" sz="1100" dirty="0"/>
                        <a:t>Fonds </a:t>
                      </a:r>
                      <a:r>
                        <a:rPr lang="fr-FR" sz="1100" baseline="0" dirty="0"/>
                        <a:t>travaux</a:t>
                      </a:r>
                      <a:endParaRPr lang="fr-FR" sz="1100" dirty="0"/>
                    </a:p>
                  </a:txBody>
                  <a:tcPr marL="91478" marR="91478" marT="45664" marB="45664"/>
                </a:tc>
                <a:tc hMerge="1">
                  <a:txBody>
                    <a:bodyPr/>
                    <a:lstStyle/>
                    <a:p>
                      <a:endParaRPr lang="fr-FR" dirty="0"/>
                    </a:p>
                  </a:txBody>
                  <a:tcPr/>
                </a:tc>
                <a:extLst>
                  <a:ext uri="{0D108BD9-81ED-4DB2-BD59-A6C34878D82A}">
                    <a16:rowId xmlns:a16="http://schemas.microsoft.com/office/drawing/2014/main" val="10000"/>
                  </a:ext>
                </a:extLst>
              </a:tr>
              <a:tr h="207986">
                <a:tc>
                  <a:txBody>
                    <a:bodyPr/>
                    <a:lstStyle/>
                    <a:p>
                      <a:pPr algn="ctr"/>
                      <a:r>
                        <a:rPr lang="fr-FR" sz="1100" dirty="0"/>
                        <a:t>Libellé</a:t>
                      </a:r>
                    </a:p>
                  </a:txBody>
                  <a:tcPr marL="91478" marR="91478" marT="45664" marB="45664"/>
                </a:tc>
                <a:tc>
                  <a:txBody>
                    <a:bodyPr/>
                    <a:lstStyle/>
                    <a:p>
                      <a:pPr algn="ctr"/>
                      <a:r>
                        <a:rPr lang="fr-FR" sz="1100" dirty="0"/>
                        <a:t>Débit</a:t>
                      </a:r>
                    </a:p>
                  </a:txBody>
                  <a:tcPr marL="91478" marR="91478" marT="45664" marB="45664"/>
                </a:tc>
                <a:tc>
                  <a:txBody>
                    <a:bodyPr/>
                    <a:lstStyle/>
                    <a:p>
                      <a:pPr algn="ctr"/>
                      <a:r>
                        <a:rPr lang="fr-FR" sz="1100" dirty="0"/>
                        <a:t>Crédit</a:t>
                      </a:r>
                    </a:p>
                  </a:txBody>
                  <a:tcPr marL="91478" marR="91478" marT="45664" marB="45664"/>
                </a:tc>
                <a:extLst>
                  <a:ext uri="{0D108BD9-81ED-4DB2-BD59-A6C34878D82A}">
                    <a16:rowId xmlns:a16="http://schemas.microsoft.com/office/drawing/2014/main" val="10001"/>
                  </a:ext>
                </a:extLst>
              </a:tr>
              <a:tr h="326897">
                <a:tc>
                  <a:txBody>
                    <a:bodyPr/>
                    <a:lstStyle/>
                    <a:p>
                      <a:r>
                        <a:rPr lang="fr-FR" sz="1100" dirty="0"/>
                        <a:t>Fonds travaux</a:t>
                      </a:r>
                    </a:p>
                  </a:txBody>
                  <a:tcPr marL="91478" marR="91478" marT="45664" marB="45664"/>
                </a:tc>
                <a:tc>
                  <a:txBody>
                    <a:bodyPr/>
                    <a:lstStyle/>
                    <a:p>
                      <a:pPr algn="ctr"/>
                      <a:endParaRPr lang="fr-FR" sz="1100" b="1" dirty="0">
                        <a:solidFill>
                          <a:srgbClr val="0070C0"/>
                        </a:solidFill>
                      </a:endParaRPr>
                    </a:p>
                  </a:txBody>
                  <a:tcPr marL="91478" marR="91478" marT="45664" marB="4566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C00000"/>
                          </a:solidFill>
                        </a:rPr>
                        <a:t>1200 €</a:t>
                      </a:r>
                    </a:p>
                  </a:txBody>
                  <a:tcPr marL="91478" marR="91478" marT="45664" marB="45664"/>
                </a:tc>
                <a:extLst>
                  <a:ext uri="{0D108BD9-81ED-4DB2-BD59-A6C34878D82A}">
                    <a16:rowId xmlns:a16="http://schemas.microsoft.com/office/drawing/2014/main" val="10002"/>
                  </a:ext>
                </a:extLst>
              </a:tr>
              <a:tr h="326897">
                <a:tc>
                  <a:txBody>
                    <a:bodyPr/>
                    <a:lstStyle/>
                    <a:p>
                      <a:r>
                        <a:rPr lang="fr-FR" sz="1100" dirty="0"/>
                        <a:t>Affect</a:t>
                      </a:r>
                      <a:r>
                        <a:rPr lang="fr-FR" sz="1100" baseline="0" dirty="0"/>
                        <a:t> fonds travaux </a:t>
                      </a:r>
                      <a:endParaRPr lang="fr-FR" sz="1100" dirty="0"/>
                    </a:p>
                  </a:txBody>
                  <a:tcPr marL="91478" marR="91478" marT="45664" marB="4566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solidFill>
                            <a:srgbClr val="00B050"/>
                          </a:solidFill>
                        </a:rPr>
                        <a:t>1000 €</a:t>
                      </a:r>
                    </a:p>
                    <a:p>
                      <a:pPr algn="ctr"/>
                      <a:endParaRPr lang="fr-FR" sz="1100" b="1" dirty="0">
                        <a:solidFill>
                          <a:srgbClr val="0070C0"/>
                        </a:solidFill>
                      </a:endParaRPr>
                    </a:p>
                  </a:txBody>
                  <a:tcPr marL="91478" marR="91478" marT="45664" marB="45664"/>
                </a:tc>
                <a:tc>
                  <a:txBody>
                    <a:bodyPr/>
                    <a:lstStyle/>
                    <a:p>
                      <a:pPr algn="ctr"/>
                      <a:endParaRPr lang="fr-FR" sz="1100" dirty="0"/>
                    </a:p>
                  </a:txBody>
                  <a:tcPr marL="91478" marR="91478" marT="45664" marB="45664"/>
                </a:tc>
                <a:extLst>
                  <a:ext uri="{0D108BD9-81ED-4DB2-BD59-A6C34878D82A}">
                    <a16:rowId xmlns:a16="http://schemas.microsoft.com/office/drawing/2014/main" val="10003"/>
                  </a:ext>
                </a:extLst>
              </a:tr>
              <a:tr h="326897">
                <a:tc>
                  <a:txBody>
                    <a:bodyPr/>
                    <a:lstStyle/>
                    <a:p>
                      <a:r>
                        <a:rPr lang="fr-FR" sz="1100" dirty="0"/>
                        <a:t>Solde</a:t>
                      </a:r>
                    </a:p>
                  </a:txBody>
                  <a:tcPr marL="91478" marR="91478" marT="45664" marB="45664"/>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100" b="1" dirty="0">
                        <a:solidFill>
                          <a:srgbClr val="C00000"/>
                        </a:solidFill>
                      </a:endParaRPr>
                    </a:p>
                    <a:p>
                      <a:pPr algn="ctr"/>
                      <a:endParaRPr lang="fr-FR" sz="1100" b="1" dirty="0">
                        <a:solidFill>
                          <a:srgbClr val="C00000"/>
                        </a:solidFill>
                      </a:endParaRPr>
                    </a:p>
                  </a:txBody>
                  <a:tcPr marL="91478" marR="91478" marT="45664" marB="45664"/>
                </a:tc>
                <a:tc>
                  <a:txBody>
                    <a:bodyPr/>
                    <a:lstStyle/>
                    <a:p>
                      <a:pPr algn="ctr"/>
                      <a:r>
                        <a:rPr lang="fr-FR" sz="1100" b="1" dirty="0">
                          <a:solidFill>
                            <a:srgbClr val="7030A0"/>
                          </a:solidFill>
                        </a:rPr>
                        <a:t>200 €</a:t>
                      </a:r>
                    </a:p>
                  </a:txBody>
                  <a:tcPr marL="91478" marR="91478" marT="45664" marB="45664"/>
                </a:tc>
                <a:extLst>
                  <a:ext uri="{0D108BD9-81ED-4DB2-BD59-A6C34878D82A}">
                    <a16:rowId xmlns:a16="http://schemas.microsoft.com/office/drawing/2014/main" val="10004"/>
                  </a:ext>
                </a:extLst>
              </a:tr>
            </a:tbl>
          </a:graphicData>
        </a:graphic>
      </p:graphicFrame>
      <p:graphicFrame>
        <p:nvGraphicFramePr>
          <p:cNvPr id="35" name="Tableau 34"/>
          <p:cNvGraphicFramePr>
            <a:graphicFrameLocks noGrp="1"/>
          </p:cNvGraphicFramePr>
          <p:nvPr/>
        </p:nvGraphicFramePr>
        <p:xfrm>
          <a:off x="3296858" y="4584269"/>
          <a:ext cx="2780289" cy="1630700"/>
        </p:xfrm>
        <a:graphic>
          <a:graphicData uri="http://schemas.openxmlformats.org/drawingml/2006/table">
            <a:tbl>
              <a:tblPr firstRow="1" bandRow="1">
                <a:tableStyleId>{F5AB1C69-6EDB-4FF4-983F-18BD219EF322}</a:tableStyleId>
              </a:tblPr>
              <a:tblGrid>
                <a:gridCol w="1047905">
                  <a:extLst>
                    <a:ext uri="{9D8B030D-6E8A-4147-A177-3AD203B41FA5}">
                      <a16:colId xmlns:a16="http://schemas.microsoft.com/office/drawing/2014/main" val="20000"/>
                    </a:ext>
                  </a:extLst>
                </a:gridCol>
                <a:gridCol w="729424">
                  <a:extLst>
                    <a:ext uri="{9D8B030D-6E8A-4147-A177-3AD203B41FA5}">
                      <a16:colId xmlns:a16="http://schemas.microsoft.com/office/drawing/2014/main" val="20001"/>
                    </a:ext>
                  </a:extLst>
                </a:gridCol>
                <a:gridCol w="1002960">
                  <a:extLst>
                    <a:ext uri="{9D8B030D-6E8A-4147-A177-3AD203B41FA5}">
                      <a16:colId xmlns:a16="http://schemas.microsoft.com/office/drawing/2014/main" val="20002"/>
                    </a:ext>
                  </a:extLst>
                </a:gridCol>
              </a:tblGrid>
              <a:tr h="220083">
                <a:tc>
                  <a:txBody>
                    <a:bodyPr/>
                    <a:lstStyle/>
                    <a:p>
                      <a:pPr algn="ctr"/>
                      <a:r>
                        <a:rPr lang="fr-FR" sz="1100" dirty="0"/>
                        <a:t>105-3</a:t>
                      </a:r>
                    </a:p>
                  </a:txBody>
                  <a:tcPr marL="91478" marR="91478" marT="45722" marB="45722"/>
                </a:tc>
                <a:tc gridSpan="2">
                  <a:txBody>
                    <a:bodyPr/>
                    <a:lstStyle/>
                    <a:p>
                      <a:pPr algn="ctr"/>
                      <a:r>
                        <a:rPr lang="fr-FR" sz="1100" dirty="0"/>
                        <a:t>Fonds </a:t>
                      </a:r>
                      <a:r>
                        <a:rPr lang="fr-FR" sz="1100" baseline="0" dirty="0"/>
                        <a:t>travaux</a:t>
                      </a:r>
                      <a:endParaRPr lang="fr-FR" sz="1100" dirty="0"/>
                    </a:p>
                  </a:txBody>
                  <a:tcPr marL="91478" marR="91478" marT="45722" marB="45722"/>
                </a:tc>
                <a:tc hMerge="1">
                  <a:txBody>
                    <a:bodyPr/>
                    <a:lstStyle/>
                    <a:p>
                      <a:endParaRPr lang="fr-FR" dirty="0"/>
                    </a:p>
                  </a:txBody>
                  <a:tcPr/>
                </a:tc>
                <a:extLst>
                  <a:ext uri="{0D108BD9-81ED-4DB2-BD59-A6C34878D82A}">
                    <a16:rowId xmlns:a16="http://schemas.microsoft.com/office/drawing/2014/main" val="10000"/>
                  </a:ext>
                </a:extLst>
              </a:tr>
              <a:tr h="220083">
                <a:tc>
                  <a:txBody>
                    <a:bodyPr/>
                    <a:lstStyle/>
                    <a:p>
                      <a:pPr algn="ctr"/>
                      <a:r>
                        <a:rPr lang="fr-FR" sz="1100" dirty="0"/>
                        <a:t>Libellé</a:t>
                      </a:r>
                    </a:p>
                  </a:txBody>
                  <a:tcPr marL="91478" marR="91478" marT="45722" marB="45722"/>
                </a:tc>
                <a:tc>
                  <a:txBody>
                    <a:bodyPr/>
                    <a:lstStyle/>
                    <a:p>
                      <a:pPr algn="ctr"/>
                      <a:r>
                        <a:rPr lang="fr-FR" sz="1100" dirty="0"/>
                        <a:t>Débit</a:t>
                      </a:r>
                    </a:p>
                  </a:txBody>
                  <a:tcPr marL="91478" marR="91478" marT="45722" marB="45722"/>
                </a:tc>
                <a:tc>
                  <a:txBody>
                    <a:bodyPr/>
                    <a:lstStyle/>
                    <a:p>
                      <a:pPr algn="ctr"/>
                      <a:r>
                        <a:rPr lang="fr-FR" sz="1100" dirty="0"/>
                        <a:t>Crédit</a:t>
                      </a:r>
                    </a:p>
                  </a:txBody>
                  <a:tcPr marL="91478" marR="91478" marT="45722" marB="45722"/>
                </a:tc>
                <a:extLst>
                  <a:ext uri="{0D108BD9-81ED-4DB2-BD59-A6C34878D82A}">
                    <a16:rowId xmlns:a16="http://schemas.microsoft.com/office/drawing/2014/main" val="10001"/>
                  </a:ext>
                </a:extLst>
              </a:tr>
              <a:tr h="345832">
                <a:tc>
                  <a:txBody>
                    <a:bodyPr/>
                    <a:lstStyle/>
                    <a:p>
                      <a:r>
                        <a:rPr lang="fr-FR" sz="1100" dirty="0"/>
                        <a:t>Fonds travaux</a:t>
                      </a:r>
                    </a:p>
                  </a:txBody>
                  <a:tcPr marL="91478" marR="91478" marT="45722" marB="45722"/>
                </a:tc>
                <a:tc>
                  <a:txBody>
                    <a:bodyPr/>
                    <a:lstStyle/>
                    <a:p>
                      <a:pPr algn="ctr"/>
                      <a:endParaRPr lang="fr-FR" sz="1100" b="1" dirty="0">
                        <a:solidFill>
                          <a:srgbClr val="0070C0"/>
                        </a:solidFill>
                      </a:endParaRPr>
                    </a:p>
                  </a:txBody>
                  <a:tcPr marL="91478" marR="91478" marT="45722" marB="4572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C00000"/>
                          </a:solidFill>
                        </a:rPr>
                        <a:t>300 €</a:t>
                      </a:r>
                    </a:p>
                    <a:p>
                      <a:pPr algn="ctr"/>
                      <a:endParaRPr lang="fr-FR" sz="1100" dirty="0"/>
                    </a:p>
                  </a:txBody>
                  <a:tcPr marL="91478" marR="91478" marT="45722" marB="45722"/>
                </a:tc>
                <a:extLst>
                  <a:ext uri="{0D108BD9-81ED-4DB2-BD59-A6C34878D82A}">
                    <a16:rowId xmlns:a16="http://schemas.microsoft.com/office/drawing/2014/main" val="10002"/>
                  </a:ext>
                </a:extLst>
              </a:tr>
              <a:tr h="395889">
                <a:tc>
                  <a:txBody>
                    <a:bodyPr/>
                    <a:lstStyle/>
                    <a:p>
                      <a:r>
                        <a:rPr lang="fr-FR" sz="1100" dirty="0"/>
                        <a:t>Affect</a:t>
                      </a:r>
                      <a:r>
                        <a:rPr lang="fr-FR" sz="1100" baseline="0" dirty="0"/>
                        <a:t> fonds travaux </a:t>
                      </a:r>
                      <a:endParaRPr lang="fr-FR" sz="1100" dirty="0"/>
                    </a:p>
                  </a:txBody>
                  <a:tcPr marL="91478" marR="91478" marT="45722" marB="45722"/>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solidFill>
                            <a:srgbClr val="00B050"/>
                          </a:solidFill>
                        </a:rPr>
                        <a:t>0 €</a:t>
                      </a:r>
                    </a:p>
                    <a:p>
                      <a:pPr algn="ctr"/>
                      <a:endParaRPr lang="fr-FR" sz="1100" b="1" dirty="0">
                        <a:solidFill>
                          <a:srgbClr val="0070C0"/>
                        </a:solidFill>
                      </a:endParaRPr>
                    </a:p>
                  </a:txBody>
                  <a:tcPr marL="91478" marR="91478" marT="45722" marB="45722"/>
                </a:tc>
                <a:tc>
                  <a:txBody>
                    <a:bodyPr/>
                    <a:lstStyle/>
                    <a:p>
                      <a:pPr algn="ctr"/>
                      <a:endParaRPr lang="fr-FR" sz="1100" dirty="0"/>
                    </a:p>
                  </a:txBody>
                  <a:tcPr marL="91478" marR="91478" marT="45722" marB="45722"/>
                </a:tc>
                <a:extLst>
                  <a:ext uri="{0D108BD9-81ED-4DB2-BD59-A6C34878D82A}">
                    <a16:rowId xmlns:a16="http://schemas.microsoft.com/office/drawing/2014/main" val="10003"/>
                  </a:ext>
                </a:extLst>
              </a:tr>
              <a:tr h="220083">
                <a:tc>
                  <a:txBody>
                    <a:bodyPr/>
                    <a:lstStyle/>
                    <a:p>
                      <a:r>
                        <a:rPr lang="fr-FR" sz="1100" dirty="0"/>
                        <a:t>Solde</a:t>
                      </a:r>
                    </a:p>
                  </a:txBody>
                  <a:tcPr marL="91478" marR="91478" marT="45722" marB="45722"/>
                </a:tc>
                <a:tc>
                  <a:txBody>
                    <a:bodyPr/>
                    <a:lstStyle/>
                    <a:p>
                      <a:pPr algn="ctr"/>
                      <a:endParaRPr lang="fr-FR" sz="1100" dirty="0">
                        <a:solidFill>
                          <a:srgbClr val="C00000"/>
                        </a:solidFill>
                      </a:endParaRPr>
                    </a:p>
                  </a:txBody>
                  <a:tcPr marL="91478" marR="91478" marT="45722" marB="45722"/>
                </a:tc>
                <a:tc>
                  <a:txBody>
                    <a:bodyPr/>
                    <a:lstStyle/>
                    <a:p>
                      <a:pPr algn="ctr"/>
                      <a:r>
                        <a:rPr lang="fr-FR" sz="1100" b="1" dirty="0">
                          <a:solidFill>
                            <a:schemeClr val="accent1">
                              <a:lumMod val="75000"/>
                            </a:schemeClr>
                          </a:solidFill>
                        </a:rPr>
                        <a:t>300</a:t>
                      </a:r>
                      <a:r>
                        <a:rPr lang="fr-FR" sz="1100" b="1" baseline="0" dirty="0">
                          <a:solidFill>
                            <a:schemeClr val="accent1">
                              <a:lumMod val="75000"/>
                            </a:schemeClr>
                          </a:solidFill>
                        </a:rPr>
                        <a:t> €</a:t>
                      </a:r>
                      <a:endParaRPr lang="fr-FR" sz="1100" b="1" dirty="0">
                        <a:solidFill>
                          <a:schemeClr val="accent1">
                            <a:lumMod val="75000"/>
                          </a:schemeClr>
                        </a:solidFill>
                      </a:endParaRPr>
                    </a:p>
                  </a:txBody>
                  <a:tcPr marL="91478" marR="91478" marT="45722" marB="45722"/>
                </a:tc>
                <a:extLst>
                  <a:ext uri="{0D108BD9-81ED-4DB2-BD59-A6C34878D82A}">
                    <a16:rowId xmlns:a16="http://schemas.microsoft.com/office/drawing/2014/main" val="10004"/>
                  </a:ext>
                </a:extLst>
              </a:tr>
            </a:tbl>
          </a:graphicData>
        </a:graphic>
      </p:graphicFrame>
      <p:graphicFrame>
        <p:nvGraphicFramePr>
          <p:cNvPr id="36" name="Tableau 35"/>
          <p:cNvGraphicFramePr>
            <a:graphicFrameLocks noGrp="1"/>
          </p:cNvGraphicFramePr>
          <p:nvPr/>
        </p:nvGraphicFramePr>
        <p:xfrm>
          <a:off x="9180556" y="4542019"/>
          <a:ext cx="2804774" cy="1727210"/>
        </p:xfrm>
        <a:graphic>
          <a:graphicData uri="http://schemas.openxmlformats.org/drawingml/2006/table">
            <a:tbl>
              <a:tblPr firstRow="1" bandRow="1">
                <a:tableStyleId>{F5AB1C69-6EDB-4FF4-983F-18BD219EF322}</a:tableStyleId>
              </a:tblPr>
              <a:tblGrid>
                <a:gridCol w="1057134">
                  <a:extLst>
                    <a:ext uri="{9D8B030D-6E8A-4147-A177-3AD203B41FA5}">
                      <a16:colId xmlns:a16="http://schemas.microsoft.com/office/drawing/2014/main" val="20000"/>
                    </a:ext>
                  </a:extLst>
                </a:gridCol>
                <a:gridCol w="735848">
                  <a:extLst>
                    <a:ext uri="{9D8B030D-6E8A-4147-A177-3AD203B41FA5}">
                      <a16:colId xmlns:a16="http://schemas.microsoft.com/office/drawing/2014/main" val="20001"/>
                    </a:ext>
                  </a:extLst>
                </a:gridCol>
                <a:gridCol w="1011792">
                  <a:extLst>
                    <a:ext uri="{9D8B030D-6E8A-4147-A177-3AD203B41FA5}">
                      <a16:colId xmlns:a16="http://schemas.microsoft.com/office/drawing/2014/main" val="20002"/>
                    </a:ext>
                  </a:extLst>
                </a:gridCol>
              </a:tblGrid>
              <a:tr h="235709">
                <a:tc>
                  <a:txBody>
                    <a:bodyPr/>
                    <a:lstStyle/>
                    <a:p>
                      <a:pPr algn="ctr"/>
                      <a:r>
                        <a:rPr lang="fr-FR" sz="1100" dirty="0"/>
                        <a:t>105-3</a:t>
                      </a:r>
                    </a:p>
                  </a:txBody>
                  <a:tcPr marL="91478" marR="91478" marT="45745" marB="45745"/>
                </a:tc>
                <a:tc gridSpan="2">
                  <a:txBody>
                    <a:bodyPr/>
                    <a:lstStyle/>
                    <a:p>
                      <a:pPr algn="ctr"/>
                      <a:r>
                        <a:rPr lang="fr-FR" sz="1100" dirty="0"/>
                        <a:t>Fonds </a:t>
                      </a:r>
                      <a:r>
                        <a:rPr lang="fr-FR" sz="1100" baseline="0" dirty="0"/>
                        <a:t>travaux</a:t>
                      </a:r>
                      <a:endParaRPr lang="fr-FR" sz="1100" dirty="0"/>
                    </a:p>
                  </a:txBody>
                  <a:tcPr marL="91478" marR="91478" marT="45745" marB="45745"/>
                </a:tc>
                <a:tc hMerge="1">
                  <a:txBody>
                    <a:bodyPr/>
                    <a:lstStyle/>
                    <a:p>
                      <a:endParaRPr lang="fr-FR" dirty="0"/>
                    </a:p>
                  </a:txBody>
                  <a:tcPr/>
                </a:tc>
                <a:extLst>
                  <a:ext uri="{0D108BD9-81ED-4DB2-BD59-A6C34878D82A}">
                    <a16:rowId xmlns:a16="http://schemas.microsoft.com/office/drawing/2014/main" val="10000"/>
                  </a:ext>
                </a:extLst>
              </a:tr>
              <a:tr h="235709">
                <a:tc>
                  <a:txBody>
                    <a:bodyPr/>
                    <a:lstStyle/>
                    <a:p>
                      <a:pPr algn="ctr"/>
                      <a:r>
                        <a:rPr lang="fr-FR" sz="1100" dirty="0"/>
                        <a:t>Libellé</a:t>
                      </a:r>
                    </a:p>
                  </a:txBody>
                  <a:tcPr marL="91478" marR="91478" marT="45745" marB="45745"/>
                </a:tc>
                <a:tc>
                  <a:txBody>
                    <a:bodyPr/>
                    <a:lstStyle/>
                    <a:p>
                      <a:pPr algn="ctr"/>
                      <a:r>
                        <a:rPr lang="fr-FR" sz="1100" dirty="0"/>
                        <a:t>Débit</a:t>
                      </a:r>
                    </a:p>
                  </a:txBody>
                  <a:tcPr marL="91478" marR="91478" marT="45745" marB="45745"/>
                </a:tc>
                <a:tc>
                  <a:txBody>
                    <a:bodyPr/>
                    <a:lstStyle/>
                    <a:p>
                      <a:pPr algn="ctr"/>
                      <a:r>
                        <a:rPr lang="fr-FR" sz="1100" dirty="0"/>
                        <a:t>Crédit</a:t>
                      </a:r>
                    </a:p>
                  </a:txBody>
                  <a:tcPr marL="91478" marR="91478" marT="45745" marB="45745"/>
                </a:tc>
                <a:extLst>
                  <a:ext uri="{0D108BD9-81ED-4DB2-BD59-A6C34878D82A}">
                    <a16:rowId xmlns:a16="http://schemas.microsoft.com/office/drawing/2014/main" val="10001"/>
                  </a:ext>
                </a:extLst>
              </a:tr>
              <a:tr h="370382">
                <a:tc>
                  <a:txBody>
                    <a:bodyPr/>
                    <a:lstStyle/>
                    <a:p>
                      <a:r>
                        <a:rPr lang="fr-FR" sz="1100" dirty="0"/>
                        <a:t>Fonds travaux</a:t>
                      </a:r>
                    </a:p>
                  </a:txBody>
                  <a:tcPr marL="91478" marR="91478" marT="45745" marB="45745"/>
                </a:tc>
                <a:tc>
                  <a:txBody>
                    <a:bodyPr/>
                    <a:lstStyle/>
                    <a:p>
                      <a:pPr algn="ctr"/>
                      <a:endParaRPr lang="fr-FR" sz="1100" b="1" dirty="0">
                        <a:solidFill>
                          <a:srgbClr val="0070C0"/>
                        </a:solidFill>
                      </a:endParaRPr>
                    </a:p>
                  </a:txBody>
                  <a:tcPr marL="91478" marR="91478" marT="45745" marB="45745"/>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b="1" dirty="0">
                          <a:solidFill>
                            <a:srgbClr val="C00000"/>
                          </a:solidFill>
                        </a:rPr>
                        <a:t>300 €</a:t>
                      </a:r>
                    </a:p>
                    <a:p>
                      <a:pPr algn="ctr"/>
                      <a:endParaRPr lang="fr-FR" sz="1100" dirty="0"/>
                    </a:p>
                  </a:txBody>
                  <a:tcPr marL="91478" marR="91478" marT="45745" marB="45745"/>
                </a:tc>
                <a:extLst>
                  <a:ext uri="{0D108BD9-81ED-4DB2-BD59-A6C34878D82A}">
                    <a16:rowId xmlns:a16="http://schemas.microsoft.com/office/drawing/2014/main" val="10002"/>
                  </a:ext>
                </a:extLst>
              </a:tr>
              <a:tr h="523050">
                <a:tc>
                  <a:txBody>
                    <a:bodyPr/>
                    <a:lstStyle/>
                    <a:p>
                      <a:r>
                        <a:rPr lang="fr-FR" sz="1100" dirty="0"/>
                        <a:t>Affect</a:t>
                      </a:r>
                      <a:r>
                        <a:rPr lang="fr-FR" sz="1100" baseline="0" dirty="0"/>
                        <a:t> fonds travaux </a:t>
                      </a:r>
                      <a:endParaRPr lang="fr-FR" sz="1100" dirty="0"/>
                    </a:p>
                  </a:txBody>
                  <a:tcPr marL="91478" marR="91478" marT="45745" marB="45745"/>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solidFill>
                            <a:srgbClr val="00B050"/>
                          </a:solidFill>
                        </a:rPr>
                        <a:t>200 €</a:t>
                      </a:r>
                    </a:p>
                    <a:p>
                      <a:pPr algn="ctr"/>
                      <a:endParaRPr lang="fr-FR" sz="1100" b="1" dirty="0">
                        <a:solidFill>
                          <a:srgbClr val="0070C0"/>
                        </a:solidFill>
                      </a:endParaRPr>
                    </a:p>
                  </a:txBody>
                  <a:tcPr marL="91478" marR="91478" marT="45745" marB="45745"/>
                </a:tc>
                <a:tc>
                  <a:txBody>
                    <a:bodyPr/>
                    <a:lstStyle/>
                    <a:p>
                      <a:pPr algn="ctr"/>
                      <a:endParaRPr lang="fr-FR" sz="1100" dirty="0"/>
                    </a:p>
                  </a:txBody>
                  <a:tcPr marL="91478" marR="91478" marT="45745" marB="45745"/>
                </a:tc>
                <a:extLst>
                  <a:ext uri="{0D108BD9-81ED-4DB2-BD59-A6C34878D82A}">
                    <a16:rowId xmlns:a16="http://schemas.microsoft.com/office/drawing/2014/main" val="10003"/>
                  </a:ext>
                </a:extLst>
              </a:tr>
              <a:tr h="235709">
                <a:tc>
                  <a:txBody>
                    <a:bodyPr/>
                    <a:lstStyle/>
                    <a:p>
                      <a:r>
                        <a:rPr lang="fr-FR" sz="1100" dirty="0"/>
                        <a:t>Solde</a:t>
                      </a:r>
                    </a:p>
                  </a:txBody>
                  <a:tcPr marL="91478" marR="91478" marT="45745" marB="45745"/>
                </a:tc>
                <a:tc>
                  <a:txBody>
                    <a:bodyPr/>
                    <a:lstStyle/>
                    <a:p>
                      <a:pPr algn="ctr"/>
                      <a:endParaRPr lang="fr-FR" sz="1100" dirty="0">
                        <a:solidFill>
                          <a:srgbClr val="C00000"/>
                        </a:solidFill>
                      </a:endParaRPr>
                    </a:p>
                  </a:txBody>
                  <a:tcPr marL="91478" marR="91478" marT="45745" marB="45745"/>
                </a:tc>
                <a:tc>
                  <a:txBody>
                    <a:bodyPr/>
                    <a:lstStyle/>
                    <a:p>
                      <a:pPr algn="ctr"/>
                      <a:r>
                        <a:rPr lang="fr-FR" sz="1100" b="1" dirty="0">
                          <a:solidFill>
                            <a:schemeClr val="accent1">
                              <a:lumMod val="75000"/>
                            </a:schemeClr>
                          </a:solidFill>
                        </a:rPr>
                        <a:t>100 </a:t>
                      </a:r>
                      <a:r>
                        <a:rPr lang="fr-FR" sz="1100" b="1" baseline="0" dirty="0">
                          <a:solidFill>
                            <a:schemeClr val="accent1">
                              <a:lumMod val="75000"/>
                            </a:schemeClr>
                          </a:solidFill>
                        </a:rPr>
                        <a:t>€</a:t>
                      </a:r>
                      <a:endParaRPr lang="fr-FR" sz="1100" b="1" dirty="0">
                        <a:solidFill>
                          <a:schemeClr val="accent1">
                            <a:lumMod val="75000"/>
                          </a:schemeClr>
                        </a:solidFill>
                      </a:endParaRPr>
                    </a:p>
                  </a:txBody>
                  <a:tcPr marL="91478" marR="91478" marT="45745" marB="45745"/>
                </a:tc>
                <a:extLst>
                  <a:ext uri="{0D108BD9-81ED-4DB2-BD59-A6C34878D82A}">
                    <a16:rowId xmlns:a16="http://schemas.microsoft.com/office/drawing/2014/main" val="10004"/>
                  </a:ext>
                </a:extLst>
              </a:tr>
            </a:tbl>
          </a:graphicData>
        </a:graphic>
      </p:graphicFrame>
      <p:sp>
        <p:nvSpPr>
          <p:cNvPr id="29" name="Rectangle 28"/>
          <p:cNvSpPr/>
          <p:nvPr/>
        </p:nvSpPr>
        <p:spPr>
          <a:xfrm>
            <a:off x="1070159" y="6456259"/>
            <a:ext cx="1277937" cy="2159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prstClr val="white"/>
                </a:solidFill>
                <a:effectLst/>
                <a:uLnTx/>
                <a:uFillTx/>
                <a:latin typeface="Calibri" panose="020F0502020204030204"/>
                <a:ea typeface="+mn-ea"/>
                <a:cs typeface="+mn-cs"/>
              </a:rPr>
              <a:t>Copropriétaire A</a:t>
            </a:r>
          </a:p>
        </p:txBody>
      </p:sp>
      <p:sp>
        <p:nvSpPr>
          <p:cNvPr id="30" name="Rectangle 29"/>
          <p:cNvSpPr/>
          <p:nvPr/>
        </p:nvSpPr>
        <p:spPr>
          <a:xfrm>
            <a:off x="4280618" y="6461867"/>
            <a:ext cx="1277938" cy="2159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prstClr val="white"/>
                </a:solidFill>
                <a:effectLst/>
                <a:uLnTx/>
                <a:uFillTx/>
                <a:latin typeface="Calibri" panose="020F0502020204030204"/>
                <a:ea typeface="+mn-ea"/>
                <a:cs typeface="+mn-cs"/>
              </a:rPr>
              <a:t>Copropriétaire B</a:t>
            </a:r>
          </a:p>
        </p:txBody>
      </p:sp>
      <p:sp>
        <p:nvSpPr>
          <p:cNvPr id="31" name="Rectangle 30"/>
          <p:cNvSpPr/>
          <p:nvPr/>
        </p:nvSpPr>
        <p:spPr>
          <a:xfrm>
            <a:off x="9800997" y="6456259"/>
            <a:ext cx="1277938" cy="2159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prstClr val="white"/>
                </a:solidFill>
                <a:effectLst/>
                <a:uLnTx/>
                <a:uFillTx/>
                <a:latin typeface="Calibri" panose="020F0502020204030204"/>
                <a:ea typeface="+mn-ea"/>
                <a:cs typeface="+mn-cs"/>
              </a:rPr>
              <a:t>Copropriétaire B</a:t>
            </a:r>
          </a:p>
        </p:txBody>
      </p:sp>
      <p:sp>
        <p:nvSpPr>
          <p:cNvPr id="32" name="Rectangle 31"/>
          <p:cNvSpPr/>
          <p:nvPr/>
        </p:nvSpPr>
        <p:spPr>
          <a:xfrm>
            <a:off x="6871159" y="6424980"/>
            <a:ext cx="1277937" cy="2159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prstClr val="white"/>
                </a:solidFill>
                <a:effectLst/>
                <a:uLnTx/>
                <a:uFillTx/>
                <a:latin typeface="Calibri" panose="020F0502020204030204"/>
                <a:ea typeface="+mn-ea"/>
                <a:cs typeface="+mn-cs"/>
              </a:rPr>
              <a:t>Copropriétaire A</a:t>
            </a:r>
          </a:p>
        </p:txBody>
      </p:sp>
      <p:sp>
        <p:nvSpPr>
          <p:cNvPr id="40" name="Rectangle 39">
            <a:extLst>
              <a:ext uri="{FF2B5EF4-FFF2-40B4-BE49-F238E27FC236}">
                <a16:creationId xmlns:a16="http://schemas.microsoft.com/office/drawing/2014/main" id="{74298A73-E606-4684-9202-6B71ACAC50A2}"/>
              </a:ext>
            </a:extLst>
          </p:cNvPr>
          <p:cNvSpPr/>
          <p:nvPr/>
        </p:nvSpPr>
        <p:spPr>
          <a:xfrm>
            <a:off x="365761" y="1285727"/>
            <a:ext cx="11587941" cy="682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Comparons deux situations concernant l’affectation du fonds travaux sur des travaux « ascenseur »  d’un montant de 1000 €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1) Le syndic respecte la clé de répartition pour affecter le fonds de travaux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2) Le syndic ne respecte pas la clé de répartition des travaux votés</a:t>
            </a:r>
          </a:p>
        </p:txBody>
      </p:sp>
      <p:graphicFrame>
        <p:nvGraphicFramePr>
          <p:cNvPr id="41" name="Tableau 40">
            <a:extLst>
              <a:ext uri="{FF2B5EF4-FFF2-40B4-BE49-F238E27FC236}">
                <a16:creationId xmlns:a16="http://schemas.microsoft.com/office/drawing/2014/main" id="{980015EC-E16B-4942-BA72-93616F40C90C}"/>
              </a:ext>
            </a:extLst>
          </p:cNvPr>
          <p:cNvGraphicFramePr>
            <a:graphicFrameLocks noGrp="1"/>
          </p:cNvGraphicFramePr>
          <p:nvPr/>
        </p:nvGraphicFramePr>
        <p:xfrm>
          <a:off x="7004007" y="2172048"/>
          <a:ext cx="3869894" cy="1457402"/>
        </p:xfrm>
        <a:graphic>
          <a:graphicData uri="http://schemas.openxmlformats.org/drawingml/2006/table">
            <a:tbl>
              <a:tblPr firstRow="1" bandRow="1">
                <a:tableStyleId>{F5AB1C69-6EDB-4FF4-983F-18BD219EF322}</a:tableStyleId>
              </a:tblPr>
              <a:tblGrid>
                <a:gridCol w="1672727">
                  <a:extLst>
                    <a:ext uri="{9D8B030D-6E8A-4147-A177-3AD203B41FA5}">
                      <a16:colId xmlns:a16="http://schemas.microsoft.com/office/drawing/2014/main" val="20000"/>
                    </a:ext>
                  </a:extLst>
                </a:gridCol>
                <a:gridCol w="1079005">
                  <a:extLst>
                    <a:ext uri="{9D8B030D-6E8A-4147-A177-3AD203B41FA5}">
                      <a16:colId xmlns:a16="http://schemas.microsoft.com/office/drawing/2014/main" val="20001"/>
                    </a:ext>
                  </a:extLst>
                </a:gridCol>
                <a:gridCol w="1118162">
                  <a:extLst>
                    <a:ext uri="{9D8B030D-6E8A-4147-A177-3AD203B41FA5}">
                      <a16:colId xmlns:a16="http://schemas.microsoft.com/office/drawing/2014/main" val="20002"/>
                    </a:ext>
                  </a:extLst>
                </a:gridCol>
              </a:tblGrid>
              <a:tr h="274180">
                <a:tc>
                  <a:txBody>
                    <a:bodyPr/>
                    <a:lstStyle/>
                    <a:p>
                      <a:pPr algn="ctr"/>
                      <a:r>
                        <a:rPr lang="fr-FR" sz="1200" dirty="0"/>
                        <a:t>105</a:t>
                      </a:r>
                    </a:p>
                  </a:txBody>
                  <a:tcPr marL="91487" marR="91487" marT="45683" marB="45683"/>
                </a:tc>
                <a:tc gridSpan="2">
                  <a:txBody>
                    <a:bodyPr/>
                    <a:lstStyle/>
                    <a:p>
                      <a:pPr algn="ctr"/>
                      <a:r>
                        <a:rPr lang="fr-FR" sz="1200" dirty="0"/>
                        <a:t>Fonds </a:t>
                      </a:r>
                      <a:r>
                        <a:rPr lang="fr-FR" sz="1200" baseline="0" dirty="0"/>
                        <a:t>travaux</a:t>
                      </a:r>
                      <a:endParaRPr lang="fr-FR" sz="1200" dirty="0"/>
                    </a:p>
                  </a:txBody>
                  <a:tcPr marL="91487" marR="91487" marT="45683" marB="45683"/>
                </a:tc>
                <a:tc hMerge="1">
                  <a:txBody>
                    <a:bodyPr/>
                    <a:lstStyle/>
                    <a:p>
                      <a:endParaRPr lang="fr-FR" dirty="0"/>
                    </a:p>
                  </a:txBody>
                  <a:tcPr/>
                </a:tc>
                <a:extLst>
                  <a:ext uri="{0D108BD9-81ED-4DB2-BD59-A6C34878D82A}">
                    <a16:rowId xmlns:a16="http://schemas.microsoft.com/office/drawing/2014/main" val="10000"/>
                  </a:ext>
                </a:extLst>
              </a:tr>
              <a:tr h="274180">
                <a:tc>
                  <a:txBody>
                    <a:bodyPr/>
                    <a:lstStyle/>
                    <a:p>
                      <a:pPr algn="ctr"/>
                      <a:r>
                        <a:rPr lang="fr-FR" sz="1200" dirty="0"/>
                        <a:t>Libellé</a:t>
                      </a:r>
                    </a:p>
                  </a:txBody>
                  <a:tcPr marL="91487" marR="91487" marT="45683" marB="45683"/>
                </a:tc>
                <a:tc>
                  <a:txBody>
                    <a:bodyPr/>
                    <a:lstStyle/>
                    <a:p>
                      <a:pPr algn="ctr"/>
                      <a:r>
                        <a:rPr lang="fr-FR" sz="1200" dirty="0"/>
                        <a:t>Débit</a:t>
                      </a:r>
                    </a:p>
                  </a:txBody>
                  <a:tcPr marL="91487" marR="91487" marT="45683" marB="45683"/>
                </a:tc>
                <a:tc>
                  <a:txBody>
                    <a:bodyPr/>
                    <a:lstStyle/>
                    <a:p>
                      <a:pPr algn="ctr"/>
                      <a:r>
                        <a:rPr lang="fr-FR" sz="1200" dirty="0"/>
                        <a:t>Crédit</a:t>
                      </a:r>
                    </a:p>
                  </a:txBody>
                  <a:tcPr marL="91487" marR="91487" marT="45683" marB="45683"/>
                </a:tc>
                <a:extLst>
                  <a:ext uri="{0D108BD9-81ED-4DB2-BD59-A6C34878D82A}">
                    <a16:rowId xmlns:a16="http://schemas.microsoft.com/office/drawing/2014/main" val="10001"/>
                  </a:ext>
                </a:extLst>
              </a:tr>
              <a:tr h="360418">
                <a:tc>
                  <a:txBody>
                    <a:bodyPr/>
                    <a:lstStyle/>
                    <a:p>
                      <a:r>
                        <a:rPr lang="fr-FR" sz="1200" dirty="0"/>
                        <a:t>Fonds travaux</a:t>
                      </a:r>
                    </a:p>
                  </a:txBody>
                  <a:tcPr marL="91487" marR="91487" marT="45683" marB="45683"/>
                </a:tc>
                <a:tc>
                  <a:txBody>
                    <a:bodyPr/>
                    <a:lstStyle/>
                    <a:p>
                      <a:pPr algn="ctr"/>
                      <a:endParaRPr lang="fr-FR" sz="1200" b="1" dirty="0">
                        <a:solidFill>
                          <a:srgbClr val="0070C0"/>
                        </a:solidFill>
                      </a:endParaRPr>
                    </a:p>
                  </a:txBody>
                  <a:tcPr marL="91487" marR="91487" marT="45683" marB="45683"/>
                </a:tc>
                <a:tc>
                  <a:txBody>
                    <a:bodyPr/>
                    <a:lstStyle/>
                    <a:p>
                      <a:pPr algn="ctr"/>
                      <a:r>
                        <a:rPr lang="fr-FR" sz="1200" dirty="0"/>
                        <a:t>1500 €</a:t>
                      </a:r>
                    </a:p>
                  </a:txBody>
                  <a:tcPr marL="91487" marR="91487" marT="45683" marB="45683"/>
                </a:tc>
                <a:extLst>
                  <a:ext uri="{0D108BD9-81ED-4DB2-BD59-A6C34878D82A}">
                    <a16:rowId xmlns:a16="http://schemas.microsoft.com/office/drawing/2014/main" val="10002"/>
                  </a:ext>
                </a:extLst>
              </a:tr>
              <a:tr h="274180">
                <a:tc>
                  <a:txBody>
                    <a:bodyPr/>
                    <a:lstStyle/>
                    <a:p>
                      <a:r>
                        <a:rPr lang="fr-FR" sz="1200" dirty="0"/>
                        <a:t>Solde</a:t>
                      </a:r>
                    </a:p>
                  </a:txBody>
                  <a:tcPr marL="91487" marR="91487" marT="45683" marB="45683"/>
                </a:tc>
                <a:tc>
                  <a:txBody>
                    <a:bodyPr/>
                    <a:lstStyle/>
                    <a:p>
                      <a:pPr algn="ctr"/>
                      <a:r>
                        <a:rPr lang="fr-FR" sz="1200" dirty="0">
                          <a:solidFill>
                            <a:srgbClr val="C00000"/>
                          </a:solidFill>
                        </a:rPr>
                        <a:t>1000€</a:t>
                      </a:r>
                    </a:p>
                  </a:txBody>
                  <a:tcPr marL="91487" marR="91487" marT="45683" marB="45683"/>
                </a:tc>
                <a:tc>
                  <a:txBody>
                    <a:bodyPr/>
                    <a:lstStyle/>
                    <a:p>
                      <a:pPr algn="ctr"/>
                      <a:endParaRPr lang="fr-FR" sz="1200" b="1" dirty="0">
                        <a:solidFill>
                          <a:srgbClr val="C00000"/>
                        </a:solidFill>
                      </a:endParaRPr>
                    </a:p>
                  </a:txBody>
                  <a:tcPr marL="91487" marR="91487" marT="45683" marB="45683"/>
                </a:tc>
                <a:extLst>
                  <a:ext uri="{0D108BD9-81ED-4DB2-BD59-A6C34878D82A}">
                    <a16:rowId xmlns:a16="http://schemas.microsoft.com/office/drawing/2014/main" val="10003"/>
                  </a:ext>
                </a:extLst>
              </a:tr>
              <a:tr h="274180">
                <a:tc>
                  <a:txBody>
                    <a:bodyPr/>
                    <a:lstStyle/>
                    <a:p>
                      <a:endParaRPr lang="fr-FR" sz="1200" dirty="0"/>
                    </a:p>
                  </a:txBody>
                  <a:tcPr marL="91487" marR="91487" marT="45683" marB="45683"/>
                </a:tc>
                <a:tc>
                  <a:txBody>
                    <a:bodyPr/>
                    <a:lstStyle/>
                    <a:p>
                      <a:pPr algn="ctr"/>
                      <a:endParaRPr lang="fr-FR" sz="1200" dirty="0">
                        <a:solidFill>
                          <a:srgbClr val="C00000"/>
                        </a:solidFill>
                      </a:endParaRPr>
                    </a:p>
                  </a:txBody>
                  <a:tcPr marL="91487" marR="91487" marT="45683" marB="4568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solidFill>
                            <a:srgbClr val="C00000"/>
                          </a:solidFill>
                        </a:rPr>
                        <a:t>500</a:t>
                      </a:r>
                      <a:r>
                        <a:rPr lang="fr-FR" sz="1200" b="1" baseline="0" dirty="0">
                          <a:solidFill>
                            <a:srgbClr val="C00000"/>
                          </a:solidFill>
                        </a:rPr>
                        <a:t> €</a:t>
                      </a:r>
                      <a:endParaRPr lang="fr-FR" sz="1200" b="1" dirty="0">
                        <a:solidFill>
                          <a:srgbClr val="C00000"/>
                        </a:solidFill>
                      </a:endParaRPr>
                    </a:p>
                  </a:txBody>
                  <a:tcPr marL="91487" marR="91487" marT="45683" marB="45683"/>
                </a:tc>
                <a:extLst>
                  <a:ext uri="{0D108BD9-81ED-4DB2-BD59-A6C34878D82A}">
                    <a16:rowId xmlns:a16="http://schemas.microsoft.com/office/drawing/2014/main" val="2752237033"/>
                  </a:ext>
                </a:extLst>
              </a:tr>
            </a:tbl>
          </a:graphicData>
        </a:graphic>
      </p:graphicFrame>
      <p:cxnSp>
        <p:nvCxnSpPr>
          <p:cNvPr id="57344" name="Connecteur droit 57343">
            <a:extLst>
              <a:ext uri="{FF2B5EF4-FFF2-40B4-BE49-F238E27FC236}">
                <a16:creationId xmlns:a16="http://schemas.microsoft.com/office/drawing/2014/main" id="{B07FCE06-FBCE-4289-AD62-10F0A4FFB2E3}"/>
              </a:ext>
            </a:extLst>
          </p:cNvPr>
          <p:cNvCxnSpPr>
            <a:cxnSpLocks/>
          </p:cNvCxnSpPr>
          <p:nvPr/>
        </p:nvCxnSpPr>
        <p:spPr>
          <a:xfrm>
            <a:off x="9308018" y="3609707"/>
            <a:ext cx="0" cy="2864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1CDC9462-1D3A-4F20-B9E8-AED4F0DCC99B}"/>
              </a:ext>
            </a:extLst>
          </p:cNvPr>
          <p:cNvCxnSpPr>
            <a:cxnSpLocks/>
          </p:cNvCxnSpPr>
          <p:nvPr/>
        </p:nvCxnSpPr>
        <p:spPr>
          <a:xfrm>
            <a:off x="3203705" y="3529564"/>
            <a:ext cx="0" cy="2864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349" name="Connecteur droit 57348">
            <a:extLst>
              <a:ext uri="{FF2B5EF4-FFF2-40B4-BE49-F238E27FC236}">
                <a16:creationId xmlns:a16="http://schemas.microsoft.com/office/drawing/2014/main" id="{126C4663-119C-4B95-9FFC-6B3372897B10}"/>
              </a:ext>
            </a:extLst>
          </p:cNvPr>
          <p:cNvCxnSpPr>
            <a:cxnSpLocks/>
          </p:cNvCxnSpPr>
          <p:nvPr/>
        </p:nvCxnSpPr>
        <p:spPr>
          <a:xfrm>
            <a:off x="1263535" y="3819630"/>
            <a:ext cx="3724101"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94D0BA1F-4428-4F70-91DC-5360D113E1A3}"/>
              </a:ext>
            </a:extLst>
          </p:cNvPr>
          <p:cNvCxnSpPr>
            <a:cxnSpLocks/>
          </p:cNvCxnSpPr>
          <p:nvPr/>
        </p:nvCxnSpPr>
        <p:spPr>
          <a:xfrm>
            <a:off x="7354834" y="3896179"/>
            <a:ext cx="3724101"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3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3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3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animBg="1"/>
      <p:bldP spid="25" grpId="0" animBg="1"/>
      <p:bldP spid="26" grpId="0" animBg="1"/>
      <p:bldP spid="27" grpId="0" animBg="1"/>
      <p:bldP spid="29" grpId="0" animBg="1"/>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50B98-05CD-9E36-3622-F79785CA74A0}"/>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45C35B-1153-731E-51A8-0E1CD5A29EAD}"/>
              </a:ext>
            </a:extLst>
          </p:cNvPr>
          <p:cNvSpPr>
            <a:spLocks noGrp="1"/>
          </p:cNvSpPr>
          <p:nvPr>
            <p:ph idx="1"/>
          </p:nvPr>
        </p:nvSpPr>
        <p:spPr>
          <a:xfrm>
            <a:off x="-261608" y="91479"/>
            <a:ext cx="11941521" cy="1113576"/>
          </a:xfrm>
          <a:solidFill>
            <a:schemeClr val="accent5">
              <a:lumMod val="25000"/>
            </a:schemeClr>
          </a:solidFill>
        </p:spPr>
        <p:txBody>
          <a:bodyPr anchor="ctr">
            <a:normAutofit/>
          </a:bodyPr>
          <a:lstStyle/>
          <a:p>
            <a:pPr marL="0" indent="0" algn="ctr">
              <a:buNone/>
            </a:pPr>
            <a:r>
              <a:rPr lang="fr-FR" sz="5200" b="1" dirty="0">
                <a:solidFill>
                  <a:schemeClr val="bg1"/>
                </a:solidFill>
                <a:latin typeface="+mj-lt"/>
                <a:cs typeface="Arial" panose="020B0604020202020204" pitchFamily="34" charset="0"/>
              </a:rPr>
              <a:t>Le provisionnement du fonds de travaux </a:t>
            </a:r>
          </a:p>
        </p:txBody>
      </p:sp>
      <p:pic>
        <p:nvPicPr>
          <p:cNvPr id="5" name="Picture 3" descr="f8df1bef-6142-4e4a-b0fa-a0c9dc9f2f98@mxp5">
            <a:extLst>
              <a:ext uri="{FF2B5EF4-FFF2-40B4-BE49-F238E27FC236}">
                <a16:creationId xmlns:a16="http://schemas.microsoft.com/office/drawing/2014/main" id="{0AD9583E-991F-F444-D3CF-074695D47C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074" y="1981358"/>
            <a:ext cx="4445869" cy="4357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36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 bas 2">
            <a:extLst>
              <a:ext uri="{FF2B5EF4-FFF2-40B4-BE49-F238E27FC236}">
                <a16:creationId xmlns:a16="http://schemas.microsoft.com/office/drawing/2014/main" id="{E40B0656-57AD-4E93-B0B9-2F0C5076CA07}"/>
              </a:ext>
            </a:extLst>
          </p:cNvPr>
          <p:cNvSpPr/>
          <p:nvPr/>
        </p:nvSpPr>
        <p:spPr>
          <a:xfrm>
            <a:off x="9382299" y="3634707"/>
            <a:ext cx="471054" cy="77590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Tableau 23"/>
          <p:cNvGraphicFramePr>
            <a:graphicFrameLocks noGrp="1"/>
          </p:cNvGraphicFramePr>
          <p:nvPr/>
        </p:nvGraphicFramePr>
        <p:xfrm>
          <a:off x="343593" y="1534509"/>
          <a:ext cx="4549833" cy="2206113"/>
        </p:xfrm>
        <a:graphic>
          <a:graphicData uri="http://schemas.openxmlformats.org/drawingml/2006/table">
            <a:tbl>
              <a:tblPr firstRow="1" bandRow="1">
                <a:tableStyleId>{F5AB1C69-6EDB-4FF4-983F-18BD219EF322}</a:tableStyleId>
              </a:tblPr>
              <a:tblGrid>
                <a:gridCol w="1966624">
                  <a:extLst>
                    <a:ext uri="{9D8B030D-6E8A-4147-A177-3AD203B41FA5}">
                      <a16:colId xmlns:a16="http://schemas.microsoft.com/office/drawing/2014/main" val="20000"/>
                    </a:ext>
                  </a:extLst>
                </a:gridCol>
                <a:gridCol w="1268586">
                  <a:extLst>
                    <a:ext uri="{9D8B030D-6E8A-4147-A177-3AD203B41FA5}">
                      <a16:colId xmlns:a16="http://schemas.microsoft.com/office/drawing/2014/main" val="20001"/>
                    </a:ext>
                  </a:extLst>
                </a:gridCol>
                <a:gridCol w="1314623">
                  <a:extLst>
                    <a:ext uri="{9D8B030D-6E8A-4147-A177-3AD203B41FA5}">
                      <a16:colId xmlns:a16="http://schemas.microsoft.com/office/drawing/2014/main" val="20002"/>
                    </a:ext>
                  </a:extLst>
                </a:gridCol>
              </a:tblGrid>
              <a:tr h="431731">
                <a:tc>
                  <a:txBody>
                    <a:bodyPr/>
                    <a:lstStyle/>
                    <a:p>
                      <a:pPr algn="ctr"/>
                      <a:r>
                        <a:rPr lang="fr-FR" sz="2000" dirty="0"/>
                        <a:t>105</a:t>
                      </a:r>
                    </a:p>
                  </a:txBody>
                  <a:tcPr marL="91487" marR="91487" marT="45732" marB="45732"/>
                </a:tc>
                <a:tc gridSpan="2">
                  <a:txBody>
                    <a:bodyPr/>
                    <a:lstStyle/>
                    <a:p>
                      <a:pPr algn="ctr"/>
                      <a:r>
                        <a:rPr lang="fr-FR" sz="2000" dirty="0"/>
                        <a:t>Fonds de </a:t>
                      </a:r>
                      <a:r>
                        <a:rPr lang="fr-FR" sz="2000" baseline="0" dirty="0"/>
                        <a:t>travaux</a:t>
                      </a:r>
                      <a:endParaRPr lang="fr-FR" sz="2000" dirty="0"/>
                    </a:p>
                  </a:txBody>
                  <a:tcPr marL="91487" marR="91487" marT="45732" marB="45732"/>
                </a:tc>
                <a:tc hMerge="1">
                  <a:txBody>
                    <a:bodyPr/>
                    <a:lstStyle/>
                    <a:p>
                      <a:endParaRPr lang="fr-FR" dirty="0"/>
                    </a:p>
                  </a:txBody>
                  <a:tcPr/>
                </a:tc>
                <a:extLst>
                  <a:ext uri="{0D108BD9-81ED-4DB2-BD59-A6C34878D82A}">
                    <a16:rowId xmlns:a16="http://schemas.microsoft.com/office/drawing/2014/main" val="10000"/>
                  </a:ext>
                </a:extLst>
              </a:tr>
              <a:tr h="420638">
                <a:tc>
                  <a:txBody>
                    <a:bodyPr/>
                    <a:lstStyle/>
                    <a:p>
                      <a:pPr algn="ctr"/>
                      <a:r>
                        <a:rPr lang="fr-FR" sz="2000" dirty="0"/>
                        <a:t>Libellé</a:t>
                      </a:r>
                    </a:p>
                  </a:txBody>
                  <a:tcPr marL="91487" marR="91487" marT="45732" marB="45732"/>
                </a:tc>
                <a:tc>
                  <a:txBody>
                    <a:bodyPr/>
                    <a:lstStyle/>
                    <a:p>
                      <a:pPr algn="ctr"/>
                      <a:r>
                        <a:rPr lang="fr-FR" sz="2000" dirty="0"/>
                        <a:t>Débit</a:t>
                      </a:r>
                    </a:p>
                  </a:txBody>
                  <a:tcPr marL="91487" marR="91487" marT="45732" marB="45732"/>
                </a:tc>
                <a:tc>
                  <a:txBody>
                    <a:bodyPr/>
                    <a:lstStyle/>
                    <a:p>
                      <a:pPr algn="ctr"/>
                      <a:r>
                        <a:rPr lang="fr-FR" sz="2000" dirty="0"/>
                        <a:t>Crédit</a:t>
                      </a:r>
                    </a:p>
                  </a:txBody>
                  <a:tcPr marL="91487" marR="91487" marT="45732" marB="45732"/>
                </a:tc>
                <a:extLst>
                  <a:ext uri="{0D108BD9-81ED-4DB2-BD59-A6C34878D82A}">
                    <a16:rowId xmlns:a16="http://schemas.microsoft.com/office/drawing/2014/main" val="10001"/>
                  </a:ext>
                </a:extLst>
              </a:tr>
              <a:tr h="561216">
                <a:tc>
                  <a:txBody>
                    <a:bodyPr/>
                    <a:lstStyle/>
                    <a:p>
                      <a:r>
                        <a:rPr lang="fr-FR" sz="2000" dirty="0"/>
                        <a:t>Fonds de travaux</a:t>
                      </a:r>
                    </a:p>
                  </a:txBody>
                  <a:tcPr marL="91487" marR="91487" marT="45732" marB="45732"/>
                </a:tc>
                <a:tc>
                  <a:txBody>
                    <a:bodyPr/>
                    <a:lstStyle/>
                    <a:p>
                      <a:pPr algn="ctr"/>
                      <a:endParaRPr lang="fr-FR" sz="2000" b="1" dirty="0">
                        <a:solidFill>
                          <a:srgbClr val="0070C0"/>
                        </a:solidFill>
                      </a:endParaRPr>
                    </a:p>
                  </a:txBody>
                  <a:tcPr marL="91487" marR="91487" marT="45732" marB="45732"/>
                </a:tc>
                <a:tc>
                  <a:txBody>
                    <a:bodyPr/>
                    <a:lstStyle/>
                    <a:p>
                      <a:pPr algn="ctr"/>
                      <a:r>
                        <a:rPr lang="fr-FR" sz="2000" dirty="0"/>
                        <a:t>1500 €</a:t>
                      </a:r>
                    </a:p>
                  </a:txBody>
                  <a:tcPr marL="91487" marR="91487" marT="45732" marB="45732"/>
                </a:tc>
                <a:extLst>
                  <a:ext uri="{0D108BD9-81ED-4DB2-BD59-A6C34878D82A}">
                    <a16:rowId xmlns:a16="http://schemas.microsoft.com/office/drawing/2014/main" val="10002"/>
                  </a:ext>
                </a:extLst>
              </a:tr>
              <a:tr h="356077">
                <a:tc>
                  <a:txBody>
                    <a:bodyPr/>
                    <a:lstStyle/>
                    <a:p>
                      <a:r>
                        <a:rPr lang="fr-FR" sz="2000" dirty="0"/>
                        <a:t>Solde</a:t>
                      </a:r>
                    </a:p>
                  </a:txBody>
                  <a:tcPr marL="91487" marR="91487" marT="45732" marB="45732"/>
                </a:tc>
                <a:tc>
                  <a:txBody>
                    <a:bodyPr/>
                    <a:lstStyle/>
                    <a:p>
                      <a:pPr algn="ctr"/>
                      <a:r>
                        <a:rPr lang="fr-FR" sz="2000" dirty="0">
                          <a:solidFill>
                            <a:srgbClr val="C00000"/>
                          </a:solidFill>
                        </a:rPr>
                        <a:t>500€</a:t>
                      </a:r>
                    </a:p>
                  </a:txBody>
                  <a:tcPr marL="91487" marR="91487" marT="45732" marB="45732"/>
                </a:tc>
                <a:tc>
                  <a:txBody>
                    <a:bodyPr/>
                    <a:lstStyle/>
                    <a:p>
                      <a:pPr algn="ctr"/>
                      <a:endParaRPr lang="fr-FR" sz="2000" b="1" dirty="0">
                        <a:solidFill>
                          <a:srgbClr val="C00000"/>
                        </a:solidFill>
                      </a:endParaRPr>
                    </a:p>
                  </a:txBody>
                  <a:tcPr marL="91487" marR="91487" marT="45732" marB="45732"/>
                </a:tc>
                <a:extLst>
                  <a:ext uri="{0D108BD9-81ED-4DB2-BD59-A6C34878D82A}">
                    <a16:rowId xmlns:a16="http://schemas.microsoft.com/office/drawing/2014/main" val="10003"/>
                  </a:ext>
                </a:extLst>
              </a:tr>
              <a:tr h="356077">
                <a:tc>
                  <a:txBody>
                    <a:bodyPr/>
                    <a:lstStyle/>
                    <a:p>
                      <a:endParaRPr lang="fr-FR" sz="2000" dirty="0"/>
                    </a:p>
                  </a:txBody>
                  <a:tcPr marL="91487" marR="91487" marT="45732" marB="45732"/>
                </a:tc>
                <a:tc>
                  <a:txBody>
                    <a:bodyPr/>
                    <a:lstStyle/>
                    <a:p>
                      <a:pPr algn="ctr"/>
                      <a:endParaRPr lang="fr-FR" sz="2000" dirty="0">
                        <a:solidFill>
                          <a:srgbClr val="C00000"/>
                        </a:solidFill>
                      </a:endParaRPr>
                    </a:p>
                  </a:txBody>
                  <a:tcPr marL="91487" marR="91487" marT="45732" marB="45732"/>
                </a:tc>
                <a:tc>
                  <a:txBody>
                    <a:bodyPr/>
                    <a:lstStyle/>
                    <a:p>
                      <a:pPr algn="ctr"/>
                      <a:r>
                        <a:rPr lang="fr-FR" sz="2000" b="1" dirty="0">
                          <a:solidFill>
                            <a:srgbClr val="C00000"/>
                          </a:solidFill>
                        </a:rPr>
                        <a:t>1000€</a:t>
                      </a:r>
                    </a:p>
                  </a:txBody>
                  <a:tcPr marL="91487" marR="91487" marT="45732" marB="45732"/>
                </a:tc>
                <a:extLst>
                  <a:ext uri="{0D108BD9-81ED-4DB2-BD59-A6C34878D82A}">
                    <a16:rowId xmlns:a16="http://schemas.microsoft.com/office/drawing/2014/main" val="2455142683"/>
                  </a:ext>
                </a:extLst>
              </a:tr>
            </a:tbl>
          </a:graphicData>
        </a:graphic>
      </p:graphicFrame>
      <p:sp>
        <p:nvSpPr>
          <p:cNvPr id="17" name="Titre 1">
            <a:extLst>
              <a:ext uri="{FF2B5EF4-FFF2-40B4-BE49-F238E27FC236}">
                <a16:creationId xmlns:a16="http://schemas.microsoft.com/office/drawing/2014/main" id="{C019D5E8-8EDA-4EF3-85BA-064C6AF73004}"/>
              </a:ext>
            </a:extLst>
          </p:cNvPr>
          <p:cNvSpPr>
            <a:spLocks noGrp="1"/>
          </p:cNvSpPr>
          <p:nvPr>
            <p:ph type="title"/>
          </p:nvPr>
        </p:nvSpPr>
        <p:spPr>
          <a:xfrm>
            <a:off x="238298" y="160078"/>
            <a:ext cx="11953702" cy="704446"/>
          </a:xfrm>
          <a:solidFill>
            <a:schemeClr val="accent4">
              <a:lumMod val="40000"/>
              <a:lumOff val="60000"/>
            </a:schemeClr>
          </a:solidFill>
          <a:ln>
            <a:solidFill>
              <a:schemeClr val="bg1">
                <a:lumMod val="95000"/>
              </a:schemeClr>
            </a:solidFill>
          </a:ln>
        </p:spPr>
        <p:txBody>
          <a:bodyPr>
            <a:normAutofit/>
          </a:bodyPr>
          <a:lstStyle/>
          <a:p>
            <a:pPr lvl="0" algn="ctr">
              <a:lnSpc>
                <a:spcPct val="100000"/>
              </a:lnSpc>
              <a:spcBef>
                <a:spcPts val="0"/>
              </a:spcBef>
            </a:pPr>
            <a:r>
              <a:rPr lang="fr-FR" sz="3900" dirty="0">
                <a:solidFill>
                  <a:prstClr val="black">
                    <a:lumMod val="90000"/>
                    <a:lumOff val="10000"/>
                  </a:prstClr>
                </a:solidFill>
                <a:latin typeface="Tw Cen MT" panose="020B0602020104020603"/>
                <a:ea typeface="+mn-ea"/>
                <a:cs typeface="+mn-cs"/>
              </a:rPr>
              <a:t>  </a:t>
            </a:r>
            <a:r>
              <a:rPr lang="fr-FR" sz="3900" b="1" dirty="0">
                <a:solidFill>
                  <a:prstClr val="black">
                    <a:lumMod val="90000"/>
                    <a:lumOff val="10000"/>
                  </a:prstClr>
                </a:solidFill>
                <a:latin typeface="Tw Cen MT" panose="020B0602020104020603"/>
                <a:ea typeface="+mn-ea"/>
                <a:cs typeface="+mn-cs"/>
              </a:rPr>
              <a:t>LE FONDS DE TRAVAUX ACQUIS AU LOT</a:t>
            </a:r>
          </a:p>
        </p:txBody>
      </p:sp>
      <p:graphicFrame>
        <p:nvGraphicFramePr>
          <p:cNvPr id="11" name="Tableau 10">
            <a:extLst>
              <a:ext uri="{FF2B5EF4-FFF2-40B4-BE49-F238E27FC236}">
                <a16:creationId xmlns:a16="http://schemas.microsoft.com/office/drawing/2014/main" id="{291A40DB-BBCD-4F87-A3E6-24F839CAA019}"/>
              </a:ext>
            </a:extLst>
          </p:cNvPr>
          <p:cNvGraphicFramePr>
            <a:graphicFrameLocks noGrp="1"/>
          </p:cNvGraphicFramePr>
          <p:nvPr/>
        </p:nvGraphicFramePr>
        <p:xfrm>
          <a:off x="6963297" y="1566358"/>
          <a:ext cx="4990405" cy="2142415"/>
        </p:xfrm>
        <a:graphic>
          <a:graphicData uri="http://schemas.openxmlformats.org/drawingml/2006/table">
            <a:tbl>
              <a:tblPr firstRow="1" bandRow="1">
                <a:tableStyleId>{F5AB1C69-6EDB-4FF4-983F-18BD219EF322}</a:tableStyleId>
              </a:tblPr>
              <a:tblGrid>
                <a:gridCol w="2143428">
                  <a:extLst>
                    <a:ext uri="{9D8B030D-6E8A-4147-A177-3AD203B41FA5}">
                      <a16:colId xmlns:a16="http://schemas.microsoft.com/office/drawing/2014/main" val="20000"/>
                    </a:ext>
                  </a:extLst>
                </a:gridCol>
                <a:gridCol w="1398120">
                  <a:extLst>
                    <a:ext uri="{9D8B030D-6E8A-4147-A177-3AD203B41FA5}">
                      <a16:colId xmlns:a16="http://schemas.microsoft.com/office/drawing/2014/main" val="20001"/>
                    </a:ext>
                  </a:extLst>
                </a:gridCol>
                <a:gridCol w="1448857">
                  <a:extLst>
                    <a:ext uri="{9D8B030D-6E8A-4147-A177-3AD203B41FA5}">
                      <a16:colId xmlns:a16="http://schemas.microsoft.com/office/drawing/2014/main" val="20002"/>
                    </a:ext>
                  </a:extLst>
                </a:gridCol>
              </a:tblGrid>
              <a:tr h="624664">
                <a:tc>
                  <a:txBody>
                    <a:bodyPr/>
                    <a:lstStyle/>
                    <a:p>
                      <a:pPr algn="ctr"/>
                      <a:r>
                        <a:rPr lang="fr-FR" sz="2000" dirty="0"/>
                        <a:t>705</a:t>
                      </a:r>
                    </a:p>
                  </a:txBody>
                  <a:tcPr marL="91487" marR="91487" marT="45732" marB="45732"/>
                </a:tc>
                <a:tc gridSpan="2">
                  <a:txBody>
                    <a:bodyPr/>
                    <a:lstStyle/>
                    <a:p>
                      <a:pPr algn="ctr"/>
                      <a:r>
                        <a:rPr lang="fr-FR" sz="2000" dirty="0"/>
                        <a:t>Affectation du Fonds de </a:t>
                      </a:r>
                      <a:r>
                        <a:rPr lang="fr-FR" sz="2000" baseline="0" dirty="0"/>
                        <a:t>travaux</a:t>
                      </a:r>
                      <a:endParaRPr lang="fr-FR" sz="2000" dirty="0"/>
                    </a:p>
                  </a:txBody>
                  <a:tcPr marL="91487" marR="91487" marT="45732" marB="45732"/>
                </a:tc>
                <a:tc hMerge="1">
                  <a:txBody>
                    <a:bodyPr/>
                    <a:lstStyle/>
                    <a:p>
                      <a:endParaRPr lang="fr-FR" dirty="0"/>
                    </a:p>
                  </a:txBody>
                  <a:tcPr/>
                </a:tc>
                <a:extLst>
                  <a:ext uri="{0D108BD9-81ED-4DB2-BD59-A6C34878D82A}">
                    <a16:rowId xmlns:a16="http://schemas.microsoft.com/office/drawing/2014/main" val="10000"/>
                  </a:ext>
                </a:extLst>
              </a:tr>
              <a:tr h="353080">
                <a:tc>
                  <a:txBody>
                    <a:bodyPr/>
                    <a:lstStyle/>
                    <a:p>
                      <a:pPr algn="ctr"/>
                      <a:r>
                        <a:rPr lang="fr-FR" sz="2000" dirty="0"/>
                        <a:t>Libellé</a:t>
                      </a:r>
                    </a:p>
                  </a:txBody>
                  <a:tcPr marL="91487" marR="91487" marT="45732" marB="45732"/>
                </a:tc>
                <a:tc>
                  <a:txBody>
                    <a:bodyPr/>
                    <a:lstStyle/>
                    <a:p>
                      <a:pPr algn="ctr"/>
                      <a:r>
                        <a:rPr lang="fr-FR" sz="2000" dirty="0"/>
                        <a:t>Débit</a:t>
                      </a:r>
                    </a:p>
                  </a:txBody>
                  <a:tcPr marL="91487" marR="91487" marT="45732" marB="45732"/>
                </a:tc>
                <a:tc>
                  <a:txBody>
                    <a:bodyPr/>
                    <a:lstStyle/>
                    <a:p>
                      <a:pPr algn="ctr"/>
                      <a:r>
                        <a:rPr lang="fr-FR" sz="2000" dirty="0"/>
                        <a:t>Crédit</a:t>
                      </a:r>
                    </a:p>
                  </a:txBody>
                  <a:tcPr marL="91487" marR="91487" marT="45732" marB="45732"/>
                </a:tc>
                <a:extLst>
                  <a:ext uri="{0D108BD9-81ED-4DB2-BD59-A6C34878D82A}">
                    <a16:rowId xmlns:a16="http://schemas.microsoft.com/office/drawing/2014/main" val="10001"/>
                  </a:ext>
                </a:extLst>
              </a:tr>
              <a:tr h="460604">
                <a:tc>
                  <a:txBody>
                    <a:bodyPr/>
                    <a:lstStyle/>
                    <a:p>
                      <a:pPr algn="ctr"/>
                      <a:r>
                        <a:rPr lang="fr-FR" sz="2000" dirty="0"/>
                        <a:t>Fonds de</a:t>
                      </a:r>
                      <a:r>
                        <a:rPr lang="fr-FR" sz="2000" baseline="0" dirty="0"/>
                        <a:t> </a:t>
                      </a:r>
                      <a:r>
                        <a:rPr lang="fr-FR" sz="2000" dirty="0"/>
                        <a:t>travaux</a:t>
                      </a:r>
                    </a:p>
                  </a:txBody>
                  <a:tcPr marL="91487" marR="91487" marT="45732" marB="45732"/>
                </a:tc>
                <a:tc>
                  <a:txBody>
                    <a:bodyPr/>
                    <a:lstStyle/>
                    <a:p>
                      <a:pPr algn="ctr"/>
                      <a:endParaRPr lang="fr-FR" sz="2000" b="1" dirty="0">
                        <a:solidFill>
                          <a:srgbClr val="0070C0"/>
                        </a:solidFill>
                      </a:endParaRPr>
                    </a:p>
                  </a:txBody>
                  <a:tcPr marL="91487" marR="91487" marT="45732" marB="45732"/>
                </a:tc>
                <a:tc>
                  <a:txBody>
                    <a:bodyPr/>
                    <a:lstStyle/>
                    <a:p>
                      <a:pPr algn="ctr"/>
                      <a:r>
                        <a:rPr lang="fr-FR" sz="2000" dirty="0"/>
                        <a:t>500 €</a:t>
                      </a:r>
                    </a:p>
                  </a:txBody>
                  <a:tcPr marL="91487" marR="91487" marT="45732" marB="45732"/>
                </a:tc>
                <a:extLst>
                  <a:ext uri="{0D108BD9-81ED-4DB2-BD59-A6C34878D82A}">
                    <a16:rowId xmlns:a16="http://schemas.microsoft.com/office/drawing/2014/main" val="10002"/>
                  </a:ext>
                </a:extLst>
              </a:tr>
              <a:tr h="584483">
                <a:tc>
                  <a:txBody>
                    <a:bodyPr/>
                    <a:lstStyle/>
                    <a:p>
                      <a:pPr algn="ctr"/>
                      <a:endParaRPr lang="fr-FR" sz="500" dirty="0"/>
                    </a:p>
                    <a:p>
                      <a:pPr algn="ctr"/>
                      <a:r>
                        <a:rPr lang="fr-FR" sz="2000" dirty="0"/>
                        <a:t>Solde</a:t>
                      </a:r>
                    </a:p>
                  </a:txBody>
                  <a:tcPr marL="91487" marR="91487" marT="45732" marB="45732"/>
                </a:tc>
                <a:tc>
                  <a:txBody>
                    <a:bodyPr/>
                    <a:lstStyle/>
                    <a:p>
                      <a:pPr algn="ctr"/>
                      <a:endParaRPr lang="fr-FR" sz="2000" dirty="0">
                        <a:solidFill>
                          <a:srgbClr val="C00000"/>
                        </a:solidFill>
                      </a:endParaRPr>
                    </a:p>
                  </a:txBody>
                  <a:tcPr marL="91487" marR="91487" marT="45732" marB="45732"/>
                </a:tc>
                <a:tc>
                  <a:txBody>
                    <a:bodyPr/>
                    <a:lstStyle/>
                    <a:p>
                      <a:pPr algn="ctr"/>
                      <a:endParaRPr lang="fr-FR" sz="500" b="1" dirty="0">
                        <a:solidFill>
                          <a:srgbClr val="C00000"/>
                        </a:solidFill>
                      </a:endParaRPr>
                    </a:p>
                    <a:p>
                      <a:pPr algn="ctr"/>
                      <a:r>
                        <a:rPr lang="fr-FR" sz="2000" b="1" dirty="0">
                          <a:solidFill>
                            <a:srgbClr val="C00000"/>
                          </a:solidFill>
                        </a:rPr>
                        <a:t>500</a:t>
                      </a:r>
                      <a:r>
                        <a:rPr lang="fr-FR" sz="2000" b="1" baseline="0" dirty="0">
                          <a:solidFill>
                            <a:srgbClr val="C00000"/>
                          </a:solidFill>
                        </a:rPr>
                        <a:t> €</a:t>
                      </a:r>
                      <a:endParaRPr lang="fr-FR" sz="2000" b="1" dirty="0">
                        <a:solidFill>
                          <a:srgbClr val="C00000"/>
                        </a:solidFill>
                      </a:endParaRPr>
                    </a:p>
                  </a:txBody>
                  <a:tcPr marL="91487" marR="91487" marT="45732" marB="45732"/>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8ED516A9-CFA0-457C-9D11-C3E67BDFC0AE}"/>
              </a:ext>
            </a:extLst>
          </p:cNvPr>
          <p:cNvSpPr/>
          <p:nvPr/>
        </p:nvSpPr>
        <p:spPr>
          <a:xfrm>
            <a:off x="302029" y="913697"/>
            <a:ext cx="11587941" cy="543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L’assemblée générale vote l’affectation du fonds de travaux pour un montant de 500€ pour financer des travaux qui coûte 1500€</a:t>
            </a:r>
          </a:p>
        </p:txBody>
      </p:sp>
      <p:graphicFrame>
        <p:nvGraphicFramePr>
          <p:cNvPr id="15" name="Tableau 14">
            <a:extLst>
              <a:ext uri="{FF2B5EF4-FFF2-40B4-BE49-F238E27FC236}">
                <a16:creationId xmlns:a16="http://schemas.microsoft.com/office/drawing/2014/main" id="{E45662DE-FDB3-4AF5-AE28-C0533683D7F2}"/>
              </a:ext>
            </a:extLst>
          </p:cNvPr>
          <p:cNvGraphicFramePr>
            <a:graphicFrameLocks noGrp="1"/>
          </p:cNvGraphicFramePr>
          <p:nvPr/>
        </p:nvGraphicFramePr>
        <p:xfrm>
          <a:off x="6963297" y="4410607"/>
          <a:ext cx="4998044" cy="2286120"/>
        </p:xfrm>
        <a:graphic>
          <a:graphicData uri="http://schemas.openxmlformats.org/drawingml/2006/table">
            <a:tbl>
              <a:tblPr firstRow="1" bandRow="1">
                <a:tableStyleId>{F5AB1C69-6EDB-4FF4-983F-18BD219EF322}</a:tableStyleId>
              </a:tblPr>
              <a:tblGrid>
                <a:gridCol w="2241605">
                  <a:extLst>
                    <a:ext uri="{9D8B030D-6E8A-4147-A177-3AD203B41FA5}">
                      <a16:colId xmlns:a16="http://schemas.microsoft.com/office/drawing/2014/main" val="20000"/>
                    </a:ext>
                  </a:extLst>
                </a:gridCol>
                <a:gridCol w="1445965">
                  <a:extLst>
                    <a:ext uri="{9D8B030D-6E8A-4147-A177-3AD203B41FA5}">
                      <a16:colId xmlns:a16="http://schemas.microsoft.com/office/drawing/2014/main" val="20001"/>
                    </a:ext>
                  </a:extLst>
                </a:gridCol>
                <a:gridCol w="1310474">
                  <a:extLst>
                    <a:ext uri="{9D8B030D-6E8A-4147-A177-3AD203B41FA5}">
                      <a16:colId xmlns:a16="http://schemas.microsoft.com/office/drawing/2014/main" val="20002"/>
                    </a:ext>
                  </a:extLst>
                </a:gridCol>
              </a:tblGrid>
              <a:tr h="367272">
                <a:tc>
                  <a:txBody>
                    <a:bodyPr/>
                    <a:lstStyle/>
                    <a:p>
                      <a:pPr algn="ctr"/>
                      <a:r>
                        <a:rPr lang="fr-FR" sz="2000" dirty="0"/>
                        <a:t>671</a:t>
                      </a:r>
                    </a:p>
                  </a:txBody>
                  <a:tcPr marL="91487" marR="91487" marT="45732" marB="45732"/>
                </a:tc>
                <a:tc gridSpan="2">
                  <a:txBody>
                    <a:bodyPr/>
                    <a:lstStyle/>
                    <a:p>
                      <a:pPr algn="ctr"/>
                      <a:r>
                        <a:rPr lang="fr-FR" sz="2000" dirty="0"/>
                        <a:t>TRAVAUX </a:t>
                      </a:r>
                    </a:p>
                  </a:txBody>
                  <a:tcPr marL="91487" marR="91487" marT="45732" marB="45732"/>
                </a:tc>
                <a:tc hMerge="1">
                  <a:txBody>
                    <a:bodyPr/>
                    <a:lstStyle/>
                    <a:p>
                      <a:endParaRPr lang="fr-FR" dirty="0"/>
                    </a:p>
                  </a:txBody>
                  <a:tcPr/>
                </a:tc>
                <a:extLst>
                  <a:ext uri="{0D108BD9-81ED-4DB2-BD59-A6C34878D82A}">
                    <a16:rowId xmlns:a16="http://schemas.microsoft.com/office/drawing/2014/main" val="10000"/>
                  </a:ext>
                </a:extLst>
              </a:tr>
              <a:tr h="367272">
                <a:tc>
                  <a:txBody>
                    <a:bodyPr/>
                    <a:lstStyle/>
                    <a:p>
                      <a:pPr algn="ctr"/>
                      <a:r>
                        <a:rPr lang="fr-FR" sz="2000" dirty="0"/>
                        <a:t>Libellé</a:t>
                      </a:r>
                    </a:p>
                  </a:txBody>
                  <a:tcPr marL="91487" marR="91487" marT="45732" marB="45732"/>
                </a:tc>
                <a:tc>
                  <a:txBody>
                    <a:bodyPr/>
                    <a:lstStyle/>
                    <a:p>
                      <a:pPr algn="ctr"/>
                      <a:r>
                        <a:rPr lang="fr-FR" sz="2000" dirty="0"/>
                        <a:t>Débit</a:t>
                      </a:r>
                    </a:p>
                  </a:txBody>
                  <a:tcPr marL="91487" marR="91487" marT="45732" marB="45732"/>
                </a:tc>
                <a:tc>
                  <a:txBody>
                    <a:bodyPr/>
                    <a:lstStyle/>
                    <a:p>
                      <a:pPr algn="ctr"/>
                      <a:r>
                        <a:rPr lang="fr-FR" sz="2000" dirty="0"/>
                        <a:t>Crédit</a:t>
                      </a:r>
                    </a:p>
                  </a:txBody>
                  <a:tcPr marL="91487" marR="91487" marT="45732" marB="45732"/>
                </a:tc>
                <a:extLst>
                  <a:ext uri="{0D108BD9-81ED-4DB2-BD59-A6C34878D82A}">
                    <a16:rowId xmlns:a16="http://schemas.microsoft.com/office/drawing/2014/main" val="10001"/>
                  </a:ext>
                </a:extLst>
              </a:tr>
              <a:tr h="275026">
                <a:tc>
                  <a:txBody>
                    <a:bodyPr/>
                    <a:lstStyle/>
                    <a:p>
                      <a:r>
                        <a:rPr lang="fr-FR" sz="2000" dirty="0"/>
                        <a:t>Fonds de travaux</a:t>
                      </a:r>
                    </a:p>
                  </a:txBody>
                  <a:tcPr marL="91487" marR="91487" marT="45732" marB="45732"/>
                </a:tc>
                <a:tc>
                  <a:txBody>
                    <a:bodyPr/>
                    <a:lstStyle/>
                    <a:p>
                      <a:pPr algn="ctr"/>
                      <a:r>
                        <a:rPr lang="fr-FR" sz="2000" b="1" dirty="0">
                          <a:solidFill>
                            <a:srgbClr val="0070C0"/>
                          </a:solidFill>
                        </a:rPr>
                        <a:t>1000€</a:t>
                      </a:r>
                    </a:p>
                  </a:txBody>
                  <a:tcPr marL="91487" marR="91487" marT="45732" marB="45732"/>
                </a:tc>
                <a:tc>
                  <a:txBody>
                    <a:bodyPr/>
                    <a:lstStyle/>
                    <a:p>
                      <a:pPr algn="ctr"/>
                      <a:endParaRPr lang="fr-FR" sz="2000" dirty="0"/>
                    </a:p>
                  </a:txBody>
                  <a:tcPr marL="91487" marR="91487" marT="45732" marB="45732"/>
                </a:tc>
                <a:extLst>
                  <a:ext uri="{0D108BD9-81ED-4DB2-BD59-A6C34878D82A}">
                    <a16:rowId xmlns:a16="http://schemas.microsoft.com/office/drawing/2014/main" val="10002"/>
                  </a:ext>
                </a:extLst>
              </a:tr>
              <a:tr h="649773">
                <a:tc>
                  <a:txBody>
                    <a:bodyPr/>
                    <a:lstStyle/>
                    <a:p>
                      <a:r>
                        <a:rPr lang="fr-FR" sz="2000" dirty="0"/>
                        <a:t>Affectation du fonds de travaux</a:t>
                      </a:r>
                    </a:p>
                  </a:txBody>
                  <a:tcPr marL="91487" marR="91487" marT="45732" marB="45732"/>
                </a:tc>
                <a:tc>
                  <a:txBody>
                    <a:bodyPr/>
                    <a:lstStyle/>
                    <a:p>
                      <a:pPr algn="ctr"/>
                      <a:endParaRPr lang="fr-FR" sz="2000" dirty="0">
                        <a:solidFill>
                          <a:srgbClr val="C00000"/>
                        </a:solidFill>
                      </a:endParaRPr>
                    </a:p>
                  </a:txBody>
                  <a:tcPr marL="91487" marR="91487" marT="45732" marB="4573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rgbClr val="C00000"/>
                          </a:solidFill>
                        </a:rPr>
                        <a:t>500€</a:t>
                      </a:r>
                    </a:p>
                    <a:p>
                      <a:pPr algn="ctr"/>
                      <a:endParaRPr lang="fr-FR" sz="2000" b="1" dirty="0">
                        <a:solidFill>
                          <a:srgbClr val="C00000"/>
                        </a:solidFill>
                      </a:endParaRPr>
                    </a:p>
                  </a:txBody>
                  <a:tcPr marL="91487" marR="91487" marT="45732" marB="45732"/>
                </a:tc>
                <a:extLst>
                  <a:ext uri="{0D108BD9-81ED-4DB2-BD59-A6C34878D82A}">
                    <a16:rowId xmlns:a16="http://schemas.microsoft.com/office/drawing/2014/main" val="10003"/>
                  </a:ext>
                </a:extLst>
              </a:tr>
              <a:tr h="379208">
                <a:tc>
                  <a:txBody>
                    <a:bodyPr/>
                    <a:lstStyle/>
                    <a:p>
                      <a:endParaRPr lang="fr-FR" sz="2000" dirty="0"/>
                    </a:p>
                  </a:txBody>
                  <a:tcPr marL="91487" marR="91487" marT="45732" marB="4573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solidFill>
                            <a:srgbClr val="C00000"/>
                          </a:solidFill>
                        </a:rPr>
                        <a:t>500€</a:t>
                      </a:r>
                    </a:p>
                  </a:txBody>
                  <a:tcPr marL="91487" marR="91487" marT="45732" marB="45732"/>
                </a:tc>
                <a:tc>
                  <a:txBody>
                    <a:bodyPr/>
                    <a:lstStyle/>
                    <a:p>
                      <a:pPr algn="ctr"/>
                      <a:endParaRPr lang="fr-FR" sz="2000" b="1" dirty="0">
                        <a:solidFill>
                          <a:srgbClr val="C00000"/>
                        </a:solidFill>
                      </a:endParaRPr>
                    </a:p>
                  </a:txBody>
                  <a:tcPr marL="91487" marR="91487" marT="45732" marB="45732"/>
                </a:tc>
                <a:extLst>
                  <a:ext uri="{0D108BD9-81ED-4DB2-BD59-A6C34878D82A}">
                    <a16:rowId xmlns:a16="http://schemas.microsoft.com/office/drawing/2014/main" val="2455142683"/>
                  </a:ext>
                </a:extLst>
              </a:tr>
            </a:tbl>
          </a:graphicData>
        </a:graphic>
      </p:graphicFrame>
      <p:graphicFrame>
        <p:nvGraphicFramePr>
          <p:cNvPr id="16" name="Tableau 15">
            <a:extLst>
              <a:ext uri="{FF2B5EF4-FFF2-40B4-BE49-F238E27FC236}">
                <a16:creationId xmlns:a16="http://schemas.microsoft.com/office/drawing/2014/main" id="{77315C2C-5776-4D5E-9F5A-57D6561A5014}"/>
              </a:ext>
            </a:extLst>
          </p:cNvPr>
          <p:cNvGraphicFramePr>
            <a:graphicFrameLocks noGrp="1"/>
          </p:cNvGraphicFramePr>
          <p:nvPr/>
        </p:nvGraphicFramePr>
        <p:xfrm>
          <a:off x="144088" y="4410608"/>
          <a:ext cx="4705004" cy="1963119"/>
        </p:xfrm>
        <a:graphic>
          <a:graphicData uri="http://schemas.openxmlformats.org/drawingml/2006/table">
            <a:tbl>
              <a:tblPr firstRow="1" bandRow="1">
                <a:tableStyleId>{F5AB1C69-6EDB-4FF4-983F-18BD219EF322}</a:tableStyleId>
              </a:tblPr>
              <a:tblGrid>
                <a:gridCol w="2033695">
                  <a:extLst>
                    <a:ext uri="{9D8B030D-6E8A-4147-A177-3AD203B41FA5}">
                      <a16:colId xmlns:a16="http://schemas.microsoft.com/office/drawing/2014/main" val="20000"/>
                    </a:ext>
                  </a:extLst>
                </a:gridCol>
                <a:gridCol w="1311851">
                  <a:extLst>
                    <a:ext uri="{9D8B030D-6E8A-4147-A177-3AD203B41FA5}">
                      <a16:colId xmlns:a16="http://schemas.microsoft.com/office/drawing/2014/main" val="20001"/>
                    </a:ext>
                  </a:extLst>
                </a:gridCol>
                <a:gridCol w="1359458">
                  <a:extLst>
                    <a:ext uri="{9D8B030D-6E8A-4147-A177-3AD203B41FA5}">
                      <a16:colId xmlns:a16="http://schemas.microsoft.com/office/drawing/2014/main" val="20002"/>
                    </a:ext>
                  </a:extLst>
                </a:gridCol>
              </a:tblGrid>
              <a:tr h="520834">
                <a:tc>
                  <a:txBody>
                    <a:bodyPr/>
                    <a:lstStyle/>
                    <a:p>
                      <a:pPr algn="ctr"/>
                      <a:r>
                        <a:rPr lang="fr-FR" sz="2000" dirty="0"/>
                        <a:t>450</a:t>
                      </a:r>
                    </a:p>
                  </a:txBody>
                  <a:tcPr marL="91487" marR="91487" marT="45732" marB="45732"/>
                </a:tc>
                <a:tc gridSpan="2">
                  <a:txBody>
                    <a:bodyPr/>
                    <a:lstStyle/>
                    <a:p>
                      <a:pPr algn="ctr"/>
                      <a:r>
                        <a:rPr lang="fr-FR" sz="2000" dirty="0"/>
                        <a:t>COPROPRIETAIRES</a:t>
                      </a:r>
                    </a:p>
                  </a:txBody>
                  <a:tcPr marL="91487" marR="91487" marT="45732" marB="45732"/>
                </a:tc>
                <a:tc hMerge="1">
                  <a:txBody>
                    <a:bodyPr/>
                    <a:lstStyle/>
                    <a:p>
                      <a:endParaRPr lang="fr-FR" dirty="0"/>
                    </a:p>
                  </a:txBody>
                  <a:tcPr/>
                </a:tc>
                <a:extLst>
                  <a:ext uri="{0D108BD9-81ED-4DB2-BD59-A6C34878D82A}">
                    <a16:rowId xmlns:a16="http://schemas.microsoft.com/office/drawing/2014/main" val="10000"/>
                  </a:ext>
                </a:extLst>
              </a:tr>
              <a:tr h="520834">
                <a:tc>
                  <a:txBody>
                    <a:bodyPr/>
                    <a:lstStyle/>
                    <a:p>
                      <a:pPr algn="ctr"/>
                      <a:r>
                        <a:rPr lang="fr-FR" sz="2000" dirty="0"/>
                        <a:t>Libellé</a:t>
                      </a:r>
                    </a:p>
                  </a:txBody>
                  <a:tcPr marL="91487" marR="91487" marT="45732" marB="45732"/>
                </a:tc>
                <a:tc>
                  <a:txBody>
                    <a:bodyPr/>
                    <a:lstStyle/>
                    <a:p>
                      <a:pPr algn="ctr"/>
                      <a:r>
                        <a:rPr lang="fr-FR" sz="2000" dirty="0"/>
                        <a:t>Débit</a:t>
                      </a:r>
                    </a:p>
                  </a:txBody>
                  <a:tcPr marL="91487" marR="91487" marT="45732" marB="45732"/>
                </a:tc>
                <a:tc>
                  <a:txBody>
                    <a:bodyPr/>
                    <a:lstStyle/>
                    <a:p>
                      <a:pPr algn="ctr"/>
                      <a:r>
                        <a:rPr lang="fr-FR" sz="2000" dirty="0"/>
                        <a:t>Crédit</a:t>
                      </a:r>
                    </a:p>
                  </a:txBody>
                  <a:tcPr marL="91487" marR="91487" marT="45732" marB="45732"/>
                </a:tc>
                <a:extLst>
                  <a:ext uri="{0D108BD9-81ED-4DB2-BD59-A6C34878D82A}">
                    <a16:rowId xmlns:a16="http://schemas.microsoft.com/office/drawing/2014/main" val="10001"/>
                  </a:ext>
                </a:extLst>
              </a:tr>
              <a:tr h="921451">
                <a:tc>
                  <a:txBody>
                    <a:bodyPr/>
                    <a:lstStyle/>
                    <a:p>
                      <a:r>
                        <a:rPr lang="fr-FR" sz="2000" dirty="0"/>
                        <a:t>Provisions travaux</a:t>
                      </a:r>
                    </a:p>
                  </a:txBody>
                  <a:tcPr marL="91487" marR="91487" marT="45732" marB="45732"/>
                </a:tc>
                <a:tc>
                  <a:txBody>
                    <a:bodyPr/>
                    <a:lstStyle/>
                    <a:p>
                      <a:pPr algn="ctr"/>
                      <a:r>
                        <a:rPr lang="fr-FR" sz="2000" b="1" dirty="0">
                          <a:solidFill>
                            <a:srgbClr val="0070C0"/>
                          </a:solidFill>
                        </a:rPr>
                        <a:t>500€</a:t>
                      </a:r>
                    </a:p>
                  </a:txBody>
                  <a:tcPr marL="91487" marR="91487" marT="45732" marB="45732"/>
                </a:tc>
                <a:tc>
                  <a:txBody>
                    <a:bodyPr/>
                    <a:lstStyle/>
                    <a:p>
                      <a:pPr algn="ctr"/>
                      <a:endParaRPr lang="fr-FR" sz="2000" dirty="0"/>
                    </a:p>
                  </a:txBody>
                  <a:tcPr marL="91487" marR="91487" marT="45732" marB="45732"/>
                </a:tc>
                <a:extLst>
                  <a:ext uri="{0D108BD9-81ED-4DB2-BD59-A6C34878D82A}">
                    <a16:rowId xmlns:a16="http://schemas.microsoft.com/office/drawing/2014/main" val="10002"/>
                  </a:ext>
                </a:extLst>
              </a:tr>
            </a:tbl>
          </a:graphicData>
        </a:graphic>
      </p:graphicFrame>
      <p:sp>
        <p:nvSpPr>
          <p:cNvPr id="2" name="Flèche : droite 1">
            <a:extLst>
              <a:ext uri="{FF2B5EF4-FFF2-40B4-BE49-F238E27FC236}">
                <a16:creationId xmlns:a16="http://schemas.microsoft.com/office/drawing/2014/main" id="{68F057C7-DF9A-45CA-BE8B-2A71DE5A9144}"/>
              </a:ext>
            </a:extLst>
          </p:cNvPr>
          <p:cNvSpPr/>
          <p:nvPr/>
        </p:nvSpPr>
        <p:spPr>
          <a:xfrm>
            <a:off x="5104015" y="2327564"/>
            <a:ext cx="1706880" cy="54316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lèche : gauche 3">
            <a:extLst>
              <a:ext uri="{FF2B5EF4-FFF2-40B4-BE49-F238E27FC236}">
                <a16:creationId xmlns:a16="http://schemas.microsoft.com/office/drawing/2014/main" id="{43794112-5002-41F8-82F7-1260658BFE85}"/>
              </a:ext>
            </a:extLst>
          </p:cNvPr>
          <p:cNvSpPr/>
          <p:nvPr/>
        </p:nvSpPr>
        <p:spPr>
          <a:xfrm>
            <a:off x="5104015" y="5392166"/>
            <a:ext cx="1601585" cy="506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7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DDD4E-7B28-27E8-4178-8A7FDB1C65A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E74B71-C9D0-0937-B08A-3CC335056011}"/>
              </a:ext>
            </a:extLst>
          </p:cNvPr>
          <p:cNvSpPr>
            <a:spLocks noGrp="1"/>
          </p:cNvSpPr>
          <p:nvPr>
            <p:ph idx="1"/>
          </p:nvPr>
        </p:nvSpPr>
        <p:spPr>
          <a:xfrm>
            <a:off x="-261608" y="91479"/>
            <a:ext cx="11941521" cy="1113576"/>
          </a:xfrm>
          <a:solidFill>
            <a:schemeClr val="accent5">
              <a:lumMod val="25000"/>
            </a:schemeClr>
          </a:solidFill>
        </p:spPr>
        <p:txBody>
          <a:bodyPr anchor="ctr">
            <a:normAutofit fontScale="77500" lnSpcReduction="20000"/>
          </a:bodyPr>
          <a:lstStyle/>
          <a:p>
            <a:pPr marL="0" indent="0" algn="ctr">
              <a:buNone/>
            </a:pPr>
            <a:r>
              <a:rPr lang="fr-FR" sz="5200" b="1" dirty="0">
                <a:solidFill>
                  <a:schemeClr val="bg1"/>
                </a:solidFill>
                <a:latin typeface="+mj-lt"/>
                <a:cs typeface="Arial" panose="020B0604020202020204" pitchFamily="34" charset="0"/>
              </a:rPr>
              <a:t>LE PLAN PLURIANNUEL DE TRAVAUX ET LE</a:t>
            </a:r>
          </a:p>
          <a:p>
            <a:pPr marL="0" indent="0" algn="ctr">
              <a:buNone/>
            </a:pPr>
            <a:r>
              <a:rPr lang="fr-FR" sz="5200" b="1" dirty="0">
                <a:solidFill>
                  <a:schemeClr val="bg1"/>
                </a:solidFill>
                <a:latin typeface="+mj-lt"/>
                <a:cs typeface="Arial" panose="020B0604020202020204" pitchFamily="34" charset="0"/>
              </a:rPr>
              <a:t>NOUVEAU FONDS DE TRAVAUX</a:t>
            </a:r>
          </a:p>
        </p:txBody>
      </p:sp>
      <p:pic>
        <p:nvPicPr>
          <p:cNvPr id="5" name="Picture 3" descr="f8df1bef-6142-4e4a-b0fa-a0c9dc9f2f98@mxp5">
            <a:extLst>
              <a:ext uri="{FF2B5EF4-FFF2-40B4-BE49-F238E27FC236}">
                <a16:creationId xmlns:a16="http://schemas.microsoft.com/office/drawing/2014/main" id="{FC4BA84E-B8DA-6AD2-0ABF-807F9DD2BE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1074" y="1981358"/>
            <a:ext cx="4445869" cy="4357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6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6">
              <a:lumMod val="40000"/>
              <a:lumOff val="60000"/>
            </a:schemeClr>
          </a:solidFill>
        </p:spPr>
        <p:txBody>
          <a:bodyPr/>
          <a:lstStyle/>
          <a:p>
            <a:pPr algn="ctr"/>
            <a:r>
              <a:rPr lang="fr-FR" b="1" dirty="0">
                <a:latin typeface="+mn-lt"/>
              </a:rPr>
              <a:t>Les nouvelles mesures issues de la loi « Climat et Résilience »</a:t>
            </a:r>
          </a:p>
        </p:txBody>
      </p:sp>
      <p:sp>
        <p:nvSpPr>
          <p:cNvPr id="3" name="Espace réservé du contenu 2"/>
          <p:cNvSpPr>
            <a:spLocks noGrp="1"/>
          </p:cNvSpPr>
          <p:nvPr>
            <p:ph idx="1"/>
          </p:nvPr>
        </p:nvSpPr>
        <p:spPr>
          <a:xfrm>
            <a:off x="107133" y="1914365"/>
            <a:ext cx="11977734" cy="4712772"/>
          </a:xfrm>
        </p:spPr>
        <p:txBody>
          <a:bodyPr>
            <a:normAutofit fontScale="92500" lnSpcReduction="20000"/>
          </a:bodyPr>
          <a:lstStyle/>
          <a:p>
            <a:pPr algn="just"/>
            <a:r>
              <a:rPr lang="fr-FR" dirty="0"/>
              <a:t>Dispositifs qui sont entrés en vigueur de manière </a:t>
            </a:r>
            <a:r>
              <a:rPr lang="fr-FR" dirty="0">
                <a:solidFill>
                  <a:srgbClr val="FF0000"/>
                </a:solidFill>
              </a:rPr>
              <a:t>progressive</a:t>
            </a:r>
            <a:r>
              <a:rPr lang="fr-FR" dirty="0"/>
              <a:t> depuis le 1</a:t>
            </a:r>
            <a:r>
              <a:rPr lang="fr-FR" baseline="30000" dirty="0"/>
              <a:t>er</a:t>
            </a:r>
            <a:r>
              <a:rPr lang="fr-FR" dirty="0"/>
              <a:t> janvier 2023, en fonction du nombre de lots qui composent la copropriété.</a:t>
            </a:r>
          </a:p>
          <a:p>
            <a:pPr marL="0" indent="0" algn="just">
              <a:buNone/>
            </a:pPr>
            <a:endParaRPr lang="fr-FR" dirty="0"/>
          </a:p>
          <a:p>
            <a:pPr marL="0" indent="0" algn="just">
              <a:buNone/>
            </a:pPr>
            <a:r>
              <a:rPr lang="fr-FR" dirty="0"/>
              <a:t>		+ de 200 lots principaux  	            1</a:t>
            </a:r>
            <a:r>
              <a:rPr lang="fr-FR" baseline="30000" dirty="0"/>
              <a:t>er</a:t>
            </a:r>
            <a:r>
              <a:rPr lang="fr-FR" dirty="0"/>
              <a:t> janvier </a:t>
            </a:r>
            <a:r>
              <a:rPr lang="fr-FR" dirty="0">
                <a:solidFill>
                  <a:srgbClr val="FF0000"/>
                </a:solidFill>
              </a:rPr>
              <a:t>2023</a:t>
            </a:r>
          </a:p>
          <a:p>
            <a:pPr marL="0" indent="0" algn="just">
              <a:buNone/>
            </a:pPr>
            <a:r>
              <a:rPr lang="fr-FR" dirty="0"/>
              <a:t>		entre 51 et 200 lots principaux  	1</a:t>
            </a:r>
            <a:r>
              <a:rPr lang="fr-FR" baseline="30000" dirty="0"/>
              <a:t>er</a:t>
            </a:r>
            <a:r>
              <a:rPr lang="fr-FR" dirty="0"/>
              <a:t> janvier </a:t>
            </a:r>
            <a:r>
              <a:rPr lang="fr-FR" dirty="0">
                <a:solidFill>
                  <a:srgbClr val="FF0000"/>
                </a:solidFill>
              </a:rPr>
              <a:t>2024</a:t>
            </a:r>
          </a:p>
          <a:p>
            <a:pPr marL="0" indent="0" algn="just">
              <a:buNone/>
            </a:pPr>
            <a:endParaRPr lang="fr-FR" dirty="0">
              <a:solidFill>
                <a:srgbClr val="FF0000"/>
              </a:solidFill>
            </a:endParaRPr>
          </a:p>
          <a:p>
            <a:pPr marL="0" indent="0" algn="just">
              <a:buNone/>
            </a:pPr>
            <a:r>
              <a:rPr lang="fr-FR" dirty="0"/>
              <a:t>	</a:t>
            </a:r>
            <a:r>
              <a:rPr lang="fr-FR" sz="3500" b="1" dirty="0"/>
              <a:t>	au plus 50 lots principaux	            1</a:t>
            </a:r>
            <a:r>
              <a:rPr lang="fr-FR" sz="3500" b="1" baseline="30000" dirty="0"/>
              <a:t>er</a:t>
            </a:r>
            <a:r>
              <a:rPr lang="fr-FR" sz="3500" b="1" dirty="0"/>
              <a:t> janvier </a:t>
            </a:r>
            <a:r>
              <a:rPr lang="fr-FR" sz="3500" b="1" dirty="0">
                <a:solidFill>
                  <a:srgbClr val="FF0000"/>
                </a:solidFill>
              </a:rPr>
              <a:t>2025</a:t>
            </a:r>
            <a:endParaRPr lang="fr-FR" b="1" dirty="0">
              <a:solidFill>
                <a:srgbClr val="FF0000"/>
              </a:solidFill>
            </a:endParaRPr>
          </a:p>
          <a:p>
            <a:pPr marL="0" indent="0" algn="just">
              <a:buNone/>
            </a:pPr>
            <a:endParaRPr lang="fr-FR" dirty="0"/>
          </a:p>
          <a:p>
            <a:r>
              <a:rPr lang="fr-FR" dirty="0"/>
              <a:t>Les copropriétés, dont la date de réception de travaux de construction est supérieure à 15 ans, ont l’obligation de réaliser </a:t>
            </a:r>
            <a:r>
              <a:rPr lang="fr-FR" dirty="0">
                <a:solidFill>
                  <a:srgbClr val="FF0000"/>
                </a:solidFill>
              </a:rPr>
              <a:t>un projet de plan pluriannuel de travaux (PPT)</a:t>
            </a:r>
            <a:r>
              <a:rPr lang="fr-FR" dirty="0"/>
              <a:t> qui doit être actualisé tous les 10 ans.</a:t>
            </a:r>
            <a:br>
              <a:rPr lang="fr-FR" dirty="0">
                <a:solidFill>
                  <a:srgbClr val="000000"/>
                </a:solidFill>
                <a:latin typeface="sourcesanspro"/>
              </a:rPr>
            </a:br>
            <a:endParaRPr lang="fr-FR" dirty="0"/>
          </a:p>
        </p:txBody>
      </p:sp>
    </p:spTree>
    <p:extLst>
      <p:ext uri="{BB962C8B-B14F-4D97-AF65-F5344CB8AC3E}">
        <p14:creationId xmlns:p14="http://schemas.microsoft.com/office/powerpoint/2010/main" val="166853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161535"/>
          </a:xfrm>
          <a:solidFill>
            <a:schemeClr val="accent6">
              <a:lumMod val="60000"/>
              <a:lumOff val="40000"/>
            </a:schemeClr>
          </a:solidFill>
        </p:spPr>
        <p:txBody>
          <a:bodyPr>
            <a:normAutofit/>
          </a:bodyPr>
          <a:lstStyle/>
          <a:p>
            <a:pPr algn="ctr"/>
            <a:r>
              <a:rPr lang="fr-FR" sz="4000" b="1" dirty="0"/>
              <a:t>Ce plan pluriannuel de travaux devra mettre en exergue :</a:t>
            </a:r>
          </a:p>
        </p:txBody>
      </p:sp>
      <p:sp>
        <p:nvSpPr>
          <p:cNvPr id="3" name="Espace réservé du contenu 2"/>
          <p:cNvSpPr>
            <a:spLocks noGrp="1"/>
          </p:cNvSpPr>
          <p:nvPr>
            <p:ph idx="1"/>
          </p:nvPr>
        </p:nvSpPr>
        <p:spPr>
          <a:xfrm>
            <a:off x="344032" y="1446685"/>
            <a:ext cx="11720081" cy="5108024"/>
          </a:xfrm>
        </p:spPr>
        <p:txBody>
          <a:bodyPr>
            <a:normAutofit lnSpcReduction="10000"/>
          </a:bodyPr>
          <a:lstStyle/>
          <a:p>
            <a:pPr marL="0" indent="0" algn="just">
              <a:buNone/>
            </a:pPr>
            <a:r>
              <a:rPr lang="fr-FR" dirty="0"/>
              <a:t>1° La liste des travaux nécessaires à :</a:t>
            </a:r>
          </a:p>
          <a:p>
            <a:pPr lvl="1" algn="just"/>
            <a:r>
              <a:rPr lang="fr-FR" sz="2600" b="1" dirty="0">
                <a:solidFill>
                  <a:srgbClr val="FF0000"/>
                </a:solidFill>
              </a:rPr>
              <a:t>la sauvegarde de l'immeuble</a:t>
            </a:r>
            <a:r>
              <a:rPr lang="fr-FR" dirty="0"/>
              <a:t>, </a:t>
            </a:r>
          </a:p>
          <a:p>
            <a:pPr lvl="1" algn="just"/>
            <a:r>
              <a:rPr lang="fr-FR" dirty="0"/>
              <a:t> la préservation de la </a:t>
            </a:r>
            <a:r>
              <a:rPr lang="fr-FR" sz="2600" b="1" dirty="0">
                <a:solidFill>
                  <a:srgbClr val="FF0000"/>
                </a:solidFill>
              </a:rPr>
              <a:t>santé et de la sécurité </a:t>
            </a:r>
            <a:r>
              <a:rPr lang="fr-FR" dirty="0"/>
              <a:t>des occupants, </a:t>
            </a:r>
          </a:p>
          <a:p>
            <a:pPr lvl="1" algn="just"/>
            <a:r>
              <a:rPr lang="fr-FR" dirty="0"/>
              <a:t>à la réalisation </a:t>
            </a:r>
            <a:r>
              <a:rPr lang="fr-FR" b="1" dirty="0">
                <a:solidFill>
                  <a:srgbClr val="FF0000"/>
                </a:solidFill>
              </a:rPr>
              <a:t>d'économies d'énergie </a:t>
            </a:r>
            <a:r>
              <a:rPr lang="fr-FR" dirty="0"/>
              <a:t>et à la réduction des émissions de gaz à effet de serre ;</a:t>
            </a:r>
          </a:p>
          <a:p>
            <a:pPr marL="0" indent="0" algn="just">
              <a:buNone/>
            </a:pPr>
            <a:br>
              <a:rPr lang="fr-FR" dirty="0"/>
            </a:br>
            <a:r>
              <a:rPr lang="fr-FR" dirty="0"/>
              <a:t>2° Une estimation du </a:t>
            </a:r>
            <a:r>
              <a:rPr lang="fr-FR" sz="3000" b="1" dirty="0">
                <a:solidFill>
                  <a:schemeClr val="accent2">
                    <a:lumMod val="75000"/>
                  </a:schemeClr>
                </a:solidFill>
              </a:rPr>
              <a:t>niveau de performance</a:t>
            </a:r>
            <a:r>
              <a:rPr lang="fr-FR" dirty="0"/>
              <a:t>;</a:t>
            </a:r>
          </a:p>
          <a:p>
            <a:pPr marL="0" indent="0" algn="just">
              <a:buNone/>
            </a:pPr>
            <a:br>
              <a:rPr lang="fr-FR" dirty="0"/>
            </a:br>
            <a:r>
              <a:rPr lang="fr-FR" dirty="0"/>
              <a:t>3° Une estimation sommaire </a:t>
            </a:r>
            <a:r>
              <a:rPr lang="fr-FR" sz="3000" b="1" dirty="0">
                <a:solidFill>
                  <a:srgbClr val="0070C0"/>
                </a:solidFill>
              </a:rPr>
              <a:t>du coût </a:t>
            </a:r>
            <a:r>
              <a:rPr lang="fr-FR" dirty="0"/>
              <a:t>de ces travaux et leur hiérarchisation ;</a:t>
            </a:r>
          </a:p>
          <a:p>
            <a:pPr marL="0" indent="0" algn="just">
              <a:buNone/>
            </a:pPr>
            <a:br>
              <a:rPr lang="fr-FR" dirty="0"/>
            </a:br>
            <a:r>
              <a:rPr lang="fr-FR" dirty="0"/>
              <a:t>4° </a:t>
            </a:r>
            <a:r>
              <a:rPr lang="fr-FR" sz="3000" b="1" dirty="0">
                <a:solidFill>
                  <a:srgbClr val="FF0000"/>
                </a:solidFill>
              </a:rPr>
              <a:t>Une proposition d'échéancier </a:t>
            </a:r>
            <a:r>
              <a:rPr lang="fr-FR" dirty="0"/>
              <a:t>pour les travaux dont la réalisation apparaît</a:t>
            </a:r>
          </a:p>
          <a:p>
            <a:pPr marL="0" indent="0" algn="just">
              <a:buNone/>
            </a:pPr>
            <a:r>
              <a:rPr lang="fr-FR" dirty="0"/>
              <a:t>     nécessaire dans les dix prochaines années.</a:t>
            </a:r>
          </a:p>
          <a:p>
            <a:endParaRPr lang="fr-FR" dirty="0"/>
          </a:p>
        </p:txBody>
      </p:sp>
    </p:spTree>
    <p:extLst>
      <p:ext uri="{BB962C8B-B14F-4D97-AF65-F5344CB8AC3E}">
        <p14:creationId xmlns:p14="http://schemas.microsoft.com/office/powerpoint/2010/main" val="8196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6">
              <a:lumMod val="40000"/>
              <a:lumOff val="60000"/>
            </a:schemeClr>
          </a:solidFill>
        </p:spPr>
        <p:txBody>
          <a:bodyPr/>
          <a:lstStyle/>
          <a:p>
            <a:pPr algn="ctr"/>
            <a:r>
              <a:rPr lang="fr-FR" b="1" dirty="0">
                <a:latin typeface="+mn-lt"/>
              </a:rPr>
              <a:t>Les nouvelles mesures issues de la loi « Climat et Résilience »</a:t>
            </a:r>
          </a:p>
        </p:txBody>
      </p:sp>
      <p:sp>
        <p:nvSpPr>
          <p:cNvPr id="3" name="Espace réservé du contenu 2"/>
          <p:cNvSpPr>
            <a:spLocks noGrp="1"/>
          </p:cNvSpPr>
          <p:nvPr>
            <p:ph idx="1"/>
          </p:nvPr>
        </p:nvSpPr>
        <p:spPr>
          <a:xfrm>
            <a:off x="107133" y="1914365"/>
            <a:ext cx="11977734" cy="4712772"/>
          </a:xfrm>
        </p:spPr>
        <p:txBody>
          <a:bodyPr>
            <a:normAutofit/>
          </a:bodyPr>
          <a:lstStyle/>
          <a:p>
            <a:pPr marL="0" indent="0" algn="just">
              <a:buNone/>
            </a:pPr>
            <a:endParaRPr lang="fr-FR" dirty="0"/>
          </a:p>
          <a:p>
            <a:pPr algn="just"/>
            <a:r>
              <a:rPr lang="fr-FR" dirty="0"/>
              <a:t>Ce projet de plan pluriannuel doit être établi à partir </a:t>
            </a:r>
            <a:r>
              <a:rPr lang="fr-FR" dirty="0">
                <a:solidFill>
                  <a:srgbClr val="FF0000"/>
                </a:solidFill>
                <a:latin typeface="sourcesanspro"/>
              </a:rPr>
              <a:t>d'une analyse du bâti et des équipements de l'immeuble ainsi que du diagnostic de performance énergétique</a:t>
            </a:r>
            <a:r>
              <a:rPr lang="fr-FR" dirty="0">
                <a:solidFill>
                  <a:srgbClr val="000000"/>
                </a:solidFill>
                <a:latin typeface="sourcesanspro"/>
              </a:rPr>
              <a:t> et, le cas échéant, à partir </a:t>
            </a:r>
            <a:r>
              <a:rPr lang="fr-FR" dirty="0">
                <a:solidFill>
                  <a:srgbClr val="FF0000"/>
                </a:solidFill>
                <a:latin typeface="sourcesanspro"/>
              </a:rPr>
              <a:t>du diagnostic technique global.</a:t>
            </a:r>
          </a:p>
          <a:p>
            <a:pPr marL="0" indent="0" algn="just">
              <a:buNone/>
            </a:pPr>
            <a:endParaRPr lang="fr-FR" dirty="0">
              <a:solidFill>
                <a:srgbClr val="FF0000"/>
              </a:solidFill>
              <a:latin typeface="sourcesanspro"/>
            </a:endParaRPr>
          </a:p>
          <a:p>
            <a:pPr algn="just"/>
            <a:r>
              <a:rPr lang="fr-FR" dirty="0">
                <a:solidFill>
                  <a:srgbClr val="000000"/>
                </a:solidFill>
                <a:latin typeface="sourcesanspro"/>
              </a:rPr>
              <a:t>Le syndic inscrit à l'ordre du jour de l'assemblée générale des copropriétaires </a:t>
            </a:r>
            <a:r>
              <a:rPr lang="fr-FR" dirty="0">
                <a:solidFill>
                  <a:srgbClr val="FF0000"/>
                </a:solidFill>
                <a:latin typeface="sourcesanspro"/>
              </a:rPr>
              <a:t>les modalités d'élaboration </a:t>
            </a:r>
            <a:r>
              <a:rPr lang="fr-FR" dirty="0">
                <a:solidFill>
                  <a:srgbClr val="000000"/>
                </a:solidFill>
                <a:latin typeface="sourcesanspro"/>
              </a:rPr>
              <a:t>du projet de plan pluriannuel de travaux, qui sont votées </a:t>
            </a:r>
            <a:r>
              <a:rPr lang="fr-FR" dirty="0">
                <a:solidFill>
                  <a:srgbClr val="FF0000"/>
                </a:solidFill>
                <a:latin typeface="sourcesanspro"/>
              </a:rPr>
              <a:t>à la majorité des voix exprimées des copropriétaires présents, représentés ou ayant voté par correspondance,</a:t>
            </a:r>
            <a:endParaRPr lang="fr-FR" dirty="0">
              <a:solidFill>
                <a:srgbClr val="FF0000"/>
              </a:solidFill>
            </a:endParaRPr>
          </a:p>
        </p:txBody>
      </p:sp>
    </p:spTree>
    <p:extLst>
      <p:ext uri="{BB962C8B-B14F-4D97-AF65-F5344CB8AC3E}">
        <p14:creationId xmlns:p14="http://schemas.microsoft.com/office/powerpoint/2010/main" val="366402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99225"/>
            <a:ext cx="12192000" cy="900299"/>
          </a:xfrm>
          <a:solidFill>
            <a:schemeClr val="accent6">
              <a:lumMod val="60000"/>
              <a:lumOff val="40000"/>
            </a:schemeClr>
          </a:solidFill>
        </p:spPr>
        <p:txBody>
          <a:bodyPr>
            <a:normAutofit/>
          </a:bodyPr>
          <a:lstStyle/>
          <a:p>
            <a:pPr marL="0" indent="0" algn="ctr">
              <a:buNone/>
            </a:pPr>
            <a:r>
              <a:rPr lang="fr-FR" sz="5200" b="1" dirty="0">
                <a:cs typeface="Arial" panose="020B0604020202020204" pitchFamily="34" charset="0"/>
              </a:rPr>
              <a:t>LE PLAN PLURIANNUEL DE TRAVAUX</a:t>
            </a:r>
            <a:r>
              <a:rPr lang="fr-FR" sz="5200" b="1" dirty="0">
                <a:latin typeface="Arial" panose="020B0604020202020204" pitchFamily="34" charset="0"/>
                <a:cs typeface="Arial" panose="020B0604020202020204" pitchFamily="34" charset="0"/>
              </a:rPr>
              <a:t> </a:t>
            </a:r>
          </a:p>
        </p:txBody>
      </p:sp>
      <p:sp>
        <p:nvSpPr>
          <p:cNvPr id="2" name="Espace réservé du contenu 2">
            <a:extLst>
              <a:ext uri="{FF2B5EF4-FFF2-40B4-BE49-F238E27FC236}">
                <a16:creationId xmlns:a16="http://schemas.microsoft.com/office/drawing/2014/main" id="{E217AEF8-2846-74BE-2C03-6E7179B5314D}"/>
              </a:ext>
            </a:extLst>
          </p:cNvPr>
          <p:cNvSpPr txBox="1">
            <a:spLocks/>
          </p:cNvSpPr>
          <p:nvPr/>
        </p:nvSpPr>
        <p:spPr>
          <a:xfrm>
            <a:off x="0" y="1321535"/>
            <a:ext cx="12192000" cy="739727"/>
          </a:xfrm>
          <a:prstGeom prst="rect">
            <a:avLst/>
          </a:prstGeom>
          <a:solidFill>
            <a:schemeClr val="accent2">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1" dirty="0">
                <a:cs typeface="Arial" panose="020B0604020202020204" pitchFamily="34" charset="0"/>
              </a:rPr>
              <a:t>PROJET PLAN PLURIANNUEL DE TRAVAUX</a:t>
            </a:r>
            <a:r>
              <a:rPr lang="fr-FR" sz="4000" b="1" dirty="0">
                <a:latin typeface="Arial" panose="020B0604020202020204" pitchFamily="34" charset="0"/>
                <a:cs typeface="Arial" panose="020B0604020202020204" pitchFamily="34" charset="0"/>
              </a:rPr>
              <a:t> </a:t>
            </a:r>
          </a:p>
        </p:txBody>
      </p:sp>
      <p:sp>
        <p:nvSpPr>
          <p:cNvPr id="6" name="Flèche : double flèche verticale 5">
            <a:extLst>
              <a:ext uri="{FF2B5EF4-FFF2-40B4-BE49-F238E27FC236}">
                <a16:creationId xmlns:a16="http://schemas.microsoft.com/office/drawing/2014/main" id="{A7D414DC-CF5D-04FE-6437-E0D8F6C490D7}"/>
              </a:ext>
            </a:extLst>
          </p:cNvPr>
          <p:cNvSpPr/>
          <p:nvPr/>
        </p:nvSpPr>
        <p:spPr>
          <a:xfrm>
            <a:off x="1691640" y="2188845"/>
            <a:ext cx="697230" cy="24803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endParaRPr lang="fr-FR" sz="2000" dirty="0"/>
          </a:p>
        </p:txBody>
      </p:sp>
      <p:sp>
        <p:nvSpPr>
          <p:cNvPr id="7" name="Flèche : double flèche verticale 6">
            <a:extLst>
              <a:ext uri="{FF2B5EF4-FFF2-40B4-BE49-F238E27FC236}">
                <a16:creationId xmlns:a16="http://schemas.microsoft.com/office/drawing/2014/main" id="{0777CC34-46B9-3A34-B515-9B99F9A72F21}"/>
              </a:ext>
            </a:extLst>
          </p:cNvPr>
          <p:cNvSpPr/>
          <p:nvPr/>
        </p:nvSpPr>
        <p:spPr>
          <a:xfrm>
            <a:off x="8764905" y="2141220"/>
            <a:ext cx="697230" cy="24803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endParaRPr lang="fr-FR" sz="2000" dirty="0"/>
          </a:p>
        </p:txBody>
      </p:sp>
      <p:sp>
        <p:nvSpPr>
          <p:cNvPr id="8" name="Espace réservé du contenu 2">
            <a:extLst>
              <a:ext uri="{FF2B5EF4-FFF2-40B4-BE49-F238E27FC236}">
                <a16:creationId xmlns:a16="http://schemas.microsoft.com/office/drawing/2014/main" id="{79042A40-FCFA-51E3-CCCC-62E6495A496E}"/>
              </a:ext>
            </a:extLst>
          </p:cNvPr>
          <p:cNvSpPr txBox="1">
            <a:spLocks/>
          </p:cNvSpPr>
          <p:nvPr/>
        </p:nvSpPr>
        <p:spPr>
          <a:xfrm>
            <a:off x="126360" y="4977766"/>
            <a:ext cx="4502789" cy="1318260"/>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b="1" dirty="0">
                <a:solidFill>
                  <a:srgbClr val="FF0000"/>
                </a:solidFill>
                <a:latin typeface="sourcesanspro"/>
              </a:rPr>
              <a:t>d'une analyse du bâti et des équipements de l'immeuble</a:t>
            </a:r>
          </a:p>
          <a:p>
            <a:pPr marL="0" indent="0" algn="ctr">
              <a:buNone/>
            </a:pPr>
            <a:r>
              <a:rPr lang="fr-FR" sz="1800" b="1" dirty="0">
                <a:solidFill>
                  <a:srgbClr val="FF0000"/>
                </a:solidFill>
                <a:latin typeface="sourcesanspro"/>
              </a:rPr>
              <a:t>+ </a:t>
            </a:r>
          </a:p>
          <a:p>
            <a:pPr marL="0" indent="0" algn="ctr">
              <a:buNone/>
            </a:pPr>
            <a:r>
              <a:rPr lang="fr-FR" sz="1800" b="1" dirty="0">
                <a:solidFill>
                  <a:srgbClr val="FF0000"/>
                </a:solidFill>
                <a:latin typeface="sourcesanspro"/>
              </a:rPr>
              <a:t>diagnostic de performance énergétique</a:t>
            </a:r>
            <a:endParaRPr lang="fr-FR" sz="1800" b="1" i="0" dirty="0">
              <a:solidFill>
                <a:srgbClr val="000000"/>
              </a:solidFill>
              <a:effectLst/>
              <a:latin typeface="sourcesanspro"/>
            </a:endParaRPr>
          </a:p>
        </p:txBody>
      </p:sp>
      <p:sp>
        <p:nvSpPr>
          <p:cNvPr id="9" name="Espace réservé du contenu 2">
            <a:extLst>
              <a:ext uri="{FF2B5EF4-FFF2-40B4-BE49-F238E27FC236}">
                <a16:creationId xmlns:a16="http://schemas.microsoft.com/office/drawing/2014/main" id="{AD2256C2-0F27-29F0-4569-F50D8ABC2619}"/>
              </a:ext>
            </a:extLst>
          </p:cNvPr>
          <p:cNvSpPr txBox="1">
            <a:spLocks/>
          </p:cNvSpPr>
          <p:nvPr/>
        </p:nvSpPr>
        <p:spPr>
          <a:xfrm>
            <a:off x="7162156" y="4977766"/>
            <a:ext cx="4191643" cy="1318260"/>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dirty="0">
                <a:solidFill>
                  <a:srgbClr val="FF0000"/>
                </a:solidFill>
                <a:latin typeface="sourcesanspro"/>
              </a:rPr>
              <a:t>diagnostic technique global</a:t>
            </a:r>
            <a:endParaRPr lang="fr-FR" sz="4000" b="0" i="0" dirty="0">
              <a:solidFill>
                <a:srgbClr val="000000"/>
              </a:solidFill>
              <a:effectLst/>
              <a:latin typeface="sourcesanspro"/>
            </a:endParaRPr>
          </a:p>
        </p:txBody>
      </p:sp>
    </p:spTree>
    <p:extLst>
      <p:ext uri="{BB962C8B-B14F-4D97-AF65-F5344CB8AC3E}">
        <p14:creationId xmlns:p14="http://schemas.microsoft.com/office/powerpoint/2010/main" val="245421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 NOUVEAU FONDS DE TRAVAUX : </a:t>
            </a:r>
            <a:r>
              <a:rPr lang="fr-FR" sz="3900" b="1" dirty="0">
                <a:solidFill>
                  <a:srgbClr val="FF0000"/>
                </a:solidFill>
                <a:latin typeface="Tw Cen MT" panose="020B0602020104020603"/>
                <a:ea typeface="+mn-ea"/>
                <a:cs typeface="+mn-cs"/>
              </a:rPr>
              <a:t>OBJET</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121920" y="1204332"/>
            <a:ext cx="11887200" cy="5653668"/>
          </a:xfrm>
        </p:spPr>
        <p:txBody>
          <a:bodyPr>
            <a:noAutofit/>
          </a:bodyPr>
          <a:lstStyle/>
          <a:p>
            <a:pPr algn="just"/>
            <a:r>
              <a:rPr lang="fr-FR" sz="800" dirty="0">
                <a:solidFill>
                  <a:prstClr val="black"/>
                </a:solidFill>
                <a:latin typeface="Tw Cen MT" panose="020B0602020104020603"/>
              </a:rPr>
              <a:t>  </a:t>
            </a:r>
          </a:p>
          <a:p>
            <a:pPr marL="0" indent="0" algn="ctr">
              <a:buNone/>
            </a:pPr>
            <a:r>
              <a:rPr lang="fr-FR" sz="2400" b="1" dirty="0">
                <a:hlinkClick r:id="rId2"/>
              </a:rPr>
              <a:t>Article 14-2-1</a:t>
            </a:r>
            <a:r>
              <a:rPr lang="fr-FR" sz="2400" b="1" dirty="0"/>
              <a:t> du 10 JUILLET 1965</a:t>
            </a:r>
            <a:endParaRPr lang="fr-FR" sz="2400" dirty="0">
              <a:solidFill>
                <a:prstClr val="black"/>
              </a:solidFill>
              <a:latin typeface="Tw Cen MT" panose="020B0602020104020603"/>
            </a:endParaRPr>
          </a:p>
          <a:p>
            <a:pPr marL="0" indent="0">
              <a:buNone/>
            </a:pPr>
            <a:r>
              <a:rPr lang="fr-FR" sz="1800" dirty="0"/>
              <a:t> le syndicat des copropriétaires constitue un fonds de travaux au terme d'une période de dix ans à compter de la date de la réception des travaux de construction de l'immeuble, pour faire face aux dépenses résultant :</a:t>
            </a:r>
            <a:br>
              <a:rPr lang="fr-FR" sz="1800" dirty="0"/>
            </a:br>
            <a:endParaRPr lang="fr-FR" sz="1800" dirty="0"/>
          </a:p>
          <a:p>
            <a:pPr marL="0" indent="0">
              <a:buNone/>
            </a:pPr>
            <a:r>
              <a:rPr lang="fr-FR" sz="1800" dirty="0"/>
              <a:t>1° De </a:t>
            </a:r>
            <a:r>
              <a:rPr lang="fr-FR" sz="1800" b="1" dirty="0">
                <a:solidFill>
                  <a:srgbClr val="FF0000"/>
                </a:solidFill>
              </a:rPr>
              <a:t>l'élaboration du projet de plan pluriannuel de travaux </a:t>
            </a:r>
            <a:r>
              <a:rPr lang="fr-FR" sz="1800" dirty="0"/>
              <a:t>mentionné à l'article 14-2 et, le cas échéant, du diagnostic technique global mentionné à l'article L. 731-1 du code de la construction et de l'habitation ;</a:t>
            </a:r>
            <a:br>
              <a:rPr lang="fr-FR" sz="1800" dirty="0"/>
            </a:br>
            <a:endParaRPr lang="fr-FR" sz="1800" dirty="0"/>
          </a:p>
          <a:p>
            <a:pPr marL="0" indent="0">
              <a:buNone/>
            </a:pPr>
            <a:br>
              <a:rPr lang="fr-FR" sz="1800" dirty="0"/>
            </a:br>
            <a:r>
              <a:rPr lang="fr-FR" sz="1800" dirty="0"/>
              <a:t>2° </a:t>
            </a:r>
            <a:r>
              <a:rPr lang="fr-FR" sz="1800" b="1" dirty="0">
                <a:solidFill>
                  <a:srgbClr val="FF0000"/>
                </a:solidFill>
              </a:rPr>
              <a:t>De la réalisation des travaux prévus dans le plan pluriannuel de travaux </a:t>
            </a:r>
            <a:r>
              <a:rPr lang="fr-FR" sz="1800" dirty="0"/>
              <a:t>adopté par l'assemblée générale des copropriétaires ;</a:t>
            </a:r>
          </a:p>
          <a:p>
            <a:pPr marL="0" indent="0">
              <a:buNone/>
            </a:pPr>
            <a:br>
              <a:rPr lang="fr-FR" sz="1800" dirty="0"/>
            </a:br>
            <a:r>
              <a:rPr lang="fr-FR" sz="1800" dirty="0"/>
              <a:t>3° Des travaux décidés par le syndic </a:t>
            </a:r>
            <a:r>
              <a:rPr lang="fr-FR" sz="1800" b="1" dirty="0">
                <a:solidFill>
                  <a:srgbClr val="FF0000"/>
                </a:solidFill>
              </a:rPr>
              <a:t>en cas d'urgence</a:t>
            </a:r>
            <a:r>
              <a:rPr lang="fr-FR" sz="1800" dirty="0">
                <a:solidFill>
                  <a:srgbClr val="FF0000"/>
                </a:solidFill>
              </a:rPr>
              <a:t>,</a:t>
            </a:r>
            <a:r>
              <a:rPr lang="fr-FR" sz="1800" dirty="0"/>
              <a:t> dans les conditions prévues au troisième alinéa du I de l'article 18 de la présente loi ;</a:t>
            </a:r>
            <a:br>
              <a:rPr lang="fr-FR" sz="1800" dirty="0"/>
            </a:br>
            <a:br>
              <a:rPr lang="fr-FR" sz="1800" dirty="0"/>
            </a:br>
            <a:r>
              <a:rPr lang="fr-FR" sz="1800" dirty="0"/>
              <a:t>4° Des travaux nécessaires à </a:t>
            </a:r>
            <a:r>
              <a:rPr lang="fr-FR" sz="1800" b="1" dirty="0">
                <a:solidFill>
                  <a:srgbClr val="FF0000"/>
                </a:solidFill>
              </a:rPr>
              <a:t>la sauvegarde de l'immeuble, à la préservation de la santé et de la sécurité des occupants et à la réalisation d'économies d'énergie, </a:t>
            </a:r>
            <a:r>
              <a:rPr lang="fr-FR" sz="1800" dirty="0"/>
              <a:t>non prévus dans le plan pluriannuel de travaux.</a:t>
            </a:r>
            <a:br>
              <a:rPr lang="fr-FR" sz="800" dirty="0"/>
            </a:br>
            <a:endParaRPr lang="fr-FR" sz="800" dirty="0"/>
          </a:p>
          <a:p>
            <a:pPr marL="0" indent="0">
              <a:buNone/>
            </a:pPr>
            <a:br>
              <a:rPr lang="fr-FR" sz="800" dirty="0"/>
            </a:br>
            <a:r>
              <a:rPr lang="fr-FR" sz="800" dirty="0">
                <a:effectLst>
                  <a:outerShdw blurRad="38100" dist="38100" dir="2700000" algn="tl">
                    <a:srgbClr val="000000">
                      <a:alpha val="43137"/>
                    </a:srgbClr>
                  </a:outerShdw>
                </a:effectLst>
              </a:rPr>
              <a:t>.</a:t>
            </a:r>
          </a:p>
          <a:p>
            <a:pPr marL="0" lvl="0" indent="0" algn="just">
              <a:lnSpc>
                <a:spcPct val="100000"/>
              </a:lnSpc>
              <a:spcBef>
                <a:spcPts val="0"/>
              </a:spcBef>
              <a:buNone/>
            </a:pP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18832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 double flèche verticale 5">
            <a:extLst>
              <a:ext uri="{FF2B5EF4-FFF2-40B4-BE49-F238E27FC236}">
                <a16:creationId xmlns:a16="http://schemas.microsoft.com/office/drawing/2014/main" id="{A7D414DC-CF5D-04FE-6437-E0D8F6C490D7}"/>
              </a:ext>
            </a:extLst>
          </p:cNvPr>
          <p:cNvSpPr/>
          <p:nvPr/>
        </p:nvSpPr>
        <p:spPr>
          <a:xfrm>
            <a:off x="1746675" y="1099524"/>
            <a:ext cx="697230" cy="5758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endParaRPr lang="fr-FR" sz="2000" dirty="0"/>
          </a:p>
        </p:txBody>
      </p:sp>
      <p:sp>
        <p:nvSpPr>
          <p:cNvPr id="3" name="Espace réservé du contenu 2"/>
          <p:cNvSpPr>
            <a:spLocks noGrp="1"/>
          </p:cNvSpPr>
          <p:nvPr>
            <p:ph idx="1"/>
          </p:nvPr>
        </p:nvSpPr>
        <p:spPr>
          <a:xfrm>
            <a:off x="0" y="199225"/>
            <a:ext cx="12192000" cy="900299"/>
          </a:xfrm>
          <a:solidFill>
            <a:schemeClr val="accent6">
              <a:lumMod val="60000"/>
              <a:lumOff val="40000"/>
            </a:schemeClr>
          </a:solidFill>
        </p:spPr>
        <p:txBody>
          <a:bodyPr>
            <a:normAutofit/>
          </a:bodyPr>
          <a:lstStyle/>
          <a:p>
            <a:pPr marL="0" indent="0" algn="ctr">
              <a:buNone/>
            </a:pPr>
            <a:r>
              <a:rPr lang="fr-FR" sz="5200" b="1" dirty="0">
                <a:cs typeface="Arial" panose="020B0604020202020204" pitchFamily="34" charset="0"/>
              </a:rPr>
              <a:t>LE PLAN PLURIANNUEL DE TRAVAUX</a:t>
            </a:r>
            <a:r>
              <a:rPr lang="fr-FR" sz="5200" b="1" dirty="0">
                <a:latin typeface="Arial" panose="020B0604020202020204" pitchFamily="34" charset="0"/>
                <a:cs typeface="Arial" panose="020B0604020202020204" pitchFamily="34" charset="0"/>
              </a:rPr>
              <a:t> </a:t>
            </a:r>
          </a:p>
        </p:txBody>
      </p:sp>
      <p:sp>
        <p:nvSpPr>
          <p:cNvPr id="2" name="Espace réservé du contenu 2">
            <a:extLst>
              <a:ext uri="{FF2B5EF4-FFF2-40B4-BE49-F238E27FC236}">
                <a16:creationId xmlns:a16="http://schemas.microsoft.com/office/drawing/2014/main" id="{E217AEF8-2846-74BE-2C03-6E7179B5314D}"/>
              </a:ext>
            </a:extLst>
          </p:cNvPr>
          <p:cNvSpPr txBox="1">
            <a:spLocks/>
          </p:cNvSpPr>
          <p:nvPr/>
        </p:nvSpPr>
        <p:spPr>
          <a:xfrm>
            <a:off x="103022" y="1906722"/>
            <a:ext cx="4571696" cy="739727"/>
          </a:xfrm>
          <a:prstGeom prst="rect">
            <a:avLst/>
          </a:prstGeom>
          <a:solidFill>
            <a:schemeClr val="accent4">
              <a:lumMod val="20000"/>
              <a:lumOff val="8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1">
                <a:solidFill>
                  <a:srgbClr val="FF0000"/>
                </a:solidFill>
                <a:latin typeface="sourcesanspro"/>
              </a:rPr>
              <a:t>d'une analyse du bâti et des équipements de l'immeuble</a:t>
            </a:r>
            <a:endParaRPr lang="fr-FR" sz="4000" b="1" dirty="0">
              <a:solidFill>
                <a:srgbClr val="FF0000"/>
              </a:solidFill>
              <a:latin typeface="sourcesanspro"/>
            </a:endParaRPr>
          </a:p>
        </p:txBody>
      </p:sp>
      <p:sp>
        <p:nvSpPr>
          <p:cNvPr id="7" name="Flèche : double flèche verticale 6">
            <a:extLst>
              <a:ext uri="{FF2B5EF4-FFF2-40B4-BE49-F238E27FC236}">
                <a16:creationId xmlns:a16="http://schemas.microsoft.com/office/drawing/2014/main" id="{0777CC34-46B9-3A34-B515-9B99F9A72F21}"/>
              </a:ext>
            </a:extLst>
          </p:cNvPr>
          <p:cNvSpPr/>
          <p:nvPr/>
        </p:nvSpPr>
        <p:spPr>
          <a:xfrm>
            <a:off x="8717911" y="1099524"/>
            <a:ext cx="697230" cy="338310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endParaRPr lang="fr-FR" sz="2000" dirty="0"/>
          </a:p>
        </p:txBody>
      </p:sp>
      <p:sp>
        <p:nvSpPr>
          <p:cNvPr id="8" name="Espace réservé du contenu 2">
            <a:extLst>
              <a:ext uri="{FF2B5EF4-FFF2-40B4-BE49-F238E27FC236}">
                <a16:creationId xmlns:a16="http://schemas.microsoft.com/office/drawing/2014/main" id="{79042A40-FCFA-51E3-CCCC-62E6495A496E}"/>
              </a:ext>
            </a:extLst>
          </p:cNvPr>
          <p:cNvSpPr txBox="1">
            <a:spLocks/>
          </p:cNvSpPr>
          <p:nvPr/>
        </p:nvSpPr>
        <p:spPr>
          <a:xfrm>
            <a:off x="75978" y="2839480"/>
            <a:ext cx="4571696" cy="476137"/>
          </a:xfrm>
          <a:prstGeom prst="rect">
            <a:avLst/>
          </a:prstGeom>
          <a:solidFill>
            <a:schemeClr val="accent2">
              <a:lumMod val="60000"/>
              <a:lumOff val="4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4000" b="0" i="0" dirty="0">
                <a:solidFill>
                  <a:srgbClr val="000000"/>
                </a:solidFill>
                <a:effectLst/>
                <a:latin typeface="sourcesanspro"/>
              </a:rPr>
              <a:t>Pas de finition légale</a:t>
            </a:r>
          </a:p>
        </p:txBody>
      </p:sp>
      <p:sp>
        <p:nvSpPr>
          <p:cNvPr id="9" name="Espace réservé du contenu 2">
            <a:extLst>
              <a:ext uri="{FF2B5EF4-FFF2-40B4-BE49-F238E27FC236}">
                <a16:creationId xmlns:a16="http://schemas.microsoft.com/office/drawing/2014/main" id="{AD2256C2-0F27-29F0-4569-F50D8ABC2619}"/>
              </a:ext>
            </a:extLst>
          </p:cNvPr>
          <p:cNvSpPr txBox="1">
            <a:spLocks/>
          </p:cNvSpPr>
          <p:nvPr/>
        </p:nvSpPr>
        <p:spPr>
          <a:xfrm>
            <a:off x="6639299" y="3518591"/>
            <a:ext cx="4854451" cy="3364821"/>
          </a:xfrm>
          <a:prstGeom prst="rect">
            <a:avLst/>
          </a:prstGeom>
          <a:solidFill>
            <a:schemeClr val="accent2">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200" b="0" i="0" dirty="0">
                <a:solidFill>
                  <a:srgbClr val="000000"/>
                </a:solidFill>
                <a:effectLst/>
                <a:latin typeface="sourcesanspro"/>
              </a:rPr>
              <a:t>1° Une analyse de l'état apparent des parties communes et des équipements communs de l'immeuble ;</a:t>
            </a:r>
          </a:p>
          <a:p>
            <a:pPr algn="just"/>
            <a:r>
              <a:rPr lang="fr-FR" sz="1200" b="0" i="0" dirty="0">
                <a:solidFill>
                  <a:srgbClr val="000000"/>
                </a:solidFill>
                <a:effectLst/>
                <a:latin typeface="sourcesanspro"/>
              </a:rPr>
              <a:t>2° Un état technique de l'immeuble et des équipements communs au regard des obligations légales et réglementaires au titre de la construction ;</a:t>
            </a:r>
          </a:p>
          <a:p>
            <a:pPr algn="just"/>
            <a:r>
              <a:rPr lang="fr-FR" sz="1200" b="0" i="0" dirty="0">
                <a:solidFill>
                  <a:srgbClr val="000000"/>
                </a:solidFill>
                <a:effectLst/>
                <a:latin typeface="sourcesanspro"/>
              </a:rPr>
              <a:t>3° Une analyse des améliorations possibles de la gestion technique et patrimoniale de l'immeuble ;</a:t>
            </a:r>
          </a:p>
          <a:p>
            <a:pPr algn="just"/>
            <a:r>
              <a:rPr lang="fr-FR" sz="1400" b="1" i="0" dirty="0">
                <a:solidFill>
                  <a:srgbClr val="FF0000"/>
                </a:solidFill>
                <a:effectLst/>
                <a:latin typeface="sourcesanspro"/>
              </a:rPr>
              <a:t>4° Un diagnostic de performance énergétique de l'immeuble tel que prévu aux articles </a:t>
            </a:r>
            <a:r>
              <a:rPr lang="fr-FR" sz="1400" b="1" i="0" u="sng" dirty="0">
                <a:solidFill>
                  <a:srgbClr val="FF0000"/>
                </a:solidFill>
                <a:effectLst/>
                <a:latin typeface="sourcesanspro"/>
                <a:hlinkClick r:id="rId2">
                  <a:extLst>
                    <a:ext uri="{A12FA001-AC4F-418D-AE19-62706E023703}">
                      <ahyp:hlinkClr xmlns:ahyp="http://schemas.microsoft.com/office/drawing/2018/hyperlinkcolor" val="tx"/>
                    </a:ext>
                  </a:extLst>
                </a:hlinkClick>
              </a:rPr>
              <a:t>L. 126-28 </a:t>
            </a:r>
            <a:r>
              <a:rPr lang="fr-FR" sz="1400" b="1" i="0" dirty="0">
                <a:solidFill>
                  <a:srgbClr val="FF0000"/>
                </a:solidFill>
                <a:effectLst/>
                <a:latin typeface="sourcesanspro"/>
              </a:rPr>
              <a:t>ou </a:t>
            </a:r>
            <a:r>
              <a:rPr lang="fr-FR" sz="1400" b="1" i="0" u="sng" dirty="0">
                <a:solidFill>
                  <a:srgbClr val="FF0000"/>
                </a:solidFill>
                <a:effectLst/>
                <a:latin typeface="sourcesanspro"/>
                <a:hlinkClick r:id="rId3">
                  <a:extLst>
                    <a:ext uri="{A12FA001-AC4F-418D-AE19-62706E023703}">
                      <ahyp:hlinkClr xmlns:ahyp="http://schemas.microsoft.com/office/drawing/2018/hyperlinkcolor" val="tx"/>
                    </a:ext>
                  </a:extLst>
                </a:hlinkClick>
              </a:rPr>
              <a:t>L. 126-31</a:t>
            </a:r>
            <a:r>
              <a:rPr lang="fr-FR" sz="1400" b="1" i="0" dirty="0">
                <a:solidFill>
                  <a:srgbClr val="FF0000"/>
                </a:solidFill>
                <a:effectLst/>
                <a:latin typeface="sourcesanspro"/>
              </a:rPr>
              <a:t> du présent code.</a:t>
            </a:r>
          </a:p>
          <a:p>
            <a:pPr algn="just"/>
            <a:r>
              <a:rPr lang="fr-FR" sz="1200" b="0" i="0" dirty="0">
                <a:solidFill>
                  <a:srgbClr val="000000"/>
                </a:solidFill>
                <a:effectLst/>
                <a:latin typeface="sourcesanspro"/>
              </a:rPr>
              <a:t>Il fait apparaître une évaluation sommaire du coût et une liste des travaux nécessaires à la conservation de l'immeuble, à la préservation de la santé et de la sécurité des occupants et à la réalisation d'économies d'énergie, en précisant notamment ceux qui devraient être menés dans les dix prochaines années.</a:t>
            </a:r>
          </a:p>
        </p:txBody>
      </p:sp>
      <p:sp>
        <p:nvSpPr>
          <p:cNvPr id="4" name="Espace réservé du contenu 2">
            <a:extLst>
              <a:ext uri="{FF2B5EF4-FFF2-40B4-BE49-F238E27FC236}">
                <a16:creationId xmlns:a16="http://schemas.microsoft.com/office/drawing/2014/main" id="{32F153E5-8D92-462E-E69B-9E2FFF1CEC70}"/>
              </a:ext>
            </a:extLst>
          </p:cNvPr>
          <p:cNvSpPr txBox="1">
            <a:spLocks/>
          </p:cNvSpPr>
          <p:nvPr/>
        </p:nvSpPr>
        <p:spPr>
          <a:xfrm>
            <a:off x="6844052" y="1924006"/>
            <a:ext cx="4571696" cy="739727"/>
          </a:xfrm>
          <a:prstGeom prst="rect">
            <a:avLst/>
          </a:prstGeom>
          <a:solidFill>
            <a:schemeClr val="accent4">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200" b="1" dirty="0">
                <a:solidFill>
                  <a:srgbClr val="FF0000"/>
                </a:solidFill>
                <a:latin typeface="sourcesanspro"/>
              </a:rPr>
              <a:t>diagnostic technique global</a:t>
            </a:r>
            <a:endParaRPr lang="fr-FR" sz="3200" b="1" dirty="0">
              <a:solidFill>
                <a:srgbClr val="000000"/>
              </a:solidFill>
              <a:latin typeface="sourcesanspro"/>
            </a:endParaRPr>
          </a:p>
        </p:txBody>
      </p:sp>
      <p:sp>
        <p:nvSpPr>
          <p:cNvPr id="5" name="Espace réservé du contenu 2">
            <a:extLst>
              <a:ext uri="{FF2B5EF4-FFF2-40B4-BE49-F238E27FC236}">
                <a16:creationId xmlns:a16="http://schemas.microsoft.com/office/drawing/2014/main" id="{3E389CD2-689F-407E-F500-070D41705183}"/>
              </a:ext>
            </a:extLst>
          </p:cNvPr>
          <p:cNvSpPr txBox="1">
            <a:spLocks/>
          </p:cNvSpPr>
          <p:nvPr/>
        </p:nvSpPr>
        <p:spPr>
          <a:xfrm>
            <a:off x="103022" y="4853959"/>
            <a:ext cx="4517608" cy="2011997"/>
          </a:xfrm>
          <a:prstGeom prst="rect">
            <a:avLst/>
          </a:prstGeom>
          <a:solidFill>
            <a:schemeClr val="accent2">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fr-FR" sz="1200" b="1" i="0" u="sng" dirty="0">
                <a:solidFill>
                  <a:srgbClr val="4A5E81"/>
                </a:solidFill>
                <a:effectLst/>
                <a:latin typeface="robotoslab"/>
                <a:hlinkClick r:id="rId4"/>
              </a:rPr>
              <a:t>Article L126-26</a:t>
            </a:r>
            <a:endParaRPr lang="fr-FR" sz="1200" b="1" i="0" dirty="0">
              <a:solidFill>
                <a:srgbClr val="000000"/>
              </a:solidFill>
              <a:effectLst/>
              <a:latin typeface="sourcesanspro"/>
            </a:endParaRPr>
          </a:p>
          <a:p>
            <a:pPr marL="0" indent="0" algn="just">
              <a:buNone/>
            </a:pPr>
            <a:r>
              <a:rPr lang="fr-FR" sz="1200" b="0" i="0" dirty="0">
                <a:solidFill>
                  <a:srgbClr val="000000"/>
                </a:solidFill>
                <a:effectLst/>
                <a:latin typeface="sourcesanspro"/>
              </a:rPr>
              <a:t>Le diagnostic de performance énergétique d'un bâtiment ou d'une partie de bâtiment est un document qui comporte la quantité d'énergie effectivement consommée ou estimée, exprimée en énergie primaire et finale, ainsi que les émissions de gaz à effet de serre induites. </a:t>
            </a:r>
          </a:p>
          <a:p>
            <a:pPr marL="0" indent="0" algn="just">
              <a:buNone/>
            </a:pPr>
            <a:r>
              <a:rPr lang="fr-FR" sz="1200" b="0" i="0" dirty="0">
                <a:solidFill>
                  <a:srgbClr val="000000"/>
                </a:solidFill>
                <a:effectLst/>
                <a:latin typeface="sourcesanspro"/>
              </a:rPr>
              <a:t>Il est établi par une personne répondant aux conditions prévues par l'article L. 271-6.</a:t>
            </a:r>
          </a:p>
          <a:p>
            <a:pPr marL="0" indent="0" algn="just">
              <a:buNone/>
            </a:pPr>
            <a:r>
              <a:rPr lang="fr-FR" sz="1200" b="0" i="0" dirty="0">
                <a:solidFill>
                  <a:srgbClr val="000000"/>
                </a:solidFill>
                <a:effectLst/>
                <a:latin typeface="sourcesanspro"/>
              </a:rPr>
              <a:t>Sa durée de validité est fixée par voie réglementaire.</a:t>
            </a:r>
          </a:p>
        </p:txBody>
      </p:sp>
      <p:sp>
        <p:nvSpPr>
          <p:cNvPr id="10" name="Espace réservé du contenu 2">
            <a:extLst>
              <a:ext uri="{FF2B5EF4-FFF2-40B4-BE49-F238E27FC236}">
                <a16:creationId xmlns:a16="http://schemas.microsoft.com/office/drawing/2014/main" id="{66CDA7E9-95CC-F985-CE72-78882F54D9FB}"/>
              </a:ext>
            </a:extLst>
          </p:cNvPr>
          <p:cNvSpPr txBox="1">
            <a:spLocks/>
          </p:cNvSpPr>
          <p:nvPr/>
        </p:nvSpPr>
        <p:spPr>
          <a:xfrm>
            <a:off x="6780678" y="2860086"/>
            <a:ext cx="4571696" cy="434923"/>
          </a:xfrm>
          <a:prstGeom prst="rect">
            <a:avLst/>
          </a:prstGeom>
          <a:solidFill>
            <a:schemeClr val="accent2">
              <a:lumMod val="60000"/>
              <a:lumOff val="4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0" i="0" dirty="0">
                <a:solidFill>
                  <a:srgbClr val="000000"/>
                </a:solidFill>
                <a:effectLst/>
                <a:latin typeface="sourcesanspro"/>
              </a:rPr>
              <a:t>finition légale</a:t>
            </a:r>
          </a:p>
        </p:txBody>
      </p:sp>
      <p:sp>
        <p:nvSpPr>
          <p:cNvPr id="11" name="Espace réservé du contenu 2">
            <a:extLst>
              <a:ext uri="{FF2B5EF4-FFF2-40B4-BE49-F238E27FC236}">
                <a16:creationId xmlns:a16="http://schemas.microsoft.com/office/drawing/2014/main" id="{55C50331-C3C9-4EA2-8859-5E50534AA5F0}"/>
              </a:ext>
            </a:extLst>
          </p:cNvPr>
          <p:cNvSpPr txBox="1">
            <a:spLocks/>
          </p:cNvSpPr>
          <p:nvPr/>
        </p:nvSpPr>
        <p:spPr>
          <a:xfrm>
            <a:off x="75978" y="4016183"/>
            <a:ext cx="4571696" cy="739727"/>
          </a:xfrm>
          <a:prstGeom prst="rect">
            <a:avLst/>
          </a:prstGeom>
          <a:solidFill>
            <a:schemeClr val="accent4">
              <a:lumMod val="20000"/>
              <a:lumOff val="8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4000" b="1" dirty="0">
                <a:solidFill>
                  <a:srgbClr val="FF0000"/>
                </a:solidFill>
                <a:latin typeface="sourcesanspro"/>
              </a:rPr>
              <a:t>diagnostic de performance énergétique</a:t>
            </a:r>
            <a:endParaRPr lang="fr-FR" sz="4000" b="1" dirty="0">
              <a:solidFill>
                <a:srgbClr val="000000"/>
              </a:solidFill>
              <a:latin typeface="sourcesanspro"/>
            </a:endParaRPr>
          </a:p>
        </p:txBody>
      </p:sp>
      <p:sp>
        <p:nvSpPr>
          <p:cNvPr id="12" name="Signe Plus 11">
            <a:extLst>
              <a:ext uri="{FF2B5EF4-FFF2-40B4-BE49-F238E27FC236}">
                <a16:creationId xmlns:a16="http://schemas.microsoft.com/office/drawing/2014/main" id="{C37A4A55-FA6D-4671-ACCE-24A2C166AD6C}"/>
              </a:ext>
            </a:extLst>
          </p:cNvPr>
          <p:cNvSpPr/>
          <p:nvPr/>
        </p:nvSpPr>
        <p:spPr>
          <a:xfrm>
            <a:off x="1782935" y="3366595"/>
            <a:ext cx="578891" cy="591835"/>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defTabSz="457200">
              <a:buFontTx/>
              <a:buChar char="-"/>
            </a:pPr>
            <a:endParaRPr lang="fr-FR" sz="2000" dirty="0"/>
          </a:p>
        </p:txBody>
      </p:sp>
    </p:spTree>
    <p:extLst>
      <p:ext uri="{BB962C8B-B14F-4D97-AF65-F5344CB8AC3E}">
        <p14:creationId xmlns:p14="http://schemas.microsoft.com/office/powerpoint/2010/main" val="180505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4" grpId="0" animBg="1"/>
      <p:bldP spid="5"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Connecteur droit avec flèche 47">
            <a:extLst>
              <a:ext uri="{FF2B5EF4-FFF2-40B4-BE49-F238E27FC236}">
                <a16:creationId xmlns:a16="http://schemas.microsoft.com/office/drawing/2014/main" id="{11C58BAC-07B8-46B6-BEE6-71EA4EF4A1D2}"/>
              </a:ext>
            </a:extLst>
          </p:cNvPr>
          <p:cNvCxnSpPr>
            <a:cxnSpLocks/>
          </p:cNvCxnSpPr>
          <p:nvPr/>
        </p:nvCxnSpPr>
        <p:spPr>
          <a:xfrm>
            <a:off x="3759412" y="4541820"/>
            <a:ext cx="0" cy="8106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2290526" y="199225"/>
            <a:ext cx="7197505" cy="640219"/>
          </a:xfrm>
          <a:solidFill>
            <a:schemeClr val="accent6">
              <a:lumMod val="60000"/>
              <a:lumOff val="40000"/>
            </a:schemeClr>
          </a:solidFill>
        </p:spPr>
        <p:txBody>
          <a:bodyPr>
            <a:normAutofit/>
          </a:bodyPr>
          <a:lstStyle/>
          <a:p>
            <a:pPr marL="0" indent="0" algn="ctr">
              <a:buNone/>
            </a:pPr>
            <a:r>
              <a:rPr lang="fr-FR" sz="4000" b="1" dirty="0">
                <a:latin typeface="Arial" panose="020B0604020202020204" pitchFamily="34" charset="0"/>
                <a:cs typeface="Arial" panose="020B0604020202020204" pitchFamily="34" charset="0"/>
              </a:rPr>
              <a:t>ASSEMBLEE GENERALE</a:t>
            </a:r>
          </a:p>
        </p:txBody>
      </p:sp>
      <p:cxnSp>
        <p:nvCxnSpPr>
          <p:cNvPr id="14" name="Connecteur : en angle 13">
            <a:extLst>
              <a:ext uri="{FF2B5EF4-FFF2-40B4-BE49-F238E27FC236}">
                <a16:creationId xmlns:a16="http://schemas.microsoft.com/office/drawing/2014/main" id="{B9D379DB-E56A-4DC5-9489-7E3856D029EF}"/>
              </a:ext>
            </a:extLst>
          </p:cNvPr>
          <p:cNvCxnSpPr>
            <a:cxnSpLocks/>
          </p:cNvCxnSpPr>
          <p:nvPr/>
        </p:nvCxnSpPr>
        <p:spPr>
          <a:xfrm rot="10800000" flipV="1">
            <a:off x="1711108" y="864920"/>
            <a:ext cx="3485584" cy="1417339"/>
          </a:xfrm>
          <a:prstGeom prst="bentConnector3">
            <a:avLst>
              <a:gd name="adj1" fmla="val 50000"/>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necteur : en angle 17">
            <a:extLst>
              <a:ext uri="{FF2B5EF4-FFF2-40B4-BE49-F238E27FC236}">
                <a16:creationId xmlns:a16="http://schemas.microsoft.com/office/drawing/2014/main" id="{A8BEABF0-A1AC-40B6-8AA9-5F78EC0C363C}"/>
              </a:ext>
            </a:extLst>
          </p:cNvPr>
          <p:cNvCxnSpPr>
            <a:cxnSpLocks/>
          </p:cNvCxnSpPr>
          <p:nvPr/>
        </p:nvCxnSpPr>
        <p:spPr>
          <a:xfrm>
            <a:off x="5196692" y="865140"/>
            <a:ext cx="4725909" cy="1417337"/>
          </a:xfrm>
          <a:prstGeom prst="bentConnector3">
            <a:avLst>
              <a:gd name="adj1" fmla="val 50000"/>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6F67C8E6-8209-4F36-B274-B7D281C8BAA6}"/>
              </a:ext>
            </a:extLst>
          </p:cNvPr>
          <p:cNvCxnSpPr>
            <a:cxnSpLocks/>
            <a:endCxn id="32" idx="0"/>
          </p:cNvCxnSpPr>
          <p:nvPr/>
        </p:nvCxnSpPr>
        <p:spPr>
          <a:xfrm>
            <a:off x="5507513" y="839444"/>
            <a:ext cx="0" cy="21227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E430BE8A-036E-4618-BAA3-2E2E8E516849}"/>
              </a:ext>
            </a:extLst>
          </p:cNvPr>
          <p:cNvCxnSpPr>
            <a:cxnSpLocks/>
          </p:cNvCxnSpPr>
          <p:nvPr/>
        </p:nvCxnSpPr>
        <p:spPr>
          <a:xfrm>
            <a:off x="1711108" y="2273206"/>
            <a:ext cx="0" cy="7786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5F15214A-6F9E-4DE9-9D08-DEC3F6138066}"/>
              </a:ext>
            </a:extLst>
          </p:cNvPr>
          <p:cNvCxnSpPr>
            <a:cxnSpLocks/>
          </p:cNvCxnSpPr>
          <p:nvPr/>
        </p:nvCxnSpPr>
        <p:spPr>
          <a:xfrm>
            <a:off x="9886382" y="2312685"/>
            <a:ext cx="0" cy="6996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A8750F1-5A95-4E95-9C38-7E8EC7EA5C88}"/>
              </a:ext>
            </a:extLst>
          </p:cNvPr>
          <p:cNvSpPr/>
          <p:nvPr/>
        </p:nvSpPr>
        <p:spPr>
          <a:xfrm>
            <a:off x="253495" y="3035746"/>
            <a:ext cx="3123423" cy="9002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ctr" defTabSz="457200">
              <a:buFontTx/>
              <a:buChar char="-"/>
            </a:pPr>
            <a:r>
              <a:rPr lang="fr-FR" sz="2000" dirty="0"/>
              <a:t>ADOPTE EN TOTALITE</a:t>
            </a:r>
          </a:p>
        </p:txBody>
      </p:sp>
      <p:sp>
        <p:nvSpPr>
          <p:cNvPr id="32" name="Rectangle 31">
            <a:extLst>
              <a:ext uri="{FF2B5EF4-FFF2-40B4-BE49-F238E27FC236}">
                <a16:creationId xmlns:a16="http://schemas.microsoft.com/office/drawing/2014/main" id="{558565C0-A274-47AE-AFE3-083DFBF604EA}"/>
              </a:ext>
            </a:extLst>
          </p:cNvPr>
          <p:cNvSpPr/>
          <p:nvPr/>
        </p:nvSpPr>
        <p:spPr>
          <a:xfrm>
            <a:off x="3945801" y="2962185"/>
            <a:ext cx="3123423" cy="9002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defTabSz="457200">
              <a:buFontTx/>
              <a:buChar char="-"/>
            </a:pPr>
            <a:r>
              <a:rPr lang="fr-FR" sz="2000" dirty="0"/>
              <a:t>ADOPTE DE MANIÈRE PARTIELLE</a:t>
            </a:r>
          </a:p>
        </p:txBody>
      </p:sp>
      <p:sp>
        <p:nvSpPr>
          <p:cNvPr id="33" name="Rectangle 32">
            <a:extLst>
              <a:ext uri="{FF2B5EF4-FFF2-40B4-BE49-F238E27FC236}">
                <a16:creationId xmlns:a16="http://schemas.microsoft.com/office/drawing/2014/main" id="{F9E3A4B3-1F83-475A-B744-3A1BE76A13D3}"/>
              </a:ext>
            </a:extLst>
          </p:cNvPr>
          <p:cNvSpPr/>
          <p:nvPr/>
        </p:nvSpPr>
        <p:spPr>
          <a:xfrm>
            <a:off x="8270349" y="3023904"/>
            <a:ext cx="3123423" cy="9002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r>
              <a:rPr lang="fr-FR" sz="2000" dirty="0"/>
              <a:t>REFUSE EN TOTALITE</a:t>
            </a:r>
          </a:p>
        </p:txBody>
      </p:sp>
      <p:sp>
        <p:nvSpPr>
          <p:cNvPr id="38" name="Rectangle 37">
            <a:extLst>
              <a:ext uri="{FF2B5EF4-FFF2-40B4-BE49-F238E27FC236}">
                <a16:creationId xmlns:a16="http://schemas.microsoft.com/office/drawing/2014/main" id="{A0A5BB7C-8325-43FE-AEE7-7179D1471339}"/>
              </a:ext>
            </a:extLst>
          </p:cNvPr>
          <p:cNvSpPr/>
          <p:nvPr/>
        </p:nvSpPr>
        <p:spPr>
          <a:xfrm>
            <a:off x="348533" y="4351403"/>
            <a:ext cx="6803701" cy="5234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lgn="ctr" defTabSz="457200">
              <a:buFontTx/>
              <a:buChar char="-"/>
            </a:pPr>
            <a:r>
              <a:rPr lang="fr-FR" sz="2000" dirty="0"/>
              <a:t>MISE EN APPLICATION</a:t>
            </a:r>
          </a:p>
        </p:txBody>
      </p:sp>
      <p:sp>
        <p:nvSpPr>
          <p:cNvPr id="39" name="Rectangle 38">
            <a:extLst>
              <a:ext uri="{FF2B5EF4-FFF2-40B4-BE49-F238E27FC236}">
                <a16:creationId xmlns:a16="http://schemas.microsoft.com/office/drawing/2014/main" id="{AB9D6489-21B7-43BF-BDF2-A1B40BA3D8ED}"/>
              </a:ext>
            </a:extLst>
          </p:cNvPr>
          <p:cNvSpPr/>
          <p:nvPr/>
        </p:nvSpPr>
        <p:spPr>
          <a:xfrm>
            <a:off x="8270348" y="4613126"/>
            <a:ext cx="3123423" cy="9002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ctr" defTabSz="457200">
              <a:buFontTx/>
              <a:buChar char="-"/>
            </a:pPr>
            <a:r>
              <a:rPr lang="fr-FR" sz="2000" dirty="0"/>
              <a:t>PRESENTATION A LA PROCHAINE ASSEMBLEE GENERALE</a:t>
            </a:r>
          </a:p>
        </p:txBody>
      </p:sp>
      <p:cxnSp>
        <p:nvCxnSpPr>
          <p:cNvPr id="41" name="Connecteur droit avec flèche 40">
            <a:extLst>
              <a:ext uri="{FF2B5EF4-FFF2-40B4-BE49-F238E27FC236}">
                <a16:creationId xmlns:a16="http://schemas.microsoft.com/office/drawing/2014/main" id="{BD47EA21-C1BC-45F2-9EE5-338D3B52D936}"/>
              </a:ext>
            </a:extLst>
          </p:cNvPr>
          <p:cNvCxnSpPr>
            <a:cxnSpLocks/>
            <a:stCxn id="30" idx="2"/>
            <a:endCxn id="38" idx="0"/>
          </p:cNvCxnSpPr>
          <p:nvPr/>
        </p:nvCxnSpPr>
        <p:spPr>
          <a:xfrm>
            <a:off x="1815207" y="3936045"/>
            <a:ext cx="1935177" cy="4153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A60CA169-364D-4703-B3A3-9CA90AFA63D8}"/>
              </a:ext>
            </a:extLst>
          </p:cNvPr>
          <p:cNvCxnSpPr>
            <a:cxnSpLocks/>
            <a:stCxn id="32" idx="2"/>
            <a:endCxn id="38" idx="0"/>
          </p:cNvCxnSpPr>
          <p:nvPr/>
        </p:nvCxnSpPr>
        <p:spPr>
          <a:xfrm flipH="1">
            <a:off x="3750384" y="3862484"/>
            <a:ext cx="1757129" cy="4889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2E758FD9-0686-488C-BC77-86144097A3D8}"/>
              </a:ext>
            </a:extLst>
          </p:cNvPr>
          <p:cNvCxnSpPr/>
          <p:nvPr/>
        </p:nvCxnSpPr>
        <p:spPr>
          <a:xfrm>
            <a:off x="9832060" y="3913485"/>
            <a:ext cx="0" cy="6996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63C8877-EE03-4F41-8B1D-57DF5F2AAEAB}"/>
              </a:ext>
            </a:extLst>
          </p:cNvPr>
          <p:cNvSpPr/>
          <p:nvPr/>
        </p:nvSpPr>
        <p:spPr>
          <a:xfrm>
            <a:off x="425515" y="5352496"/>
            <a:ext cx="6803701" cy="421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defTabSz="457200">
              <a:buFontTx/>
              <a:buChar char="-"/>
            </a:pPr>
            <a:r>
              <a:rPr lang="fr-FR" sz="2000" dirty="0"/>
              <a:t>REALISATION DE DEVIS</a:t>
            </a:r>
          </a:p>
        </p:txBody>
      </p:sp>
      <p:sp>
        <p:nvSpPr>
          <p:cNvPr id="49" name="Rectangle 48">
            <a:extLst>
              <a:ext uri="{FF2B5EF4-FFF2-40B4-BE49-F238E27FC236}">
                <a16:creationId xmlns:a16="http://schemas.microsoft.com/office/drawing/2014/main" id="{8E2E841E-7980-4710-BE4C-838C34978A7D}"/>
              </a:ext>
            </a:extLst>
          </p:cNvPr>
          <p:cNvSpPr/>
          <p:nvPr/>
        </p:nvSpPr>
        <p:spPr>
          <a:xfrm>
            <a:off x="1878582" y="981792"/>
            <a:ext cx="4725909" cy="497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sz="1200" dirty="0"/>
              <a:t>vote à la majorité des voix exprimées des copropriétaires présents, représentés ou ayant voté par correspondance du diagnostic.</a:t>
            </a:r>
            <a:br>
              <a:rPr lang="fr-FR" sz="2000" dirty="0"/>
            </a:br>
            <a:endParaRPr lang="fr-FR" sz="2000" dirty="0"/>
          </a:p>
        </p:txBody>
      </p:sp>
      <p:sp>
        <p:nvSpPr>
          <p:cNvPr id="64" name="Espace réservé du contenu 2">
            <a:extLst>
              <a:ext uri="{FF2B5EF4-FFF2-40B4-BE49-F238E27FC236}">
                <a16:creationId xmlns:a16="http://schemas.microsoft.com/office/drawing/2014/main" id="{4A7F9AC6-02CE-4AFB-BACB-86CA6BEC29FA}"/>
              </a:ext>
            </a:extLst>
          </p:cNvPr>
          <p:cNvSpPr txBox="1">
            <a:spLocks/>
          </p:cNvSpPr>
          <p:nvPr/>
        </p:nvSpPr>
        <p:spPr>
          <a:xfrm>
            <a:off x="1878582" y="6260792"/>
            <a:ext cx="4141972" cy="421912"/>
          </a:xfrm>
          <a:prstGeom prst="rect">
            <a:avLst/>
          </a:prstGeom>
          <a:solidFill>
            <a:schemeClr val="accent6">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b="1" dirty="0">
                <a:latin typeface="Arial" panose="020B0604020202020204" pitchFamily="34" charset="0"/>
                <a:cs typeface="Arial" panose="020B0604020202020204" pitchFamily="34" charset="0"/>
              </a:rPr>
              <a:t>ASSEMBLEE GENERALE</a:t>
            </a:r>
          </a:p>
        </p:txBody>
      </p:sp>
      <p:cxnSp>
        <p:nvCxnSpPr>
          <p:cNvPr id="67" name="Connecteur droit avec flèche 66">
            <a:extLst>
              <a:ext uri="{FF2B5EF4-FFF2-40B4-BE49-F238E27FC236}">
                <a16:creationId xmlns:a16="http://schemas.microsoft.com/office/drawing/2014/main" id="{D4C9DDF1-46FF-4AA8-ADD7-7EFF5519D6D9}"/>
              </a:ext>
            </a:extLst>
          </p:cNvPr>
          <p:cNvCxnSpPr>
            <a:cxnSpLocks/>
          </p:cNvCxnSpPr>
          <p:nvPr/>
        </p:nvCxnSpPr>
        <p:spPr>
          <a:xfrm>
            <a:off x="3766905" y="5774407"/>
            <a:ext cx="0" cy="4863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E2E841E-7980-4710-BE4C-838C34978A7D}"/>
              </a:ext>
            </a:extLst>
          </p:cNvPr>
          <p:cNvSpPr/>
          <p:nvPr/>
        </p:nvSpPr>
        <p:spPr>
          <a:xfrm>
            <a:off x="1947854" y="1661500"/>
            <a:ext cx="4725909" cy="49787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PROJET DE PLAN PLURIANNUEL DE TRAVAUX</a:t>
            </a:r>
            <a:endParaRPr lang="fr-FR" sz="2000" dirty="0">
              <a:solidFill>
                <a:srgbClr val="FF0000"/>
              </a:solidFill>
            </a:endParaRPr>
          </a:p>
        </p:txBody>
      </p:sp>
    </p:spTree>
    <p:extLst>
      <p:ext uri="{BB962C8B-B14F-4D97-AF65-F5344CB8AC3E}">
        <p14:creationId xmlns:p14="http://schemas.microsoft.com/office/powerpoint/2010/main" val="33341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8" grpId="0" animBg="1"/>
      <p:bldP spid="39" grpId="0" animBg="1"/>
      <p:bldP spid="46" grpId="0" animBg="1"/>
      <p:bldP spid="49" grpId="0" animBg="1"/>
      <p:bldP spid="64"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76F4265-0A56-52A6-DC27-879DAAE31DCD}"/>
              </a:ext>
            </a:extLst>
          </p:cNvPr>
          <p:cNvSpPr txBox="1">
            <a:spLocks/>
          </p:cNvSpPr>
          <p:nvPr/>
        </p:nvSpPr>
        <p:spPr>
          <a:xfrm>
            <a:off x="70169" y="93846"/>
            <a:ext cx="801230" cy="6670307"/>
          </a:xfrm>
          <a:prstGeom prst="rect">
            <a:avLst/>
          </a:prstGeom>
          <a:solidFill>
            <a:schemeClr val="accent4">
              <a:lumMod val="40000"/>
              <a:lumOff val="60000"/>
            </a:schemeClr>
          </a:solidFill>
          <a:ln>
            <a:solidFill>
              <a:schemeClr val="bg1">
                <a:lumMod val="95000"/>
              </a:schemeClr>
            </a:solidFill>
          </a:ln>
        </p:spPr>
        <p:txBody>
          <a:bodyPr vert="vert270"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900" b="1" i="0" u="none" strike="noStrike" kern="1200" cap="none" spc="0" normalizeH="0" baseline="0" noProof="0" dirty="0">
                <a:ln>
                  <a:noFill/>
                </a:ln>
                <a:solidFill>
                  <a:prstClr val="black">
                    <a:lumMod val="90000"/>
                    <a:lumOff val="10000"/>
                  </a:prstClr>
                </a:solidFill>
                <a:effectLst/>
                <a:uLnTx/>
                <a:uFillTx/>
                <a:latin typeface="Tw Cen MT" panose="020B0602020104020603"/>
                <a:ea typeface="+mj-ea"/>
                <a:cs typeface="+mj-cs"/>
              </a:rPr>
              <a:t>Quel planning pour une rénovation énergétique ?</a:t>
            </a:r>
            <a:endParaRPr kumimoji="0" lang="fr-FR" sz="4800" b="1" i="0" u="none" strike="noStrike" kern="1200" cap="none" spc="0" normalizeH="0" baseline="0" noProof="0" dirty="0">
              <a:ln>
                <a:noFill/>
              </a:ln>
              <a:solidFill>
                <a:prstClr val="black">
                  <a:lumMod val="90000"/>
                  <a:lumOff val="10000"/>
                </a:prstClr>
              </a:solidFill>
              <a:effectLst/>
              <a:uLnTx/>
              <a:uFillTx/>
              <a:latin typeface="Tw Cen MT" panose="020B0602020104020603"/>
              <a:ea typeface="+mj-ea"/>
              <a:cs typeface="+mj-cs"/>
            </a:endParaRPr>
          </a:p>
        </p:txBody>
      </p:sp>
      <p:sp>
        <p:nvSpPr>
          <p:cNvPr id="2" name="Sous-titre 2">
            <a:extLst>
              <a:ext uri="{FF2B5EF4-FFF2-40B4-BE49-F238E27FC236}">
                <a16:creationId xmlns:a16="http://schemas.microsoft.com/office/drawing/2014/main" id="{7710A5FD-5336-EBD5-647C-4BECB894B4D5}"/>
              </a:ext>
            </a:extLst>
          </p:cNvPr>
          <p:cNvSpPr txBox="1">
            <a:spLocks/>
          </p:cNvSpPr>
          <p:nvPr/>
        </p:nvSpPr>
        <p:spPr>
          <a:xfrm>
            <a:off x="0" y="747141"/>
            <a:ext cx="10330347" cy="4142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r-FR" sz="1493" b="1" i="0" u="none" strike="noStrike" kern="1200" cap="none" spc="0" normalizeH="0" baseline="0" noProof="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r-CA" sz="1280" b="1" i="1" u="none" strike="noStrike" kern="1200" cap="none" spc="0" normalizeH="0" baseline="0" noProof="0">
              <a:ln>
                <a:noFill/>
              </a:ln>
              <a:solidFill>
                <a:srgbClr val="ED7D31">
                  <a:lumMod val="75000"/>
                </a:srgbClr>
              </a:solidFill>
              <a:effectLst>
                <a:outerShdw blurRad="38100" dist="38100" dir="2700000" algn="tl">
                  <a:srgbClr val="000000">
                    <a:alpha val="43137"/>
                  </a:srgbClr>
                </a:outerShdw>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r-CA" sz="4266"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BE2F6080-A526-B74E-9E1C-C1E8C040E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317" y="257476"/>
            <a:ext cx="8678691" cy="6172685"/>
          </a:xfrm>
          <a:custGeom>
            <a:avLst/>
            <a:gdLst>
              <a:gd name="connsiteX0" fmla="*/ 0 w 8678691"/>
              <a:gd name="connsiteY0" fmla="*/ 0 h 6172685"/>
              <a:gd name="connsiteX1" fmla="*/ 665366 w 8678691"/>
              <a:gd name="connsiteY1" fmla="*/ 0 h 6172685"/>
              <a:gd name="connsiteX2" fmla="*/ 1330733 w 8678691"/>
              <a:gd name="connsiteY2" fmla="*/ 0 h 6172685"/>
              <a:gd name="connsiteX3" fmla="*/ 1909312 w 8678691"/>
              <a:gd name="connsiteY3" fmla="*/ 0 h 6172685"/>
              <a:gd name="connsiteX4" fmla="*/ 2487891 w 8678691"/>
              <a:gd name="connsiteY4" fmla="*/ 0 h 6172685"/>
              <a:gd name="connsiteX5" fmla="*/ 3066471 w 8678691"/>
              <a:gd name="connsiteY5" fmla="*/ 0 h 6172685"/>
              <a:gd name="connsiteX6" fmla="*/ 3384689 w 8678691"/>
              <a:gd name="connsiteY6" fmla="*/ 0 h 6172685"/>
              <a:gd name="connsiteX7" fmla="*/ 4050056 w 8678691"/>
              <a:gd name="connsiteY7" fmla="*/ 0 h 6172685"/>
              <a:gd name="connsiteX8" fmla="*/ 4368274 w 8678691"/>
              <a:gd name="connsiteY8" fmla="*/ 0 h 6172685"/>
              <a:gd name="connsiteX9" fmla="*/ 4946854 w 8678691"/>
              <a:gd name="connsiteY9" fmla="*/ 0 h 6172685"/>
              <a:gd name="connsiteX10" fmla="*/ 5699007 w 8678691"/>
              <a:gd name="connsiteY10" fmla="*/ 0 h 6172685"/>
              <a:gd name="connsiteX11" fmla="*/ 6451160 w 8678691"/>
              <a:gd name="connsiteY11" fmla="*/ 0 h 6172685"/>
              <a:gd name="connsiteX12" fmla="*/ 7116527 w 8678691"/>
              <a:gd name="connsiteY12" fmla="*/ 0 h 6172685"/>
              <a:gd name="connsiteX13" fmla="*/ 7608319 w 8678691"/>
              <a:gd name="connsiteY13" fmla="*/ 0 h 6172685"/>
              <a:gd name="connsiteX14" fmla="*/ 7926538 w 8678691"/>
              <a:gd name="connsiteY14" fmla="*/ 0 h 6172685"/>
              <a:gd name="connsiteX15" fmla="*/ 8678691 w 8678691"/>
              <a:gd name="connsiteY15" fmla="*/ 0 h 6172685"/>
              <a:gd name="connsiteX16" fmla="*/ 8678691 w 8678691"/>
              <a:gd name="connsiteY16" fmla="*/ 622880 h 6172685"/>
              <a:gd name="connsiteX17" fmla="*/ 8678691 w 8678691"/>
              <a:gd name="connsiteY17" fmla="*/ 1122306 h 6172685"/>
              <a:gd name="connsiteX18" fmla="*/ 8678691 w 8678691"/>
              <a:gd name="connsiteY18" fmla="*/ 1806913 h 6172685"/>
              <a:gd name="connsiteX19" fmla="*/ 8678691 w 8678691"/>
              <a:gd name="connsiteY19" fmla="*/ 2244613 h 6172685"/>
              <a:gd name="connsiteX20" fmla="*/ 8678691 w 8678691"/>
              <a:gd name="connsiteY20" fmla="*/ 2929220 h 6172685"/>
              <a:gd name="connsiteX21" fmla="*/ 8678691 w 8678691"/>
              <a:gd name="connsiteY21" fmla="*/ 3366919 h 6172685"/>
              <a:gd name="connsiteX22" fmla="*/ 8678691 w 8678691"/>
              <a:gd name="connsiteY22" fmla="*/ 3989799 h 6172685"/>
              <a:gd name="connsiteX23" fmla="*/ 8678691 w 8678691"/>
              <a:gd name="connsiteY23" fmla="*/ 4674406 h 6172685"/>
              <a:gd name="connsiteX24" fmla="*/ 8678691 w 8678691"/>
              <a:gd name="connsiteY24" fmla="*/ 5050379 h 6172685"/>
              <a:gd name="connsiteX25" fmla="*/ 8678691 w 8678691"/>
              <a:gd name="connsiteY25" fmla="*/ 6172685 h 6172685"/>
              <a:gd name="connsiteX26" fmla="*/ 7926538 w 8678691"/>
              <a:gd name="connsiteY26" fmla="*/ 6172685 h 6172685"/>
              <a:gd name="connsiteX27" fmla="*/ 7174385 w 8678691"/>
              <a:gd name="connsiteY27" fmla="*/ 6172685 h 6172685"/>
              <a:gd name="connsiteX28" fmla="*/ 6682592 w 8678691"/>
              <a:gd name="connsiteY28" fmla="*/ 6172685 h 6172685"/>
              <a:gd name="connsiteX29" fmla="*/ 6104013 w 8678691"/>
              <a:gd name="connsiteY29" fmla="*/ 6172685 h 6172685"/>
              <a:gd name="connsiteX30" fmla="*/ 5699007 w 8678691"/>
              <a:gd name="connsiteY30" fmla="*/ 6172685 h 6172685"/>
              <a:gd name="connsiteX31" fmla="*/ 5033641 w 8678691"/>
              <a:gd name="connsiteY31" fmla="*/ 6172685 h 6172685"/>
              <a:gd name="connsiteX32" fmla="*/ 4281488 w 8678691"/>
              <a:gd name="connsiteY32" fmla="*/ 6172685 h 6172685"/>
              <a:gd name="connsiteX33" fmla="*/ 3789695 w 8678691"/>
              <a:gd name="connsiteY33" fmla="*/ 6172685 h 6172685"/>
              <a:gd name="connsiteX34" fmla="*/ 3037542 w 8678691"/>
              <a:gd name="connsiteY34" fmla="*/ 6172685 h 6172685"/>
              <a:gd name="connsiteX35" fmla="*/ 2458962 w 8678691"/>
              <a:gd name="connsiteY35" fmla="*/ 6172685 h 6172685"/>
              <a:gd name="connsiteX36" fmla="*/ 1706809 w 8678691"/>
              <a:gd name="connsiteY36" fmla="*/ 6172685 h 6172685"/>
              <a:gd name="connsiteX37" fmla="*/ 954656 w 8678691"/>
              <a:gd name="connsiteY37" fmla="*/ 6172685 h 6172685"/>
              <a:gd name="connsiteX38" fmla="*/ 549650 w 8678691"/>
              <a:gd name="connsiteY38" fmla="*/ 6172685 h 6172685"/>
              <a:gd name="connsiteX39" fmla="*/ 0 w 8678691"/>
              <a:gd name="connsiteY39" fmla="*/ 6172685 h 6172685"/>
              <a:gd name="connsiteX40" fmla="*/ 0 w 8678691"/>
              <a:gd name="connsiteY40" fmla="*/ 5611532 h 6172685"/>
              <a:gd name="connsiteX41" fmla="*/ 0 w 8678691"/>
              <a:gd name="connsiteY41" fmla="*/ 4926925 h 6172685"/>
              <a:gd name="connsiteX42" fmla="*/ 0 w 8678691"/>
              <a:gd name="connsiteY42" fmla="*/ 4550952 h 6172685"/>
              <a:gd name="connsiteX43" fmla="*/ 0 w 8678691"/>
              <a:gd name="connsiteY43" fmla="*/ 4174980 h 6172685"/>
              <a:gd name="connsiteX44" fmla="*/ 0 w 8678691"/>
              <a:gd name="connsiteY44" fmla="*/ 3490373 h 6172685"/>
              <a:gd name="connsiteX45" fmla="*/ 0 w 8678691"/>
              <a:gd name="connsiteY45" fmla="*/ 2990946 h 6172685"/>
              <a:gd name="connsiteX46" fmla="*/ 0 w 8678691"/>
              <a:gd name="connsiteY46" fmla="*/ 2306340 h 6172685"/>
              <a:gd name="connsiteX47" fmla="*/ 0 w 8678691"/>
              <a:gd name="connsiteY47" fmla="*/ 1806913 h 6172685"/>
              <a:gd name="connsiteX48" fmla="*/ 0 w 8678691"/>
              <a:gd name="connsiteY48" fmla="*/ 1184033 h 6172685"/>
              <a:gd name="connsiteX49" fmla="*/ 0 w 8678691"/>
              <a:gd name="connsiteY49" fmla="*/ 746334 h 6172685"/>
              <a:gd name="connsiteX50" fmla="*/ 0 w 8678691"/>
              <a:gd name="connsiteY50" fmla="*/ 0 h 617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78691" h="6172685" fill="none" extrusionOk="0">
                <a:moveTo>
                  <a:pt x="0" y="0"/>
                </a:moveTo>
                <a:cubicBezTo>
                  <a:pt x="329336" y="-74679"/>
                  <a:pt x="373850" y="1004"/>
                  <a:pt x="665366" y="0"/>
                </a:cubicBezTo>
                <a:cubicBezTo>
                  <a:pt x="956882" y="-1004"/>
                  <a:pt x="1174700" y="3691"/>
                  <a:pt x="1330733" y="0"/>
                </a:cubicBezTo>
                <a:cubicBezTo>
                  <a:pt x="1486766" y="-3691"/>
                  <a:pt x="1688758" y="17465"/>
                  <a:pt x="1909312" y="0"/>
                </a:cubicBezTo>
                <a:cubicBezTo>
                  <a:pt x="2129866" y="-17465"/>
                  <a:pt x="2257612" y="27934"/>
                  <a:pt x="2487891" y="0"/>
                </a:cubicBezTo>
                <a:cubicBezTo>
                  <a:pt x="2718170" y="-27934"/>
                  <a:pt x="2892931" y="54596"/>
                  <a:pt x="3066471" y="0"/>
                </a:cubicBezTo>
                <a:cubicBezTo>
                  <a:pt x="3240011" y="-54596"/>
                  <a:pt x="3235409" y="1583"/>
                  <a:pt x="3384689" y="0"/>
                </a:cubicBezTo>
                <a:cubicBezTo>
                  <a:pt x="3533969" y="-1583"/>
                  <a:pt x="3903832" y="48708"/>
                  <a:pt x="4050056" y="0"/>
                </a:cubicBezTo>
                <a:cubicBezTo>
                  <a:pt x="4196280" y="-48708"/>
                  <a:pt x="4283433" y="34831"/>
                  <a:pt x="4368274" y="0"/>
                </a:cubicBezTo>
                <a:cubicBezTo>
                  <a:pt x="4453115" y="-34831"/>
                  <a:pt x="4814374" y="14740"/>
                  <a:pt x="4946854" y="0"/>
                </a:cubicBezTo>
                <a:cubicBezTo>
                  <a:pt x="5079334" y="-14740"/>
                  <a:pt x="5524660" y="85635"/>
                  <a:pt x="5699007" y="0"/>
                </a:cubicBezTo>
                <a:cubicBezTo>
                  <a:pt x="5873354" y="-85635"/>
                  <a:pt x="6115616" y="13398"/>
                  <a:pt x="6451160" y="0"/>
                </a:cubicBezTo>
                <a:cubicBezTo>
                  <a:pt x="6786704" y="-13398"/>
                  <a:pt x="6885462" y="27504"/>
                  <a:pt x="7116527" y="0"/>
                </a:cubicBezTo>
                <a:cubicBezTo>
                  <a:pt x="7347592" y="-27504"/>
                  <a:pt x="7451339" y="2183"/>
                  <a:pt x="7608319" y="0"/>
                </a:cubicBezTo>
                <a:cubicBezTo>
                  <a:pt x="7765299" y="-2183"/>
                  <a:pt x="7813612" y="34184"/>
                  <a:pt x="7926538" y="0"/>
                </a:cubicBezTo>
                <a:cubicBezTo>
                  <a:pt x="8039464" y="-34184"/>
                  <a:pt x="8352671" y="35820"/>
                  <a:pt x="8678691" y="0"/>
                </a:cubicBezTo>
                <a:cubicBezTo>
                  <a:pt x="8744008" y="249511"/>
                  <a:pt x="8647790" y="363053"/>
                  <a:pt x="8678691" y="622880"/>
                </a:cubicBezTo>
                <a:cubicBezTo>
                  <a:pt x="8709592" y="882707"/>
                  <a:pt x="8645133" y="977250"/>
                  <a:pt x="8678691" y="1122306"/>
                </a:cubicBezTo>
                <a:cubicBezTo>
                  <a:pt x="8712249" y="1267362"/>
                  <a:pt x="8657936" y="1667284"/>
                  <a:pt x="8678691" y="1806913"/>
                </a:cubicBezTo>
                <a:cubicBezTo>
                  <a:pt x="8699446" y="1946542"/>
                  <a:pt x="8633542" y="2102523"/>
                  <a:pt x="8678691" y="2244613"/>
                </a:cubicBezTo>
                <a:cubicBezTo>
                  <a:pt x="8723840" y="2386703"/>
                  <a:pt x="8663829" y="2772298"/>
                  <a:pt x="8678691" y="2929220"/>
                </a:cubicBezTo>
                <a:cubicBezTo>
                  <a:pt x="8693553" y="3086142"/>
                  <a:pt x="8637338" y="3222500"/>
                  <a:pt x="8678691" y="3366919"/>
                </a:cubicBezTo>
                <a:cubicBezTo>
                  <a:pt x="8720044" y="3511338"/>
                  <a:pt x="8640959" y="3721753"/>
                  <a:pt x="8678691" y="3989799"/>
                </a:cubicBezTo>
                <a:cubicBezTo>
                  <a:pt x="8716423" y="4257845"/>
                  <a:pt x="8647567" y="4426297"/>
                  <a:pt x="8678691" y="4674406"/>
                </a:cubicBezTo>
                <a:cubicBezTo>
                  <a:pt x="8709815" y="4922515"/>
                  <a:pt x="8673149" y="4963575"/>
                  <a:pt x="8678691" y="5050379"/>
                </a:cubicBezTo>
                <a:cubicBezTo>
                  <a:pt x="8684233" y="5137183"/>
                  <a:pt x="8636203" y="5776115"/>
                  <a:pt x="8678691" y="6172685"/>
                </a:cubicBezTo>
                <a:cubicBezTo>
                  <a:pt x="8426018" y="6237218"/>
                  <a:pt x="8125674" y="6096183"/>
                  <a:pt x="7926538" y="6172685"/>
                </a:cubicBezTo>
                <a:cubicBezTo>
                  <a:pt x="7727402" y="6249187"/>
                  <a:pt x="7384874" y="6119421"/>
                  <a:pt x="7174385" y="6172685"/>
                </a:cubicBezTo>
                <a:cubicBezTo>
                  <a:pt x="6963896" y="6225949"/>
                  <a:pt x="6896296" y="6153528"/>
                  <a:pt x="6682592" y="6172685"/>
                </a:cubicBezTo>
                <a:cubicBezTo>
                  <a:pt x="6468888" y="6191842"/>
                  <a:pt x="6254124" y="6150501"/>
                  <a:pt x="6104013" y="6172685"/>
                </a:cubicBezTo>
                <a:cubicBezTo>
                  <a:pt x="5953902" y="6194869"/>
                  <a:pt x="5835096" y="6142661"/>
                  <a:pt x="5699007" y="6172685"/>
                </a:cubicBezTo>
                <a:cubicBezTo>
                  <a:pt x="5562918" y="6202709"/>
                  <a:pt x="5327590" y="6157463"/>
                  <a:pt x="5033641" y="6172685"/>
                </a:cubicBezTo>
                <a:cubicBezTo>
                  <a:pt x="4739692" y="6187907"/>
                  <a:pt x="4505226" y="6110700"/>
                  <a:pt x="4281488" y="6172685"/>
                </a:cubicBezTo>
                <a:cubicBezTo>
                  <a:pt x="4057750" y="6234670"/>
                  <a:pt x="3931175" y="6164822"/>
                  <a:pt x="3789695" y="6172685"/>
                </a:cubicBezTo>
                <a:cubicBezTo>
                  <a:pt x="3648215" y="6180548"/>
                  <a:pt x="3287708" y="6096364"/>
                  <a:pt x="3037542" y="6172685"/>
                </a:cubicBezTo>
                <a:cubicBezTo>
                  <a:pt x="2787376" y="6249006"/>
                  <a:pt x="2628674" y="6130557"/>
                  <a:pt x="2458962" y="6172685"/>
                </a:cubicBezTo>
                <a:cubicBezTo>
                  <a:pt x="2289250" y="6214813"/>
                  <a:pt x="1888647" y="6111021"/>
                  <a:pt x="1706809" y="6172685"/>
                </a:cubicBezTo>
                <a:cubicBezTo>
                  <a:pt x="1524971" y="6234349"/>
                  <a:pt x="1317388" y="6133525"/>
                  <a:pt x="954656" y="6172685"/>
                </a:cubicBezTo>
                <a:cubicBezTo>
                  <a:pt x="591924" y="6211845"/>
                  <a:pt x="728605" y="6165783"/>
                  <a:pt x="549650" y="6172685"/>
                </a:cubicBezTo>
                <a:cubicBezTo>
                  <a:pt x="370695" y="6179587"/>
                  <a:pt x="164184" y="6117031"/>
                  <a:pt x="0" y="6172685"/>
                </a:cubicBezTo>
                <a:cubicBezTo>
                  <a:pt x="-44867" y="5967806"/>
                  <a:pt x="15170" y="5825263"/>
                  <a:pt x="0" y="5611532"/>
                </a:cubicBezTo>
                <a:cubicBezTo>
                  <a:pt x="-15170" y="5397801"/>
                  <a:pt x="34344" y="5230568"/>
                  <a:pt x="0" y="4926925"/>
                </a:cubicBezTo>
                <a:cubicBezTo>
                  <a:pt x="-34344" y="4623282"/>
                  <a:pt x="43274" y="4679667"/>
                  <a:pt x="0" y="4550952"/>
                </a:cubicBezTo>
                <a:cubicBezTo>
                  <a:pt x="-43274" y="4422237"/>
                  <a:pt x="32375" y="4325876"/>
                  <a:pt x="0" y="4174980"/>
                </a:cubicBezTo>
                <a:cubicBezTo>
                  <a:pt x="-32375" y="4024084"/>
                  <a:pt x="15712" y="3650410"/>
                  <a:pt x="0" y="3490373"/>
                </a:cubicBezTo>
                <a:cubicBezTo>
                  <a:pt x="-15712" y="3330336"/>
                  <a:pt x="11400" y="3213933"/>
                  <a:pt x="0" y="2990946"/>
                </a:cubicBezTo>
                <a:cubicBezTo>
                  <a:pt x="-11400" y="2767959"/>
                  <a:pt x="19756" y="2470426"/>
                  <a:pt x="0" y="2306340"/>
                </a:cubicBezTo>
                <a:cubicBezTo>
                  <a:pt x="-19756" y="2142254"/>
                  <a:pt x="999" y="2040414"/>
                  <a:pt x="0" y="1806913"/>
                </a:cubicBezTo>
                <a:cubicBezTo>
                  <a:pt x="-999" y="1573412"/>
                  <a:pt x="13722" y="1373025"/>
                  <a:pt x="0" y="1184033"/>
                </a:cubicBezTo>
                <a:cubicBezTo>
                  <a:pt x="-13722" y="995041"/>
                  <a:pt x="47536" y="929986"/>
                  <a:pt x="0" y="746334"/>
                </a:cubicBezTo>
                <a:cubicBezTo>
                  <a:pt x="-47536" y="562682"/>
                  <a:pt x="17257" y="192022"/>
                  <a:pt x="0" y="0"/>
                </a:cubicBezTo>
                <a:close/>
              </a:path>
              <a:path w="8678691" h="6172685" stroke="0" extrusionOk="0">
                <a:moveTo>
                  <a:pt x="0" y="0"/>
                </a:moveTo>
                <a:cubicBezTo>
                  <a:pt x="113063" y="-47715"/>
                  <a:pt x="388543" y="42864"/>
                  <a:pt x="491792" y="0"/>
                </a:cubicBezTo>
                <a:cubicBezTo>
                  <a:pt x="595041" y="-42864"/>
                  <a:pt x="706927" y="12768"/>
                  <a:pt x="810011" y="0"/>
                </a:cubicBezTo>
                <a:cubicBezTo>
                  <a:pt x="913095" y="-12768"/>
                  <a:pt x="1338565" y="72726"/>
                  <a:pt x="1562164" y="0"/>
                </a:cubicBezTo>
                <a:cubicBezTo>
                  <a:pt x="1785763" y="-72726"/>
                  <a:pt x="1937565" y="8069"/>
                  <a:pt x="2053957" y="0"/>
                </a:cubicBezTo>
                <a:cubicBezTo>
                  <a:pt x="2170349" y="-8069"/>
                  <a:pt x="2415184" y="28592"/>
                  <a:pt x="2545749" y="0"/>
                </a:cubicBezTo>
                <a:cubicBezTo>
                  <a:pt x="2676314" y="-28592"/>
                  <a:pt x="3066196" y="21392"/>
                  <a:pt x="3297903" y="0"/>
                </a:cubicBezTo>
                <a:cubicBezTo>
                  <a:pt x="3529610" y="-21392"/>
                  <a:pt x="3611569" y="23142"/>
                  <a:pt x="3702908" y="0"/>
                </a:cubicBezTo>
                <a:cubicBezTo>
                  <a:pt x="3794247" y="-23142"/>
                  <a:pt x="4103843" y="1528"/>
                  <a:pt x="4455061" y="0"/>
                </a:cubicBezTo>
                <a:cubicBezTo>
                  <a:pt x="4806279" y="-1528"/>
                  <a:pt x="4853507" y="70617"/>
                  <a:pt x="5207215" y="0"/>
                </a:cubicBezTo>
                <a:cubicBezTo>
                  <a:pt x="5560923" y="-70617"/>
                  <a:pt x="5572562" y="17474"/>
                  <a:pt x="5785794" y="0"/>
                </a:cubicBezTo>
                <a:cubicBezTo>
                  <a:pt x="5999026" y="-17474"/>
                  <a:pt x="6216658" y="80182"/>
                  <a:pt x="6537947" y="0"/>
                </a:cubicBezTo>
                <a:cubicBezTo>
                  <a:pt x="6859236" y="-80182"/>
                  <a:pt x="6926738" y="27161"/>
                  <a:pt x="7029740" y="0"/>
                </a:cubicBezTo>
                <a:cubicBezTo>
                  <a:pt x="7132742" y="-27161"/>
                  <a:pt x="7278193" y="40846"/>
                  <a:pt x="7521532" y="0"/>
                </a:cubicBezTo>
                <a:cubicBezTo>
                  <a:pt x="7764871" y="-40846"/>
                  <a:pt x="7977156" y="38735"/>
                  <a:pt x="8186899" y="0"/>
                </a:cubicBezTo>
                <a:cubicBezTo>
                  <a:pt x="8396642" y="-38735"/>
                  <a:pt x="8461212" y="49757"/>
                  <a:pt x="8678691" y="0"/>
                </a:cubicBezTo>
                <a:cubicBezTo>
                  <a:pt x="8692776" y="295690"/>
                  <a:pt x="8597006" y="490362"/>
                  <a:pt x="8678691" y="684607"/>
                </a:cubicBezTo>
                <a:cubicBezTo>
                  <a:pt x="8760376" y="878852"/>
                  <a:pt x="8606592" y="1036790"/>
                  <a:pt x="8678691" y="1307487"/>
                </a:cubicBezTo>
                <a:cubicBezTo>
                  <a:pt x="8750790" y="1578184"/>
                  <a:pt x="8634395" y="1766077"/>
                  <a:pt x="8678691" y="1930367"/>
                </a:cubicBezTo>
                <a:cubicBezTo>
                  <a:pt x="8722987" y="2094657"/>
                  <a:pt x="8612554" y="2292047"/>
                  <a:pt x="8678691" y="2553247"/>
                </a:cubicBezTo>
                <a:cubicBezTo>
                  <a:pt x="8744828" y="2814447"/>
                  <a:pt x="8676576" y="2747422"/>
                  <a:pt x="8678691" y="2929220"/>
                </a:cubicBezTo>
                <a:cubicBezTo>
                  <a:pt x="8680806" y="3111018"/>
                  <a:pt x="8677643" y="3206664"/>
                  <a:pt x="8678691" y="3366919"/>
                </a:cubicBezTo>
                <a:cubicBezTo>
                  <a:pt x="8679739" y="3527174"/>
                  <a:pt x="8648914" y="3721467"/>
                  <a:pt x="8678691" y="3989799"/>
                </a:cubicBezTo>
                <a:cubicBezTo>
                  <a:pt x="8708468" y="4258131"/>
                  <a:pt x="8656096" y="4241489"/>
                  <a:pt x="8678691" y="4489225"/>
                </a:cubicBezTo>
                <a:cubicBezTo>
                  <a:pt x="8701286" y="4736961"/>
                  <a:pt x="8652198" y="4713581"/>
                  <a:pt x="8678691" y="4926925"/>
                </a:cubicBezTo>
                <a:cubicBezTo>
                  <a:pt x="8705184" y="5140269"/>
                  <a:pt x="8614129" y="5333054"/>
                  <a:pt x="8678691" y="5549805"/>
                </a:cubicBezTo>
                <a:cubicBezTo>
                  <a:pt x="8743253" y="5766556"/>
                  <a:pt x="8639242" y="5922709"/>
                  <a:pt x="8678691" y="6172685"/>
                </a:cubicBezTo>
                <a:cubicBezTo>
                  <a:pt x="8461721" y="6223511"/>
                  <a:pt x="8304128" y="6148704"/>
                  <a:pt x="8100112" y="6172685"/>
                </a:cubicBezTo>
                <a:cubicBezTo>
                  <a:pt x="7896096" y="6196666"/>
                  <a:pt x="7805025" y="6164281"/>
                  <a:pt x="7695106" y="6172685"/>
                </a:cubicBezTo>
                <a:cubicBezTo>
                  <a:pt x="7585187" y="6181089"/>
                  <a:pt x="7165172" y="6163484"/>
                  <a:pt x="7029740" y="6172685"/>
                </a:cubicBezTo>
                <a:cubicBezTo>
                  <a:pt x="6894308" y="6181886"/>
                  <a:pt x="6717798" y="6138061"/>
                  <a:pt x="6624734" y="6172685"/>
                </a:cubicBezTo>
                <a:cubicBezTo>
                  <a:pt x="6531670" y="6207309"/>
                  <a:pt x="6170326" y="6148886"/>
                  <a:pt x="5959368" y="6172685"/>
                </a:cubicBezTo>
                <a:cubicBezTo>
                  <a:pt x="5748410" y="6196484"/>
                  <a:pt x="5764014" y="6150706"/>
                  <a:pt x="5641149" y="6172685"/>
                </a:cubicBezTo>
                <a:cubicBezTo>
                  <a:pt x="5518284" y="6194664"/>
                  <a:pt x="5187575" y="6157083"/>
                  <a:pt x="4975783" y="6172685"/>
                </a:cubicBezTo>
                <a:cubicBezTo>
                  <a:pt x="4763991" y="6188287"/>
                  <a:pt x="4714340" y="6158702"/>
                  <a:pt x="4570777" y="6172685"/>
                </a:cubicBezTo>
                <a:cubicBezTo>
                  <a:pt x="4427214" y="6186668"/>
                  <a:pt x="4351147" y="6143783"/>
                  <a:pt x="4252559" y="6172685"/>
                </a:cubicBezTo>
                <a:cubicBezTo>
                  <a:pt x="4153971" y="6201587"/>
                  <a:pt x="4019565" y="6162230"/>
                  <a:pt x="3847553" y="6172685"/>
                </a:cubicBezTo>
                <a:cubicBezTo>
                  <a:pt x="3675541" y="6183140"/>
                  <a:pt x="3484873" y="6107070"/>
                  <a:pt x="3182187" y="6172685"/>
                </a:cubicBezTo>
                <a:cubicBezTo>
                  <a:pt x="2879501" y="6238300"/>
                  <a:pt x="2943060" y="6129706"/>
                  <a:pt x="2777181" y="6172685"/>
                </a:cubicBezTo>
                <a:cubicBezTo>
                  <a:pt x="2611302" y="6215664"/>
                  <a:pt x="2557134" y="6169707"/>
                  <a:pt x="2458962" y="6172685"/>
                </a:cubicBezTo>
                <a:cubicBezTo>
                  <a:pt x="2360790" y="6175663"/>
                  <a:pt x="2161872" y="6165953"/>
                  <a:pt x="2053957" y="6172685"/>
                </a:cubicBezTo>
                <a:cubicBezTo>
                  <a:pt x="1946042" y="6179417"/>
                  <a:pt x="1708760" y="6143116"/>
                  <a:pt x="1562164" y="6172685"/>
                </a:cubicBezTo>
                <a:cubicBezTo>
                  <a:pt x="1415568" y="6202254"/>
                  <a:pt x="1178219" y="6108515"/>
                  <a:pt x="983585" y="6172685"/>
                </a:cubicBezTo>
                <a:cubicBezTo>
                  <a:pt x="788951" y="6236855"/>
                  <a:pt x="721524" y="6131715"/>
                  <a:pt x="578579" y="6172685"/>
                </a:cubicBezTo>
                <a:cubicBezTo>
                  <a:pt x="435634" y="6213655"/>
                  <a:pt x="245870" y="6109242"/>
                  <a:pt x="0" y="6172685"/>
                </a:cubicBezTo>
                <a:cubicBezTo>
                  <a:pt x="-52497" y="5978029"/>
                  <a:pt x="40499" y="5775271"/>
                  <a:pt x="0" y="5611532"/>
                </a:cubicBezTo>
                <a:cubicBezTo>
                  <a:pt x="-40499" y="5447793"/>
                  <a:pt x="307" y="5295879"/>
                  <a:pt x="0" y="5050379"/>
                </a:cubicBezTo>
                <a:cubicBezTo>
                  <a:pt x="-307" y="4804879"/>
                  <a:pt x="32211" y="4614395"/>
                  <a:pt x="0" y="4489225"/>
                </a:cubicBezTo>
                <a:cubicBezTo>
                  <a:pt x="-32211" y="4364055"/>
                  <a:pt x="61874" y="4075762"/>
                  <a:pt x="0" y="3928072"/>
                </a:cubicBezTo>
                <a:cubicBezTo>
                  <a:pt x="-61874" y="3780382"/>
                  <a:pt x="44866" y="3634294"/>
                  <a:pt x="0" y="3428646"/>
                </a:cubicBezTo>
                <a:cubicBezTo>
                  <a:pt x="-44866" y="3222998"/>
                  <a:pt x="36836" y="3086731"/>
                  <a:pt x="0" y="2805766"/>
                </a:cubicBezTo>
                <a:cubicBezTo>
                  <a:pt x="-36836" y="2524801"/>
                  <a:pt x="1217" y="2377319"/>
                  <a:pt x="0" y="2244613"/>
                </a:cubicBezTo>
                <a:cubicBezTo>
                  <a:pt x="-1217" y="2111907"/>
                  <a:pt x="56497" y="1813808"/>
                  <a:pt x="0" y="1560006"/>
                </a:cubicBezTo>
                <a:cubicBezTo>
                  <a:pt x="-56497" y="1306204"/>
                  <a:pt x="55497" y="1117005"/>
                  <a:pt x="0" y="875399"/>
                </a:cubicBezTo>
                <a:cubicBezTo>
                  <a:pt x="-55497" y="633793"/>
                  <a:pt x="64137" y="266542"/>
                  <a:pt x="0" y="0"/>
                </a:cubicBezTo>
                <a:close/>
              </a:path>
            </a:pathLst>
          </a:custGeom>
          <a:ln w="60325">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4" name="Espace réservé du contenu 2">
            <a:extLst>
              <a:ext uri="{FF2B5EF4-FFF2-40B4-BE49-F238E27FC236}">
                <a16:creationId xmlns:a16="http://schemas.microsoft.com/office/drawing/2014/main" id="{4398B937-43EE-0989-C60A-44ECAE866051}"/>
              </a:ext>
            </a:extLst>
          </p:cNvPr>
          <p:cNvSpPr txBox="1">
            <a:spLocks/>
          </p:cNvSpPr>
          <p:nvPr/>
        </p:nvSpPr>
        <p:spPr>
          <a:xfrm>
            <a:off x="9814928" y="190098"/>
            <a:ext cx="2377072" cy="70288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Réaliser BIC, définir attentes et recherche de professionnels</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Décider de la réalisation d’un DTG</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Réalisation d’un DTG</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Recherche équipe maîtrise d’œuvre</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Vote du PPT et adaptation du fonds travaux</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Décider réalisation étude conception du projet</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Réalisation de la phase 1  études conception</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Préparation AG</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Vote et réalisation des travaux</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Réception des travaux</a:t>
            </a:r>
          </a:p>
          <a:p>
            <a:pPr marL="457200" marR="0" lvl="0" indent="-457200" algn="l" defTabSz="914400" rtl="0" eaLnBrk="1" fontAlgn="auto" latinLnBrk="0" hangingPunct="1">
              <a:lnSpc>
                <a:spcPct val="90000"/>
              </a:lnSpc>
              <a:spcBef>
                <a:spcPts val="1000"/>
              </a:spcBef>
              <a:spcAft>
                <a:spcPts val="0"/>
              </a:spcAft>
              <a:buClrTx/>
              <a:buSzTx/>
              <a:buFont typeface="+mj-lt"/>
              <a:buAutoNum type="arabicParenR"/>
              <a:tabLst/>
              <a:defRPr/>
            </a:pPr>
            <a:endPar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Espace réservé du contenu 2">
            <a:extLst>
              <a:ext uri="{FF2B5EF4-FFF2-40B4-BE49-F238E27FC236}">
                <a16:creationId xmlns:a16="http://schemas.microsoft.com/office/drawing/2014/main" id="{761B09A3-F47E-7969-D9AA-665698DCAD6A}"/>
              </a:ext>
            </a:extLst>
          </p:cNvPr>
          <p:cNvSpPr txBox="1">
            <a:spLocks/>
          </p:cNvSpPr>
          <p:nvPr/>
        </p:nvSpPr>
        <p:spPr>
          <a:xfrm>
            <a:off x="1014317" y="6560998"/>
            <a:ext cx="11203004" cy="406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900" b="1" i="1" u="none" strike="noStrike" kern="1200" cap="none" spc="0" normalizeH="0" baseline="0" noProof="0" dirty="0">
                <a:ln>
                  <a:noFill/>
                </a:ln>
                <a:solidFill>
                  <a:prstClr val="black"/>
                </a:solidFill>
                <a:effectLst/>
                <a:uLnTx/>
                <a:uFillTx/>
                <a:latin typeface="Calibri" panose="020F0502020204030204"/>
                <a:ea typeface="+mn-ea"/>
                <a:cs typeface="+mn-cs"/>
              </a:rPr>
              <a:t>Le temps de la Copropriété … 4 AG nécessaires entre démarrage de la réflexion et la réception des travaux !</a:t>
            </a:r>
            <a:r>
              <a:rPr kumimoji="0" lang="fr-FR" sz="19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21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 NOUVEAU FONDS DE TRAVAUX : </a:t>
            </a:r>
            <a:r>
              <a:rPr lang="fr-FR" sz="3900" b="1" dirty="0">
                <a:solidFill>
                  <a:srgbClr val="FF0000"/>
                </a:solidFill>
                <a:latin typeface="Tw Cen MT" panose="020B0602020104020603"/>
                <a:ea typeface="+mn-ea"/>
                <a:cs typeface="+mn-cs"/>
              </a:rPr>
              <a:t>CONSTITUTION ET AFFECATATION</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121920" y="1204332"/>
            <a:ext cx="11887200" cy="5653668"/>
          </a:xfrm>
        </p:spPr>
        <p:txBody>
          <a:bodyPr>
            <a:noAutofit/>
          </a:bodyPr>
          <a:lstStyle/>
          <a:p>
            <a:pPr algn="just"/>
            <a:r>
              <a:rPr lang="fr-FR" sz="800" dirty="0">
                <a:solidFill>
                  <a:prstClr val="black"/>
                </a:solidFill>
                <a:latin typeface="Tw Cen MT" panose="020B0602020104020603"/>
              </a:rPr>
              <a:t>  </a:t>
            </a:r>
          </a:p>
          <a:p>
            <a:pPr marL="0" indent="0" algn="ctr">
              <a:buNone/>
            </a:pPr>
            <a:r>
              <a:rPr lang="fr-FR" sz="2400" b="1" dirty="0">
                <a:hlinkClick r:id="rId2"/>
              </a:rPr>
              <a:t>Article 14-2-1</a:t>
            </a:r>
            <a:r>
              <a:rPr lang="fr-FR" sz="2400" b="1" dirty="0"/>
              <a:t> du 10 JUILLET 1965</a:t>
            </a:r>
            <a:endParaRPr lang="fr-FR" sz="2400" dirty="0">
              <a:solidFill>
                <a:prstClr val="black"/>
              </a:solidFill>
              <a:latin typeface="Tw Cen MT" panose="020B0602020104020603"/>
            </a:endParaRPr>
          </a:p>
          <a:p>
            <a:pPr marL="0" indent="0">
              <a:buNone/>
            </a:pPr>
            <a:r>
              <a:rPr lang="fr-FR" dirty="0"/>
              <a:t>Ce fonds de travaux est alimenté par une cotisation annuelle obligatoire. Chaque copropriétaire contribue au fonds selon </a:t>
            </a:r>
            <a:r>
              <a:rPr lang="fr-FR" dirty="0">
                <a:solidFill>
                  <a:srgbClr val="FF0000"/>
                </a:solidFill>
              </a:rPr>
              <a:t>les mêmes modalités que celles décidées par l'assemblée générale pour le versement des provisions du budget prévisionnel.</a:t>
            </a:r>
            <a:br>
              <a:rPr lang="fr-FR" dirty="0">
                <a:solidFill>
                  <a:srgbClr val="FF0000"/>
                </a:solidFill>
              </a:rPr>
            </a:br>
            <a:br>
              <a:rPr lang="fr-FR" dirty="0"/>
            </a:br>
            <a:r>
              <a:rPr lang="fr-FR" dirty="0"/>
              <a:t>-L'assemblée générale peut, par un vote </a:t>
            </a:r>
            <a:r>
              <a:rPr lang="fr-FR" dirty="0">
                <a:solidFill>
                  <a:srgbClr val="0070C0"/>
                </a:solidFill>
              </a:rPr>
              <a:t>à la même majorité </a:t>
            </a:r>
            <a:r>
              <a:rPr lang="fr-FR" dirty="0"/>
              <a:t>que celle applicable aux dépenses concernées, </a:t>
            </a:r>
          </a:p>
          <a:p>
            <a:pPr marL="0" indent="0">
              <a:buNone/>
            </a:pPr>
            <a:r>
              <a:rPr lang="fr-FR" dirty="0"/>
              <a:t>-affecter </a:t>
            </a:r>
            <a:r>
              <a:rPr lang="fr-FR" dirty="0">
                <a:solidFill>
                  <a:srgbClr val="00B050"/>
                </a:solidFill>
              </a:rPr>
              <a:t>tout ou partie</a:t>
            </a:r>
            <a:r>
              <a:rPr lang="fr-FR" dirty="0"/>
              <a:t> des sommes déposées sur le fonds de travaux au financement </a:t>
            </a:r>
          </a:p>
          <a:p>
            <a:pPr marL="0" indent="0">
              <a:buNone/>
            </a:pPr>
            <a:r>
              <a:rPr lang="fr-FR" dirty="0"/>
              <a:t>-Cette affectation doit tenir compte de l'existence de </a:t>
            </a:r>
            <a:r>
              <a:rPr lang="fr-FR" dirty="0">
                <a:solidFill>
                  <a:srgbClr val="7030A0"/>
                </a:solidFill>
              </a:rPr>
              <a:t>parties communes spéciales </a:t>
            </a:r>
            <a:r>
              <a:rPr lang="fr-FR" dirty="0"/>
              <a:t>ou de clefs de répartition des charges.</a:t>
            </a:r>
            <a:br>
              <a:rPr lang="fr-FR" dirty="0"/>
            </a:br>
            <a:endParaRPr lang="fr-FR" dirty="0"/>
          </a:p>
          <a:p>
            <a:br>
              <a:rPr lang="fr-FR" sz="1800" dirty="0"/>
            </a:b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121574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 NOUVEAU FONDS DE TRAVAUX : </a:t>
            </a:r>
            <a:r>
              <a:rPr lang="fr-FR" sz="3900" b="1" dirty="0">
                <a:solidFill>
                  <a:srgbClr val="FF0000"/>
                </a:solidFill>
                <a:latin typeface="Tw Cen MT" panose="020B0602020104020603"/>
                <a:ea typeface="+mn-ea"/>
                <a:cs typeface="+mn-cs"/>
              </a:rPr>
              <a:t>FIXATION DE LA COTISATION MINIMUM</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121920" y="1204332"/>
            <a:ext cx="11887200" cy="5653668"/>
          </a:xfrm>
        </p:spPr>
        <p:txBody>
          <a:bodyPr>
            <a:noAutofit/>
          </a:bodyPr>
          <a:lstStyle/>
          <a:p>
            <a:pPr algn="just"/>
            <a:r>
              <a:rPr lang="fr-FR" sz="800" dirty="0">
                <a:solidFill>
                  <a:prstClr val="black"/>
                </a:solidFill>
                <a:latin typeface="Tw Cen MT" panose="020B0602020104020603"/>
              </a:rPr>
              <a:t>  </a:t>
            </a:r>
          </a:p>
          <a:p>
            <a:pPr marL="0" indent="0" algn="ctr">
              <a:buNone/>
            </a:pPr>
            <a:r>
              <a:rPr lang="fr-FR" sz="1400" b="1" dirty="0">
                <a:hlinkClick r:id="rId2"/>
              </a:rPr>
              <a:t>Article 14-2-1</a:t>
            </a:r>
            <a:r>
              <a:rPr lang="fr-FR" sz="1400" b="1" dirty="0"/>
              <a:t> du 10 JUILLET 1965</a:t>
            </a:r>
            <a:endParaRPr lang="fr-FR" sz="1400" dirty="0">
              <a:solidFill>
                <a:prstClr val="black"/>
              </a:solidFill>
              <a:latin typeface="Tw Cen MT" panose="020B0602020104020603"/>
            </a:endParaRPr>
          </a:p>
          <a:p>
            <a:pPr marL="0" indent="0" algn="just">
              <a:buNone/>
            </a:pPr>
            <a:r>
              <a:rPr lang="fr-FR" sz="3200" dirty="0"/>
              <a:t>Lorsque l'assemblée générale a adopté le plan pluriannuel de travaux mentionné à l'article 14-2, le montant de la cotisation annuelle </a:t>
            </a:r>
            <a:r>
              <a:rPr lang="fr-FR" sz="3200" dirty="0">
                <a:solidFill>
                  <a:srgbClr val="FF0000"/>
                </a:solidFill>
              </a:rPr>
              <a:t>ne peut être inférieur à 2,5 % du montant des travaux</a:t>
            </a:r>
            <a:r>
              <a:rPr lang="fr-FR" sz="3200" dirty="0"/>
              <a:t> prévus dans le plan adopté et à </a:t>
            </a:r>
            <a:r>
              <a:rPr lang="fr-FR" sz="3200" dirty="0">
                <a:solidFill>
                  <a:srgbClr val="FF0000"/>
                </a:solidFill>
              </a:rPr>
              <a:t>5 % du budget prévisionnel </a:t>
            </a:r>
            <a:r>
              <a:rPr lang="fr-FR" sz="3200" dirty="0"/>
              <a:t>mentionné à l'article 14-1. </a:t>
            </a:r>
          </a:p>
          <a:p>
            <a:pPr marL="0" indent="0" algn="just">
              <a:buNone/>
            </a:pPr>
            <a:endParaRPr lang="fr-FR" sz="500" dirty="0"/>
          </a:p>
          <a:p>
            <a:pPr marL="0" indent="0" algn="just">
              <a:buNone/>
            </a:pPr>
            <a:r>
              <a:rPr lang="fr-FR" sz="3200" dirty="0"/>
              <a:t>A défaut d'adoption d'un plan, le montant de la cotisation annuelle ne peut être </a:t>
            </a:r>
            <a:r>
              <a:rPr lang="fr-FR" sz="3200" dirty="0">
                <a:solidFill>
                  <a:srgbClr val="FF0000"/>
                </a:solidFill>
              </a:rPr>
              <a:t>inférieur à 5 % du budget prévisionnel </a:t>
            </a:r>
            <a:r>
              <a:rPr lang="fr-FR" sz="3200" dirty="0"/>
              <a:t>mentionné au même article 14-1.</a:t>
            </a:r>
          </a:p>
          <a:p>
            <a:pPr marL="0" indent="0" algn="just">
              <a:buNone/>
            </a:pPr>
            <a:endParaRPr lang="fr-FR" sz="500" dirty="0"/>
          </a:p>
          <a:p>
            <a:pPr marL="0" indent="0" algn="just">
              <a:buNone/>
            </a:pPr>
            <a:r>
              <a:rPr lang="fr-FR" sz="3200" dirty="0"/>
              <a:t>L'assemblée générale votant à la majorité des voix de tous les copropriétaires, peut décider d'un montant supérieur</a:t>
            </a:r>
            <a:r>
              <a:rPr lang="fr-FR" sz="2400" dirty="0"/>
              <a:t>.</a:t>
            </a:r>
            <a:br>
              <a:rPr lang="fr-FR" sz="2400" dirty="0"/>
            </a:br>
            <a:br>
              <a:rPr lang="fr-FR" sz="2400" dirty="0"/>
            </a:br>
            <a:br>
              <a:rPr lang="fr-FR" sz="1800" dirty="0"/>
            </a:b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241194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408"/>
            <a:ext cx="12192000" cy="874382"/>
          </a:xfrm>
          <a:solidFill>
            <a:schemeClr val="accent2">
              <a:lumMod val="40000"/>
              <a:lumOff val="60000"/>
            </a:schemeClr>
          </a:solidFill>
        </p:spPr>
        <p:txBody>
          <a:bodyPr>
            <a:normAutofit/>
          </a:bodyPr>
          <a:lstStyle/>
          <a:p>
            <a:pPr algn="ctr"/>
            <a:r>
              <a:rPr lang="fr-FR" sz="3600" b="1" dirty="0">
                <a:latin typeface="Calibri" panose="020F0502020204030204" pitchFamily="34" charset="0"/>
                <a:cs typeface="Calibri" panose="020F0502020204030204" pitchFamily="34" charset="0"/>
              </a:rPr>
              <a:t>La cotisation annuelle minimum du fonds de travaux est de :</a:t>
            </a:r>
          </a:p>
        </p:txBody>
      </p:sp>
      <p:sp>
        <p:nvSpPr>
          <p:cNvPr id="3" name="Espace réservé du contenu 2"/>
          <p:cNvSpPr>
            <a:spLocks noGrp="1"/>
          </p:cNvSpPr>
          <p:nvPr>
            <p:ph idx="1"/>
          </p:nvPr>
        </p:nvSpPr>
        <p:spPr>
          <a:xfrm>
            <a:off x="685107" y="1192589"/>
            <a:ext cx="10978896" cy="4876258"/>
          </a:xfrm>
        </p:spPr>
        <p:txBody>
          <a:bodyPr>
            <a:normAutofit/>
          </a:bodyPr>
          <a:lstStyle/>
          <a:p>
            <a:r>
              <a:rPr lang="fr-FR" dirty="0"/>
              <a:t>2,5 % du montant des travaux prévus dans le plan pluriannuel adopté </a:t>
            </a:r>
          </a:p>
          <a:p>
            <a:pPr marL="0" indent="0">
              <a:buNone/>
            </a:pPr>
            <a:r>
              <a:rPr lang="fr-FR" dirty="0"/>
              <a:t>		</a:t>
            </a:r>
            <a:r>
              <a:rPr lang="fr-FR" u="sng" dirty="0"/>
              <a:t>ET A</a:t>
            </a:r>
          </a:p>
          <a:p>
            <a:r>
              <a:rPr lang="fr-FR" dirty="0"/>
              <a:t>5 % du budget prévisionnel </a:t>
            </a:r>
          </a:p>
          <a:p>
            <a:endParaRPr lang="fr-FR" sz="800" dirty="0"/>
          </a:p>
          <a:p>
            <a:pPr marL="0" indent="0">
              <a:buNone/>
            </a:pPr>
            <a:r>
              <a:rPr lang="fr-FR" dirty="0"/>
              <a:t>               </a:t>
            </a:r>
            <a:r>
              <a:rPr lang="fr-FR" sz="3000" dirty="0"/>
              <a:t>si 2,5 % du montant du PPT       à 5 % du budget prévisionnel :  </a:t>
            </a:r>
          </a:p>
          <a:p>
            <a:pPr marL="0" indent="0">
              <a:buNone/>
            </a:pPr>
            <a:r>
              <a:rPr lang="fr-FR" sz="3000" dirty="0"/>
              <a:t>      </a:t>
            </a:r>
          </a:p>
          <a:p>
            <a:pPr marL="0" indent="0" algn="ctr">
              <a:buNone/>
            </a:pPr>
            <a:endParaRPr lang="fr-FR" sz="3000" dirty="0"/>
          </a:p>
          <a:p>
            <a:pPr marL="0" indent="0" algn="ctr">
              <a:buNone/>
            </a:pPr>
            <a:r>
              <a:rPr lang="fr-FR" sz="3000" dirty="0"/>
              <a:t>              si 2,5 % du montant du PPT        à 5 % du budget prévisionnel :      </a:t>
            </a:r>
          </a:p>
          <a:p>
            <a:pPr marL="0" indent="0" algn="ctr">
              <a:buNone/>
            </a:pPr>
            <a:endParaRPr lang="fr-FR" sz="3000" dirty="0"/>
          </a:p>
        </p:txBody>
      </p:sp>
      <p:sp>
        <p:nvSpPr>
          <p:cNvPr id="5" name="Flèche droite 4"/>
          <p:cNvSpPr/>
          <p:nvPr/>
        </p:nvSpPr>
        <p:spPr>
          <a:xfrm>
            <a:off x="1024148" y="3107621"/>
            <a:ext cx="736489" cy="29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e 9">
            <a:extLst>
              <a:ext uri="{FF2B5EF4-FFF2-40B4-BE49-F238E27FC236}">
                <a16:creationId xmlns:a16="http://schemas.microsoft.com/office/drawing/2014/main" id="{89FFEE78-CE4B-4339-9EB0-9C78DCC4E523}"/>
              </a:ext>
            </a:extLst>
          </p:cNvPr>
          <p:cNvGrpSpPr/>
          <p:nvPr/>
        </p:nvGrpSpPr>
        <p:grpSpPr>
          <a:xfrm>
            <a:off x="6372363" y="4608544"/>
            <a:ext cx="493776" cy="420624"/>
            <a:chOff x="8741664" y="1115568"/>
            <a:chExt cx="493776" cy="420624"/>
          </a:xfrm>
        </p:grpSpPr>
        <p:cxnSp>
          <p:nvCxnSpPr>
            <p:cNvPr id="7" name="Connecteur droit 6">
              <a:extLst>
                <a:ext uri="{FF2B5EF4-FFF2-40B4-BE49-F238E27FC236}">
                  <a16:creationId xmlns:a16="http://schemas.microsoft.com/office/drawing/2014/main" id="{6803EABF-CB52-4C32-8A63-3F47CB592DA4}"/>
                </a:ext>
              </a:extLst>
            </p:cNvPr>
            <p:cNvCxnSpPr/>
            <p:nvPr/>
          </p:nvCxnSpPr>
          <p:spPr>
            <a:xfrm flipH="1">
              <a:off x="8741664" y="1115568"/>
              <a:ext cx="475488" cy="2651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D64D402-EB17-4808-AC69-07B0D7C190B6}"/>
                </a:ext>
              </a:extLst>
            </p:cNvPr>
            <p:cNvCxnSpPr/>
            <p:nvPr/>
          </p:nvCxnSpPr>
          <p:spPr>
            <a:xfrm>
              <a:off x="8750808" y="1380744"/>
              <a:ext cx="484632" cy="1554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e 11">
            <a:extLst>
              <a:ext uri="{FF2B5EF4-FFF2-40B4-BE49-F238E27FC236}">
                <a16:creationId xmlns:a16="http://schemas.microsoft.com/office/drawing/2014/main" id="{E70A48FB-D13E-44AE-8F0C-FE37F7F59DB9}"/>
              </a:ext>
            </a:extLst>
          </p:cNvPr>
          <p:cNvGrpSpPr/>
          <p:nvPr/>
        </p:nvGrpSpPr>
        <p:grpSpPr>
          <a:xfrm rot="10800000">
            <a:off x="6248863" y="3008376"/>
            <a:ext cx="493776" cy="420624"/>
            <a:chOff x="8741664" y="1115568"/>
            <a:chExt cx="493776" cy="420624"/>
          </a:xfrm>
        </p:grpSpPr>
        <p:cxnSp>
          <p:nvCxnSpPr>
            <p:cNvPr id="13" name="Connecteur droit 12">
              <a:extLst>
                <a:ext uri="{FF2B5EF4-FFF2-40B4-BE49-F238E27FC236}">
                  <a16:creationId xmlns:a16="http://schemas.microsoft.com/office/drawing/2014/main" id="{2F07A9B6-4B75-4873-8957-5595DDFD52BD}"/>
                </a:ext>
              </a:extLst>
            </p:cNvPr>
            <p:cNvCxnSpPr/>
            <p:nvPr/>
          </p:nvCxnSpPr>
          <p:spPr>
            <a:xfrm flipH="1">
              <a:off x="8741664" y="1115568"/>
              <a:ext cx="475488" cy="2651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CDCDF937-ED4A-480C-B4F2-B949906EDCC6}"/>
                </a:ext>
              </a:extLst>
            </p:cNvPr>
            <p:cNvCxnSpPr/>
            <p:nvPr/>
          </p:nvCxnSpPr>
          <p:spPr>
            <a:xfrm>
              <a:off x="8750808" y="1380744"/>
              <a:ext cx="484632" cy="1554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ZoneTexte 3"/>
          <p:cNvSpPr txBox="1"/>
          <p:nvPr/>
        </p:nvSpPr>
        <p:spPr>
          <a:xfrm>
            <a:off x="2853976" y="3630718"/>
            <a:ext cx="5742879" cy="52322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2,5 % du plan pluriannuel de travaux </a:t>
            </a:r>
          </a:p>
        </p:txBody>
      </p:sp>
      <p:sp>
        <p:nvSpPr>
          <p:cNvPr id="16" name="Flèche droite 15"/>
          <p:cNvSpPr/>
          <p:nvPr/>
        </p:nvSpPr>
        <p:spPr>
          <a:xfrm>
            <a:off x="1024147" y="4670988"/>
            <a:ext cx="736489" cy="29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ZoneTexte 16"/>
          <p:cNvSpPr txBox="1"/>
          <p:nvPr/>
        </p:nvSpPr>
        <p:spPr>
          <a:xfrm>
            <a:off x="2895283" y="5416605"/>
            <a:ext cx="5742879" cy="523220"/>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5 % du budget prévisionnel</a:t>
            </a:r>
          </a:p>
        </p:txBody>
      </p:sp>
    </p:spTree>
    <p:extLst>
      <p:ext uri="{BB962C8B-B14F-4D97-AF65-F5344CB8AC3E}">
        <p14:creationId xmlns:p14="http://schemas.microsoft.com/office/powerpoint/2010/main" val="123957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2">
              <a:lumMod val="60000"/>
              <a:lumOff val="40000"/>
            </a:schemeClr>
          </a:solidFill>
        </p:spPr>
        <p:txBody>
          <a:bodyPr/>
          <a:lstStyle/>
          <a:p>
            <a:r>
              <a:rPr lang="fr-FR" dirty="0">
                <a:latin typeface="+mn-lt"/>
              </a:rPr>
              <a:t>Budget prévisionnel : 			500 000 €</a:t>
            </a:r>
            <a:br>
              <a:rPr lang="fr-FR" dirty="0">
                <a:latin typeface="+mn-lt"/>
              </a:rPr>
            </a:br>
            <a:r>
              <a:rPr lang="fr-FR" dirty="0">
                <a:latin typeface="+mn-lt"/>
              </a:rPr>
              <a:t>Plan pluriannuel de travaux : 	850 000 €</a:t>
            </a:r>
          </a:p>
        </p:txBody>
      </p:sp>
      <p:sp>
        <p:nvSpPr>
          <p:cNvPr id="3" name="Espace réservé du contenu 2"/>
          <p:cNvSpPr>
            <a:spLocks noGrp="1"/>
          </p:cNvSpPr>
          <p:nvPr>
            <p:ph idx="1"/>
          </p:nvPr>
        </p:nvSpPr>
        <p:spPr>
          <a:xfrm>
            <a:off x="418069" y="1594966"/>
            <a:ext cx="11221996" cy="4351338"/>
          </a:xfrm>
        </p:spPr>
        <p:txBody>
          <a:bodyPr>
            <a:normAutofit/>
          </a:bodyPr>
          <a:lstStyle/>
          <a:p>
            <a:pPr algn="just"/>
            <a:r>
              <a:rPr lang="fr-FR" dirty="0"/>
              <a:t>Cotisation annuelle minimum du fonds de travaux à prendre en considération:</a:t>
            </a:r>
          </a:p>
          <a:p>
            <a:pPr marL="0" indent="0" algn="just">
              <a:buNone/>
            </a:pPr>
            <a:endParaRPr lang="fr-FR" dirty="0"/>
          </a:p>
          <a:p>
            <a:pPr marL="0" indent="0" algn="just">
              <a:buNone/>
            </a:pPr>
            <a:r>
              <a:rPr lang="fr-FR" dirty="0"/>
              <a:t>          5 % du budget prévisionnel (500 000 €)           25 000 €</a:t>
            </a:r>
          </a:p>
          <a:p>
            <a:pPr marL="0" indent="0" algn="just">
              <a:buNone/>
            </a:pPr>
            <a:endParaRPr lang="fr-FR" dirty="0"/>
          </a:p>
          <a:p>
            <a:pPr marL="0" indent="0" algn="just">
              <a:buNone/>
            </a:pPr>
            <a:r>
              <a:rPr lang="fr-FR" dirty="0"/>
              <a:t>         2,5 % du plan pluriannuel de travaux (850 000 €)           21 250 €</a:t>
            </a:r>
          </a:p>
          <a:p>
            <a:pPr marL="0" indent="0" algn="just">
              <a:buNone/>
            </a:pPr>
            <a:endParaRPr lang="fr-FR" dirty="0"/>
          </a:p>
        </p:txBody>
      </p:sp>
      <p:sp>
        <p:nvSpPr>
          <p:cNvPr id="4" name="ZoneTexte 3"/>
          <p:cNvSpPr txBox="1"/>
          <p:nvPr/>
        </p:nvSpPr>
        <p:spPr>
          <a:xfrm>
            <a:off x="551936" y="5126059"/>
            <a:ext cx="10649464" cy="1446550"/>
          </a:xfrm>
          <a:prstGeom prst="rect">
            <a:avLst/>
          </a:prstGeom>
          <a:solidFill>
            <a:schemeClr val="accent6">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4400" b="1" i="0" u="none" strike="noStrike" kern="1200" cap="none" spc="0" normalizeH="0" baseline="0" noProof="0" dirty="0">
                <a:ln>
                  <a:noFill/>
                </a:ln>
                <a:solidFill>
                  <a:prstClr val="black"/>
                </a:solidFill>
                <a:effectLst/>
                <a:uLnTx/>
                <a:uFillTx/>
                <a:latin typeface="Calibri" panose="020F0502020204030204"/>
                <a:ea typeface="+mn-ea"/>
                <a:cs typeface="+mn-cs"/>
              </a:rPr>
              <a:t> 5 % du budget prévisionnel reste la référence </a:t>
            </a:r>
          </a:p>
        </p:txBody>
      </p:sp>
      <p:sp>
        <p:nvSpPr>
          <p:cNvPr id="5" name="Est égal à 4">
            <a:extLst>
              <a:ext uri="{FF2B5EF4-FFF2-40B4-BE49-F238E27FC236}">
                <a16:creationId xmlns:a16="http://schemas.microsoft.com/office/drawing/2014/main" id="{FE33333C-A86F-48F8-8A59-38D9FD1FA353}"/>
              </a:ext>
            </a:extLst>
          </p:cNvPr>
          <p:cNvSpPr/>
          <p:nvPr/>
        </p:nvSpPr>
        <p:spPr>
          <a:xfrm>
            <a:off x="6934201" y="3073409"/>
            <a:ext cx="859971" cy="37011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t égal à 5">
            <a:extLst>
              <a:ext uri="{FF2B5EF4-FFF2-40B4-BE49-F238E27FC236}">
                <a16:creationId xmlns:a16="http://schemas.microsoft.com/office/drawing/2014/main" id="{4BCE4150-C4BB-4F22-BFD3-B43A13A0A978}"/>
              </a:ext>
            </a:extLst>
          </p:cNvPr>
          <p:cNvSpPr/>
          <p:nvPr/>
        </p:nvSpPr>
        <p:spPr>
          <a:xfrm>
            <a:off x="8251371" y="4072520"/>
            <a:ext cx="859971" cy="37011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lèche : droite 6">
            <a:extLst>
              <a:ext uri="{FF2B5EF4-FFF2-40B4-BE49-F238E27FC236}">
                <a16:creationId xmlns:a16="http://schemas.microsoft.com/office/drawing/2014/main" id="{652A4264-3B9D-4725-9530-78592858524B}"/>
              </a:ext>
            </a:extLst>
          </p:cNvPr>
          <p:cNvSpPr/>
          <p:nvPr/>
        </p:nvSpPr>
        <p:spPr>
          <a:xfrm>
            <a:off x="511629" y="3018981"/>
            <a:ext cx="601948" cy="3701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lèche : droite 7">
            <a:extLst>
              <a:ext uri="{FF2B5EF4-FFF2-40B4-BE49-F238E27FC236}">
                <a16:creationId xmlns:a16="http://schemas.microsoft.com/office/drawing/2014/main" id="{8BDDAC8F-CD92-48D3-B7D6-F9797FE43202}"/>
              </a:ext>
            </a:extLst>
          </p:cNvPr>
          <p:cNvSpPr/>
          <p:nvPr/>
        </p:nvSpPr>
        <p:spPr>
          <a:xfrm>
            <a:off x="511629" y="4141473"/>
            <a:ext cx="601948" cy="3701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11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325563"/>
          </a:xfrm>
          <a:solidFill>
            <a:schemeClr val="accent2">
              <a:lumMod val="40000"/>
              <a:lumOff val="60000"/>
            </a:schemeClr>
          </a:solidFill>
        </p:spPr>
        <p:txBody>
          <a:bodyPr/>
          <a:lstStyle/>
          <a:p>
            <a:r>
              <a:rPr lang="fr-FR" dirty="0">
                <a:latin typeface="+mn-lt"/>
              </a:rPr>
              <a:t>Budget prévisionnel : 			300 000 €</a:t>
            </a:r>
            <a:br>
              <a:rPr lang="fr-FR" dirty="0">
                <a:latin typeface="+mn-lt"/>
              </a:rPr>
            </a:br>
            <a:r>
              <a:rPr lang="fr-FR" dirty="0">
                <a:latin typeface="+mn-lt"/>
              </a:rPr>
              <a:t>Plan pluriannuel de travaux : 	850 000 €</a:t>
            </a:r>
          </a:p>
        </p:txBody>
      </p:sp>
      <p:sp>
        <p:nvSpPr>
          <p:cNvPr id="3" name="Espace réservé du contenu 2"/>
          <p:cNvSpPr>
            <a:spLocks noGrp="1"/>
          </p:cNvSpPr>
          <p:nvPr>
            <p:ph idx="1"/>
          </p:nvPr>
        </p:nvSpPr>
        <p:spPr>
          <a:xfrm>
            <a:off x="568713" y="1825625"/>
            <a:ext cx="11162370" cy="4351338"/>
          </a:xfrm>
        </p:spPr>
        <p:txBody>
          <a:bodyPr>
            <a:normAutofit/>
          </a:bodyPr>
          <a:lstStyle/>
          <a:p>
            <a:r>
              <a:rPr lang="fr-FR" dirty="0"/>
              <a:t>Cotisation annuelle minimum du fonds de travaux à prendre en considération:</a:t>
            </a:r>
          </a:p>
          <a:p>
            <a:endParaRPr lang="fr-FR" dirty="0"/>
          </a:p>
          <a:p>
            <a:pPr marL="0" indent="0">
              <a:buNone/>
            </a:pPr>
            <a:r>
              <a:rPr lang="fr-FR" dirty="0"/>
              <a:t>        5 % du budget prévisionnel (300 000 €)           15 000 €</a:t>
            </a:r>
          </a:p>
          <a:p>
            <a:pPr>
              <a:buFont typeface="Wingdings" panose="05000000000000000000" pitchFamily="2" charset="2"/>
              <a:buChar char="q"/>
            </a:pPr>
            <a:endParaRPr lang="fr-FR" dirty="0"/>
          </a:p>
          <a:p>
            <a:pPr marL="0" indent="0">
              <a:buNone/>
            </a:pPr>
            <a:r>
              <a:rPr lang="fr-FR" dirty="0"/>
              <a:t>        2,5 % du plan pluriannuel de travaux (850 000 €)           21 250 €</a:t>
            </a:r>
          </a:p>
          <a:p>
            <a:endParaRPr lang="fr-FR" dirty="0"/>
          </a:p>
          <a:p>
            <a:pPr marL="0" indent="0">
              <a:buNone/>
            </a:pPr>
            <a:endParaRPr lang="fr-FR" dirty="0"/>
          </a:p>
        </p:txBody>
      </p:sp>
      <p:sp>
        <p:nvSpPr>
          <p:cNvPr id="4" name="ZoneTexte 3"/>
          <p:cNvSpPr txBox="1"/>
          <p:nvPr/>
        </p:nvSpPr>
        <p:spPr>
          <a:xfrm>
            <a:off x="1870951" y="5258554"/>
            <a:ext cx="7756864" cy="646331"/>
          </a:xfrm>
          <a:prstGeom prst="rect">
            <a:avLst/>
          </a:prstGeom>
          <a:solidFill>
            <a:srgbClr val="00B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3600" b="0" i="0" u="none" strike="noStrike" kern="1200" cap="none" spc="0" normalizeH="0" baseline="0" noProof="0" dirty="0">
                <a:ln>
                  <a:noFill/>
                </a:ln>
                <a:solidFill>
                  <a:prstClr val="black"/>
                </a:solidFill>
                <a:effectLst/>
                <a:uLnTx/>
                <a:uFillTx/>
                <a:latin typeface="Calibri" panose="020F0502020204030204"/>
                <a:ea typeface="+mn-ea"/>
                <a:cs typeface="+mn-cs"/>
              </a:rPr>
              <a:t>2,5 % du plan pluriannuel de travaux </a:t>
            </a:r>
          </a:p>
        </p:txBody>
      </p:sp>
      <p:sp>
        <p:nvSpPr>
          <p:cNvPr id="5" name="Est égal à 4">
            <a:extLst>
              <a:ext uri="{FF2B5EF4-FFF2-40B4-BE49-F238E27FC236}">
                <a16:creationId xmlns:a16="http://schemas.microsoft.com/office/drawing/2014/main" id="{32E5B328-C66C-454C-9652-6587FCB8261C}"/>
              </a:ext>
            </a:extLst>
          </p:cNvPr>
          <p:cNvSpPr/>
          <p:nvPr/>
        </p:nvSpPr>
        <p:spPr>
          <a:xfrm>
            <a:off x="6985908" y="3253161"/>
            <a:ext cx="859971" cy="37011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t égal à 5">
            <a:extLst>
              <a:ext uri="{FF2B5EF4-FFF2-40B4-BE49-F238E27FC236}">
                <a16:creationId xmlns:a16="http://schemas.microsoft.com/office/drawing/2014/main" id="{337090ED-7D17-42C6-945B-974EB68E68E8}"/>
              </a:ext>
            </a:extLst>
          </p:cNvPr>
          <p:cNvSpPr/>
          <p:nvPr/>
        </p:nvSpPr>
        <p:spPr>
          <a:xfrm>
            <a:off x="8294914" y="4267951"/>
            <a:ext cx="859971" cy="37011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lèche : droite 6">
            <a:extLst>
              <a:ext uri="{FF2B5EF4-FFF2-40B4-BE49-F238E27FC236}">
                <a16:creationId xmlns:a16="http://schemas.microsoft.com/office/drawing/2014/main" id="{8174B3C1-AAE8-48D2-894E-8F6158DB34C4}"/>
              </a:ext>
            </a:extLst>
          </p:cNvPr>
          <p:cNvSpPr/>
          <p:nvPr/>
        </p:nvSpPr>
        <p:spPr>
          <a:xfrm>
            <a:off x="556183" y="3329362"/>
            <a:ext cx="601948" cy="3701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lèche : droite 7">
            <a:extLst>
              <a:ext uri="{FF2B5EF4-FFF2-40B4-BE49-F238E27FC236}">
                <a16:creationId xmlns:a16="http://schemas.microsoft.com/office/drawing/2014/main" id="{FC940E3F-F214-4345-8C86-71CC7B3EDDA4}"/>
              </a:ext>
            </a:extLst>
          </p:cNvPr>
          <p:cNvSpPr/>
          <p:nvPr/>
        </p:nvSpPr>
        <p:spPr>
          <a:xfrm>
            <a:off x="568604" y="4251247"/>
            <a:ext cx="601948" cy="37011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marR="0" lvl="0" indent="-285750" algn="ctr"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1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121920" y="160078"/>
            <a:ext cx="11887200" cy="1044254"/>
          </a:xfrm>
          <a:solidFill>
            <a:schemeClr val="accent3">
              <a:lumMod val="60000"/>
              <a:lumOff val="40000"/>
            </a:schemeClr>
          </a:solidFill>
          <a:ln>
            <a:solidFill>
              <a:schemeClr val="bg1">
                <a:lumMod val="95000"/>
              </a:schemeClr>
            </a:solidFill>
          </a:ln>
        </p:spPr>
        <p:txBody>
          <a:bodyPr>
            <a:normAutofit fontScale="90000"/>
          </a:bodyPr>
          <a:lstStyle/>
          <a:p>
            <a:pPr lvl="0" algn="ctr">
              <a:lnSpc>
                <a:spcPct val="100000"/>
              </a:lnSpc>
              <a:spcBef>
                <a:spcPts val="0"/>
              </a:spcBef>
            </a:pPr>
            <a:r>
              <a:rPr lang="fr-FR" sz="3900" b="1" dirty="0">
                <a:solidFill>
                  <a:prstClr val="black">
                    <a:lumMod val="90000"/>
                    <a:lumOff val="10000"/>
                  </a:prstClr>
                </a:solidFill>
                <a:latin typeface="Tw Cen MT" panose="020B0602020104020603"/>
                <a:ea typeface="+mn-ea"/>
                <a:cs typeface="+mn-cs"/>
              </a:rPr>
              <a:t>  LE NOUVEAU FONDS DE TRAVAUX : </a:t>
            </a:r>
            <a:r>
              <a:rPr lang="fr-FR" sz="3900" b="1" dirty="0">
                <a:solidFill>
                  <a:srgbClr val="FF0000"/>
                </a:solidFill>
                <a:latin typeface="Tw Cen MT" panose="020B0602020104020603"/>
                <a:ea typeface="+mn-ea"/>
                <a:cs typeface="+mn-cs"/>
              </a:rPr>
              <a:t>SUSPENSION DES COTISATIONS DU FONDS DE TRAVAUX</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121920" y="1204332"/>
            <a:ext cx="11887200" cy="5218239"/>
          </a:xfrm>
        </p:spPr>
        <p:txBody>
          <a:bodyPr>
            <a:noAutofit/>
          </a:bodyPr>
          <a:lstStyle/>
          <a:p>
            <a:pPr algn="just"/>
            <a:r>
              <a:rPr lang="fr-FR" sz="800" dirty="0">
                <a:solidFill>
                  <a:prstClr val="black"/>
                </a:solidFill>
                <a:latin typeface="Tw Cen MT" panose="020B0602020104020603"/>
              </a:rPr>
              <a:t>  </a:t>
            </a:r>
          </a:p>
          <a:p>
            <a:pPr marL="0" indent="0" algn="ctr">
              <a:buNone/>
            </a:pPr>
            <a:r>
              <a:rPr lang="fr-FR" sz="2400" b="1" dirty="0">
                <a:hlinkClick r:id="rId2"/>
              </a:rPr>
              <a:t>Article 14-2-1</a:t>
            </a:r>
            <a:r>
              <a:rPr lang="fr-FR" sz="2400" b="1" dirty="0"/>
              <a:t> du 10 JUILLET 1965</a:t>
            </a:r>
            <a:br>
              <a:rPr lang="fr-FR" sz="2400" dirty="0"/>
            </a:br>
            <a:endParaRPr lang="fr-FR" sz="2400" dirty="0"/>
          </a:p>
          <a:p>
            <a:pPr marL="0" indent="0" algn="just">
              <a:buNone/>
            </a:pPr>
            <a:r>
              <a:rPr lang="fr-FR" sz="3600" dirty="0"/>
              <a:t>L'assemblée générale se prononce sur la question de la </a:t>
            </a:r>
            <a:r>
              <a:rPr lang="fr-FR" sz="3600" dirty="0">
                <a:solidFill>
                  <a:srgbClr val="FF0000"/>
                </a:solidFill>
              </a:rPr>
              <a:t>suspension</a:t>
            </a:r>
            <a:r>
              <a:rPr lang="fr-FR" sz="3600" dirty="0"/>
              <a:t> des cotisations au fonds de travaux lorsque son </a:t>
            </a:r>
            <a:r>
              <a:rPr lang="fr-FR" sz="3600" dirty="0">
                <a:solidFill>
                  <a:srgbClr val="FF0000"/>
                </a:solidFill>
              </a:rPr>
              <a:t>montant excède le montant du budget prévisionnel </a:t>
            </a:r>
            <a:r>
              <a:rPr lang="fr-FR" sz="3600" dirty="0"/>
              <a:t>mentionné à l'article 14-1. </a:t>
            </a:r>
          </a:p>
          <a:p>
            <a:pPr marL="0" indent="0" algn="just">
              <a:buNone/>
            </a:pPr>
            <a:endParaRPr lang="fr-FR" sz="2500" dirty="0"/>
          </a:p>
          <a:p>
            <a:pPr marL="0" indent="0" algn="just">
              <a:buNone/>
            </a:pPr>
            <a:r>
              <a:rPr lang="fr-FR" sz="3600" dirty="0"/>
              <a:t>Lorsqu'un plan pluriannuel de travaux a été adopté par l'assemblée générale, celle-ci se prononce sur cette suspension lorsque </a:t>
            </a:r>
            <a:r>
              <a:rPr lang="fr-FR" sz="3600" dirty="0">
                <a:solidFill>
                  <a:srgbClr val="FF0000"/>
                </a:solidFill>
              </a:rPr>
              <a:t>le montant du fonds de travaux excède, en outre, 50 % du montant des travaux prévus dans le plan adopté.</a:t>
            </a:r>
          </a:p>
          <a:p>
            <a:pPr marL="0" indent="0">
              <a:buNone/>
            </a:pPr>
            <a:br>
              <a:rPr lang="fr-FR" sz="1800" dirty="0"/>
            </a:br>
            <a:endParaRPr lang="fr-FR" sz="800" dirty="0">
              <a:solidFill>
                <a:prstClr val="black"/>
              </a:solidFill>
              <a:latin typeface="Tw Cen MT" panose="020B0602020104020603"/>
            </a:endParaRPr>
          </a:p>
        </p:txBody>
      </p:sp>
    </p:spTree>
    <p:extLst>
      <p:ext uri="{BB962C8B-B14F-4D97-AF65-F5344CB8AC3E}">
        <p14:creationId xmlns:p14="http://schemas.microsoft.com/office/powerpoint/2010/main" val="412232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marL="285750" indent="-285750" defTabSz="457200">
          <a:buFontTx/>
          <a:buChar char="-"/>
          <a:defRPr sz="20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2590</Words>
  <Application>Microsoft Office PowerPoint</Application>
  <PresentationFormat>Grand écran</PresentationFormat>
  <Paragraphs>440</Paragraphs>
  <Slides>32</Slides>
  <Notes>4</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32</vt:i4>
      </vt:variant>
    </vt:vector>
  </HeadingPairs>
  <TitlesOfParts>
    <vt:vector size="46" baseType="lpstr">
      <vt:lpstr>Arial</vt:lpstr>
      <vt:lpstr>Arial</vt:lpstr>
      <vt:lpstr>Arial Black</vt:lpstr>
      <vt:lpstr>Arial Rounded MT Bold</vt:lpstr>
      <vt:lpstr>Calibri</vt:lpstr>
      <vt:lpstr>Calibri Light</vt:lpstr>
      <vt:lpstr>robotoslab</vt:lpstr>
      <vt:lpstr>sourcesanspro</vt:lpstr>
      <vt:lpstr>Tw Cen MT</vt:lpstr>
      <vt:lpstr>Wingdings</vt:lpstr>
      <vt:lpstr>Wingdings 3</vt:lpstr>
      <vt:lpstr>1_Thème Office</vt:lpstr>
      <vt:lpstr>Nouvelle présentation</vt:lpstr>
      <vt:lpstr>2_Thème Office</vt:lpstr>
      <vt:lpstr>Présentation PowerPoint</vt:lpstr>
      <vt:lpstr>Présentation PowerPoint</vt:lpstr>
      <vt:lpstr>  LE NOUVEAU FONDS DE TRAVAUX : OBJET</vt:lpstr>
      <vt:lpstr>  LE NOUVEAU FONDS DE TRAVAUX : CONSTITUTION ET AFFECATATION</vt:lpstr>
      <vt:lpstr>  LE NOUVEAU FONDS DE TRAVAUX : FIXATION DE LA COTISATION MINIMUM</vt:lpstr>
      <vt:lpstr>La cotisation annuelle minimum du fonds de travaux est de :</vt:lpstr>
      <vt:lpstr>Budget prévisionnel :    500 000 € Plan pluriannuel de travaux :  850 000 €</vt:lpstr>
      <vt:lpstr>Budget prévisionnel :    300 000 € Plan pluriannuel de travaux :  850 000 €</vt:lpstr>
      <vt:lpstr>  LE NOUVEAU FONDS DE TRAVAUX : SUSPENSION DES COTISATIONS DU FONDS DE TRAVAUX</vt:lpstr>
      <vt:lpstr>  LE NOUVEAU FONDS DE TRAVAUX : ATTACHEMENT AU LOT</vt:lpstr>
      <vt:lpstr>  La gestion des règlements partiels des appels de fonds </vt:lpstr>
      <vt:lpstr>Présentation PowerPoint</vt:lpstr>
      <vt:lpstr>Présentation PowerPoint</vt:lpstr>
      <vt:lpstr>105 Fonds de travaux</vt:lpstr>
      <vt:lpstr>  le contrôle comptable du fonds de travaux</vt:lpstr>
      <vt:lpstr>Eclatement du fonds de travaux en sous comptes</vt:lpstr>
      <vt:lpstr>Présentation PowerPoint</vt:lpstr>
      <vt:lpstr>  Le contrôle financier du fonds de travaux</vt:lpstr>
      <vt:lpstr>  Le contrôle financier du fonds de travaux</vt:lpstr>
      <vt:lpstr>Présentation PowerPoint</vt:lpstr>
      <vt:lpstr>   Les conséquences d’une affectation en clé générale du fonds de travaux (Partie 1)  </vt:lpstr>
      <vt:lpstr>    Les conséquences d’une affectation aveugle du fonds de travaux (Partie 2)  </vt:lpstr>
      <vt:lpstr>Présentation PowerPoint</vt:lpstr>
      <vt:lpstr>  LE FONDS DE TRAVAUX ACQUIS AU LOT</vt:lpstr>
      <vt:lpstr>Présentation PowerPoint</vt:lpstr>
      <vt:lpstr>Les nouvelles mesures issues de la loi « Climat et Résilience »</vt:lpstr>
      <vt:lpstr>Ce plan pluriannuel de travaux devra mettre en exergue :</vt:lpstr>
      <vt:lpstr>Les nouvelles mesures issues de la loi « Climat et Résilience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Emile HAGEGE</dc:creator>
  <cp:lastModifiedBy>suivi</cp:lastModifiedBy>
  <cp:revision>44</cp:revision>
  <cp:lastPrinted>2024-06-21T16:56:25Z</cp:lastPrinted>
  <dcterms:created xsi:type="dcterms:W3CDTF">2024-06-07T15:19:56Z</dcterms:created>
  <dcterms:modified xsi:type="dcterms:W3CDTF">2025-04-03T14:27:32Z</dcterms:modified>
</cp:coreProperties>
</file>