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703" r:id="rId2"/>
    <p:sldId id="688" r:id="rId3"/>
    <p:sldId id="714" r:id="rId4"/>
    <p:sldId id="700" r:id="rId5"/>
    <p:sldId id="647" r:id="rId6"/>
    <p:sldId id="695" r:id="rId7"/>
    <p:sldId id="696" r:id="rId8"/>
    <p:sldId id="697" r:id="rId9"/>
    <p:sldId id="645" r:id="rId10"/>
    <p:sldId id="646" r:id="rId11"/>
    <p:sldId id="689" r:id="rId12"/>
    <p:sldId id="701" r:id="rId13"/>
    <p:sldId id="711" r:id="rId14"/>
    <p:sldId id="710" r:id="rId15"/>
    <p:sldId id="712" r:id="rId16"/>
    <p:sldId id="713" r:id="rId17"/>
    <p:sldId id="698" r:id="rId18"/>
    <p:sldId id="718" r:id="rId19"/>
    <p:sldId id="719" r:id="rId20"/>
    <p:sldId id="660" r:id="rId21"/>
    <p:sldId id="715" r:id="rId22"/>
    <p:sldId id="721" r:id="rId23"/>
    <p:sldId id="722" r:id="rId24"/>
    <p:sldId id="723" r:id="rId25"/>
    <p:sldId id="724" r:id="rId26"/>
    <p:sldId id="725" r:id="rId27"/>
    <p:sldId id="666" r:id="rId28"/>
    <p:sldId id="720" r:id="rId29"/>
    <p:sldId id="704"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p:normalViewPr>
  <p:slideViewPr>
    <p:cSldViewPr snapToGrid="0">
      <p:cViewPr varScale="1">
        <p:scale>
          <a:sx n="110" d="100"/>
          <a:sy n="110" d="100"/>
        </p:scale>
        <p:origin x="5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09D4B-535C-4AE1-B046-190017774C02}" type="datetimeFigureOut">
              <a:rPr lang="fr-FR" smtClean="0"/>
              <a:t>08/04/2025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9A6B3-9C7F-42ED-8D63-39438C5F81CD}" type="slidenum">
              <a:rPr lang="fr-FR" smtClean="0"/>
              <a:t>‹N°›</a:t>
            </a:fld>
            <a:endParaRPr lang="fr-FR"/>
          </a:p>
        </p:txBody>
      </p:sp>
    </p:spTree>
    <p:extLst>
      <p:ext uri="{BB962C8B-B14F-4D97-AF65-F5344CB8AC3E}">
        <p14:creationId xmlns:p14="http://schemas.microsoft.com/office/powerpoint/2010/main" val="3269828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fr-FR" altLang="fr-FR" i="1" dirty="0"/>
          </a:p>
        </p:txBody>
      </p:sp>
      <p:sp>
        <p:nvSpPr>
          <p:cNvPr id="276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B6CBCCB-9826-46EC-9E72-B3ADB6B10A35}" type="slidenum">
              <a:rPr lang="fr-FR" altLang="fr-FR" smtClean="0">
                <a:latin typeface="Arial" panose="020B0604020202020204" pitchFamily="34" charset="0"/>
              </a:rPr>
              <a:pPr/>
              <a:t>2</a:t>
            </a:fld>
            <a:endParaRPr lang="fr-FR" altLang="fr-FR">
              <a:latin typeface="Arial" panose="020B0604020202020204" pitchFamily="34" charset="0"/>
            </a:endParaRPr>
          </a:p>
        </p:txBody>
      </p:sp>
    </p:spTree>
    <p:extLst>
      <p:ext uri="{BB962C8B-B14F-4D97-AF65-F5344CB8AC3E}">
        <p14:creationId xmlns:p14="http://schemas.microsoft.com/office/powerpoint/2010/main" val="1537944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Voilà comment ça se passe dans vos documents comptables lorsque le syndic reçoit une facture et paye ensuite cette facture.</a:t>
            </a:r>
          </a:p>
          <a:p>
            <a:endParaRPr lang="fr-FR" altLang="fr-FR"/>
          </a:p>
          <a:p>
            <a:r>
              <a:rPr lang="fr-FR" altLang="fr-FR"/>
              <a:t>Finalement comptabilité double permet de traduire l’inscription dans les comptes de la copropriétés d’une charges et dépenses mais également de pouvoir vérifier si la recette ou le débit attendu dans la trésorerie de la copropriété s’est bien faite (= si la facture a été payé ou si les appels de fonds par les copropriétaires ont été payés).</a:t>
            </a:r>
          </a:p>
          <a:p>
            <a:endParaRPr lang="fr-FR" altLang="fr-FR"/>
          </a:p>
          <a:p>
            <a:r>
              <a:rPr lang="fr-FR" altLang="fr-FR"/>
              <a:t>Un des principes majeurs de la comptabilité est qu’elle doit être tenue en partie double. </a:t>
            </a:r>
            <a:r>
              <a:rPr lang="fr-FR" altLang="fr-FR" b="1"/>
              <a:t>Autrement dit pour chaque mouvement sur un compte, il va y avoir l’enrichissement ou l’appauvrissement d’un autre compte</a:t>
            </a:r>
            <a:r>
              <a:rPr lang="fr-FR" altLang="fr-FR"/>
              <a:t>. Exemple : schématiquement si l’on affecte une somme au paiement d’un fournisseur (sur son compte), il va falloir aller chercher cette somme dans la trésorerie de la copropriété </a:t>
            </a:r>
            <a:r>
              <a:rPr lang="fr-FR" altLang="fr-FR">
                <a:sym typeface="Wingdings" panose="05000000000000000000" pitchFamily="2" charset="2"/>
              </a:rPr>
              <a:t> un débit = un crédit autre part. </a:t>
            </a:r>
            <a:endParaRPr lang="fr-FR" altLang="fr-FR" b="1"/>
          </a:p>
          <a:p>
            <a:endParaRPr lang="fr-FR" altLang="fr-FR"/>
          </a:p>
        </p:txBody>
      </p:sp>
      <p:sp>
        <p:nvSpPr>
          <p:cNvPr id="317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11988A-1C99-4A93-A1B7-6D0DE29652C6}" type="slidenum">
              <a:rPr lang="fr-FR" altLang="fr-FR" smtClean="0">
                <a:latin typeface="Arial" panose="020B0604020202020204" pitchFamily="34" charset="0"/>
              </a:rPr>
              <a:pPr/>
              <a:t>15</a:t>
            </a:fld>
            <a:endParaRPr lang="fr-FR" altLang="fr-FR">
              <a:latin typeface="Arial" panose="020B0604020202020204" pitchFamily="34" charset="0"/>
            </a:endParaRPr>
          </a:p>
        </p:txBody>
      </p:sp>
    </p:spTree>
    <p:extLst>
      <p:ext uri="{BB962C8B-B14F-4D97-AF65-F5344CB8AC3E}">
        <p14:creationId xmlns:p14="http://schemas.microsoft.com/office/powerpoint/2010/main" val="2345193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Voilà comment ça se passe dans vos documents comptables lorsque le syndic reçoit une facture et paye ensuite cette facture.</a:t>
            </a:r>
          </a:p>
          <a:p>
            <a:endParaRPr lang="fr-FR" altLang="fr-FR"/>
          </a:p>
          <a:p>
            <a:r>
              <a:rPr lang="fr-FR" altLang="fr-FR"/>
              <a:t>Finalement comptabilité double permet de traduire l’inscription dans les comptes de la copropriétés d’une charges et dépenses mais également de pouvoir vérifier si la recette ou le débit attendu dans la trésorerie de la copropriété s’est bien faite (= si la facture a été payé ou si les appels de fonds par les copropriétaires ont été payés).</a:t>
            </a:r>
          </a:p>
          <a:p>
            <a:endParaRPr lang="fr-FR" altLang="fr-FR"/>
          </a:p>
          <a:p>
            <a:r>
              <a:rPr lang="fr-FR" altLang="fr-FR"/>
              <a:t>Un des principes majeurs de la comptabilité est qu’elle doit être tenue en partie double. </a:t>
            </a:r>
            <a:r>
              <a:rPr lang="fr-FR" altLang="fr-FR" b="1"/>
              <a:t>Autrement dit pour chaque mouvement sur un compte, il va y avoir l’enrichissement ou l’appauvrissement d’un autre compte</a:t>
            </a:r>
            <a:r>
              <a:rPr lang="fr-FR" altLang="fr-FR"/>
              <a:t>. Exemple : schématiquement si l’on affecte une somme au paiement d’un fournisseur (sur son compte), il va falloir aller chercher cette somme dans la trésorerie de la copropriété </a:t>
            </a:r>
            <a:r>
              <a:rPr lang="fr-FR" altLang="fr-FR">
                <a:sym typeface="Wingdings" panose="05000000000000000000" pitchFamily="2" charset="2"/>
              </a:rPr>
              <a:t> un débit = un crédit autre part. </a:t>
            </a:r>
            <a:endParaRPr lang="fr-FR" altLang="fr-FR" b="1"/>
          </a:p>
          <a:p>
            <a:endParaRPr lang="fr-FR" altLang="fr-FR"/>
          </a:p>
        </p:txBody>
      </p:sp>
      <p:sp>
        <p:nvSpPr>
          <p:cNvPr id="317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11988A-1C99-4A93-A1B7-6D0DE29652C6}" type="slidenum">
              <a:rPr lang="fr-FR" altLang="fr-FR" smtClean="0">
                <a:latin typeface="Arial" panose="020B0604020202020204" pitchFamily="34" charset="0"/>
              </a:rPr>
              <a:pPr/>
              <a:t>16</a:t>
            </a:fld>
            <a:endParaRPr lang="fr-FR" altLang="fr-FR">
              <a:latin typeface="Arial" panose="020B0604020202020204" pitchFamily="34" charset="0"/>
            </a:endParaRPr>
          </a:p>
        </p:txBody>
      </p:sp>
    </p:spTree>
    <p:extLst>
      <p:ext uri="{BB962C8B-B14F-4D97-AF65-F5344CB8AC3E}">
        <p14:creationId xmlns:p14="http://schemas.microsoft.com/office/powerpoint/2010/main" val="2511564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Voilà comment ça se passe dans vos documents comptables lorsque le syndic reçoit une facture et paye ensuite cette facture.</a:t>
            </a:r>
          </a:p>
          <a:p>
            <a:endParaRPr lang="fr-FR" altLang="fr-FR"/>
          </a:p>
          <a:p>
            <a:r>
              <a:rPr lang="fr-FR" altLang="fr-FR"/>
              <a:t>Finalement comptabilité double permet de traduire l’inscription dans les comptes de la copropriétés d’une charges et dépenses mais également de pouvoir vérifier si la recette ou le débit attendu dans la trésorerie de la copropriété s’est bien faite (= si la facture a été payé ou si les appels de fonds par les copropriétaires ont été payés).</a:t>
            </a:r>
          </a:p>
          <a:p>
            <a:endParaRPr lang="fr-FR" altLang="fr-FR"/>
          </a:p>
          <a:p>
            <a:r>
              <a:rPr lang="fr-FR" altLang="fr-FR"/>
              <a:t>Un des principes majeurs de la comptabilité est qu’elle doit être tenue en partie double. </a:t>
            </a:r>
            <a:r>
              <a:rPr lang="fr-FR" altLang="fr-FR" b="1"/>
              <a:t>Autrement dit pour chaque mouvement sur un compte, il va y avoir l’enrichissement ou l’appauvrissement d’un autre compte</a:t>
            </a:r>
            <a:r>
              <a:rPr lang="fr-FR" altLang="fr-FR"/>
              <a:t>. Exemple : schématiquement si l’on affecte une somme au paiement d’un fournisseur (sur son compte), il va falloir aller chercher cette somme dans la trésorerie de la copropriété </a:t>
            </a:r>
            <a:r>
              <a:rPr lang="fr-FR" altLang="fr-FR">
                <a:sym typeface="Wingdings" panose="05000000000000000000" pitchFamily="2" charset="2"/>
              </a:rPr>
              <a:t> un débit = un crédit autre part. </a:t>
            </a:r>
            <a:endParaRPr lang="fr-FR" altLang="fr-FR" b="1"/>
          </a:p>
          <a:p>
            <a:endParaRPr lang="fr-FR" altLang="fr-FR"/>
          </a:p>
        </p:txBody>
      </p:sp>
      <p:sp>
        <p:nvSpPr>
          <p:cNvPr id="317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11988A-1C99-4A93-A1B7-6D0DE29652C6}" type="slidenum">
              <a:rPr lang="fr-FR" altLang="fr-FR" smtClean="0">
                <a:latin typeface="Arial" panose="020B0604020202020204" pitchFamily="34" charset="0"/>
              </a:rPr>
              <a:pPr/>
              <a:t>17</a:t>
            </a:fld>
            <a:endParaRPr lang="fr-FR" altLang="fr-FR">
              <a:latin typeface="Arial" panose="020B0604020202020204" pitchFamily="34" charset="0"/>
            </a:endParaRPr>
          </a:p>
        </p:txBody>
      </p:sp>
    </p:spTree>
    <p:extLst>
      <p:ext uri="{BB962C8B-B14F-4D97-AF65-F5344CB8AC3E}">
        <p14:creationId xmlns:p14="http://schemas.microsoft.com/office/powerpoint/2010/main" val="2533068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Voilà comment ça se passe dans vos documents comptables lorsque le syndic reçoit une facture et paye ensuite cette facture.</a:t>
            </a:r>
          </a:p>
          <a:p>
            <a:endParaRPr lang="fr-FR" altLang="fr-FR"/>
          </a:p>
          <a:p>
            <a:r>
              <a:rPr lang="fr-FR" altLang="fr-FR"/>
              <a:t>Finalement comptabilité double permet de traduire l’inscription dans les comptes de la copropriétés d’une charges et dépenses mais également de pouvoir vérifier si la recette ou le débit attendu dans la trésorerie de la copropriété s’est bien faite (= si la facture a été payé ou si les appels de fonds par les copropriétaires ont été payés).</a:t>
            </a:r>
          </a:p>
          <a:p>
            <a:endParaRPr lang="fr-FR" altLang="fr-FR"/>
          </a:p>
          <a:p>
            <a:r>
              <a:rPr lang="fr-FR" altLang="fr-FR"/>
              <a:t>Un des principes majeurs de la comptabilité est qu’elle doit être tenue en partie double. </a:t>
            </a:r>
            <a:r>
              <a:rPr lang="fr-FR" altLang="fr-FR" b="1"/>
              <a:t>Autrement dit pour chaque mouvement sur un compte, il va y avoir l’enrichissement ou l’appauvrissement d’un autre compte</a:t>
            </a:r>
            <a:r>
              <a:rPr lang="fr-FR" altLang="fr-FR"/>
              <a:t>. Exemple : schématiquement si l’on affecte une somme au paiement d’un fournisseur (sur son compte), il va falloir aller chercher cette somme dans la trésorerie de la copropriété </a:t>
            </a:r>
            <a:r>
              <a:rPr lang="fr-FR" altLang="fr-FR">
                <a:sym typeface="Wingdings" panose="05000000000000000000" pitchFamily="2" charset="2"/>
              </a:rPr>
              <a:t> un débit = un crédit autre part. </a:t>
            </a:r>
            <a:endParaRPr lang="fr-FR" altLang="fr-FR" b="1"/>
          </a:p>
          <a:p>
            <a:endParaRPr lang="fr-FR" altLang="fr-FR"/>
          </a:p>
        </p:txBody>
      </p:sp>
      <p:sp>
        <p:nvSpPr>
          <p:cNvPr id="317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11988A-1C99-4A93-A1B7-6D0DE29652C6}" type="slidenum">
              <a:rPr lang="fr-FR" altLang="fr-FR" smtClean="0">
                <a:latin typeface="Arial" panose="020B0604020202020204" pitchFamily="34" charset="0"/>
              </a:rPr>
              <a:pPr/>
              <a:t>18</a:t>
            </a:fld>
            <a:endParaRPr lang="fr-FR" altLang="fr-FR">
              <a:latin typeface="Arial" panose="020B0604020202020204" pitchFamily="34" charset="0"/>
            </a:endParaRPr>
          </a:p>
        </p:txBody>
      </p:sp>
    </p:spTree>
    <p:extLst>
      <p:ext uri="{BB962C8B-B14F-4D97-AF65-F5344CB8AC3E}">
        <p14:creationId xmlns:p14="http://schemas.microsoft.com/office/powerpoint/2010/main" val="3696821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Voilà comment ça se passe dans vos documents comptables lorsque le syndic reçoit une facture et paye ensuite cette facture.</a:t>
            </a:r>
          </a:p>
          <a:p>
            <a:endParaRPr lang="fr-FR" altLang="fr-FR"/>
          </a:p>
          <a:p>
            <a:r>
              <a:rPr lang="fr-FR" altLang="fr-FR"/>
              <a:t>Finalement comptabilité double permet de traduire l’inscription dans les comptes de la copropriétés d’une charges et dépenses mais également de pouvoir vérifier si la recette ou le débit attendu dans la trésorerie de la copropriété s’est bien faite (= si la facture a été payé ou si les appels de fonds par les copropriétaires ont été payés).</a:t>
            </a:r>
          </a:p>
          <a:p>
            <a:endParaRPr lang="fr-FR" altLang="fr-FR"/>
          </a:p>
          <a:p>
            <a:r>
              <a:rPr lang="fr-FR" altLang="fr-FR"/>
              <a:t>Un des principes majeurs de la comptabilité est qu’elle doit être tenue en partie double. </a:t>
            </a:r>
            <a:r>
              <a:rPr lang="fr-FR" altLang="fr-FR" b="1"/>
              <a:t>Autrement dit pour chaque mouvement sur un compte, il va y avoir l’enrichissement ou l’appauvrissement d’un autre compte</a:t>
            </a:r>
            <a:r>
              <a:rPr lang="fr-FR" altLang="fr-FR"/>
              <a:t>. Exemple : schématiquement si l’on affecte une somme au paiement d’un fournisseur (sur son compte), il va falloir aller chercher cette somme dans la trésorerie de la copropriété </a:t>
            </a:r>
            <a:r>
              <a:rPr lang="fr-FR" altLang="fr-FR">
                <a:sym typeface="Wingdings" panose="05000000000000000000" pitchFamily="2" charset="2"/>
              </a:rPr>
              <a:t> un débit = un crédit autre part. </a:t>
            </a:r>
            <a:endParaRPr lang="fr-FR" altLang="fr-FR" b="1"/>
          </a:p>
          <a:p>
            <a:endParaRPr lang="fr-FR" altLang="fr-FR"/>
          </a:p>
        </p:txBody>
      </p:sp>
      <p:sp>
        <p:nvSpPr>
          <p:cNvPr id="317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11988A-1C99-4A93-A1B7-6D0DE29652C6}" type="slidenum">
              <a:rPr lang="fr-FR" altLang="fr-FR" smtClean="0">
                <a:latin typeface="Arial" panose="020B0604020202020204" pitchFamily="34" charset="0"/>
              </a:rPr>
              <a:pPr/>
              <a:t>19</a:t>
            </a:fld>
            <a:endParaRPr lang="fr-FR" altLang="fr-FR">
              <a:latin typeface="Arial" panose="020B0604020202020204" pitchFamily="34" charset="0"/>
            </a:endParaRPr>
          </a:p>
        </p:txBody>
      </p:sp>
    </p:spTree>
    <p:extLst>
      <p:ext uri="{BB962C8B-B14F-4D97-AF65-F5344CB8AC3E}">
        <p14:creationId xmlns:p14="http://schemas.microsoft.com/office/powerpoint/2010/main" val="810034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20</a:t>
            </a:fld>
            <a:endParaRPr lang="fr-FR"/>
          </a:p>
        </p:txBody>
      </p:sp>
      <p:sp>
        <p:nvSpPr>
          <p:cNvPr id="5" name="Espace réservé de la date 4"/>
          <p:cNvSpPr>
            <a:spLocks noGrp="1"/>
          </p:cNvSpPr>
          <p:nvPr>
            <p:ph type="dt" idx="11"/>
          </p:nvPr>
        </p:nvSpPr>
        <p:spPr/>
        <p:txBody>
          <a:bodyPr/>
          <a:lstStyle/>
          <a:p>
            <a:fld id="{003749F8-A622-4F7F-AC7E-19894C83963E}" type="datetime1">
              <a:rPr lang="fr-FR" smtClean="0"/>
              <a:t>08/04/2025</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455993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fr-FR" altLang="fr-FR" i="1" dirty="0"/>
          </a:p>
        </p:txBody>
      </p:sp>
      <p:sp>
        <p:nvSpPr>
          <p:cNvPr id="276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B6CBCCB-9826-46EC-9E72-B3ADB6B10A35}" type="slidenum">
              <a:rPr lang="fr-FR" altLang="fr-FR" smtClean="0">
                <a:latin typeface="Arial" panose="020B0604020202020204" pitchFamily="34" charset="0"/>
              </a:rPr>
              <a:pPr/>
              <a:t>21</a:t>
            </a:fld>
            <a:endParaRPr lang="fr-FR" altLang="fr-FR">
              <a:latin typeface="Arial" panose="020B0604020202020204" pitchFamily="34" charset="0"/>
            </a:endParaRPr>
          </a:p>
        </p:txBody>
      </p:sp>
    </p:spTree>
    <p:extLst>
      <p:ext uri="{BB962C8B-B14F-4D97-AF65-F5344CB8AC3E}">
        <p14:creationId xmlns:p14="http://schemas.microsoft.com/office/powerpoint/2010/main" val="288734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fr-FR" altLang="fr-FR" i="1" dirty="0"/>
          </a:p>
        </p:txBody>
      </p:sp>
      <p:sp>
        <p:nvSpPr>
          <p:cNvPr id="276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B6CBCCB-9826-46EC-9E72-B3ADB6B10A35}" type="slidenum">
              <a:rPr lang="fr-FR" altLang="fr-FR" smtClean="0">
                <a:latin typeface="Arial" panose="020B0604020202020204" pitchFamily="34" charset="0"/>
              </a:rPr>
              <a:pPr/>
              <a:t>22</a:t>
            </a:fld>
            <a:endParaRPr lang="fr-FR" altLang="fr-FR">
              <a:latin typeface="Arial" panose="020B0604020202020204" pitchFamily="34" charset="0"/>
            </a:endParaRPr>
          </a:p>
        </p:txBody>
      </p:sp>
    </p:spTree>
    <p:extLst>
      <p:ext uri="{BB962C8B-B14F-4D97-AF65-F5344CB8AC3E}">
        <p14:creationId xmlns:p14="http://schemas.microsoft.com/office/powerpoint/2010/main" val="2899226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fr-FR" altLang="fr-FR" i="1" dirty="0"/>
          </a:p>
        </p:txBody>
      </p:sp>
      <p:sp>
        <p:nvSpPr>
          <p:cNvPr id="276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B6CBCCB-9826-46EC-9E72-B3ADB6B10A35}" type="slidenum">
              <a:rPr lang="fr-FR" altLang="fr-FR" smtClean="0">
                <a:latin typeface="Arial" panose="020B0604020202020204" pitchFamily="34" charset="0"/>
              </a:rPr>
              <a:pPr/>
              <a:t>23</a:t>
            </a:fld>
            <a:endParaRPr lang="fr-FR" altLang="fr-FR">
              <a:latin typeface="Arial" panose="020B0604020202020204" pitchFamily="34" charset="0"/>
            </a:endParaRPr>
          </a:p>
        </p:txBody>
      </p:sp>
    </p:spTree>
    <p:extLst>
      <p:ext uri="{BB962C8B-B14F-4D97-AF65-F5344CB8AC3E}">
        <p14:creationId xmlns:p14="http://schemas.microsoft.com/office/powerpoint/2010/main" val="4089187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fr-FR" altLang="fr-FR" i="1" dirty="0"/>
          </a:p>
        </p:txBody>
      </p:sp>
      <p:sp>
        <p:nvSpPr>
          <p:cNvPr id="276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B6CBCCB-9826-46EC-9E72-B3ADB6B10A35}" type="slidenum">
              <a:rPr lang="fr-FR" altLang="fr-FR" smtClean="0">
                <a:latin typeface="Arial" panose="020B0604020202020204" pitchFamily="34" charset="0"/>
              </a:rPr>
              <a:pPr/>
              <a:t>24</a:t>
            </a:fld>
            <a:endParaRPr lang="fr-FR" altLang="fr-FR">
              <a:latin typeface="Arial" panose="020B0604020202020204" pitchFamily="34" charset="0"/>
            </a:endParaRPr>
          </a:p>
        </p:txBody>
      </p:sp>
    </p:spTree>
    <p:extLst>
      <p:ext uri="{BB962C8B-B14F-4D97-AF65-F5344CB8AC3E}">
        <p14:creationId xmlns:p14="http://schemas.microsoft.com/office/powerpoint/2010/main" val="2422077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Voilà comment ça se passe dans vos documents comptables lorsque le syndic reçoit une facture et paye ensuite cette facture.</a:t>
            </a:r>
          </a:p>
          <a:p>
            <a:endParaRPr lang="fr-FR" altLang="fr-FR"/>
          </a:p>
          <a:p>
            <a:r>
              <a:rPr lang="fr-FR" altLang="fr-FR"/>
              <a:t>Finalement comptabilité double permet de traduire l’inscription dans les comptes de la copropriétés d’une charges et dépenses mais également de pouvoir vérifier si la recette ou le débit attendu dans la trésorerie de la copropriété s’est bien faite (= si la facture a été payé ou si les appels de fonds par les copropriétaires ont été payés).</a:t>
            </a:r>
          </a:p>
          <a:p>
            <a:endParaRPr lang="fr-FR" altLang="fr-FR"/>
          </a:p>
          <a:p>
            <a:r>
              <a:rPr lang="fr-FR" altLang="fr-FR"/>
              <a:t>Un des principes majeurs de la comptabilité est qu’elle doit être tenue en partie double. </a:t>
            </a:r>
            <a:r>
              <a:rPr lang="fr-FR" altLang="fr-FR" b="1"/>
              <a:t>Autrement dit pour chaque mouvement sur un compte, il va y avoir l’enrichissement ou l’appauvrissement d’un autre compte</a:t>
            </a:r>
            <a:r>
              <a:rPr lang="fr-FR" altLang="fr-FR"/>
              <a:t>. Exemple : schématiquement si l’on affecte une somme au paiement d’un fournisseur (sur son compte), il va falloir aller chercher cette somme dans la trésorerie de la copropriété </a:t>
            </a:r>
            <a:r>
              <a:rPr lang="fr-FR" altLang="fr-FR">
                <a:sym typeface="Wingdings" panose="05000000000000000000" pitchFamily="2" charset="2"/>
              </a:rPr>
              <a:t> un débit = un crédit autre part. </a:t>
            </a:r>
            <a:endParaRPr lang="fr-FR" altLang="fr-FR" b="1"/>
          </a:p>
          <a:p>
            <a:endParaRPr lang="fr-FR" altLang="fr-FR"/>
          </a:p>
        </p:txBody>
      </p:sp>
      <p:sp>
        <p:nvSpPr>
          <p:cNvPr id="317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11988A-1C99-4A93-A1B7-6D0DE29652C6}" type="slidenum">
              <a:rPr lang="fr-FR" altLang="fr-FR" smtClean="0">
                <a:latin typeface="Arial" panose="020B0604020202020204" pitchFamily="34" charset="0"/>
              </a:rPr>
              <a:pPr/>
              <a:t>3</a:t>
            </a:fld>
            <a:endParaRPr lang="fr-FR" altLang="fr-FR">
              <a:latin typeface="Arial" panose="020B0604020202020204" pitchFamily="34" charset="0"/>
            </a:endParaRPr>
          </a:p>
        </p:txBody>
      </p:sp>
    </p:spTree>
    <p:extLst>
      <p:ext uri="{BB962C8B-B14F-4D97-AF65-F5344CB8AC3E}">
        <p14:creationId xmlns:p14="http://schemas.microsoft.com/office/powerpoint/2010/main" val="3215732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fr-FR" altLang="fr-FR" i="1" dirty="0"/>
          </a:p>
        </p:txBody>
      </p:sp>
      <p:sp>
        <p:nvSpPr>
          <p:cNvPr id="276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B6CBCCB-9826-46EC-9E72-B3ADB6B10A35}" type="slidenum">
              <a:rPr lang="fr-FR" altLang="fr-FR" smtClean="0">
                <a:latin typeface="Arial" panose="020B0604020202020204" pitchFamily="34" charset="0"/>
              </a:rPr>
              <a:pPr/>
              <a:t>25</a:t>
            </a:fld>
            <a:endParaRPr lang="fr-FR" altLang="fr-FR">
              <a:latin typeface="Arial" panose="020B0604020202020204" pitchFamily="34" charset="0"/>
            </a:endParaRPr>
          </a:p>
        </p:txBody>
      </p:sp>
    </p:spTree>
    <p:extLst>
      <p:ext uri="{BB962C8B-B14F-4D97-AF65-F5344CB8AC3E}">
        <p14:creationId xmlns:p14="http://schemas.microsoft.com/office/powerpoint/2010/main" val="418713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fr-FR" altLang="fr-FR" i="1" dirty="0"/>
          </a:p>
        </p:txBody>
      </p:sp>
      <p:sp>
        <p:nvSpPr>
          <p:cNvPr id="276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B6CBCCB-9826-46EC-9E72-B3ADB6B10A35}" type="slidenum">
              <a:rPr lang="fr-FR" altLang="fr-FR" smtClean="0">
                <a:latin typeface="Arial" panose="020B0604020202020204" pitchFamily="34" charset="0"/>
              </a:rPr>
              <a:pPr/>
              <a:t>26</a:t>
            </a:fld>
            <a:endParaRPr lang="fr-FR" altLang="fr-FR">
              <a:latin typeface="Arial" panose="020B0604020202020204" pitchFamily="34" charset="0"/>
            </a:endParaRPr>
          </a:p>
        </p:txBody>
      </p:sp>
    </p:spTree>
    <p:extLst>
      <p:ext uri="{BB962C8B-B14F-4D97-AF65-F5344CB8AC3E}">
        <p14:creationId xmlns:p14="http://schemas.microsoft.com/office/powerpoint/2010/main" val="4008448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27</a:t>
            </a:fld>
            <a:endParaRPr lang="fr-FR"/>
          </a:p>
        </p:txBody>
      </p:sp>
      <p:sp>
        <p:nvSpPr>
          <p:cNvPr id="5" name="Espace réservé de la date 4"/>
          <p:cNvSpPr>
            <a:spLocks noGrp="1"/>
          </p:cNvSpPr>
          <p:nvPr>
            <p:ph type="dt" idx="11"/>
          </p:nvPr>
        </p:nvSpPr>
        <p:spPr/>
        <p:txBody>
          <a:bodyPr/>
          <a:lstStyle/>
          <a:p>
            <a:fld id="{003749F8-A622-4F7F-AC7E-19894C83963E}" type="datetime1">
              <a:rPr lang="fr-FR" smtClean="0"/>
              <a:t>08/04/2025</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384667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Voilà comment ça se passe dans vos documents comptables lorsque le syndic reçoit une facture et paye ensuite cette facture.</a:t>
            </a:r>
          </a:p>
          <a:p>
            <a:endParaRPr lang="fr-FR" altLang="fr-FR"/>
          </a:p>
          <a:p>
            <a:r>
              <a:rPr lang="fr-FR" altLang="fr-FR"/>
              <a:t>Finalement comptabilité double permet de traduire l’inscription dans les comptes de la copropriétés d’une charges et dépenses mais également de pouvoir vérifier si la recette ou le débit attendu dans la trésorerie de la copropriété s’est bien faite (= si la facture a été payé ou si les appels de fonds par les copropriétaires ont été payés).</a:t>
            </a:r>
          </a:p>
          <a:p>
            <a:endParaRPr lang="fr-FR" altLang="fr-FR"/>
          </a:p>
          <a:p>
            <a:r>
              <a:rPr lang="fr-FR" altLang="fr-FR"/>
              <a:t>Un des principes majeurs de la comptabilité est qu’elle doit être tenue en partie double. </a:t>
            </a:r>
            <a:r>
              <a:rPr lang="fr-FR" altLang="fr-FR" b="1"/>
              <a:t>Autrement dit pour chaque mouvement sur un compte, il va y avoir l’enrichissement ou l’appauvrissement d’un autre compte</a:t>
            </a:r>
            <a:r>
              <a:rPr lang="fr-FR" altLang="fr-FR"/>
              <a:t>. Exemple : schématiquement si l’on affecte une somme au paiement d’un fournisseur (sur son compte), il va falloir aller chercher cette somme dans la trésorerie de la copropriété </a:t>
            </a:r>
            <a:r>
              <a:rPr lang="fr-FR" altLang="fr-FR">
                <a:sym typeface="Wingdings" panose="05000000000000000000" pitchFamily="2" charset="2"/>
              </a:rPr>
              <a:t> un débit = un crédit autre part. </a:t>
            </a:r>
            <a:endParaRPr lang="fr-FR" altLang="fr-FR" b="1"/>
          </a:p>
          <a:p>
            <a:endParaRPr lang="fr-FR" altLang="fr-FR"/>
          </a:p>
        </p:txBody>
      </p:sp>
      <p:sp>
        <p:nvSpPr>
          <p:cNvPr id="317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111988A-1C99-4A93-A1B7-6D0DE29652C6}"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45489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ln/>
        </p:spPr>
      </p:sp>
      <p:sp>
        <p:nvSpPr>
          <p:cNvPr id="409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Times New Roman" panose="02020603050405020304" pitchFamily="18" charset="0"/>
            </a:endParaRPr>
          </a:p>
        </p:txBody>
      </p:sp>
      <p:sp>
        <p:nvSpPr>
          <p:cNvPr id="40964" name="Espace réservé du numéro de diapositive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62F147B-6AE7-4B03-A3FC-91557B3837FB}" type="slidenum">
              <a:rPr lang="fr-FR" altLang="fr-FR" smtClean="0">
                <a:latin typeface="Arial" panose="020B0604020202020204" pitchFamily="34" charset="0"/>
              </a:rPr>
              <a:pPr/>
              <a:t>4</a:t>
            </a:fld>
            <a:endParaRPr lang="fr-FR" altLang="fr-FR">
              <a:latin typeface="Arial" panose="020B0604020202020204" pitchFamily="34" charset="0"/>
            </a:endParaRPr>
          </a:p>
        </p:txBody>
      </p:sp>
    </p:spTree>
    <p:extLst>
      <p:ext uri="{BB962C8B-B14F-4D97-AF65-F5344CB8AC3E}">
        <p14:creationId xmlns:p14="http://schemas.microsoft.com/office/powerpoint/2010/main" val="2098944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a:defRPr/>
            </a:pPr>
            <a:endParaRPr lang="fr-FR" dirty="0"/>
          </a:p>
        </p:txBody>
      </p:sp>
      <p:sp>
        <p:nvSpPr>
          <p:cNvPr id="2970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D81B28B-ACB1-4329-910C-1E1FB86BB0CA}" type="slidenum">
              <a:rPr lang="fr-FR" altLang="fr-FR" smtClean="0">
                <a:latin typeface="Arial" panose="020B0604020202020204" pitchFamily="34" charset="0"/>
              </a:rPr>
              <a:pPr/>
              <a:t>9</a:t>
            </a:fld>
            <a:endParaRPr lang="fr-FR" altLang="fr-FR">
              <a:latin typeface="Arial" panose="020B0604020202020204" pitchFamily="34" charset="0"/>
            </a:endParaRPr>
          </a:p>
        </p:txBody>
      </p:sp>
    </p:spTree>
    <p:extLst>
      <p:ext uri="{BB962C8B-B14F-4D97-AF65-F5344CB8AC3E}">
        <p14:creationId xmlns:p14="http://schemas.microsoft.com/office/powerpoint/2010/main" val="4277407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Voilà comment ça se passe dans vos documents comptables lorsque le syndic reçoit une facture et paye ensuite cette facture.</a:t>
            </a:r>
          </a:p>
          <a:p>
            <a:endParaRPr lang="fr-FR" altLang="fr-FR"/>
          </a:p>
          <a:p>
            <a:r>
              <a:rPr lang="fr-FR" altLang="fr-FR"/>
              <a:t>Finalement comptabilité double permet de traduire l’inscription dans les comptes de la copropriétés d’une charges et dépenses mais également de pouvoir vérifier si la recette ou le débit attendu dans la trésorerie de la copropriété s’est bien faite (= si la facture a été payé ou si les appels de fonds par les copropriétaires ont été payés).</a:t>
            </a:r>
          </a:p>
          <a:p>
            <a:endParaRPr lang="fr-FR" altLang="fr-FR"/>
          </a:p>
          <a:p>
            <a:r>
              <a:rPr lang="fr-FR" altLang="fr-FR"/>
              <a:t>Un des principes majeurs de la comptabilité est qu’elle doit être tenue en partie double. </a:t>
            </a:r>
            <a:r>
              <a:rPr lang="fr-FR" altLang="fr-FR" b="1"/>
              <a:t>Autrement dit pour chaque mouvement sur un compte, il va y avoir l’enrichissement ou l’appauvrissement d’un autre compte</a:t>
            </a:r>
            <a:r>
              <a:rPr lang="fr-FR" altLang="fr-FR"/>
              <a:t>. Exemple : schématiquement si l’on affecte une somme au paiement d’un fournisseur (sur son compte), il va falloir aller chercher cette somme dans la trésorerie de la copropriété </a:t>
            </a:r>
            <a:r>
              <a:rPr lang="fr-FR" altLang="fr-FR">
                <a:sym typeface="Wingdings" panose="05000000000000000000" pitchFamily="2" charset="2"/>
              </a:rPr>
              <a:t> un débit = un crédit autre part. </a:t>
            </a:r>
            <a:endParaRPr lang="fr-FR" altLang="fr-FR" b="1"/>
          </a:p>
          <a:p>
            <a:endParaRPr lang="fr-FR" altLang="fr-FR"/>
          </a:p>
        </p:txBody>
      </p:sp>
      <p:sp>
        <p:nvSpPr>
          <p:cNvPr id="317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11988A-1C99-4A93-A1B7-6D0DE29652C6}" type="slidenum">
              <a:rPr lang="fr-FR" altLang="fr-FR" smtClean="0">
                <a:latin typeface="Arial" panose="020B0604020202020204" pitchFamily="34" charset="0"/>
              </a:rPr>
              <a:pPr/>
              <a:t>10</a:t>
            </a:fld>
            <a:endParaRPr lang="fr-FR" altLang="fr-FR">
              <a:latin typeface="Arial" panose="020B0604020202020204" pitchFamily="34" charset="0"/>
            </a:endParaRPr>
          </a:p>
        </p:txBody>
      </p:sp>
    </p:spTree>
    <p:extLst>
      <p:ext uri="{BB962C8B-B14F-4D97-AF65-F5344CB8AC3E}">
        <p14:creationId xmlns:p14="http://schemas.microsoft.com/office/powerpoint/2010/main" val="234290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Voilà comment ça se passe dans vos documents comptables lorsque le syndic reçoit une facture et paye ensuite cette facture.</a:t>
            </a:r>
          </a:p>
          <a:p>
            <a:endParaRPr lang="fr-FR" altLang="fr-FR"/>
          </a:p>
          <a:p>
            <a:r>
              <a:rPr lang="fr-FR" altLang="fr-FR"/>
              <a:t>Finalement comptabilité double permet de traduire l’inscription dans les comptes de la copropriétés d’une charges et dépenses mais également de pouvoir vérifier si la recette ou le débit attendu dans la trésorerie de la copropriété s’est bien faite (= si la facture a été payé ou si les appels de fonds par les copropriétaires ont été payés).</a:t>
            </a:r>
          </a:p>
          <a:p>
            <a:endParaRPr lang="fr-FR" altLang="fr-FR"/>
          </a:p>
          <a:p>
            <a:r>
              <a:rPr lang="fr-FR" altLang="fr-FR"/>
              <a:t>Un des principes majeurs de la comptabilité est qu’elle doit être tenue en partie double. </a:t>
            </a:r>
            <a:r>
              <a:rPr lang="fr-FR" altLang="fr-FR" b="1"/>
              <a:t>Autrement dit pour chaque mouvement sur un compte, il va y avoir l’enrichissement ou l’appauvrissement d’un autre compte</a:t>
            </a:r>
            <a:r>
              <a:rPr lang="fr-FR" altLang="fr-FR"/>
              <a:t>. Exemple : schématiquement si l’on affecte une somme au paiement d’un fournisseur (sur son compte), il va falloir aller chercher cette somme dans la trésorerie de la copropriété </a:t>
            </a:r>
            <a:r>
              <a:rPr lang="fr-FR" altLang="fr-FR">
                <a:sym typeface="Wingdings" panose="05000000000000000000" pitchFamily="2" charset="2"/>
              </a:rPr>
              <a:t> un débit = un crédit autre part. </a:t>
            </a:r>
            <a:endParaRPr lang="fr-FR" altLang="fr-FR" b="1"/>
          </a:p>
          <a:p>
            <a:endParaRPr lang="fr-FR" altLang="fr-FR"/>
          </a:p>
        </p:txBody>
      </p:sp>
      <p:sp>
        <p:nvSpPr>
          <p:cNvPr id="317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11988A-1C99-4A93-A1B7-6D0DE29652C6}" type="slidenum">
              <a:rPr lang="fr-FR" altLang="fr-FR" smtClean="0">
                <a:latin typeface="Arial" panose="020B0604020202020204" pitchFamily="34" charset="0"/>
              </a:rPr>
              <a:pPr/>
              <a:t>11</a:t>
            </a:fld>
            <a:endParaRPr lang="fr-FR" altLang="fr-FR">
              <a:latin typeface="Arial" panose="020B0604020202020204" pitchFamily="34" charset="0"/>
            </a:endParaRPr>
          </a:p>
        </p:txBody>
      </p:sp>
    </p:spTree>
    <p:extLst>
      <p:ext uri="{BB962C8B-B14F-4D97-AF65-F5344CB8AC3E}">
        <p14:creationId xmlns:p14="http://schemas.microsoft.com/office/powerpoint/2010/main" val="354192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Voilà comment ça se passe dans vos documents comptables lorsque le syndic reçoit une facture et paye ensuite cette facture.</a:t>
            </a:r>
          </a:p>
          <a:p>
            <a:endParaRPr lang="fr-FR" altLang="fr-FR"/>
          </a:p>
          <a:p>
            <a:r>
              <a:rPr lang="fr-FR" altLang="fr-FR"/>
              <a:t>Finalement comptabilité double permet de traduire l’inscription dans les comptes de la copropriétés d’une charges et dépenses mais également de pouvoir vérifier si la recette ou le débit attendu dans la trésorerie de la copropriété s’est bien faite (= si la facture a été payé ou si les appels de fonds par les copropriétaires ont été payés).</a:t>
            </a:r>
          </a:p>
          <a:p>
            <a:endParaRPr lang="fr-FR" altLang="fr-FR"/>
          </a:p>
          <a:p>
            <a:r>
              <a:rPr lang="fr-FR" altLang="fr-FR"/>
              <a:t>Un des principes majeurs de la comptabilité est qu’elle doit être tenue en partie double. </a:t>
            </a:r>
            <a:r>
              <a:rPr lang="fr-FR" altLang="fr-FR" b="1"/>
              <a:t>Autrement dit pour chaque mouvement sur un compte, il va y avoir l’enrichissement ou l’appauvrissement d’un autre compte</a:t>
            </a:r>
            <a:r>
              <a:rPr lang="fr-FR" altLang="fr-FR"/>
              <a:t>. Exemple : schématiquement si l’on affecte une somme au paiement d’un fournisseur (sur son compte), il va falloir aller chercher cette somme dans la trésorerie de la copropriété </a:t>
            </a:r>
            <a:r>
              <a:rPr lang="fr-FR" altLang="fr-FR">
                <a:sym typeface="Wingdings" panose="05000000000000000000" pitchFamily="2" charset="2"/>
              </a:rPr>
              <a:t> un débit = un crédit autre part. </a:t>
            </a:r>
            <a:endParaRPr lang="fr-FR" altLang="fr-FR" b="1"/>
          </a:p>
          <a:p>
            <a:endParaRPr lang="fr-FR" altLang="fr-FR"/>
          </a:p>
        </p:txBody>
      </p:sp>
      <p:sp>
        <p:nvSpPr>
          <p:cNvPr id="317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11988A-1C99-4A93-A1B7-6D0DE29652C6}" type="slidenum">
              <a:rPr lang="fr-FR" altLang="fr-FR" smtClean="0">
                <a:latin typeface="Arial" panose="020B0604020202020204" pitchFamily="34" charset="0"/>
              </a:rPr>
              <a:pPr/>
              <a:t>12</a:t>
            </a:fld>
            <a:endParaRPr lang="fr-FR" altLang="fr-FR">
              <a:latin typeface="Arial" panose="020B0604020202020204" pitchFamily="34" charset="0"/>
            </a:endParaRPr>
          </a:p>
        </p:txBody>
      </p:sp>
    </p:spTree>
    <p:extLst>
      <p:ext uri="{BB962C8B-B14F-4D97-AF65-F5344CB8AC3E}">
        <p14:creationId xmlns:p14="http://schemas.microsoft.com/office/powerpoint/2010/main" val="2189008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Voilà comment ça se passe dans vos documents comptables lorsque le syndic reçoit une facture et paye ensuite cette facture.</a:t>
            </a:r>
          </a:p>
          <a:p>
            <a:endParaRPr lang="fr-FR" altLang="fr-FR"/>
          </a:p>
          <a:p>
            <a:r>
              <a:rPr lang="fr-FR" altLang="fr-FR"/>
              <a:t>Finalement comptabilité double permet de traduire l’inscription dans les comptes de la copropriétés d’une charges et dépenses mais également de pouvoir vérifier si la recette ou le débit attendu dans la trésorerie de la copropriété s’est bien faite (= si la facture a été payé ou si les appels de fonds par les copropriétaires ont été payés).</a:t>
            </a:r>
          </a:p>
          <a:p>
            <a:endParaRPr lang="fr-FR" altLang="fr-FR"/>
          </a:p>
          <a:p>
            <a:r>
              <a:rPr lang="fr-FR" altLang="fr-FR"/>
              <a:t>Un des principes majeurs de la comptabilité est qu’elle doit être tenue en partie double. </a:t>
            </a:r>
            <a:r>
              <a:rPr lang="fr-FR" altLang="fr-FR" b="1"/>
              <a:t>Autrement dit pour chaque mouvement sur un compte, il va y avoir l’enrichissement ou l’appauvrissement d’un autre compte</a:t>
            </a:r>
            <a:r>
              <a:rPr lang="fr-FR" altLang="fr-FR"/>
              <a:t>. Exemple : schématiquement si l’on affecte une somme au paiement d’un fournisseur (sur son compte), il va falloir aller chercher cette somme dans la trésorerie de la copropriété </a:t>
            </a:r>
            <a:r>
              <a:rPr lang="fr-FR" altLang="fr-FR">
                <a:sym typeface="Wingdings" panose="05000000000000000000" pitchFamily="2" charset="2"/>
              </a:rPr>
              <a:t> un débit = un crédit autre part. </a:t>
            </a:r>
            <a:endParaRPr lang="fr-FR" altLang="fr-FR" b="1"/>
          </a:p>
          <a:p>
            <a:endParaRPr lang="fr-FR" altLang="fr-FR"/>
          </a:p>
        </p:txBody>
      </p:sp>
      <p:sp>
        <p:nvSpPr>
          <p:cNvPr id="317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11988A-1C99-4A93-A1B7-6D0DE29652C6}" type="slidenum">
              <a:rPr lang="fr-FR" altLang="fr-FR" smtClean="0">
                <a:latin typeface="Arial" panose="020B0604020202020204" pitchFamily="34" charset="0"/>
              </a:rPr>
              <a:pPr/>
              <a:t>13</a:t>
            </a:fld>
            <a:endParaRPr lang="fr-FR" altLang="fr-FR">
              <a:latin typeface="Arial" panose="020B0604020202020204" pitchFamily="34" charset="0"/>
            </a:endParaRPr>
          </a:p>
        </p:txBody>
      </p:sp>
    </p:spTree>
    <p:extLst>
      <p:ext uri="{BB962C8B-B14F-4D97-AF65-F5344CB8AC3E}">
        <p14:creationId xmlns:p14="http://schemas.microsoft.com/office/powerpoint/2010/main" val="1481828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Voilà comment ça se passe dans vos documents comptables lorsque le syndic reçoit une facture et paye ensuite cette facture.</a:t>
            </a:r>
          </a:p>
          <a:p>
            <a:endParaRPr lang="fr-FR" altLang="fr-FR"/>
          </a:p>
          <a:p>
            <a:r>
              <a:rPr lang="fr-FR" altLang="fr-FR"/>
              <a:t>Finalement comptabilité double permet de traduire l’inscription dans les comptes de la copropriétés d’une charges et dépenses mais également de pouvoir vérifier si la recette ou le débit attendu dans la trésorerie de la copropriété s’est bien faite (= si la facture a été payé ou si les appels de fonds par les copropriétaires ont été payés).</a:t>
            </a:r>
          </a:p>
          <a:p>
            <a:endParaRPr lang="fr-FR" altLang="fr-FR"/>
          </a:p>
          <a:p>
            <a:r>
              <a:rPr lang="fr-FR" altLang="fr-FR"/>
              <a:t>Un des principes majeurs de la comptabilité est qu’elle doit être tenue en partie double. </a:t>
            </a:r>
            <a:r>
              <a:rPr lang="fr-FR" altLang="fr-FR" b="1"/>
              <a:t>Autrement dit pour chaque mouvement sur un compte, il va y avoir l’enrichissement ou l’appauvrissement d’un autre compte</a:t>
            </a:r>
            <a:r>
              <a:rPr lang="fr-FR" altLang="fr-FR"/>
              <a:t>. Exemple : schématiquement si l’on affecte une somme au paiement d’un fournisseur (sur son compte), il va falloir aller chercher cette somme dans la trésorerie de la copropriété </a:t>
            </a:r>
            <a:r>
              <a:rPr lang="fr-FR" altLang="fr-FR">
                <a:sym typeface="Wingdings" panose="05000000000000000000" pitchFamily="2" charset="2"/>
              </a:rPr>
              <a:t> un débit = un crédit autre part. </a:t>
            </a:r>
            <a:endParaRPr lang="fr-FR" altLang="fr-FR" b="1"/>
          </a:p>
          <a:p>
            <a:endParaRPr lang="fr-FR" altLang="fr-FR"/>
          </a:p>
        </p:txBody>
      </p:sp>
      <p:sp>
        <p:nvSpPr>
          <p:cNvPr id="317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862" indent="-285716">
              <a:defRPr>
                <a:solidFill>
                  <a:schemeClr val="tx1"/>
                </a:solidFill>
                <a:latin typeface="Verdana" panose="020B0604030504040204" pitchFamily="34" charset="0"/>
                <a:ea typeface="MS PGothic" panose="020B0600070205080204" pitchFamily="34" charset="-128"/>
              </a:defRPr>
            </a:lvl2pPr>
            <a:lvl3pPr marL="1142865" indent="-228573">
              <a:defRPr>
                <a:solidFill>
                  <a:schemeClr val="tx1"/>
                </a:solidFill>
                <a:latin typeface="Verdana" panose="020B0604030504040204" pitchFamily="34" charset="0"/>
                <a:ea typeface="MS PGothic" panose="020B0600070205080204" pitchFamily="34" charset="-128"/>
              </a:defRPr>
            </a:lvl3pPr>
            <a:lvl4pPr marL="1600011" indent="-228573">
              <a:defRPr>
                <a:solidFill>
                  <a:schemeClr val="tx1"/>
                </a:solidFill>
                <a:latin typeface="Verdana" panose="020B0604030504040204" pitchFamily="34" charset="0"/>
                <a:ea typeface="MS PGothic" panose="020B0600070205080204" pitchFamily="34" charset="-128"/>
              </a:defRPr>
            </a:lvl4pPr>
            <a:lvl5pPr marL="2057157" indent="-228573">
              <a:defRPr>
                <a:solidFill>
                  <a:schemeClr val="tx1"/>
                </a:solidFill>
                <a:latin typeface="Verdana" panose="020B0604030504040204" pitchFamily="34" charset="0"/>
                <a:ea typeface="MS PGothic" panose="020B0600070205080204" pitchFamily="34" charset="-128"/>
              </a:defRPr>
            </a:lvl5pPr>
            <a:lvl6pPr marL="2514302"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448"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8595"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5741" indent="-22857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11988A-1C99-4A93-A1B7-6D0DE29652C6}" type="slidenum">
              <a:rPr lang="fr-FR" altLang="fr-FR" smtClean="0">
                <a:latin typeface="Arial" panose="020B0604020202020204" pitchFamily="34" charset="0"/>
              </a:rPr>
              <a:pPr/>
              <a:t>14</a:t>
            </a:fld>
            <a:endParaRPr lang="fr-FR" altLang="fr-FR">
              <a:latin typeface="Arial" panose="020B0604020202020204" pitchFamily="34" charset="0"/>
            </a:endParaRPr>
          </a:p>
        </p:txBody>
      </p:sp>
    </p:spTree>
    <p:extLst>
      <p:ext uri="{BB962C8B-B14F-4D97-AF65-F5344CB8AC3E}">
        <p14:creationId xmlns:p14="http://schemas.microsoft.com/office/powerpoint/2010/main" val="800832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916" y="2130154"/>
            <a:ext cx="10364168" cy="1470687"/>
          </a:xfrm>
          <a:prstGeom prst="rect">
            <a:avLst/>
          </a:prstGeom>
        </p:spPr>
        <p:txBody>
          <a:bodyPr/>
          <a:lstStyle>
            <a:lvl1pPr>
              <a:defRPr sz="5061">
                <a:latin typeface="Arial Rounded MT Bold" pitchFamily="34" charset="0"/>
              </a:defRPr>
            </a:lvl1pPr>
          </a:lstStyle>
          <a:p>
            <a:r>
              <a:rPr lang="fr-FR"/>
              <a:t>Modifiez le style du titre</a:t>
            </a:r>
          </a:p>
        </p:txBody>
      </p:sp>
      <p:sp>
        <p:nvSpPr>
          <p:cNvPr id="3" name="Sous-titre 2"/>
          <p:cNvSpPr>
            <a:spLocks noGrp="1"/>
          </p:cNvSpPr>
          <p:nvPr>
            <p:ph type="subTitle" idx="1"/>
          </p:nvPr>
        </p:nvSpPr>
        <p:spPr>
          <a:xfrm>
            <a:off x="1829322" y="3886498"/>
            <a:ext cx="8533357" cy="1751881"/>
          </a:xfrm>
          <a:prstGeom prst="rect">
            <a:avLst/>
          </a:prstGeom>
        </p:spPr>
        <p:txBody>
          <a:bodyPr/>
          <a:lstStyle>
            <a:lvl1pPr marL="0" indent="0" algn="ctr">
              <a:buNone/>
              <a:defRPr sz="2812">
                <a:latin typeface="Arial Rounded MT Bold" pitchFamily="34" charset="0"/>
              </a:defRPr>
            </a:lvl1pPr>
            <a:lvl2pPr marL="321366" indent="0" algn="ctr">
              <a:buNone/>
              <a:defRPr/>
            </a:lvl2pPr>
            <a:lvl3pPr marL="642732" indent="0" algn="ctr">
              <a:buNone/>
              <a:defRPr/>
            </a:lvl3pPr>
            <a:lvl4pPr marL="964098" indent="0" algn="ctr">
              <a:buNone/>
              <a:defRPr/>
            </a:lvl4pPr>
            <a:lvl5pPr marL="1285464" indent="0" algn="ctr">
              <a:buNone/>
              <a:defRPr/>
            </a:lvl5pPr>
            <a:lvl6pPr marL="1606829" indent="0" algn="ctr">
              <a:buNone/>
              <a:defRPr/>
            </a:lvl6pPr>
            <a:lvl7pPr marL="1928195" indent="0" algn="ctr">
              <a:buNone/>
              <a:defRPr/>
            </a:lvl7pPr>
            <a:lvl8pPr marL="2249561" indent="0" algn="ctr">
              <a:buNone/>
              <a:defRPr/>
            </a:lvl8pPr>
            <a:lvl9pPr marL="2570927" indent="0" algn="ctr">
              <a:buNone/>
              <a:defRPr/>
            </a:lvl9pPr>
          </a:lstStyle>
          <a:p>
            <a:r>
              <a:rPr lang="fr-FR" dirty="0"/>
              <a:t>Modifiez le style des sous-titres du masque</a:t>
            </a:r>
          </a:p>
        </p:txBody>
      </p:sp>
    </p:spTree>
    <p:extLst>
      <p:ext uri="{BB962C8B-B14F-4D97-AF65-F5344CB8AC3E}">
        <p14:creationId xmlns:p14="http://schemas.microsoft.com/office/powerpoint/2010/main" val="350351240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610270" y="1600126"/>
            <a:ext cx="10971460" cy="452587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1004706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982" y="274499"/>
            <a:ext cx="2741749" cy="585150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10270" y="274499"/>
            <a:ext cx="8086819" cy="585150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82325462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914400" y="1981200"/>
            <a:ext cx="5080000" cy="4114800"/>
          </a:xfrm>
        </p:spPr>
        <p:txBody>
          <a:bodyPr rtlCol="0">
            <a:normAutofit/>
          </a:bodyPr>
          <a:lstStyle/>
          <a:p>
            <a:pPr lvl="0"/>
            <a:endParaRPr lang="fr-FR" noProof="0"/>
          </a:p>
        </p:txBody>
      </p:sp>
      <p:sp>
        <p:nvSpPr>
          <p:cNvPr id="4" name="Espace réservé du texte 3"/>
          <p:cNvSpPr>
            <a:spLocks noGrp="1"/>
          </p:cNvSpPr>
          <p:nvPr>
            <p:ph type="body" sz="half" idx="2"/>
          </p:nvPr>
        </p:nvSpPr>
        <p:spPr>
          <a:xfrm>
            <a:off x="6197600" y="1981200"/>
            <a:ext cx="508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914400" y="6248400"/>
            <a:ext cx="2540000" cy="457200"/>
          </a:xfrm>
        </p:spPr>
        <p:txBody>
          <a:bodyPr/>
          <a:lstStyle>
            <a:lvl1pPr>
              <a:defRPr/>
            </a:lvl1pPr>
          </a:lstStyle>
          <a:p>
            <a:pPr>
              <a:defRPr/>
            </a:pPr>
            <a:fld id="{4E187472-132B-4A3D-99A8-A0B412AEBD4B}" type="datetime1">
              <a:rPr lang="fr-FR" smtClean="0"/>
              <a:t>08/04/2025</a:t>
            </a:fld>
            <a:endParaRPr lang="fr-FR"/>
          </a:p>
        </p:txBody>
      </p:sp>
      <p:sp>
        <p:nvSpPr>
          <p:cNvPr id="6" name="Espace réservé du pied de page 5"/>
          <p:cNvSpPr>
            <a:spLocks noGrp="1"/>
          </p:cNvSpPr>
          <p:nvPr>
            <p:ph type="ftr" sz="quarter" idx="11"/>
          </p:nvPr>
        </p:nvSpPr>
        <p:spPr>
          <a:xfrm>
            <a:off x="3790951" y="6453188"/>
            <a:ext cx="4800600" cy="252412"/>
          </a:xfrm>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8737600" y="6248400"/>
            <a:ext cx="2540000" cy="457200"/>
          </a:xfrm>
        </p:spPr>
        <p:txBody>
          <a:bodyPr/>
          <a:lstStyle>
            <a:lvl1pPr>
              <a:defRPr/>
            </a:lvl1pPr>
          </a:lstStyle>
          <a:p>
            <a:pPr>
              <a:defRPr/>
            </a:pPr>
            <a:fld id="{96ABE2F2-5207-44FD-896E-0C7518D627C1}" type="slidenum">
              <a:rPr lang="fr-FR" altLang="fr-FR"/>
              <a:pPr>
                <a:defRPr/>
              </a:pPr>
              <a:t>‹N°›</a:t>
            </a:fld>
            <a:endParaRPr lang="fr-FR" altLang="fr-FR"/>
          </a:p>
        </p:txBody>
      </p:sp>
    </p:spTree>
    <p:extLst>
      <p:ext uri="{BB962C8B-B14F-4D97-AF65-F5344CB8AC3E}">
        <p14:creationId xmlns:p14="http://schemas.microsoft.com/office/powerpoint/2010/main" val="393930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610270" y="1600126"/>
            <a:ext cx="10971460" cy="4525878"/>
          </a:xfrm>
          <a:prstGeom prst="rect">
            <a:avLst/>
          </a:prstGeom>
        </p:spPr>
        <p:txBody>
          <a:bodyPr/>
          <a:lstStyle>
            <a:lvl1pPr>
              <a:defRPr>
                <a:latin typeface="Arial Rounded MT Bold" pitchFamily="34" charset="0"/>
              </a:defRPr>
            </a:lvl1pPr>
            <a:lvl2pPr marL="743159" indent="-285659">
              <a:buClr>
                <a:schemeClr val="accent1">
                  <a:lumMod val="50000"/>
                </a:schemeClr>
              </a:buClr>
              <a:buFont typeface="Wingdings" pitchFamily="2" charset="2"/>
              <a:buChar char="q"/>
              <a:defRPr>
                <a:latin typeface="Arial Rounded MT Bold" pitchFamily="34" charset="0"/>
              </a:defRPr>
            </a:lvl2pPr>
            <a:lvl3pPr>
              <a:buClr>
                <a:schemeClr val="bg2">
                  <a:lumMod val="75000"/>
                </a:schemeClr>
              </a:buClr>
              <a:defRPr>
                <a:latin typeface="Arial Rounded MT Bold" pitchFamily="34" charset="0"/>
              </a:defRPr>
            </a:lvl3pPr>
            <a:lvl4pPr>
              <a:defRPr>
                <a:latin typeface="Arial Rounded MT Bold" pitchFamily="34" charset="0"/>
              </a:defRPr>
            </a:lvl4pPr>
            <a:lvl5pPr>
              <a:defRPr>
                <a:latin typeface="Arial Rounded MT Bold"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420724485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36" y="4406483"/>
            <a:ext cx="10362679" cy="1362450"/>
          </a:xfrm>
          <a:prstGeom prst="rect">
            <a:avLst/>
          </a:prstGeom>
        </p:spPr>
        <p:txBody>
          <a:bodyPr anchor="t"/>
          <a:lstStyle>
            <a:lvl1pPr algn="l">
              <a:defRPr sz="2812" b="1" cap="all">
                <a:latin typeface="Arial Rounded MT Bold" pitchFamily="34" charset="0"/>
              </a:defRPr>
            </a:lvl1pPr>
          </a:lstStyle>
          <a:p>
            <a:r>
              <a:rPr lang="fr-FR" dirty="0"/>
              <a:t>Modifiez le style du titre</a:t>
            </a:r>
          </a:p>
        </p:txBody>
      </p:sp>
      <p:sp>
        <p:nvSpPr>
          <p:cNvPr id="3" name="Espace réservé du texte 2"/>
          <p:cNvSpPr>
            <a:spLocks noGrp="1"/>
          </p:cNvSpPr>
          <p:nvPr>
            <p:ph type="body" idx="1"/>
          </p:nvPr>
        </p:nvSpPr>
        <p:spPr>
          <a:xfrm>
            <a:off x="963036" y="2906784"/>
            <a:ext cx="10362679" cy="1499699"/>
          </a:xfrm>
          <a:prstGeom prst="rect">
            <a:avLst/>
          </a:prstGeom>
        </p:spPr>
        <p:txBody>
          <a:bodyPr anchor="b"/>
          <a:lstStyle>
            <a:lvl1pPr marL="0" indent="0">
              <a:buNone/>
              <a:defRPr sz="1406">
                <a:latin typeface="Arial Rounded MT Bold" pitchFamily="34" charset="0"/>
              </a:defRPr>
            </a:lvl1pPr>
            <a:lvl2pPr marL="321366" indent="0">
              <a:buNone/>
              <a:defRPr sz="1265"/>
            </a:lvl2pPr>
            <a:lvl3pPr marL="642732" indent="0">
              <a:buNone/>
              <a:defRPr sz="1125"/>
            </a:lvl3pPr>
            <a:lvl4pPr marL="964098" indent="0">
              <a:buNone/>
              <a:defRPr sz="984"/>
            </a:lvl4pPr>
            <a:lvl5pPr marL="1285464" indent="0">
              <a:buNone/>
              <a:defRPr sz="984"/>
            </a:lvl5pPr>
            <a:lvl6pPr marL="1606829" indent="0">
              <a:buNone/>
              <a:defRPr sz="984"/>
            </a:lvl6pPr>
            <a:lvl7pPr marL="1928195" indent="0">
              <a:buNone/>
              <a:defRPr sz="984"/>
            </a:lvl7pPr>
            <a:lvl8pPr marL="2249561" indent="0">
              <a:buNone/>
              <a:defRPr sz="984"/>
            </a:lvl8pPr>
            <a:lvl9pPr marL="2570927" indent="0">
              <a:buNone/>
              <a:defRPr sz="984"/>
            </a:lvl9pPr>
          </a:lstStyle>
          <a:p>
            <a:pPr lvl="0"/>
            <a:r>
              <a:rPr lang="fr-FR" dirty="0"/>
              <a:t>Modifiez les styles du texte du masque</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131584507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610270" y="1600126"/>
            <a:ext cx="5413540" cy="4525878"/>
          </a:xfrm>
          <a:prstGeom prst="rect">
            <a:avLst/>
          </a:prstGeom>
        </p:spPr>
        <p:txBody>
          <a:bodyPr/>
          <a:lstStyle>
            <a:lvl1pPr>
              <a:defRPr sz="1968">
                <a:latin typeface="Arial Rounded MT Bold" pitchFamily="34" charset="0"/>
              </a:defRPr>
            </a:lvl1pPr>
            <a:lvl2pPr marL="743159" indent="-285659">
              <a:buClr>
                <a:schemeClr val="accent1">
                  <a:lumMod val="50000"/>
                </a:schemeClr>
              </a:buClr>
              <a:buFont typeface="Wingdings" pitchFamily="2" charset="2"/>
              <a:buChar char="q"/>
              <a:defRPr sz="1687">
                <a:latin typeface="Arial Rounded MT Bold" pitchFamily="34" charset="0"/>
              </a:defRPr>
            </a:lvl2pPr>
            <a:lvl3pPr>
              <a:buClr>
                <a:schemeClr val="bg2">
                  <a:lumMod val="75000"/>
                </a:schemeClr>
              </a:buClr>
              <a:defRPr sz="1406">
                <a:latin typeface="Arial Rounded MT Bold" pitchFamily="34" charset="0"/>
              </a:defRPr>
            </a:lvl3pPr>
            <a:lvl4pPr>
              <a:defRPr sz="1265">
                <a:latin typeface="Arial Rounded MT Bold" pitchFamily="34" charset="0"/>
              </a:defRPr>
            </a:lvl4pPr>
            <a:lvl5pPr>
              <a:defRPr sz="1265">
                <a:latin typeface="Arial Rounded MT Bold" pitchFamily="34" charset="0"/>
              </a:defRPr>
            </a:lvl5pPr>
            <a:lvl6pPr>
              <a:defRPr sz="1265"/>
            </a:lvl6pPr>
            <a:lvl7pPr>
              <a:defRPr sz="1265"/>
            </a:lvl7pPr>
            <a:lvl8pPr>
              <a:defRPr sz="1265"/>
            </a:lvl8pPr>
            <a:lvl9pPr>
              <a:defRPr sz="1265"/>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66703" y="1600126"/>
            <a:ext cx="5415028" cy="4525878"/>
          </a:xfrm>
          <a:prstGeom prst="rect">
            <a:avLst/>
          </a:prstGeom>
        </p:spPr>
        <p:txBody>
          <a:bodyPr/>
          <a:lstStyle>
            <a:lvl1pPr>
              <a:defRPr sz="1968">
                <a:latin typeface="Arial Rounded MT Bold" pitchFamily="34" charset="0"/>
              </a:defRPr>
            </a:lvl1pPr>
            <a:lvl2pPr marL="778866" indent="-321366">
              <a:buClr>
                <a:schemeClr val="accent1">
                  <a:lumMod val="50000"/>
                </a:schemeClr>
              </a:buClr>
              <a:buFont typeface="Wingdings" pitchFamily="2" charset="2"/>
              <a:buChar char="q"/>
              <a:defRPr sz="1687">
                <a:latin typeface="Arial Rounded MT Bold" pitchFamily="34" charset="0"/>
              </a:defRPr>
            </a:lvl2pPr>
            <a:lvl3pPr>
              <a:buClr>
                <a:schemeClr val="bg2">
                  <a:lumMod val="75000"/>
                </a:schemeClr>
              </a:buClr>
              <a:defRPr sz="1406">
                <a:latin typeface="Arial Rounded MT Bold" pitchFamily="34" charset="0"/>
              </a:defRPr>
            </a:lvl3pPr>
            <a:lvl4pPr>
              <a:defRPr sz="1265">
                <a:latin typeface="Arial Rounded MT Bold" pitchFamily="34" charset="0"/>
              </a:defRPr>
            </a:lvl4pPr>
            <a:lvl5pPr>
              <a:defRPr sz="1265">
                <a:latin typeface="Arial Rounded MT Bold" pitchFamily="34" charset="0"/>
              </a:defRPr>
            </a:lvl5pPr>
            <a:lvl6pPr>
              <a:defRPr sz="1265"/>
            </a:lvl6pPr>
            <a:lvl7pPr>
              <a:defRPr sz="1265"/>
            </a:lvl7pPr>
            <a:lvl8pPr>
              <a:defRPr sz="1265"/>
            </a:lvl8pPr>
            <a:lvl9pPr>
              <a:defRPr sz="1265"/>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406319629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10270" y="1535406"/>
            <a:ext cx="5386748" cy="639381"/>
          </a:xfrm>
          <a:prstGeom prst="rect">
            <a:avLst/>
          </a:prstGeom>
        </p:spPr>
        <p:txBody>
          <a:bodyPr anchor="b"/>
          <a:lstStyle>
            <a:lvl1pPr marL="0" indent="0">
              <a:buNone/>
              <a:defRPr sz="1687" b="1"/>
            </a:lvl1pPr>
            <a:lvl2pPr marL="321366" indent="0">
              <a:buNone/>
              <a:defRPr sz="1406" b="1"/>
            </a:lvl2pPr>
            <a:lvl3pPr marL="642732" indent="0">
              <a:buNone/>
              <a:defRPr sz="1265" b="1"/>
            </a:lvl3pPr>
            <a:lvl4pPr marL="964098" indent="0">
              <a:buNone/>
              <a:defRPr sz="1125" b="1"/>
            </a:lvl4pPr>
            <a:lvl5pPr marL="1285464" indent="0">
              <a:buNone/>
              <a:defRPr sz="1125" b="1"/>
            </a:lvl5pPr>
            <a:lvl6pPr marL="1606829" indent="0">
              <a:buNone/>
              <a:defRPr sz="1125" b="1"/>
            </a:lvl6pPr>
            <a:lvl7pPr marL="1928195" indent="0">
              <a:buNone/>
              <a:defRPr sz="1125" b="1"/>
            </a:lvl7pPr>
            <a:lvl8pPr marL="2249561" indent="0">
              <a:buNone/>
              <a:defRPr sz="1125" b="1"/>
            </a:lvl8pPr>
            <a:lvl9pPr marL="2570927" indent="0">
              <a:buNone/>
              <a:defRPr sz="1125" b="1"/>
            </a:lvl9pPr>
          </a:lstStyle>
          <a:p>
            <a:pPr lvl="0"/>
            <a:r>
              <a:rPr lang="fr-FR"/>
              <a:t>Modifiez les styles du texte du masque</a:t>
            </a:r>
          </a:p>
        </p:txBody>
      </p:sp>
      <p:sp>
        <p:nvSpPr>
          <p:cNvPr id="4" name="Espace réservé du contenu 3"/>
          <p:cNvSpPr>
            <a:spLocks noGrp="1"/>
          </p:cNvSpPr>
          <p:nvPr>
            <p:ph sz="half" idx="2"/>
          </p:nvPr>
        </p:nvSpPr>
        <p:spPr>
          <a:xfrm>
            <a:off x="610270" y="2174788"/>
            <a:ext cx="5386748" cy="3951216"/>
          </a:xfrm>
          <a:prstGeom prst="rect">
            <a:avLst/>
          </a:prstGeom>
        </p:spPr>
        <p:txBody>
          <a:bodyPr/>
          <a:lstStyle>
            <a:lvl1pPr>
              <a:defRPr sz="1687"/>
            </a:lvl1pPr>
            <a:lvl2pPr>
              <a:defRPr sz="1406"/>
            </a:lvl2pPr>
            <a:lvl3pPr>
              <a:defRPr sz="1265"/>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494" y="1535406"/>
            <a:ext cx="5388236" cy="639381"/>
          </a:xfrm>
          <a:prstGeom prst="rect">
            <a:avLst/>
          </a:prstGeom>
        </p:spPr>
        <p:txBody>
          <a:bodyPr anchor="b"/>
          <a:lstStyle>
            <a:lvl1pPr marL="0" indent="0">
              <a:buNone/>
              <a:defRPr sz="1687" b="1"/>
            </a:lvl1pPr>
            <a:lvl2pPr marL="321366" indent="0">
              <a:buNone/>
              <a:defRPr sz="1406" b="1"/>
            </a:lvl2pPr>
            <a:lvl3pPr marL="642732" indent="0">
              <a:buNone/>
              <a:defRPr sz="1265" b="1"/>
            </a:lvl3pPr>
            <a:lvl4pPr marL="964098" indent="0">
              <a:buNone/>
              <a:defRPr sz="1125" b="1"/>
            </a:lvl4pPr>
            <a:lvl5pPr marL="1285464" indent="0">
              <a:buNone/>
              <a:defRPr sz="1125" b="1"/>
            </a:lvl5pPr>
            <a:lvl6pPr marL="1606829" indent="0">
              <a:buNone/>
              <a:defRPr sz="1125" b="1"/>
            </a:lvl6pPr>
            <a:lvl7pPr marL="1928195" indent="0">
              <a:buNone/>
              <a:defRPr sz="1125" b="1"/>
            </a:lvl7pPr>
            <a:lvl8pPr marL="2249561" indent="0">
              <a:buNone/>
              <a:defRPr sz="1125" b="1"/>
            </a:lvl8pPr>
            <a:lvl9pPr marL="2570927" indent="0">
              <a:buNone/>
              <a:defRPr sz="1125" b="1"/>
            </a:lvl9pPr>
          </a:lstStyle>
          <a:p>
            <a:pPr lvl="0"/>
            <a:r>
              <a:rPr lang="fr-FR"/>
              <a:t>Modifiez les styles du texte du masque</a:t>
            </a:r>
          </a:p>
        </p:txBody>
      </p:sp>
      <p:sp>
        <p:nvSpPr>
          <p:cNvPr id="6" name="Espace réservé du contenu 5"/>
          <p:cNvSpPr>
            <a:spLocks noGrp="1"/>
          </p:cNvSpPr>
          <p:nvPr>
            <p:ph sz="quarter" idx="4"/>
          </p:nvPr>
        </p:nvSpPr>
        <p:spPr>
          <a:xfrm>
            <a:off x="6193494" y="2174788"/>
            <a:ext cx="5388236" cy="3951216"/>
          </a:xfrm>
          <a:prstGeom prst="rect">
            <a:avLst/>
          </a:prstGeom>
        </p:spPr>
        <p:txBody>
          <a:bodyPr/>
          <a:lstStyle>
            <a:lvl1pPr>
              <a:defRPr sz="1687"/>
            </a:lvl1pPr>
            <a:lvl2pPr>
              <a:defRPr sz="1406"/>
            </a:lvl2pPr>
            <a:lvl3pPr>
              <a:defRPr sz="1265"/>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9365816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40859790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04462069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10270" y="273383"/>
            <a:ext cx="4009919" cy="1161597"/>
          </a:xfrm>
          <a:prstGeom prst="rect">
            <a:avLst/>
          </a:prstGeom>
        </p:spPr>
        <p:txBody>
          <a:bodyPr anchor="b"/>
          <a:lstStyle>
            <a:lvl1pPr algn="l">
              <a:defRPr sz="1406" b="1"/>
            </a:lvl1pPr>
          </a:lstStyle>
          <a:p>
            <a:r>
              <a:rPr lang="fr-FR"/>
              <a:t>Modifiez le style du titre</a:t>
            </a:r>
          </a:p>
        </p:txBody>
      </p:sp>
      <p:sp>
        <p:nvSpPr>
          <p:cNvPr id="3" name="Espace réservé du contenu 2"/>
          <p:cNvSpPr>
            <a:spLocks noGrp="1"/>
          </p:cNvSpPr>
          <p:nvPr>
            <p:ph idx="1"/>
          </p:nvPr>
        </p:nvSpPr>
        <p:spPr>
          <a:xfrm>
            <a:off x="4766059" y="273383"/>
            <a:ext cx="6815672" cy="5852621"/>
          </a:xfrm>
          <a:prstGeom prst="rect">
            <a:avLst/>
          </a:prstGeom>
        </p:spPr>
        <p:txBody>
          <a:bodyPr/>
          <a:lstStyle>
            <a:lvl1pPr>
              <a:defRPr sz="2249"/>
            </a:lvl1pPr>
            <a:lvl2pPr>
              <a:defRPr sz="1968"/>
            </a:lvl2pPr>
            <a:lvl3pPr>
              <a:defRPr sz="1687"/>
            </a:lvl3pPr>
            <a:lvl4pPr>
              <a:defRPr sz="1406"/>
            </a:lvl4pPr>
            <a:lvl5pPr>
              <a:defRPr sz="1406"/>
            </a:lvl5pPr>
            <a:lvl6pPr>
              <a:defRPr sz="1406"/>
            </a:lvl6pPr>
            <a:lvl7pPr>
              <a:defRPr sz="1406"/>
            </a:lvl7pPr>
            <a:lvl8pPr>
              <a:defRPr sz="1406"/>
            </a:lvl8pPr>
            <a:lvl9pPr>
              <a:defRPr sz="1406"/>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10270" y="1434980"/>
            <a:ext cx="4009919" cy="4691024"/>
          </a:xfrm>
          <a:prstGeom prst="rect">
            <a:avLst/>
          </a:prstGeom>
        </p:spPr>
        <p:txBody>
          <a:bodyPr/>
          <a:lstStyle>
            <a:lvl1pPr marL="0" indent="0">
              <a:buNone/>
              <a:defRPr sz="984"/>
            </a:lvl1pPr>
            <a:lvl2pPr marL="321366" indent="0">
              <a:buNone/>
              <a:defRPr sz="843"/>
            </a:lvl2pPr>
            <a:lvl3pPr marL="642732" indent="0">
              <a:buNone/>
              <a:defRPr sz="703"/>
            </a:lvl3pPr>
            <a:lvl4pPr marL="964098" indent="0">
              <a:buNone/>
              <a:defRPr sz="633"/>
            </a:lvl4pPr>
            <a:lvl5pPr marL="1285464" indent="0">
              <a:buNone/>
              <a:defRPr sz="633"/>
            </a:lvl5pPr>
            <a:lvl6pPr marL="1606829" indent="0">
              <a:buNone/>
              <a:defRPr sz="633"/>
            </a:lvl6pPr>
            <a:lvl7pPr marL="1928195" indent="0">
              <a:buNone/>
              <a:defRPr sz="633"/>
            </a:lvl7pPr>
            <a:lvl8pPr marL="2249561" indent="0">
              <a:buNone/>
              <a:defRPr sz="633"/>
            </a:lvl8pPr>
            <a:lvl9pPr marL="2570927" indent="0">
              <a:buNone/>
              <a:defRPr sz="633"/>
            </a:lvl9pPr>
          </a:lstStyle>
          <a:p>
            <a:pPr lvl="0"/>
            <a:r>
              <a:rPr lang="fr-FR"/>
              <a:t>Modifiez les styles du texte du masque</a:t>
            </a: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6987670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8983" y="4800377"/>
            <a:ext cx="7315795" cy="566851"/>
          </a:xfrm>
          <a:prstGeom prst="rect">
            <a:avLst/>
          </a:prstGeom>
        </p:spPr>
        <p:txBody>
          <a:bodyPr anchor="b"/>
          <a:lstStyle>
            <a:lvl1pPr algn="l">
              <a:defRPr sz="1406" b="1"/>
            </a:lvl1pPr>
          </a:lstStyle>
          <a:p>
            <a:r>
              <a:rPr lang="fr-FR"/>
              <a:t>Modifiez le style du titre</a:t>
            </a:r>
          </a:p>
        </p:txBody>
      </p:sp>
      <p:sp>
        <p:nvSpPr>
          <p:cNvPr id="3" name="Espace réservé pour une image  2"/>
          <p:cNvSpPr>
            <a:spLocks noGrp="1"/>
          </p:cNvSpPr>
          <p:nvPr>
            <p:ph type="pic" idx="1"/>
          </p:nvPr>
        </p:nvSpPr>
        <p:spPr>
          <a:xfrm>
            <a:off x="2388983" y="612601"/>
            <a:ext cx="7315795" cy="4115246"/>
          </a:xfrm>
          <a:prstGeom prst="rect">
            <a:avLst/>
          </a:prstGeom>
        </p:spPr>
        <p:txBody>
          <a:bodyPr/>
          <a:lstStyle>
            <a:lvl1pPr marL="0" indent="0">
              <a:buNone/>
              <a:defRPr sz="2249"/>
            </a:lvl1pPr>
            <a:lvl2pPr marL="321366" indent="0">
              <a:buNone/>
              <a:defRPr sz="1968"/>
            </a:lvl2pPr>
            <a:lvl3pPr marL="642732" indent="0">
              <a:buNone/>
              <a:defRPr sz="1687"/>
            </a:lvl3pPr>
            <a:lvl4pPr marL="964098" indent="0">
              <a:buNone/>
              <a:defRPr sz="1406"/>
            </a:lvl4pPr>
            <a:lvl5pPr marL="1285464" indent="0">
              <a:buNone/>
              <a:defRPr sz="1406"/>
            </a:lvl5pPr>
            <a:lvl6pPr marL="1606829" indent="0">
              <a:buNone/>
              <a:defRPr sz="1406"/>
            </a:lvl6pPr>
            <a:lvl7pPr marL="1928195" indent="0">
              <a:buNone/>
              <a:defRPr sz="1406"/>
            </a:lvl7pPr>
            <a:lvl8pPr marL="2249561" indent="0">
              <a:buNone/>
              <a:defRPr sz="1406"/>
            </a:lvl8pPr>
            <a:lvl9pPr marL="2570927" indent="0">
              <a:buNone/>
              <a:defRPr sz="1406"/>
            </a:lvl9pPr>
          </a:lstStyle>
          <a:p>
            <a:endParaRPr lang="fr-FR"/>
          </a:p>
        </p:txBody>
      </p:sp>
      <p:sp>
        <p:nvSpPr>
          <p:cNvPr id="4" name="Espace réservé du texte 3"/>
          <p:cNvSpPr>
            <a:spLocks noGrp="1"/>
          </p:cNvSpPr>
          <p:nvPr>
            <p:ph type="body" sz="half" idx="2"/>
          </p:nvPr>
        </p:nvSpPr>
        <p:spPr>
          <a:xfrm>
            <a:off x="2388983" y="5367227"/>
            <a:ext cx="7315795" cy="804527"/>
          </a:xfrm>
          <a:prstGeom prst="rect">
            <a:avLst/>
          </a:prstGeom>
        </p:spPr>
        <p:txBody>
          <a:bodyPr/>
          <a:lstStyle>
            <a:lvl1pPr marL="0" indent="0">
              <a:buNone/>
              <a:defRPr sz="984"/>
            </a:lvl1pPr>
            <a:lvl2pPr marL="321366" indent="0">
              <a:buNone/>
              <a:defRPr sz="843"/>
            </a:lvl2pPr>
            <a:lvl3pPr marL="642732" indent="0">
              <a:buNone/>
              <a:defRPr sz="703"/>
            </a:lvl3pPr>
            <a:lvl4pPr marL="964098" indent="0">
              <a:buNone/>
              <a:defRPr sz="633"/>
            </a:lvl4pPr>
            <a:lvl5pPr marL="1285464" indent="0">
              <a:buNone/>
              <a:defRPr sz="633"/>
            </a:lvl5pPr>
            <a:lvl6pPr marL="1606829" indent="0">
              <a:buNone/>
              <a:defRPr sz="633"/>
            </a:lvl6pPr>
            <a:lvl7pPr marL="1928195" indent="0">
              <a:buNone/>
              <a:defRPr sz="633"/>
            </a:lvl7pPr>
            <a:lvl8pPr marL="2249561" indent="0">
              <a:buNone/>
              <a:defRPr sz="633"/>
            </a:lvl8pPr>
            <a:lvl9pPr marL="2570927" indent="0">
              <a:buNone/>
              <a:defRPr sz="633"/>
            </a:lvl9pPr>
          </a:lstStyle>
          <a:p>
            <a:pPr lvl="0"/>
            <a:r>
              <a:rPr lang="fr-FR"/>
              <a:t>Modifiez les styles du texte du masque</a:t>
            </a: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95353802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548">
              <a:srgbClr val="D1EAEC"/>
            </a:gs>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42" name="Picture 18" descr="fd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6233" y="0"/>
            <a:ext cx="12556440" cy="685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415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hf hdr="0" ftr="0" dt="0"/>
  <p:txStyles>
    <p:title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p:titleStyle>
    <p:bodyStyle>
      <a:lvl1pPr marL="342567" indent="-342567" algn="l" defTabSz="913885" rtl="0" fontAlgn="base">
        <a:spcBef>
          <a:spcPct val="20000"/>
        </a:spcBef>
        <a:spcAft>
          <a:spcPct val="0"/>
        </a:spcAft>
        <a:defRPr sz="3233">
          <a:solidFill>
            <a:schemeClr val="tx1"/>
          </a:solidFill>
          <a:latin typeface="+mn-lt"/>
          <a:ea typeface="+mn-ea"/>
          <a:cs typeface="+mn-cs"/>
        </a:defRPr>
      </a:lvl1pPr>
      <a:lvl2pPr marL="743159" indent="-285659" algn="l" defTabSz="913885" rtl="0" fontAlgn="base">
        <a:spcBef>
          <a:spcPct val="20000"/>
        </a:spcBef>
        <a:spcAft>
          <a:spcPct val="0"/>
        </a:spcAft>
        <a:buChar char="–"/>
        <a:defRPr sz="2812">
          <a:solidFill>
            <a:schemeClr val="tx1"/>
          </a:solidFill>
          <a:latin typeface="+mn-lt"/>
          <a:ea typeface="+mn-ea"/>
        </a:defRPr>
      </a:lvl2pPr>
      <a:lvl3pPr marL="1142634" indent="-228750" algn="l" defTabSz="913885" rtl="0" fontAlgn="base">
        <a:spcBef>
          <a:spcPct val="20000"/>
        </a:spcBef>
        <a:spcAft>
          <a:spcPct val="0"/>
        </a:spcAft>
        <a:buChar char="•"/>
        <a:defRPr sz="2390">
          <a:solidFill>
            <a:schemeClr val="tx1"/>
          </a:solidFill>
          <a:latin typeface="+mn-lt"/>
          <a:ea typeface="+mn-ea"/>
        </a:defRPr>
      </a:lvl3pPr>
      <a:lvl4pPr marL="1600134" indent="-228750" algn="l" defTabSz="913885" rtl="0" fontAlgn="base">
        <a:spcBef>
          <a:spcPct val="20000"/>
        </a:spcBef>
        <a:spcAft>
          <a:spcPct val="0"/>
        </a:spcAft>
        <a:buChar char="–"/>
        <a:defRPr sz="1968">
          <a:solidFill>
            <a:schemeClr val="tx1"/>
          </a:solidFill>
          <a:latin typeface="+mn-lt"/>
          <a:ea typeface="+mn-ea"/>
        </a:defRPr>
      </a:lvl4pPr>
      <a:lvl5pPr marL="2056519" indent="-228750" algn="l" defTabSz="913885" rtl="0" fontAlgn="base">
        <a:spcBef>
          <a:spcPct val="20000"/>
        </a:spcBef>
        <a:spcAft>
          <a:spcPct val="0"/>
        </a:spcAft>
        <a:buChar char="»"/>
        <a:defRPr sz="1968">
          <a:solidFill>
            <a:schemeClr val="tx1"/>
          </a:solidFill>
          <a:latin typeface="+mn-lt"/>
          <a:ea typeface="+mn-ea"/>
        </a:defRPr>
      </a:lvl5pPr>
      <a:lvl6pPr marL="2377885" indent="-228750" algn="l" defTabSz="913885" rtl="0" fontAlgn="base">
        <a:spcBef>
          <a:spcPct val="20000"/>
        </a:spcBef>
        <a:spcAft>
          <a:spcPct val="0"/>
        </a:spcAft>
        <a:buChar char="»"/>
        <a:defRPr sz="1968">
          <a:solidFill>
            <a:schemeClr val="tx1"/>
          </a:solidFill>
          <a:latin typeface="+mn-lt"/>
          <a:ea typeface="+mn-ea"/>
        </a:defRPr>
      </a:lvl6pPr>
      <a:lvl7pPr marL="2699251" indent="-228750" algn="l" defTabSz="913885" rtl="0" fontAlgn="base">
        <a:spcBef>
          <a:spcPct val="20000"/>
        </a:spcBef>
        <a:spcAft>
          <a:spcPct val="0"/>
        </a:spcAft>
        <a:buChar char="»"/>
        <a:defRPr sz="1968">
          <a:solidFill>
            <a:schemeClr val="tx1"/>
          </a:solidFill>
          <a:latin typeface="+mn-lt"/>
          <a:ea typeface="+mn-ea"/>
        </a:defRPr>
      </a:lvl7pPr>
      <a:lvl8pPr marL="3020616" indent="-228750" algn="l" defTabSz="913885" rtl="0" fontAlgn="base">
        <a:spcBef>
          <a:spcPct val="20000"/>
        </a:spcBef>
        <a:spcAft>
          <a:spcPct val="0"/>
        </a:spcAft>
        <a:buChar char="»"/>
        <a:defRPr sz="1968">
          <a:solidFill>
            <a:schemeClr val="tx1"/>
          </a:solidFill>
          <a:latin typeface="+mn-lt"/>
          <a:ea typeface="+mn-ea"/>
        </a:defRPr>
      </a:lvl8pPr>
      <a:lvl9pPr marL="3341982" indent="-228750" algn="l" defTabSz="913885" rtl="0" fontAlgn="base">
        <a:spcBef>
          <a:spcPct val="20000"/>
        </a:spcBef>
        <a:spcAft>
          <a:spcPct val="0"/>
        </a:spcAft>
        <a:buChar char="»"/>
        <a:defRPr sz="1968">
          <a:solidFill>
            <a:schemeClr val="tx1"/>
          </a:solidFill>
          <a:latin typeface="+mn-lt"/>
          <a:ea typeface="+mn-ea"/>
        </a:defRPr>
      </a:lvl9pPr>
    </p:bodyStyle>
    <p:otherStyle>
      <a:defPPr>
        <a:defRPr lang="fr-FR"/>
      </a:defPPr>
      <a:lvl1pPr marL="0" algn="l" defTabSz="642732" rtl="0" eaLnBrk="1" latinLnBrk="0" hangingPunct="1">
        <a:defRPr sz="1265" kern="1200">
          <a:solidFill>
            <a:schemeClr val="tx1"/>
          </a:solidFill>
          <a:latin typeface="+mn-lt"/>
          <a:ea typeface="+mn-ea"/>
          <a:cs typeface="+mn-cs"/>
        </a:defRPr>
      </a:lvl1pPr>
      <a:lvl2pPr marL="321366" algn="l" defTabSz="642732" rtl="0" eaLnBrk="1" latinLnBrk="0" hangingPunct="1">
        <a:defRPr sz="1265" kern="1200">
          <a:solidFill>
            <a:schemeClr val="tx1"/>
          </a:solidFill>
          <a:latin typeface="+mn-lt"/>
          <a:ea typeface="+mn-ea"/>
          <a:cs typeface="+mn-cs"/>
        </a:defRPr>
      </a:lvl2pPr>
      <a:lvl3pPr marL="642732" algn="l" defTabSz="642732" rtl="0" eaLnBrk="1" latinLnBrk="0" hangingPunct="1">
        <a:defRPr sz="1265" kern="1200">
          <a:solidFill>
            <a:schemeClr val="tx1"/>
          </a:solidFill>
          <a:latin typeface="+mn-lt"/>
          <a:ea typeface="+mn-ea"/>
          <a:cs typeface="+mn-cs"/>
        </a:defRPr>
      </a:lvl3pPr>
      <a:lvl4pPr marL="964098" algn="l" defTabSz="642732" rtl="0" eaLnBrk="1" latinLnBrk="0" hangingPunct="1">
        <a:defRPr sz="1265" kern="1200">
          <a:solidFill>
            <a:schemeClr val="tx1"/>
          </a:solidFill>
          <a:latin typeface="+mn-lt"/>
          <a:ea typeface="+mn-ea"/>
          <a:cs typeface="+mn-cs"/>
        </a:defRPr>
      </a:lvl4pPr>
      <a:lvl5pPr marL="1285464" algn="l" defTabSz="642732" rtl="0" eaLnBrk="1" latinLnBrk="0" hangingPunct="1">
        <a:defRPr sz="1265" kern="1200">
          <a:solidFill>
            <a:schemeClr val="tx1"/>
          </a:solidFill>
          <a:latin typeface="+mn-lt"/>
          <a:ea typeface="+mn-ea"/>
          <a:cs typeface="+mn-cs"/>
        </a:defRPr>
      </a:lvl5pPr>
      <a:lvl6pPr marL="1606829" algn="l" defTabSz="642732" rtl="0" eaLnBrk="1" latinLnBrk="0" hangingPunct="1">
        <a:defRPr sz="1265" kern="1200">
          <a:solidFill>
            <a:schemeClr val="tx1"/>
          </a:solidFill>
          <a:latin typeface="+mn-lt"/>
          <a:ea typeface="+mn-ea"/>
          <a:cs typeface="+mn-cs"/>
        </a:defRPr>
      </a:lvl6pPr>
      <a:lvl7pPr marL="1928195" algn="l" defTabSz="642732" rtl="0" eaLnBrk="1" latinLnBrk="0" hangingPunct="1">
        <a:defRPr sz="1265" kern="1200">
          <a:solidFill>
            <a:schemeClr val="tx1"/>
          </a:solidFill>
          <a:latin typeface="+mn-lt"/>
          <a:ea typeface="+mn-ea"/>
          <a:cs typeface="+mn-cs"/>
        </a:defRPr>
      </a:lvl7pPr>
      <a:lvl8pPr marL="2249561" algn="l" defTabSz="642732" rtl="0" eaLnBrk="1" latinLnBrk="0" hangingPunct="1">
        <a:defRPr sz="1265" kern="1200">
          <a:solidFill>
            <a:schemeClr val="tx1"/>
          </a:solidFill>
          <a:latin typeface="+mn-lt"/>
          <a:ea typeface="+mn-ea"/>
          <a:cs typeface="+mn-cs"/>
        </a:defRPr>
      </a:lvl8pPr>
      <a:lvl9pPr marL="2570927" algn="l" defTabSz="642732" rtl="0" eaLnBrk="1" latinLnBrk="0" hangingPunct="1">
        <a:defRPr sz="12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hyperlink" Target="https://arc-copro.fr/outils-services/1-controles-complets-de-comptes-et-de-gestion.html"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914400" y="1865774"/>
            <a:ext cx="10363200" cy="3089948"/>
          </a:xfrm>
          <a:prstGeom prst="rect">
            <a:avLst/>
          </a:prstGeom>
          <a:noFill/>
          <a:ln w="28575">
            <a:noFill/>
          </a:ln>
        </p:spPr>
        <p:txBody>
          <a:bodyPr vert="horz" wrap="square" lIns="0" tIns="12065" rIns="0" bIns="0" rtlCol="0">
            <a:spAutoFit/>
          </a:bodyPr>
          <a:lstStyle/>
          <a:p>
            <a:pPr algn="ctr"/>
            <a:endParaRPr lang="fr-FR" sz="3600" b="1" dirty="0">
              <a:solidFill>
                <a:schemeClr val="tx1"/>
              </a:solidFill>
              <a:latin typeface="+mn-lt"/>
            </a:endParaRPr>
          </a:p>
          <a:p>
            <a:pPr algn="ctr"/>
            <a:r>
              <a:rPr lang="fr-FR" sz="4400" b="1" dirty="0"/>
              <a:t>Comment exploiter son grand livre ? </a:t>
            </a:r>
            <a:endParaRPr lang="fr-FR" sz="4400" b="1" dirty="0">
              <a:solidFill>
                <a:schemeClr val="tx1"/>
              </a:solidFill>
            </a:endParaRPr>
          </a:p>
          <a:p>
            <a:pPr algn="ctr"/>
            <a:endParaRPr lang="fr-FR" sz="2400" b="1" dirty="0">
              <a:solidFill>
                <a:srgbClr val="00B050"/>
              </a:solidFill>
            </a:endParaRPr>
          </a:p>
          <a:p>
            <a:pPr algn="ctr"/>
            <a:endParaRPr lang="fr-FR" sz="2400" b="1" dirty="0">
              <a:solidFill>
                <a:srgbClr val="00B050"/>
              </a:solidFill>
            </a:endParaRPr>
          </a:p>
          <a:p>
            <a:pPr algn="ctr"/>
            <a:endParaRPr lang="fr-FR" sz="2400" b="1" dirty="0">
              <a:solidFill>
                <a:srgbClr val="00B050"/>
              </a:solidFill>
            </a:endParaRPr>
          </a:p>
          <a:p>
            <a:pPr algn="ctr"/>
            <a:r>
              <a:rPr lang="fr-FR" sz="2400" b="1" dirty="0">
                <a:solidFill>
                  <a:srgbClr val="00B050"/>
                </a:solidFill>
              </a:rPr>
              <a:t>Mercredi 9 Avril 2025</a:t>
            </a:r>
          </a:p>
          <a:p>
            <a:pPr algn="ctr"/>
            <a:r>
              <a:rPr lang="fr-FR" sz="2400" b="1" dirty="0">
                <a:solidFill>
                  <a:schemeClr val="tx1"/>
                </a:solidFill>
                <a:latin typeface="+mn-lt"/>
              </a:rPr>
              <a:t>Formation animée par Assitan NIAKATE</a:t>
            </a:r>
          </a:p>
        </p:txBody>
      </p:sp>
      <p:sp>
        <p:nvSpPr>
          <p:cNvPr id="8" name="object 8"/>
          <p:cNvSpPr txBox="1">
            <a:spLocks noGrp="1"/>
          </p:cNvSpPr>
          <p:nvPr>
            <p:ph type="sldNum" sz="quarter" idx="4294967295"/>
          </p:nvPr>
        </p:nvSpPr>
        <p:spPr>
          <a:xfrm>
            <a:off x="8610600" y="6356350"/>
            <a:ext cx="2743200" cy="365125"/>
          </a:xfrm>
          <a:prstGeom prst="rect">
            <a:avLst/>
          </a:prstGeom>
        </p:spPr>
        <p:txBody>
          <a:bodyPr vert="horz" wrap="square" lIns="91440" tIns="45720" rIns="91440" bIns="45720" rtlCol="0" anchor="ctr">
            <a:spAutoFit/>
          </a:bodyP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6685">
              <a:lnSpc>
                <a:spcPct val="100000"/>
              </a:lnSpc>
              <a:spcBef>
                <a:spcPts val="165"/>
              </a:spcBef>
            </a:pPr>
            <a:fld id="{CD0A3727-A1ED-4378-88C1-00949C4F93F2}" type="slidenum">
              <a:rPr lang="fr-FR" smtClean="0"/>
              <a:pPr marL="146685">
                <a:lnSpc>
                  <a:spcPct val="100000"/>
                </a:lnSpc>
                <a:spcBef>
                  <a:spcPts val="165"/>
                </a:spcBef>
              </a:pPr>
              <a:t>1</a:t>
            </a:fld>
            <a:endParaRPr spc="-50" dirty="0"/>
          </a:p>
        </p:txBody>
      </p:sp>
      <p:pic>
        <p:nvPicPr>
          <p:cNvPr id="6" name="Image 5"/>
          <p:cNvPicPr>
            <a:picLocks noChangeAspect="1"/>
          </p:cNvPicPr>
          <p:nvPr/>
        </p:nvPicPr>
        <p:blipFill>
          <a:blip r:embed="rId2"/>
          <a:stretch>
            <a:fillRect/>
          </a:stretch>
        </p:blipFill>
        <p:spPr>
          <a:xfrm>
            <a:off x="9991625" y="5081478"/>
            <a:ext cx="1454851" cy="1422521"/>
          </a:xfrm>
          <a:prstGeom prst="rect">
            <a:avLst/>
          </a:prstGeom>
        </p:spPr>
      </p:pic>
    </p:spTree>
    <p:extLst>
      <p:ext uri="{BB962C8B-B14F-4D97-AF65-F5344CB8AC3E}">
        <p14:creationId xmlns:p14="http://schemas.microsoft.com/office/powerpoint/2010/main" val="306962667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1"/>
          <p:cNvSpPr txBox="1"/>
          <p:nvPr/>
        </p:nvSpPr>
        <p:spPr>
          <a:xfrm>
            <a:off x="0" y="326029"/>
            <a:ext cx="11434527"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latin typeface="Century Gothic" panose="020B0502020202020204" pitchFamily="34" charset="0"/>
              </a:rPr>
              <a:t>La tenue d’une comptabilité double</a:t>
            </a: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10</a:t>
            </a:fld>
            <a:endParaRPr lang="fr-FR"/>
          </a:p>
        </p:txBody>
      </p:sp>
      <p:sp>
        <p:nvSpPr>
          <p:cNvPr id="17" name="Rectangle 16"/>
          <p:cNvSpPr/>
          <p:nvPr/>
        </p:nvSpPr>
        <p:spPr>
          <a:xfrm>
            <a:off x="670859" y="1346981"/>
            <a:ext cx="10763668" cy="5447645"/>
          </a:xfrm>
          <a:prstGeom prst="rect">
            <a:avLst/>
          </a:prstGeom>
        </p:spPr>
        <p:txBody>
          <a:bodyPr wrap="square">
            <a:spAutoFit/>
          </a:bodyPr>
          <a:lstStyle/>
          <a:p>
            <a:r>
              <a:rPr lang="fr-FR" sz="1500" b="1" dirty="0">
                <a:latin typeface="Century Gothic" panose="020B0502020202020204" pitchFamily="34" charset="0"/>
              </a:rPr>
              <a:t>La notion de partie double</a:t>
            </a:r>
            <a:endParaRPr lang="fr-FR" sz="1500" dirty="0">
              <a:latin typeface="Century Gothic" panose="020B0502020202020204" pitchFamily="34" charset="0"/>
            </a:endParaRPr>
          </a:p>
          <a:p>
            <a:endParaRPr lang="fr-FR" sz="1500" dirty="0">
              <a:latin typeface="Century Gothic" panose="020B0502020202020204" pitchFamily="34" charset="0"/>
            </a:endParaRPr>
          </a:p>
          <a:p>
            <a:r>
              <a:rPr lang="fr-FR" sz="1500" dirty="0">
                <a:latin typeface="Century Gothic" panose="020B0502020202020204" pitchFamily="34" charset="0"/>
              </a:rPr>
              <a:t>Les écritures sont passées selon le système dit "en partie double" . </a:t>
            </a:r>
          </a:p>
          <a:p>
            <a:endParaRPr lang="fr-FR" sz="1500" dirty="0">
              <a:latin typeface="Century Gothic" panose="020B0502020202020204" pitchFamily="34" charset="0"/>
            </a:endParaRPr>
          </a:p>
          <a:p>
            <a:r>
              <a:rPr lang="fr-FR" sz="1500" dirty="0">
                <a:latin typeface="Century Gothic" panose="020B0502020202020204" pitchFamily="34" charset="0"/>
              </a:rPr>
              <a:t>Dans ce système, tout mouvement ou variation enregistré dans la comptabilité est représenté par une écriture qui établit une équivalence entre ce qui est porté au débit et ce qui est porté au crédit des différents comptes affectés par cette écriture.</a:t>
            </a:r>
          </a:p>
          <a:p>
            <a:endParaRPr lang="fr-FR" sz="1500" dirty="0">
              <a:latin typeface="Century Gothic" panose="020B0502020202020204" pitchFamily="34" charset="0"/>
            </a:endParaRPr>
          </a:p>
          <a:p>
            <a:r>
              <a:rPr lang="fr-FR" sz="1500" dirty="0">
                <a:latin typeface="Century Gothic" panose="020B0502020202020204" pitchFamily="34" charset="0"/>
              </a:rPr>
              <a:t>La </a:t>
            </a:r>
            <a:r>
              <a:rPr lang="fr-FR" sz="1500" b="1" dirty="0">
                <a:latin typeface="Century Gothic" panose="020B0502020202020204" pitchFamily="34" charset="0"/>
              </a:rPr>
              <a:t>partie double</a:t>
            </a:r>
            <a:r>
              <a:rPr lang="fr-FR" sz="1500" dirty="0">
                <a:latin typeface="Century Gothic" panose="020B0502020202020204" pitchFamily="34" charset="0"/>
              </a:rPr>
              <a:t> est un principe fondamental en comptabilité qui consiste à enregistrer </a:t>
            </a:r>
            <a:r>
              <a:rPr lang="fr-FR" sz="1500" b="1" dirty="0">
                <a:solidFill>
                  <a:srgbClr val="0070C0"/>
                </a:solidFill>
                <a:latin typeface="Century Gothic" panose="020B0502020202020204" pitchFamily="34" charset="0"/>
              </a:rPr>
              <a:t>chaque transaction de manière à affecter au moins deux comptes</a:t>
            </a:r>
            <a:r>
              <a:rPr lang="fr-FR" sz="1500" dirty="0">
                <a:solidFill>
                  <a:srgbClr val="0070C0"/>
                </a:solidFill>
                <a:latin typeface="Century Gothic" panose="020B0502020202020204" pitchFamily="34" charset="0"/>
              </a:rPr>
              <a:t> </a:t>
            </a:r>
            <a:r>
              <a:rPr lang="fr-FR" sz="1500" dirty="0">
                <a:latin typeface="Century Gothic" panose="020B0502020202020204" pitchFamily="34" charset="0"/>
              </a:rPr>
              <a:t>: l'un est </a:t>
            </a:r>
            <a:r>
              <a:rPr lang="fr-FR" sz="1500" b="1" dirty="0">
                <a:latin typeface="Century Gothic" panose="020B0502020202020204" pitchFamily="34" charset="0"/>
              </a:rPr>
              <a:t>débité</a:t>
            </a:r>
            <a:r>
              <a:rPr lang="fr-FR" sz="1500" dirty="0">
                <a:latin typeface="Century Gothic" panose="020B0502020202020204" pitchFamily="34" charset="0"/>
              </a:rPr>
              <a:t> et l'autre est </a:t>
            </a:r>
            <a:r>
              <a:rPr lang="fr-FR" sz="1500" b="1" dirty="0">
                <a:latin typeface="Century Gothic" panose="020B0502020202020204" pitchFamily="34" charset="0"/>
              </a:rPr>
              <a:t>crédité</a:t>
            </a:r>
            <a:r>
              <a:rPr lang="fr-FR" sz="1500" dirty="0">
                <a:latin typeface="Century Gothic" panose="020B0502020202020204" pitchFamily="34" charset="0"/>
              </a:rPr>
              <a:t>. </a:t>
            </a:r>
          </a:p>
          <a:p>
            <a:endParaRPr lang="fr-FR" sz="1500" dirty="0">
              <a:latin typeface="Century Gothic" panose="020B0502020202020204" pitchFamily="34" charset="0"/>
            </a:endParaRPr>
          </a:p>
          <a:p>
            <a:r>
              <a:rPr lang="fr-FR" sz="1500" dirty="0">
                <a:latin typeface="Century Gothic" panose="020B0502020202020204" pitchFamily="34" charset="0"/>
              </a:rPr>
              <a:t>Ce système garantit que les écritures comptables restent équilibrées et cohérentes, reflétant fidèlement les mouvements financiers de l'entreprise ou de l'entité.</a:t>
            </a:r>
          </a:p>
          <a:p>
            <a:endParaRPr lang="fr-FR" sz="1500" dirty="0">
              <a:latin typeface="Century Gothic" panose="020B0502020202020204" pitchFamily="34" charset="0"/>
            </a:endParaRPr>
          </a:p>
          <a:p>
            <a:r>
              <a:rPr lang="fr-FR" sz="1500" dirty="0">
                <a:latin typeface="Century Gothic" panose="020B0502020202020204" pitchFamily="34" charset="0"/>
              </a:rPr>
              <a:t>Les principes de base de la partie double :</a:t>
            </a:r>
          </a:p>
          <a:p>
            <a:endParaRPr lang="fr-FR" sz="1500" dirty="0">
              <a:latin typeface="Century Gothic" panose="020B0502020202020204" pitchFamily="34" charset="0"/>
            </a:endParaRPr>
          </a:p>
          <a:p>
            <a:r>
              <a:rPr lang="fr-FR" sz="1500" b="1" dirty="0">
                <a:latin typeface="Century Gothic" panose="020B0502020202020204" pitchFamily="34" charset="0"/>
              </a:rPr>
              <a:t>Débit et crédit : </a:t>
            </a:r>
            <a:r>
              <a:rPr lang="fr-FR" sz="1500" dirty="0">
                <a:latin typeface="Century Gothic" panose="020B0502020202020204" pitchFamily="34" charset="0"/>
              </a:rPr>
              <a:t>Une transaction est inscrite à la fois dans un compte débité et un compte crédité.</a:t>
            </a:r>
          </a:p>
          <a:p>
            <a:pPr lvl="1"/>
            <a:endParaRPr lang="fr-FR" sz="1500" dirty="0">
              <a:latin typeface="Century Gothic" panose="020B0502020202020204" pitchFamily="34" charset="0"/>
            </a:endParaRPr>
          </a:p>
          <a:p>
            <a:r>
              <a:rPr lang="fr-FR" sz="1500" b="1" dirty="0">
                <a:latin typeface="Century Gothic" panose="020B0502020202020204" pitchFamily="34" charset="0"/>
              </a:rPr>
              <a:t>Équilibre des comptes : </a:t>
            </a:r>
            <a:r>
              <a:rPr lang="fr-FR" sz="1500" dirty="0">
                <a:latin typeface="Century Gothic" panose="020B0502020202020204" pitchFamily="34" charset="0"/>
              </a:rPr>
              <a:t>Pour chaque transaction, </a:t>
            </a:r>
            <a:r>
              <a:rPr lang="fr-FR" sz="1500" b="1" dirty="0">
                <a:latin typeface="Century Gothic" panose="020B0502020202020204" pitchFamily="34" charset="0"/>
              </a:rPr>
              <a:t>la somme des montants débités doit toujours être égale à la somme des montants crédités</a:t>
            </a:r>
            <a:r>
              <a:rPr lang="fr-FR" sz="1500" dirty="0">
                <a:latin typeface="Century Gothic" panose="020B0502020202020204" pitchFamily="34" charset="0"/>
              </a:rPr>
              <a:t>. </a:t>
            </a:r>
          </a:p>
          <a:p>
            <a:endParaRPr lang="fr-FR" sz="1500" dirty="0">
              <a:latin typeface="Century Gothic" panose="020B0502020202020204" pitchFamily="34" charset="0"/>
            </a:endParaRPr>
          </a:p>
          <a:p>
            <a:r>
              <a:rPr lang="fr-FR" sz="1500" dirty="0">
                <a:latin typeface="Century Gothic" panose="020B0502020202020204" pitchFamily="34" charset="0"/>
              </a:rPr>
              <a:t>Cela permet de s'assurer que les comptes sont </a:t>
            </a:r>
            <a:r>
              <a:rPr lang="fr-FR" sz="1500" dirty="0">
                <a:solidFill>
                  <a:srgbClr val="0070C0"/>
                </a:solidFill>
                <a:latin typeface="Century Gothic" panose="020B0502020202020204" pitchFamily="34" charset="0"/>
              </a:rPr>
              <a:t>équilibrés</a:t>
            </a:r>
            <a:r>
              <a:rPr lang="fr-FR" sz="1500" dirty="0">
                <a:latin typeface="Century Gothic" panose="020B0502020202020204" pitchFamily="34" charset="0"/>
              </a:rPr>
              <a:t>.</a:t>
            </a:r>
          </a:p>
          <a:p>
            <a:endParaRPr lang="fr-FR" dirty="0">
              <a:latin typeface="Century Gothic" panose="020B0502020202020204" pitchFamily="34" charset="0"/>
            </a:endParaRPr>
          </a:p>
        </p:txBody>
      </p:sp>
      <p:pic>
        <p:nvPicPr>
          <p:cNvPr id="2" name="Image 1">
            <a:extLst>
              <a:ext uri="{FF2B5EF4-FFF2-40B4-BE49-F238E27FC236}">
                <a16:creationId xmlns:a16="http://schemas.microsoft.com/office/drawing/2014/main" xmlns="" id="{7D5A06DD-AD72-7F71-D184-F752A65584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Tree>
    <p:extLst>
      <p:ext uri="{BB962C8B-B14F-4D97-AF65-F5344CB8AC3E}">
        <p14:creationId xmlns:p14="http://schemas.microsoft.com/office/powerpoint/2010/main" val="244839057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1"/>
          <p:cNvSpPr txBox="1"/>
          <p:nvPr/>
        </p:nvSpPr>
        <p:spPr>
          <a:xfrm>
            <a:off x="0" y="369147"/>
            <a:ext cx="11515725"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2800" b="1" kern="0" dirty="0">
                <a:latin typeface="Century Gothic" panose="020B0502020202020204" pitchFamily="34" charset="0"/>
              </a:rPr>
              <a:t>Le débit et le crédit</a:t>
            </a:r>
            <a:endParaRPr lang="fr-FR" sz="2800" b="1" kern="0" dirty="0">
              <a:latin typeface="Century Gothic" panose="020B0502020202020204" pitchFamily="34" charset="0"/>
            </a:endParaRP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11</a:t>
            </a:fld>
            <a:endParaRPr lang="fr-FR"/>
          </a:p>
        </p:txBody>
      </p:sp>
      <p:sp>
        <p:nvSpPr>
          <p:cNvPr id="17" name="Rectangle 16"/>
          <p:cNvSpPr/>
          <p:nvPr/>
        </p:nvSpPr>
        <p:spPr>
          <a:xfrm>
            <a:off x="543438" y="1473668"/>
            <a:ext cx="11515725" cy="4678204"/>
          </a:xfrm>
          <a:prstGeom prst="rect">
            <a:avLst/>
          </a:prstGeom>
        </p:spPr>
        <p:txBody>
          <a:bodyPr wrap="square">
            <a:spAutoFit/>
          </a:bodyPr>
          <a:lstStyle/>
          <a:p>
            <a:r>
              <a:rPr lang="fr-CA" sz="2000" b="1" dirty="0">
                <a:latin typeface="Century Gothic" panose="020B0502020202020204" pitchFamily="34" charset="0"/>
              </a:rPr>
              <a:t>Le débit et crédit dans la comptabilité d’engagement </a:t>
            </a:r>
            <a:endParaRPr lang="fr-FR" sz="2000" b="1" dirty="0">
              <a:latin typeface="Century Gothic" panose="020B0502020202020204" pitchFamily="34" charset="0"/>
            </a:endParaRPr>
          </a:p>
          <a:p>
            <a:endParaRPr lang="fr-CA" sz="2000" b="1" dirty="0">
              <a:solidFill>
                <a:schemeClr val="accent5"/>
              </a:solidFill>
              <a:latin typeface="Century Gothic" panose="020B0502020202020204" pitchFamily="34" charset="0"/>
            </a:endParaRPr>
          </a:p>
          <a:p>
            <a:endParaRPr lang="fr-FR" dirty="0">
              <a:latin typeface="Century Gothic" panose="020B0502020202020204" pitchFamily="34" charset="0"/>
            </a:endParaRPr>
          </a:p>
          <a:p>
            <a:r>
              <a:rPr lang="fr-FR" sz="2000" b="1" dirty="0">
                <a:latin typeface="Century Gothic" panose="020B0502020202020204" pitchFamily="34" charset="0"/>
              </a:rPr>
              <a:t>Le débit et crédit dans les comptes de classe 1 à 5</a:t>
            </a:r>
          </a:p>
          <a:p>
            <a:endParaRPr lang="fr-FR" sz="2000" b="1" dirty="0">
              <a:latin typeface="Century Gothic" panose="020B0502020202020204" pitchFamily="34" charset="0"/>
            </a:endParaRPr>
          </a:p>
          <a:p>
            <a:r>
              <a:rPr lang="fr-FR" dirty="0">
                <a:latin typeface="Century Gothic" panose="020B0502020202020204" pitchFamily="34" charset="0"/>
              </a:rPr>
              <a:t>Les comptes des classes 1 à 5 présentent la situation des tiers vis-à-vis de la copropriété.</a:t>
            </a:r>
            <a:endParaRPr lang="fr-FR" sz="2000" b="1" dirty="0">
              <a:solidFill>
                <a:schemeClr val="accent5"/>
              </a:solidFill>
              <a:latin typeface="Century Gothic" panose="020B0502020202020204" pitchFamily="34" charset="0"/>
            </a:endParaRPr>
          </a:p>
          <a:p>
            <a:endParaRPr lang="fr-CA" dirty="0">
              <a:latin typeface="Century Gothic" panose="020B0502020202020204" pitchFamily="34" charset="0"/>
            </a:endParaRPr>
          </a:p>
          <a:p>
            <a:pPr marL="285750" indent="-285750">
              <a:buFont typeface="Wingdings" panose="05000000000000000000" pitchFamily="2" charset="2"/>
              <a:buChar char="§"/>
            </a:pPr>
            <a:r>
              <a:rPr lang="fr-CA" dirty="0">
                <a:latin typeface="Century Gothic" panose="020B0502020202020204" pitchFamily="34" charset="0"/>
              </a:rPr>
              <a:t>Lorsque le solde du compte est au </a:t>
            </a:r>
            <a:r>
              <a:rPr lang="fr-CA" b="1" dirty="0">
                <a:solidFill>
                  <a:srgbClr val="C00000"/>
                </a:solidFill>
                <a:latin typeface="Century Gothic" panose="020B0502020202020204" pitchFamily="34" charset="0"/>
              </a:rPr>
              <a:t>débit</a:t>
            </a:r>
            <a:r>
              <a:rPr lang="fr-CA" dirty="0">
                <a:latin typeface="Century Gothic" panose="020B0502020202020204" pitchFamily="34" charset="0"/>
              </a:rPr>
              <a:t>, cela veut dire que le titulaire du compte comptable à une dette vis-à-vis de la copropriété.</a:t>
            </a:r>
          </a:p>
          <a:p>
            <a:pPr marL="285750" indent="-285750">
              <a:buFont typeface="Wingdings" panose="05000000000000000000" pitchFamily="2" charset="2"/>
              <a:buChar char="§"/>
            </a:pPr>
            <a:endParaRPr lang="fr-CA" dirty="0">
              <a:latin typeface="Century Gothic" panose="020B0502020202020204" pitchFamily="34" charset="0"/>
            </a:endParaRPr>
          </a:p>
          <a:p>
            <a:pPr marL="285750" indent="-285750">
              <a:buFont typeface="Wingdings" panose="05000000000000000000" pitchFamily="2" charset="2"/>
              <a:buChar char="§"/>
            </a:pPr>
            <a:r>
              <a:rPr lang="fr-CA" dirty="0">
                <a:latin typeface="Century Gothic" panose="020B0502020202020204" pitchFamily="34" charset="0"/>
              </a:rPr>
              <a:t>Lorsque le solde du compte est au </a:t>
            </a:r>
            <a:r>
              <a:rPr lang="fr-CA" b="1" dirty="0">
                <a:solidFill>
                  <a:srgbClr val="00B050"/>
                </a:solidFill>
                <a:latin typeface="Century Gothic" panose="020B0502020202020204" pitchFamily="34" charset="0"/>
              </a:rPr>
              <a:t>crédit</a:t>
            </a:r>
            <a:r>
              <a:rPr lang="fr-CA" dirty="0">
                <a:latin typeface="Century Gothic" panose="020B0502020202020204" pitchFamily="34" charset="0"/>
              </a:rPr>
              <a:t>, cela signifie que le titulaire du compte à une créance vis-à-vis de la copropriété</a:t>
            </a:r>
          </a:p>
          <a:p>
            <a:endParaRPr lang="fr-CA" dirty="0">
              <a:latin typeface="Century Gothic" panose="020B0502020202020204" pitchFamily="34" charset="0"/>
            </a:endParaRPr>
          </a:p>
          <a:p>
            <a:r>
              <a:rPr lang="fr-CA" sz="2000" b="1" dirty="0">
                <a:latin typeface="Century Gothic" panose="020B0502020202020204" pitchFamily="34" charset="0"/>
              </a:rPr>
              <a:t>À retenir :</a:t>
            </a:r>
          </a:p>
          <a:p>
            <a:pPr marL="285750" indent="-285750">
              <a:buFont typeface="Wingdings" panose="05000000000000000000" pitchFamily="2" charset="2"/>
              <a:buChar char="F"/>
            </a:pPr>
            <a:r>
              <a:rPr lang="fr-CA" dirty="0">
                <a:latin typeface="Century Gothic" panose="020B0502020202020204" pitchFamily="34" charset="0"/>
              </a:rPr>
              <a:t>Somme au </a:t>
            </a:r>
            <a:r>
              <a:rPr lang="fr-CA" b="1" dirty="0">
                <a:solidFill>
                  <a:srgbClr val="C00000"/>
                </a:solidFill>
                <a:latin typeface="Century Gothic" panose="020B0502020202020204" pitchFamily="34" charset="0"/>
              </a:rPr>
              <a:t>débit</a:t>
            </a:r>
            <a:r>
              <a:rPr lang="fr-CA" dirty="0">
                <a:latin typeface="Century Gothic" panose="020B0502020202020204" pitchFamily="34" charset="0"/>
              </a:rPr>
              <a:t> = créances en faveur de la copropriété</a:t>
            </a:r>
          </a:p>
          <a:p>
            <a:pPr marL="285750" indent="-285750">
              <a:buFont typeface="Wingdings" panose="05000000000000000000" pitchFamily="2" charset="2"/>
              <a:buChar char="F"/>
            </a:pPr>
            <a:r>
              <a:rPr lang="fr-CA" dirty="0">
                <a:latin typeface="Century Gothic" panose="020B0502020202020204" pitchFamily="34" charset="0"/>
              </a:rPr>
              <a:t>Somme au </a:t>
            </a:r>
            <a:r>
              <a:rPr lang="fr-CA" b="1" dirty="0">
                <a:solidFill>
                  <a:srgbClr val="00B050"/>
                </a:solidFill>
                <a:latin typeface="Century Gothic" panose="020B0502020202020204" pitchFamily="34" charset="0"/>
              </a:rPr>
              <a:t>crédit</a:t>
            </a:r>
            <a:r>
              <a:rPr lang="fr-CA" dirty="0">
                <a:latin typeface="Century Gothic" panose="020B0502020202020204" pitchFamily="34" charset="0"/>
              </a:rPr>
              <a:t> = dette au détriment de la copropriété </a:t>
            </a:r>
          </a:p>
        </p:txBody>
      </p:sp>
      <p:pic>
        <p:nvPicPr>
          <p:cNvPr id="2" name="Image 1">
            <a:extLst>
              <a:ext uri="{FF2B5EF4-FFF2-40B4-BE49-F238E27FC236}">
                <a16:creationId xmlns:a16="http://schemas.microsoft.com/office/drawing/2014/main" xmlns="" id="{3A8F264C-A41C-80BF-1AD7-2F1A03176E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Tree>
    <p:extLst>
      <p:ext uri="{BB962C8B-B14F-4D97-AF65-F5344CB8AC3E}">
        <p14:creationId xmlns:p14="http://schemas.microsoft.com/office/powerpoint/2010/main" val="389750199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12</a:t>
            </a:fld>
            <a:endParaRPr lang="fr-FR"/>
          </a:p>
        </p:txBody>
      </p:sp>
      <p:sp>
        <p:nvSpPr>
          <p:cNvPr id="17" name="Rectangle 16"/>
          <p:cNvSpPr/>
          <p:nvPr/>
        </p:nvSpPr>
        <p:spPr>
          <a:xfrm>
            <a:off x="416689" y="1504591"/>
            <a:ext cx="11615738" cy="5078313"/>
          </a:xfrm>
          <a:prstGeom prst="rect">
            <a:avLst/>
          </a:prstGeom>
        </p:spPr>
        <p:txBody>
          <a:bodyPr wrap="square">
            <a:spAutoFit/>
          </a:bodyPr>
          <a:lstStyle/>
          <a:p>
            <a:r>
              <a:rPr lang="fr-FR" sz="1700" b="1" dirty="0">
                <a:latin typeface="Century Gothic" panose="020B0502020202020204" pitchFamily="34" charset="0"/>
              </a:rPr>
              <a:t>Le débit et crédit dans les comptes des classes 6 et 7</a:t>
            </a:r>
          </a:p>
          <a:p>
            <a:endParaRPr lang="fr-FR" sz="1700" b="1" dirty="0">
              <a:latin typeface="Century Gothic" panose="020B0502020202020204" pitchFamily="34" charset="0"/>
            </a:endParaRPr>
          </a:p>
          <a:p>
            <a:r>
              <a:rPr lang="fr-FR" sz="1700" dirty="0">
                <a:latin typeface="Century Gothic" panose="020B0502020202020204" pitchFamily="34" charset="0"/>
              </a:rPr>
              <a:t>Les comptes des classes 6 présentent les charges et les comptes des classes 7 présentent les produits de la copropriété.</a:t>
            </a:r>
          </a:p>
          <a:p>
            <a:endParaRPr lang="fr-CA" sz="1700" b="1" dirty="0">
              <a:solidFill>
                <a:schemeClr val="accent5"/>
              </a:solidFill>
              <a:latin typeface="Century Gothic" panose="020B0502020202020204" pitchFamily="34" charset="0"/>
            </a:endParaRPr>
          </a:p>
          <a:p>
            <a:r>
              <a:rPr lang="fr-CA" sz="1700" b="1" dirty="0">
                <a:solidFill>
                  <a:srgbClr val="0070C0"/>
                </a:solidFill>
                <a:latin typeface="Century Gothic" panose="020B0502020202020204" pitchFamily="34" charset="0"/>
              </a:rPr>
              <a:t>Charges</a:t>
            </a:r>
            <a:r>
              <a:rPr lang="fr-CA" sz="1700" b="1" dirty="0">
                <a:latin typeface="Century Gothic" panose="020B0502020202020204" pitchFamily="34" charset="0"/>
              </a:rPr>
              <a:t> = toutes les factures saisies qui concernent l’exercice qu’elles soient payées ou non.</a:t>
            </a:r>
          </a:p>
          <a:p>
            <a:pPr marL="342900" indent="-342900">
              <a:buFont typeface="Wingdings" panose="05000000000000000000" pitchFamily="2" charset="2"/>
              <a:buChar char="§"/>
            </a:pPr>
            <a:r>
              <a:rPr lang="fr-CA" sz="1700" dirty="0">
                <a:latin typeface="Century Gothic" panose="020B0502020202020204" pitchFamily="34" charset="0"/>
              </a:rPr>
              <a:t>Les charges  sont présentées dans les comptes de classe 6 et inscrites au </a:t>
            </a:r>
            <a:r>
              <a:rPr lang="fr-CA" sz="1700" b="1" dirty="0">
                <a:solidFill>
                  <a:srgbClr val="0070C0"/>
                </a:solidFill>
                <a:latin typeface="Century Gothic" panose="020B0502020202020204" pitchFamily="34" charset="0"/>
              </a:rPr>
              <a:t>débit </a:t>
            </a:r>
          </a:p>
          <a:p>
            <a:pPr marL="342900" indent="-342900">
              <a:buFont typeface="Wingdings" panose="05000000000000000000" pitchFamily="2" charset="2"/>
              <a:buChar char="§"/>
            </a:pPr>
            <a:r>
              <a:rPr lang="fr-CA" sz="1700" dirty="0">
                <a:latin typeface="Century Gothic" panose="020B0502020202020204" pitchFamily="34" charset="0"/>
              </a:rPr>
              <a:t>Les charges sont mises au débit car elles doivent être supportées par la copropriété</a:t>
            </a:r>
          </a:p>
          <a:p>
            <a:pPr marL="342900" indent="-342900">
              <a:buFont typeface="Wingdings" panose="05000000000000000000" pitchFamily="2" charset="2"/>
              <a:buChar char="§"/>
            </a:pPr>
            <a:r>
              <a:rPr lang="fr-CA" sz="1700" dirty="0">
                <a:latin typeface="Century Gothic" panose="020B0502020202020204" pitchFamily="34" charset="0"/>
              </a:rPr>
              <a:t>Si un compte de charges présent un solde créditeur, cela signifie que la copropriété a bénéficié d’un avoir </a:t>
            </a:r>
          </a:p>
          <a:p>
            <a:pPr marL="342900" indent="-342900">
              <a:buFont typeface="Wingdings" panose="05000000000000000000" pitchFamily="2" charset="2"/>
              <a:buChar char="§"/>
            </a:pPr>
            <a:endParaRPr lang="fr-CA" sz="1700" dirty="0">
              <a:latin typeface="Century Gothic" panose="020B0502020202020204" pitchFamily="34" charset="0"/>
            </a:endParaRPr>
          </a:p>
          <a:p>
            <a:endParaRPr lang="fr-CA" sz="1700" b="1" dirty="0">
              <a:latin typeface="Century Gothic" panose="020B0502020202020204" pitchFamily="34" charset="0"/>
            </a:endParaRPr>
          </a:p>
          <a:p>
            <a:r>
              <a:rPr lang="fr-CA" sz="1700" b="1" dirty="0">
                <a:solidFill>
                  <a:srgbClr val="0070C0"/>
                </a:solidFill>
                <a:latin typeface="Century Gothic" panose="020B0502020202020204" pitchFamily="34" charset="0"/>
              </a:rPr>
              <a:t>Produits</a:t>
            </a:r>
            <a:r>
              <a:rPr lang="fr-CA" sz="1700" b="1" dirty="0">
                <a:latin typeface="Century Gothic" panose="020B0502020202020204" pitchFamily="34" charset="0"/>
              </a:rPr>
              <a:t> = toutes les sommes d’argent que la copropriété a reçues ou est en droit de recevoir qui concernent l’exercice.</a:t>
            </a:r>
            <a:endParaRPr lang="fr-FR" sz="1700" b="1" dirty="0">
              <a:latin typeface="Century Gothic" panose="020B0502020202020204" pitchFamily="34" charset="0"/>
            </a:endParaRPr>
          </a:p>
          <a:p>
            <a:endParaRPr lang="fr-CA" sz="1700" dirty="0">
              <a:latin typeface="Century Gothic" panose="020B0502020202020204" pitchFamily="34" charset="0"/>
            </a:endParaRPr>
          </a:p>
          <a:p>
            <a:pPr marL="285750" indent="-285750">
              <a:buFont typeface="Wingdings" panose="05000000000000000000" pitchFamily="2" charset="2"/>
              <a:buChar char="§"/>
            </a:pPr>
            <a:r>
              <a:rPr lang="fr-CA" sz="1700" dirty="0">
                <a:latin typeface="Century Gothic" panose="020B0502020202020204" pitchFamily="34" charset="0"/>
              </a:rPr>
              <a:t>Les produits sont indiqués dans les comptes de classe 7 et inscrits au </a:t>
            </a:r>
            <a:r>
              <a:rPr lang="fr-CA" sz="1700" b="1" dirty="0">
                <a:solidFill>
                  <a:srgbClr val="0070C0"/>
                </a:solidFill>
                <a:latin typeface="Century Gothic" panose="020B0502020202020204" pitchFamily="34" charset="0"/>
              </a:rPr>
              <a:t>crédit </a:t>
            </a:r>
          </a:p>
          <a:p>
            <a:pPr marL="285750" indent="-285750">
              <a:buFont typeface="Wingdings" panose="05000000000000000000" pitchFamily="2" charset="2"/>
              <a:buChar char="§"/>
            </a:pPr>
            <a:r>
              <a:rPr lang="fr-CA" sz="1700" dirty="0">
                <a:latin typeface="Century Gothic" panose="020B0502020202020204" pitchFamily="34" charset="0"/>
              </a:rPr>
              <a:t>Les produits sont enregistrés au crédit car ils représentent des sommes d’argent qui sont au profit de la copropriété </a:t>
            </a:r>
          </a:p>
          <a:p>
            <a:endParaRPr lang="fr-CA" dirty="0">
              <a:latin typeface="Century Gothic" panose="020B0502020202020204" pitchFamily="34" charset="0"/>
            </a:endParaRPr>
          </a:p>
        </p:txBody>
      </p:sp>
      <p:sp>
        <p:nvSpPr>
          <p:cNvPr id="5" name="Espace réservé du contenu 1"/>
          <p:cNvSpPr txBox="1"/>
          <p:nvPr/>
        </p:nvSpPr>
        <p:spPr>
          <a:xfrm>
            <a:off x="0" y="369147"/>
            <a:ext cx="11615738"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2800" b="1" kern="0" dirty="0">
                <a:latin typeface="Century Gothic" panose="020B0502020202020204" pitchFamily="34" charset="0"/>
              </a:rPr>
              <a:t>Le débit et le crédit</a:t>
            </a:r>
            <a:endParaRPr lang="fr-FR" sz="2800" b="1" kern="0" dirty="0">
              <a:latin typeface="Century Gothic" panose="020B0502020202020204" pitchFamily="34" charset="0"/>
            </a:endParaRPr>
          </a:p>
        </p:txBody>
      </p:sp>
      <p:pic>
        <p:nvPicPr>
          <p:cNvPr id="2" name="Image 1">
            <a:extLst>
              <a:ext uri="{FF2B5EF4-FFF2-40B4-BE49-F238E27FC236}">
                <a16:creationId xmlns:a16="http://schemas.microsoft.com/office/drawing/2014/main" xmlns="" id="{CF733CC5-BE8C-0511-9350-6768EED86B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Tree>
    <p:extLst>
      <p:ext uri="{BB962C8B-B14F-4D97-AF65-F5344CB8AC3E}">
        <p14:creationId xmlns:p14="http://schemas.microsoft.com/office/powerpoint/2010/main" val="85693606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1"/>
          <p:cNvSpPr txBox="1"/>
          <p:nvPr/>
        </p:nvSpPr>
        <p:spPr>
          <a:xfrm>
            <a:off x="0" y="369147"/>
            <a:ext cx="11648562"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2800" b="1" kern="0" dirty="0">
                <a:latin typeface="Century Gothic" panose="020B0502020202020204" pitchFamily="34" charset="0"/>
              </a:rPr>
              <a:t>Les règles d’utilisation des comptes</a:t>
            </a:r>
            <a:endParaRPr lang="fr-FR" sz="2800" b="1" kern="0" dirty="0">
              <a:latin typeface="Century Gothic" panose="020B0502020202020204" pitchFamily="34" charset="0"/>
            </a:endParaRP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13</a:t>
            </a:fld>
            <a:endParaRPr lang="fr-FR"/>
          </a:p>
        </p:txBody>
      </p:sp>
      <p:sp>
        <p:nvSpPr>
          <p:cNvPr id="17" name="Rectangle 16"/>
          <p:cNvSpPr/>
          <p:nvPr/>
        </p:nvSpPr>
        <p:spPr>
          <a:xfrm>
            <a:off x="170259" y="1236984"/>
            <a:ext cx="11851481" cy="5478423"/>
          </a:xfrm>
          <a:prstGeom prst="rect">
            <a:avLst/>
          </a:prstGeom>
        </p:spPr>
        <p:txBody>
          <a:bodyPr wrap="square">
            <a:spAutoFit/>
          </a:bodyPr>
          <a:lstStyle/>
          <a:p>
            <a:pPr marL="285750" indent="-285750" algn="just">
              <a:buFont typeface="Wingdings" panose="05000000000000000000" pitchFamily="2" charset="2"/>
              <a:buChar char="è"/>
            </a:pPr>
            <a:r>
              <a:rPr lang="fr-FR" b="1" dirty="0">
                <a:latin typeface="Century Gothic" panose="020B0502020202020204" pitchFamily="34" charset="0"/>
              </a:rPr>
              <a:t>Arrêté comptable du 14 mars 2005 </a:t>
            </a:r>
          </a:p>
          <a:p>
            <a:pPr algn="just"/>
            <a:endParaRPr lang="fr-FR" b="1" dirty="0">
              <a:latin typeface="Century Gothic" panose="020B0502020202020204" pitchFamily="34" charset="0"/>
            </a:endParaRPr>
          </a:p>
          <a:p>
            <a:pPr algn="just"/>
            <a:r>
              <a:rPr lang="fr-FR" b="1" dirty="0">
                <a:latin typeface="Century Gothic" panose="020B0502020202020204" pitchFamily="34" charset="0"/>
              </a:rPr>
              <a:t>Article 10 : règles spéciales d’utilisation des comptes </a:t>
            </a:r>
            <a:endParaRPr lang="fr-CA" sz="1000" b="1" dirty="0">
              <a:solidFill>
                <a:schemeClr val="accent6">
                  <a:lumMod val="75000"/>
                </a:schemeClr>
              </a:solidFill>
              <a:latin typeface="Century Gothic" panose="020B0502020202020204" pitchFamily="34" charset="0"/>
            </a:endParaRPr>
          </a:p>
          <a:p>
            <a:pPr algn="just"/>
            <a:endParaRPr lang="fr-CA" b="1" dirty="0">
              <a:latin typeface="Century Gothic" panose="020B0502020202020204" pitchFamily="34" charset="0"/>
            </a:endParaRPr>
          </a:p>
          <a:p>
            <a:pPr algn="just"/>
            <a:r>
              <a:rPr lang="fr-CA" b="1" dirty="0">
                <a:latin typeface="Century Gothic" panose="020B0502020202020204" pitchFamily="34" charset="0"/>
              </a:rPr>
              <a:t>Classe1 – Utilisation du compte 102 « Provision pour travaux »</a:t>
            </a:r>
          </a:p>
          <a:p>
            <a:pPr algn="just"/>
            <a:endParaRPr lang="fr-CA" b="1" dirty="0">
              <a:latin typeface="Century Gothic" panose="020B0502020202020204" pitchFamily="34" charset="0"/>
            </a:endParaRPr>
          </a:p>
          <a:p>
            <a:pPr algn="just"/>
            <a:r>
              <a:rPr lang="fr-FR" sz="1600" b="1" dirty="0">
                <a:latin typeface="Century Gothic" panose="020B0502020202020204" pitchFamily="34" charset="0"/>
              </a:rPr>
              <a:t>Le compte 102 "Provisions pour travaux" est utilisé pour enregistrer les sommes appelées pour financer les travaux décidés par l'assemblée générale </a:t>
            </a:r>
            <a:r>
              <a:rPr lang="fr-FR" sz="1600" dirty="0">
                <a:latin typeface="Century Gothic" panose="020B0502020202020204" pitchFamily="34" charset="0"/>
              </a:rPr>
              <a:t>au titre du I de l'article 14-2 de la loi du 10 juillet 1965 susvisée en attendant le paiement des travaux correspondants, conformément au vote de l'assemblée générale des copropriétaires.</a:t>
            </a:r>
          </a:p>
          <a:p>
            <a:pPr algn="just"/>
            <a:endParaRPr lang="fr-FR" sz="1600" dirty="0">
              <a:latin typeface="Century Gothic" panose="020B0502020202020204" pitchFamily="34" charset="0"/>
            </a:endParaRPr>
          </a:p>
          <a:p>
            <a:pPr algn="just"/>
            <a:r>
              <a:rPr lang="fr-FR" sz="1600" dirty="0">
                <a:latin typeface="Century Gothic" panose="020B0502020202020204" pitchFamily="34" charset="0"/>
              </a:rPr>
              <a:t>Il est crédité des provisions appelées par le débit du compte 450 "Copropriétaire individualisé" ou, s'il a été créé, du </a:t>
            </a:r>
            <a:r>
              <a:rPr lang="fr-FR" sz="1600" dirty="0" err="1">
                <a:latin typeface="Century Gothic" panose="020B0502020202020204" pitchFamily="34" charset="0"/>
              </a:rPr>
              <a:t>sous-compte</a:t>
            </a:r>
            <a:r>
              <a:rPr lang="fr-FR" sz="1600" dirty="0">
                <a:latin typeface="Century Gothic" panose="020B0502020202020204" pitchFamily="34" charset="0"/>
              </a:rPr>
              <a:t> 450-2 "Copropriétaires - travaux du I de l'article 14-2 et opérations exceptionnelles". </a:t>
            </a:r>
          </a:p>
          <a:p>
            <a:pPr algn="just"/>
            <a:endParaRPr lang="fr-FR" sz="1600" dirty="0">
              <a:latin typeface="Century Gothic" panose="020B0502020202020204" pitchFamily="34" charset="0"/>
            </a:endParaRPr>
          </a:p>
          <a:p>
            <a:pPr algn="just"/>
            <a:r>
              <a:rPr lang="fr-FR" sz="1600" dirty="0">
                <a:latin typeface="Century Gothic" panose="020B0502020202020204" pitchFamily="34" charset="0"/>
              </a:rPr>
              <a:t>Il est débité par le crédit du compte 702 "Provisions pour travaux" au fur et à mesure de la réalisation des travaux.</a:t>
            </a:r>
          </a:p>
          <a:p>
            <a:pPr algn="just"/>
            <a:endParaRPr lang="fr-CA" sz="1600" b="1" dirty="0">
              <a:latin typeface="Century Gothic" panose="020B0502020202020204" pitchFamily="34" charset="0"/>
            </a:endParaRPr>
          </a:p>
          <a:p>
            <a:pPr algn="just"/>
            <a:r>
              <a:rPr lang="fr-CA" sz="1600" b="1" dirty="0">
                <a:latin typeface="Century Gothic" panose="020B0502020202020204" pitchFamily="34" charset="0"/>
              </a:rPr>
              <a:t>Traduction : </a:t>
            </a:r>
          </a:p>
          <a:p>
            <a:pPr marL="285750" indent="-285750" algn="just">
              <a:buFont typeface="Arial" panose="020B0604020202020204" pitchFamily="34" charset="0"/>
              <a:buChar char="•"/>
            </a:pPr>
            <a:r>
              <a:rPr lang="fr-CA" sz="1600" b="1" dirty="0">
                <a:latin typeface="Century Gothic" panose="020B0502020202020204" pitchFamily="34" charset="0"/>
              </a:rPr>
              <a:t>L’assemblée générale vote des travaux de 10 000€. La quote-part de M.X est de 2000€.</a:t>
            </a:r>
          </a:p>
          <a:p>
            <a:pPr marL="285750" indent="-285750" algn="just">
              <a:buFont typeface="Arial" panose="020B0604020202020204" pitchFamily="34" charset="0"/>
              <a:buChar char="•"/>
            </a:pPr>
            <a:r>
              <a:rPr lang="fr-CA" sz="1600" b="1" dirty="0">
                <a:latin typeface="Century Gothic" panose="020B0502020202020204" pitchFamily="34" charset="0"/>
              </a:rPr>
              <a:t>En comptabilité , le compte 102 est crédité de 10 000€ et le compte 450 –M.X est débité de 2000€</a:t>
            </a:r>
          </a:p>
          <a:p>
            <a:pPr marL="285750" indent="-285750" algn="just">
              <a:buFont typeface="Arial" panose="020B0604020202020204" pitchFamily="34" charset="0"/>
              <a:buChar char="•"/>
            </a:pPr>
            <a:r>
              <a:rPr lang="fr-CA" sz="1600" b="1" dirty="0">
                <a:latin typeface="Century Gothic" panose="020B0502020202020204" pitchFamily="34" charset="0"/>
              </a:rPr>
              <a:t>Au fur et à mesure de la réalisation de travaux, le compte 102 est débité et le compte 702 « Provisions pour travaux » est crédité (les fonds sont utilisés pour payer les fournisseurs »</a:t>
            </a:r>
          </a:p>
          <a:p>
            <a:pPr algn="just"/>
            <a:endParaRPr lang="fr-FR" b="1" dirty="0">
              <a:latin typeface="Century Gothic" panose="020B0502020202020204" pitchFamily="34" charset="0"/>
            </a:endParaRPr>
          </a:p>
        </p:txBody>
      </p:sp>
      <p:pic>
        <p:nvPicPr>
          <p:cNvPr id="2" name="Image 1">
            <a:extLst>
              <a:ext uri="{FF2B5EF4-FFF2-40B4-BE49-F238E27FC236}">
                <a16:creationId xmlns:a16="http://schemas.microsoft.com/office/drawing/2014/main" xmlns="" id="{1B7319F0-4710-BA1B-90F6-3A95282255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Tree>
    <p:extLst>
      <p:ext uri="{BB962C8B-B14F-4D97-AF65-F5344CB8AC3E}">
        <p14:creationId xmlns:p14="http://schemas.microsoft.com/office/powerpoint/2010/main" val="329580986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14</a:t>
            </a:fld>
            <a:endParaRPr lang="fr-FR"/>
          </a:p>
        </p:txBody>
      </p:sp>
      <p:sp>
        <p:nvSpPr>
          <p:cNvPr id="17" name="Rectangle 16"/>
          <p:cNvSpPr/>
          <p:nvPr/>
        </p:nvSpPr>
        <p:spPr>
          <a:xfrm>
            <a:off x="51933" y="1390872"/>
            <a:ext cx="12088133" cy="5324535"/>
          </a:xfrm>
          <a:prstGeom prst="rect">
            <a:avLst/>
          </a:prstGeom>
        </p:spPr>
        <p:txBody>
          <a:bodyPr wrap="square">
            <a:spAutoFit/>
          </a:bodyPr>
          <a:lstStyle/>
          <a:p>
            <a:pPr marL="285750" indent="-285750" algn="just">
              <a:buFont typeface="Wingdings" panose="05000000000000000000" pitchFamily="2" charset="2"/>
              <a:buChar char="è"/>
            </a:pPr>
            <a:r>
              <a:rPr lang="fr-FR" sz="1400" b="1" dirty="0">
                <a:latin typeface="Century Gothic" panose="020B0502020202020204" pitchFamily="34" charset="0"/>
              </a:rPr>
              <a:t>Arrêté comptable du 14 mars 2005 </a:t>
            </a:r>
          </a:p>
          <a:p>
            <a:pPr algn="just"/>
            <a:endParaRPr lang="fr-FR" sz="1400" b="1" dirty="0">
              <a:latin typeface="Century Gothic" panose="020B0502020202020204" pitchFamily="34" charset="0"/>
            </a:endParaRPr>
          </a:p>
          <a:p>
            <a:pPr algn="just"/>
            <a:r>
              <a:rPr lang="fr-FR" sz="1400" b="1" dirty="0">
                <a:latin typeface="Century Gothic" panose="020B0502020202020204" pitchFamily="34" charset="0"/>
              </a:rPr>
              <a:t>Article 10 : règles spéciales d’utilisation des comptes </a:t>
            </a:r>
            <a:endParaRPr lang="fr-CA" sz="1400" b="1" dirty="0">
              <a:solidFill>
                <a:schemeClr val="accent6">
                  <a:lumMod val="75000"/>
                </a:schemeClr>
              </a:solidFill>
              <a:latin typeface="Century Gothic" panose="020B0502020202020204" pitchFamily="34" charset="0"/>
            </a:endParaRPr>
          </a:p>
          <a:p>
            <a:pPr algn="just"/>
            <a:endParaRPr lang="fr-CA" sz="1400" b="1" dirty="0">
              <a:latin typeface="Century Gothic" panose="020B0502020202020204" pitchFamily="34" charset="0"/>
            </a:endParaRPr>
          </a:p>
          <a:p>
            <a:pPr algn="just"/>
            <a:r>
              <a:rPr lang="fr-CA" sz="1400" b="1" dirty="0">
                <a:latin typeface="Century Gothic" panose="020B0502020202020204" pitchFamily="34" charset="0"/>
              </a:rPr>
              <a:t>Classe1 – Utilisation des comptes 103 « Avances »</a:t>
            </a:r>
          </a:p>
          <a:p>
            <a:pPr algn="just"/>
            <a:endParaRPr lang="fr-CA" sz="1400" b="1" dirty="0">
              <a:latin typeface="Century Gothic" panose="020B0502020202020204" pitchFamily="34" charset="0"/>
            </a:endParaRPr>
          </a:p>
          <a:p>
            <a:pPr algn="just"/>
            <a:r>
              <a:rPr lang="fr-FR" sz="1400" b="1" dirty="0">
                <a:latin typeface="Century Gothic" panose="020B0502020202020204" pitchFamily="34" charset="0"/>
              </a:rPr>
              <a:t>Le compte 103 "Avances" est utilisé pour enregistrer les sommes réservées prévues au règlement de copropriété ou décidées par l'assemblée générale pour faire face aux dépenses courantes imprévues</a:t>
            </a:r>
            <a:r>
              <a:rPr lang="fr-FR" sz="1400" dirty="0">
                <a:latin typeface="Century Gothic" panose="020B0502020202020204" pitchFamily="34" charset="0"/>
              </a:rPr>
              <a:t> (compte 1031 "Avances de trésorerie") et les sommes à valoir sur les travaux au titre de l'article 18, sixième alinéa de la loi n° 65-557 du 10 juillet 1965 (compte 1032).</a:t>
            </a:r>
          </a:p>
          <a:p>
            <a:pPr algn="just"/>
            <a:endParaRPr lang="fr-FR" sz="1400" dirty="0">
              <a:latin typeface="Century Gothic" panose="020B0502020202020204" pitchFamily="34" charset="0"/>
            </a:endParaRPr>
          </a:p>
          <a:p>
            <a:pPr algn="just"/>
            <a:r>
              <a:rPr lang="fr-FR" sz="1400" dirty="0">
                <a:latin typeface="Century Gothic" panose="020B0502020202020204" pitchFamily="34" charset="0"/>
              </a:rPr>
              <a:t>Les comptes 1031, 1032 et 1033 sont crédités par le débit du compte 450 "Copropriétaire individualisé" ou, s'il a été créé , du sous-compte 450-3 "Copropriétaires - avances".</a:t>
            </a:r>
          </a:p>
          <a:p>
            <a:pPr algn="just"/>
            <a:endParaRPr lang="fr-FR" sz="1400" dirty="0">
              <a:latin typeface="Century Gothic" panose="020B0502020202020204" pitchFamily="34" charset="0"/>
            </a:endParaRPr>
          </a:p>
          <a:p>
            <a:pPr algn="just"/>
            <a:r>
              <a:rPr lang="fr-FR" sz="1400" dirty="0">
                <a:latin typeface="Century Gothic" panose="020B0502020202020204" pitchFamily="34" charset="0"/>
              </a:rPr>
              <a:t>Lorsque les travaux sont décidés et que leur financement est en partie réalisé par imputation des sommes figurant en avance pour travaux au compte 1032, le compte 1032 est débité du montant affecté à ce financement par le crédit du compte 102.</a:t>
            </a:r>
            <a:endParaRPr lang="fr-CA" sz="1400" dirty="0">
              <a:latin typeface="Century Gothic" panose="020B0502020202020204" pitchFamily="34" charset="0"/>
            </a:endParaRPr>
          </a:p>
          <a:p>
            <a:pPr algn="just"/>
            <a:endParaRPr lang="fr-CA" sz="1400" b="1" dirty="0">
              <a:latin typeface="Century Gothic" panose="020B0502020202020204" pitchFamily="34" charset="0"/>
            </a:endParaRPr>
          </a:p>
          <a:p>
            <a:pPr algn="just"/>
            <a:r>
              <a:rPr lang="fr-CA" sz="1400" b="1" dirty="0">
                <a:latin typeface="Century Gothic" panose="020B0502020202020204" pitchFamily="34" charset="0"/>
              </a:rPr>
              <a:t>Traduction : </a:t>
            </a:r>
          </a:p>
          <a:p>
            <a:pPr marL="285750" indent="-285750" algn="just">
              <a:buFont typeface="Arial" panose="020B0604020202020204" pitchFamily="34" charset="0"/>
              <a:buChar char="•"/>
            </a:pPr>
            <a:r>
              <a:rPr lang="fr-CA" sz="1400" b="1" dirty="0">
                <a:latin typeface="Century Gothic" panose="020B0502020202020204" pitchFamily="34" charset="0"/>
              </a:rPr>
              <a:t>L’assemblée générale vote une avance de 10 000€. La quote-part de M.X est de 2000€.</a:t>
            </a:r>
          </a:p>
          <a:p>
            <a:pPr marL="285750" indent="-285750" algn="just">
              <a:buFont typeface="Arial" panose="020B0604020202020204" pitchFamily="34" charset="0"/>
              <a:buChar char="•"/>
            </a:pPr>
            <a:r>
              <a:rPr lang="fr-CA" sz="1400" b="1" dirty="0">
                <a:latin typeface="Century Gothic" panose="020B0502020202020204" pitchFamily="34" charset="0"/>
              </a:rPr>
              <a:t>En comptabilité , le compte 103 est crédité de 10 000€ et le compte 450 –M.X est débité de 2000€</a:t>
            </a:r>
          </a:p>
          <a:p>
            <a:pPr marL="285750" indent="-285750" algn="just">
              <a:buFont typeface="Arial" panose="020B0604020202020204" pitchFamily="34" charset="0"/>
              <a:buChar char="•"/>
            </a:pPr>
            <a:r>
              <a:rPr lang="fr-CA" sz="1400" b="1" dirty="0">
                <a:latin typeface="Century Gothic" panose="020B0502020202020204" pitchFamily="34" charset="0"/>
              </a:rPr>
              <a:t>Lorsque l’assemblée générale décide d’utiliser cette avance pour financer des travaux, le compte 103 est débité et le compte 102 « provision pour travaux » sera crédité  </a:t>
            </a:r>
          </a:p>
          <a:p>
            <a:pPr marL="285750" indent="-285750" algn="just">
              <a:buFont typeface="Arial" panose="020B0604020202020204" pitchFamily="34" charset="0"/>
              <a:buChar char="•"/>
            </a:pPr>
            <a:r>
              <a:rPr lang="fr-CA" sz="1400" b="1" dirty="0">
                <a:latin typeface="Century Gothic" panose="020B0502020202020204" pitchFamily="34" charset="0"/>
              </a:rPr>
              <a:t>Au fur et à mesure de la réalisation de travaux, le compte 102 est débité et le compte 702 « Provisions pour travaux » est crédité (les fonds sont utilisés pour payer les fournisseurs »</a:t>
            </a:r>
          </a:p>
          <a:p>
            <a:pPr algn="just"/>
            <a:endParaRPr lang="fr-FR" b="1" dirty="0">
              <a:latin typeface="Century Gothic" panose="020B0502020202020204" pitchFamily="34" charset="0"/>
            </a:endParaRPr>
          </a:p>
        </p:txBody>
      </p:sp>
      <p:sp>
        <p:nvSpPr>
          <p:cNvPr id="6" name="Espace réservé du contenu 1"/>
          <p:cNvSpPr txBox="1"/>
          <p:nvPr/>
        </p:nvSpPr>
        <p:spPr>
          <a:xfrm>
            <a:off x="-72428" y="369147"/>
            <a:ext cx="11720990"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2800" b="1" kern="0" dirty="0">
                <a:latin typeface="Century Gothic" panose="020B0502020202020204" pitchFamily="34" charset="0"/>
              </a:rPr>
              <a:t>Les règles d’utilisation des comptes</a:t>
            </a:r>
            <a:endParaRPr lang="fr-FR" sz="2800" b="1" kern="0" dirty="0">
              <a:latin typeface="Century Gothic" panose="020B0502020202020204" pitchFamily="34" charset="0"/>
            </a:endParaRPr>
          </a:p>
        </p:txBody>
      </p:sp>
      <p:pic>
        <p:nvPicPr>
          <p:cNvPr id="2" name="Image 1">
            <a:extLst>
              <a:ext uri="{FF2B5EF4-FFF2-40B4-BE49-F238E27FC236}">
                <a16:creationId xmlns:a16="http://schemas.microsoft.com/office/drawing/2014/main" xmlns="" id="{A3E4825D-2901-AC9E-C984-3B4AA7C9F6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Tree>
    <p:extLst>
      <p:ext uri="{BB962C8B-B14F-4D97-AF65-F5344CB8AC3E}">
        <p14:creationId xmlns:p14="http://schemas.microsoft.com/office/powerpoint/2010/main" val="314371223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15</a:t>
            </a:fld>
            <a:endParaRPr lang="fr-FR"/>
          </a:p>
        </p:txBody>
      </p:sp>
      <p:sp>
        <p:nvSpPr>
          <p:cNvPr id="17" name="Rectangle 16"/>
          <p:cNvSpPr/>
          <p:nvPr/>
        </p:nvSpPr>
        <p:spPr>
          <a:xfrm>
            <a:off x="170259" y="1550031"/>
            <a:ext cx="11851481" cy="4555093"/>
          </a:xfrm>
          <a:prstGeom prst="rect">
            <a:avLst/>
          </a:prstGeom>
        </p:spPr>
        <p:txBody>
          <a:bodyPr wrap="square">
            <a:spAutoFit/>
          </a:bodyPr>
          <a:lstStyle/>
          <a:p>
            <a:pPr marL="285750" indent="-285750" algn="just">
              <a:buFont typeface="Wingdings" panose="05000000000000000000" pitchFamily="2" charset="2"/>
              <a:buChar char="è"/>
            </a:pPr>
            <a:r>
              <a:rPr lang="fr-FR" b="1" dirty="0">
                <a:latin typeface="Century Gothic" panose="020B0502020202020204" pitchFamily="34" charset="0"/>
              </a:rPr>
              <a:t>Arrêté comptable du 14 mars 2005 </a:t>
            </a:r>
          </a:p>
          <a:p>
            <a:pPr algn="just"/>
            <a:endParaRPr lang="fr-FR" b="1" dirty="0">
              <a:latin typeface="Century Gothic" panose="020B0502020202020204" pitchFamily="34" charset="0"/>
            </a:endParaRPr>
          </a:p>
          <a:p>
            <a:pPr algn="just"/>
            <a:r>
              <a:rPr lang="fr-FR" b="1" dirty="0">
                <a:latin typeface="Century Gothic" panose="020B0502020202020204" pitchFamily="34" charset="0"/>
              </a:rPr>
              <a:t>Article 10 : règles spéciales d’utilisation des comptes </a:t>
            </a:r>
            <a:endParaRPr lang="fr-CA" sz="1000" b="1" dirty="0">
              <a:solidFill>
                <a:schemeClr val="accent6">
                  <a:lumMod val="75000"/>
                </a:schemeClr>
              </a:solidFill>
              <a:latin typeface="Century Gothic" panose="020B0502020202020204" pitchFamily="34" charset="0"/>
            </a:endParaRPr>
          </a:p>
          <a:p>
            <a:pPr algn="just"/>
            <a:endParaRPr lang="fr-CA" b="1" dirty="0">
              <a:latin typeface="Century Gothic" panose="020B0502020202020204" pitchFamily="34" charset="0"/>
            </a:endParaRPr>
          </a:p>
          <a:p>
            <a:pPr algn="just"/>
            <a:r>
              <a:rPr lang="fr-CA" b="1" dirty="0">
                <a:latin typeface="Century Gothic" panose="020B0502020202020204" pitchFamily="34" charset="0"/>
              </a:rPr>
              <a:t>Classe 4 – Utilisation du compte 401 « Fournisseurs »</a:t>
            </a:r>
          </a:p>
          <a:p>
            <a:pPr algn="just"/>
            <a:endParaRPr lang="fr-CA" b="1" dirty="0">
              <a:latin typeface="Century Gothic" panose="020B0502020202020204" pitchFamily="34" charset="0"/>
            </a:endParaRPr>
          </a:p>
          <a:p>
            <a:pPr algn="just"/>
            <a:r>
              <a:rPr lang="fr-FR" dirty="0">
                <a:latin typeface="Century Gothic" panose="020B0502020202020204" pitchFamily="34" charset="0"/>
              </a:rPr>
              <a:t>Le compte 401 "Factures parvenues" enregistre les factures du budget prévisionnel ainsi que les factures, </a:t>
            </a:r>
          </a:p>
          <a:p>
            <a:pPr algn="just"/>
            <a:r>
              <a:rPr lang="fr-FR" dirty="0">
                <a:latin typeface="Century Gothic" panose="020B0502020202020204" pitchFamily="34" charset="0"/>
              </a:rPr>
              <a:t> des travaux de l'article 14-2 et opérations exceptionnelles.</a:t>
            </a:r>
          </a:p>
          <a:p>
            <a:pPr algn="just"/>
            <a:endParaRPr lang="fr-FR" dirty="0">
              <a:solidFill>
                <a:srgbClr val="000000"/>
              </a:solidFill>
              <a:latin typeface="sourcesanspro"/>
            </a:endParaRPr>
          </a:p>
          <a:p>
            <a:pPr algn="just"/>
            <a:r>
              <a:rPr lang="fr-FR" dirty="0">
                <a:latin typeface="Century Gothic" panose="020B0502020202020204" pitchFamily="34" charset="0"/>
              </a:rPr>
              <a:t>Le compte 401 est crédité du montant des factures parvenues avant la clôture de l'exercice, par le débit des comptes de charges concernés.</a:t>
            </a:r>
            <a:endParaRPr lang="fr-CA" dirty="0">
              <a:latin typeface="Century Gothic" panose="020B0502020202020204" pitchFamily="34" charset="0"/>
            </a:endParaRPr>
          </a:p>
          <a:p>
            <a:pPr algn="just"/>
            <a:endParaRPr lang="fr-FR" dirty="0">
              <a:latin typeface="Century Gothic" panose="020B0502020202020204" pitchFamily="34" charset="0"/>
            </a:endParaRPr>
          </a:p>
          <a:p>
            <a:pPr algn="just"/>
            <a:r>
              <a:rPr lang="fr-CA" sz="1400" b="1" dirty="0">
                <a:latin typeface="Century Gothic" panose="020B0502020202020204" pitchFamily="34" charset="0"/>
              </a:rPr>
              <a:t>Traduction : </a:t>
            </a:r>
          </a:p>
          <a:p>
            <a:pPr marL="285750" indent="-285750" algn="just">
              <a:buFont typeface="Arial" panose="020B0604020202020204" pitchFamily="34" charset="0"/>
              <a:buChar char="•"/>
            </a:pPr>
            <a:r>
              <a:rPr lang="fr-CA" sz="1400" b="1" dirty="0">
                <a:latin typeface="Century Gothic" panose="020B0502020202020204" pitchFamily="34" charset="0"/>
              </a:rPr>
              <a:t>Le syndic reçoit une facture d’eau VEOLIA d’un montant de 2000€</a:t>
            </a:r>
          </a:p>
          <a:p>
            <a:pPr marL="285750" indent="-285750" algn="just">
              <a:buFont typeface="Arial" panose="020B0604020202020204" pitchFamily="34" charset="0"/>
              <a:buChar char="•"/>
            </a:pPr>
            <a:r>
              <a:rPr lang="fr-CA" sz="1400" b="1" dirty="0">
                <a:latin typeface="Century Gothic" panose="020B0502020202020204" pitchFamily="34" charset="0"/>
              </a:rPr>
              <a:t>En comptabilité , le compte 401 « VEOLIA »  est crédité de 2000€ et le compte de charges 601 « EAU » est débité de 2000€</a:t>
            </a:r>
          </a:p>
          <a:p>
            <a:pPr marL="285750" indent="-285750" algn="just">
              <a:buFont typeface="Arial" panose="020B0604020202020204" pitchFamily="34" charset="0"/>
              <a:buChar char="•"/>
            </a:pPr>
            <a:r>
              <a:rPr lang="fr-CA" sz="1400" b="1" dirty="0">
                <a:latin typeface="Century Gothic" panose="020B0502020202020204" pitchFamily="34" charset="0"/>
              </a:rPr>
              <a:t>Lors du paiement de la facture, le compte 401 « VEOLIA » est débité de 2000€ et le compte 512 « Banque » sera crédité de 2000€</a:t>
            </a:r>
          </a:p>
          <a:p>
            <a:pPr algn="just"/>
            <a:endParaRPr lang="fr-FR" b="1" dirty="0">
              <a:latin typeface="Century Gothic" panose="020B0502020202020204" pitchFamily="34" charset="0"/>
            </a:endParaRPr>
          </a:p>
        </p:txBody>
      </p:sp>
      <p:sp>
        <p:nvSpPr>
          <p:cNvPr id="6" name="Espace réservé du contenu 1"/>
          <p:cNvSpPr txBox="1"/>
          <p:nvPr/>
        </p:nvSpPr>
        <p:spPr>
          <a:xfrm>
            <a:off x="0" y="369147"/>
            <a:ext cx="11506954"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2800" b="1" kern="0" dirty="0">
                <a:latin typeface="Century Gothic" panose="020B0502020202020204" pitchFamily="34" charset="0"/>
              </a:rPr>
              <a:t>Les règles d’utilisation des comptes</a:t>
            </a:r>
            <a:endParaRPr lang="fr-FR" sz="2800" b="1" kern="0" dirty="0">
              <a:latin typeface="Century Gothic" panose="020B0502020202020204" pitchFamily="34" charset="0"/>
            </a:endParaRPr>
          </a:p>
        </p:txBody>
      </p:sp>
      <p:pic>
        <p:nvPicPr>
          <p:cNvPr id="2" name="Image 1">
            <a:extLst>
              <a:ext uri="{FF2B5EF4-FFF2-40B4-BE49-F238E27FC236}">
                <a16:creationId xmlns:a16="http://schemas.microsoft.com/office/drawing/2014/main" xmlns="" id="{F35E16BC-6780-A534-A461-DECDD24EF7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Tree>
    <p:extLst>
      <p:ext uri="{BB962C8B-B14F-4D97-AF65-F5344CB8AC3E}">
        <p14:creationId xmlns:p14="http://schemas.microsoft.com/office/powerpoint/2010/main" val="90453341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16</a:t>
            </a:fld>
            <a:endParaRPr lang="fr-FR"/>
          </a:p>
        </p:txBody>
      </p:sp>
      <p:sp>
        <p:nvSpPr>
          <p:cNvPr id="17" name="Rectangle 16"/>
          <p:cNvSpPr/>
          <p:nvPr/>
        </p:nvSpPr>
        <p:spPr>
          <a:xfrm>
            <a:off x="395965" y="1462703"/>
            <a:ext cx="11400070" cy="4893647"/>
          </a:xfrm>
          <a:prstGeom prst="rect">
            <a:avLst/>
          </a:prstGeom>
        </p:spPr>
        <p:txBody>
          <a:bodyPr wrap="square">
            <a:spAutoFit/>
          </a:bodyPr>
          <a:lstStyle/>
          <a:p>
            <a:pPr marL="285750" indent="-285750" algn="just">
              <a:buFont typeface="Wingdings" panose="05000000000000000000" pitchFamily="2" charset="2"/>
              <a:buChar char="è"/>
            </a:pPr>
            <a:r>
              <a:rPr lang="fr-FR" sz="1400" b="1" dirty="0">
                <a:latin typeface="Century Gothic" panose="020B0502020202020204" pitchFamily="34" charset="0"/>
              </a:rPr>
              <a:t>Arrêté comptable du 14 mars 2005 </a:t>
            </a:r>
          </a:p>
          <a:p>
            <a:pPr algn="just"/>
            <a:endParaRPr lang="fr-FR" sz="1400" b="1" dirty="0">
              <a:latin typeface="Century Gothic" panose="020B0502020202020204" pitchFamily="34" charset="0"/>
            </a:endParaRPr>
          </a:p>
          <a:p>
            <a:pPr algn="just"/>
            <a:r>
              <a:rPr lang="fr-FR" sz="1400" b="1" dirty="0">
                <a:latin typeface="Century Gothic" panose="020B0502020202020204" pitchFamily="34" charset="0"/>
              </a:rPr>
              <a:t>Article 10 : règles spéciales d’utilisation des comptes </a:t>
            </a:r>
            <a:endParaRPr lang="fr-CA" sz="1400" b="1" dirty="0">
              <a:solidFill>
                <a:schemeClr val="accent6">
                  <a:lumMod val="75000"/>
                </a:schemeClr>
              </a:solidFill>
              <a:latin typeface="Century Gothic" panose="020B0502020202020204" pitchFamily="34" charset="0"/>
            </a:endParaRPr>
          </a:p>
          <a:p>
            <a:pPr algn="just"/>
            <a:endParaRPr lang="fr-CA" sz="1400" b="1" dirty="0">
              <a:latin typeface="Century Gothic" panose="020B0502020202020204" pitchFamily="34" charset="0"/>
            </a:endParaRPr>
          </a:p>
          <a:p>
            <a:pPr algn="just"/>
            <a:r>
              <a:rPr lang="fr-CA" sz="1400" b="1" dirty="0">
                <a:latin typeface="Century Gothic" panose="020B0502020202020204" pitchFamily="34" charset="0"/>
              </a:rPr>
              <a:t>Classe 4 – Utilisation du compte 450 « Copropriétaires »</a:t>
            </a:r>
          </a:p>
          <a:p>
            <a:pPr algn="just"/>
            <a:endParaRPr lang="fr-CA" sz="1400" dirty="0">
              <a:latin typeface="Century Gothic" panose="020B0502020202020204" pitchFamily="34" charset="0"/>
            </a:endParaRPr>
          </a:p>
          <a:p>
            <a:pPr algn="just"/>
            <a:r>
              <a:rPr lang="fr-FR" sz="1400" dirty="0">
                <a:latin typeface="Century Gothic" panose="020B0502020202020204" pitchFamily="34" charset="0"/>
              </a:rPr>
              <a:t>Le compte 450 enregistre les créances et le cas échéant les dettes du syndicat à l'encontre de chacun des copropriétaires.</a:t>
            </a:r>
          </a:p>
          <a:p>
            <a:pPr algn="just"/>
            <a:r>
              <a:rPr lang="fr-FR" sz="1400" dirty="0">
                <a:latin typeface="Century Gothic" panose="020B0502020202020204" pitchFamily="34" charset="0"/>
              </a:rPr>
              <a:t>Le compte 450 "Copropriétaire individualisé" ou, s'il a été créé, le </a:t>
            </a:r>
            <a:r>
              <a:rPr lang="fr-FR" sz="1400" dirty="0" err="1">
                <a:latin typeface="Century Gothic" panose="020B0502020202020204" pitchFamily="34" charset="0"/>
              </a:rPr>
              <a:t>sous-compte</a:t>
            </a:r>
            <a:r>
              <a:rPr lang="fr-FR" sz="1400" dirty="0">
                <a:latin typeface="Century Gothic" panose="020B0502020202020204" pitchFamily="34" charset="0"/>
              </a:rPr>
              <a:t> 450-1 "Copropriétaire - budget prévisionnel" est débité du montant des provisions appelées par le crédit du compte 701 "Provisions sur opérations courantes". </a:t>
            </a:r>
          </a:p>
          <a:p>
            <a:pPr algn="just"/>
            <a:r>
              <a:rPr lang="fr-FR" sz="1400" dirty="0">
                <a:latin typeface="Century Gothic" panose="020B0502020202020204" pitchFamily="34" charset="0"/>
              </a:rPr>
              <a:t>Lors des règlements, il est crédité par le débit du compte de trésorerie. </a:t>
            </a:r>
          </a:p>
          <a:p>
            <a:pPr algn="just"/>
            <a:r>
              <a:rPr lang="fr-FR" sz="1400" dirty="0">
                <a:latin typeface="Century Gothic" panose="020B0502020202020204" pitchFamily="34" charset="0"/>
              </a:rPr>
              <a:t>A l'arrêté des comptes, il est débité ou crédité de l'excédent ou de l'insuffisance sur opérations courantes par la contrepartie du compte 701.</a:t>
            </a:r>
            <a:endParaRPr lang="fr-CA" sz="1400" dirty="0">
              <a:latin typeface="Century Gothic" panose="020B0502020202020204" pitchFamily="34" charset="0"/>
            </a:endParaRPr>
          </a:p>
          <a:p>
            <a:pPr algn="just"/>
            <a:endParaRPr lang="fr-FR" sz="1400" dirty="0">
              <a:latin typeface="Century Gothic" panose="020B0502020202020204" pitchFamily="34" charset="0"/>
            </a:endParaRPr>
          </a:p>
          <a:p>
            <a:pPr algn="just"/>
            <a:r>
              <a:rPr lang="fr-CA" sz="1400" b="1" dirty="0">
                <a:latin typeface="Century Gothic" panose="020B0502020202020204" pitchFamily="34" charset="0"/>
              </a:rPr>
              <a:t>Traduction : </a:t>
            </a:r>
          </a:p>
          <a:p>
            <a:pPr marL="285750" indent="-285750" algn="just">
              <a:buFont typeface="Arial" panose="020B0604020202020204" pitchFamily="34" charset="0"/>
              <a:buChar char="•"/>
            </a:pPr>
            <a:r>
              <a:rPr lang="fr-CA" sz="1400" b="1" dirty="0">
                <a:latin typeface="Century Gothic" panose="020B0502020202020204" pitchFamily="34" charset="0"/>
              </a:rPr>
              <a:t>L’appel de fonds au titre du budget prévisionnel de M.X est de 1000€ </a:t>
            </a:r>
          </a:p>
          <a:p>
            <a:pPr marL="285750" indent="-285750" algn="just">
              <a:buFont typeface="Arial" panose="020B0604020202020204" pitchFamily="34" charset="0"/>
              <a:buChar char="•"/>
            </a:pPr>
            <a:r>
              <a:rPr lang="fr-CA" sz="1400" b="1" dirty="0">
                <a:latin typeface="Century Gothic" panose="020B0502020202020204" pitchFamily="34" charset="0"/>
              </a:rPr>
              <a:t>En comptabilité , le compte 450 « M.X » est débité de la somme de 1000€ et le compte 701 « Provisions sur opérations courantes » est crédité de 1000€</a:t>
            </a:r>
          </a:p>
          <a:p>
            <a:pPr marL="285750" indent="-285750" algn="just">
              <a:buFont typeface="Arial" panose="020B0604020202020204" pitchFamily="34" charset="0"/>
              <a:buChar char="•"/>
            </a:pPr>
            <a:r>
              <a:rPr lang="fr-CA" sz="1400" b="1" dirty="0">
                <a:latin typeface="Century Gothic" panose="020B0502020202020204" pitchFamily="34" charset="0"/>
              </a:rPr>
              <a:t>Lors du paiement de l’appel de fonds par le copropriétaire, le compte 450 « M.X » est crédité de la somme de 1000€ et le compte 512 « Banque » est débité de 1000€ </a:t>
            </a:r>
          </a:p>
          <a:p>
            <a:pPr marL="285750" indent="-285750" algn="just">
              <a:buFont typeface="Arial" panose="020B0604020202020204" pitchFamily="34" charset="0"/>
              <a:buChar char="•"/>
            </a:pPr>
            <a:r>
              <a:rPr lang="fr-CA" sz="1400" b="1" dirty="0">
                <a:latin typeface="Century Gothic" panose="020B0502020202020204" pitchFamily="34" charset="0"/>
              </a:rPr>
              <a:t>Lors de la régularisation des charges suite à l’approbation des comptes, le compte 450 est débité (régularisation négative) ou crédité (régularisation positive) par la contrepartie du compte 701</a:t>
            </a:r>
          </a:p>
          <a:p>
            <a:pPr algn="just"/>
            <a:endParaRPr lang="fr-FR" b="1" dirty="0">
              <a:latin typeface="Century Gothic" panose="020B0502020202020204" pitchFamily="34" charset="0"/>
            </a:endParaRPr>
          </a:p>
        </p:txBody>
      </p:sp>
      <p:sp>
        <p:nvSpPr>
          <p:cNvPr id="6" name="Espace réservé du contenu 1"/>
          <p:cNvSpPr txBox="1"/>
          <p:nvPr/>
        </p:nvSpPr>
        <p:spPr>
          <a:xfrm>
            <a:off x="0" y="369147"/>
            <a:ext cx="11648562"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2800" b="1" kern="0" dirty="0">
                <a:latin typeface="Century Gothic" panose="020B0502020202020204" pitchFamily="34" charset="0"/>
              </a:rPr>
              <a:t>Les règles d’utilisation des comptes</a:t>
            </a:r>
            <a:endParaRPr lang="fr-FR" sz="2800" b="1" kern="0" dirty="0">
              <a:latin typeface="Century Gothic" panose="020B0502020202020204" pitchFamily="34" charset="0"/>
            </a:endParaRPr>
          </a:p>
        </p:txBody>
      </p:sp>
      <p:pic>
        <p:nvPicPr>
          <p:cNvPr id="2" name="Image 1">
            <a:extLst>
              <a:ext uri="{FF2B5EF4-FFF2-40B4-BE49-F238E27FC236}">
                <a16:creationId xmlns:a16="http://schemas.microsoft.com/office/drawing/2014/main" xmlns="" id="{0AB8881A-22D3-AB93-A7A3-A2DAA72310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Tree>
    <p:extLst>
      <p:ext uri="{BB962C8B-B14F-4D97-AF65-F5344CB8AC3E}">
        <p14:creationId xmlns:p14="http://schemas.microsoft.com/office/powerpoint/2010/main" val="1388704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1"/>
          <p:cNvSpPr txBox="1"/>
          <p:nvPr/>
        </p:nvSpPr>
        <p:spPr>
          <a:xfrm>
            <a:off x="0" y="261088"/>
            <a:ext cx="11443580"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latin typeface="Century Gothic" panose="020B0502020202020204" pitchFamily="34" charset="0"/>
              </a:rPr>
              <a:t>Récapitulatif</a:t>
            </a: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17</a:t>
            </a:fld>
            <a:endParaRPr lang="fr-FR"/>
          </a:p>
        </p:txBody>
      </p:sp>
      <p:sp>
        <p:nvSpPr>
          <p:cNvPr id="17" name="Rectangle 16"/>
          <p:cNvSpPr/>
          <p:nvPr/>
        </p:nvSpPr>
        <p:spPr>
          <a:xfrm>
            <a:off x="0" y="998740"/>
            <a:ext cx="8052043" cy="369332"/>
          </a:xfrm>
          <a:prstGeom prst="rect">
            <a:avLst/>
          </a:prstGeom>
          <a:solidFill>
            <a:schemeClr val="accent3">
              <a:lumMod val="95000"/>
            </a:schemeClr>
          </a:solidFill>
        </p:spPr>
        <p:txBody>
          <a:bodyPr wrap="square">
            <a:spAutoFit/>
          </a:bodyPr>
          <a:lstStyle/>
          <a:p>
            <a:pPr algn="just"/>
            <a:r>
              <a:rPr lang="fr-FR" b="1" dirty="0">
                <a:latin typeface="Century Gothic" panose="020B0502020202020204" pitchFamily="34" charset="0"/>
              </a:rPr>
              <a:t>Récapitulatif des mouvements Débit/Crédit en fonction de la classe  :</a:t>
            </a:r>
          </a:p>
        </p:txBody>
      </p:sp>
      <p:graphicFrame>
        <p:nvGraphicFramePr>
          <p:cNvPr id="5" name="Tableau 4"/>
          <p:cNvGraphicFramePr>
            <a:graphicFrameLocks noGrp="1"/>
          </p:cNvGraphicFramePr>
          <p:nvPr/>
        </p:nvGraphicFramePr>
        <p:xfrm>
          <a:off x="1133475" y="1518019"/>
          <a:ext cx="10420350" cy="5114295"/>
        </p:xfrm>
        <a:graphic>
          <a:graphicData uri="http://schemas.openxmlformats.org/drawingml/2006/table">
            <a:tbl>
              <a:tblPr firstRow="1" firstCol="1" bandRow="1"/>
              <a:tblGrid>
                <a:gridCol w="2714625">
                  <a:extLst>
                    <a:ext uri="{9D8B030D-6E8A-4147-A177-3AD203B41FA5}">
                      <a16:colId xmlns:a16="http://schemas.microsoft.com/office/drawing/2014/main" xmlns="" val="20000"/>
                    </a:ext>
                  </a:extLst>
                </a:gridCol>
                <a:gridCol w="3997325">
                  <a:extLst>
                    <a:ext uri="{9D8B030D-6E8A-4147-A177-3AD203B41FA5}">
                      <a16:colId xmlns:a16="http://schemas.microsoft.com/office/drawing/2014/main" xmlns="" val="20001"/>
                    </a:ext>
                  </a:extLst>
                </a:gridCol>
                <a:gridCol w="3708400">
                  <a:extLst>
                    <a:ext uri="{9D8B030D-6E8A-4147-A177-3AD203B41FA5}">
                      <a16:colId xmlns:a16="http://schemas.microsoft.com/office/drawing/2014/main" xmlns="" val="20002"/>
                    </a:ext>
                  </a:extLst>
                </a:gridCol>
              </a:tblGrid>
              <a:tr h="391039">
                <a:tc>
                  <a:txBody>
                    <a:bodyPr/>
                    <a:lstStyle/>
                    <a:p>
                      <a:pPr algn="ctr">
                        <a:lnSpc>
                          <a:spcPct val="107000"/>
                        </a:lnSpc>
                        <a:spcAft>
                          <a:spcPts val="800"/>
                        </a:spcAft>
                      </a:pP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Classe</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525" marR="9525" marT="9525" marB="95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Somme</a:t>
                      </a:r>
                      <a:r>
                        <a:rPr lang="fr-FR" sz="1400" b="1" baseline="0"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 au d</a:t>
                      </a:r>
                      <a:r>
                        <a:rPr lang="fr-FR" sz="1400" b="1"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ébit</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525" marR="9525" marT="9525" marB="95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dirty="0">
                          <a:solidFill>
                            <a:srgbClr val="4472C4"/>
                          </a:solidFill>
                          <a:effectLst/>
                          <a:latin typeface="Century Gothic" panose="020B0502020202020204" pitchFamily="34" charset="0"/>
                          <a:ea typeface="Calibri" panose="020F0502020204030204" pitchFamily="34" charset="0"/>
                          <a:cs typeface="Times New Roman" panose="02020603050405020304" pitchFamily="18" charset="0"/>
                        </a:rPr>
                        <a:t>Somme au crédit</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525" marR="9525" marT="9525" marB="95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95944">
                <a:tc>
                  <a:txBody>
                    <a:bodyPr/>
                    <a:lstStyle/>
                    <a:p>
                      <a:pPr algn="ctr">
                        <a:lnSpc>
                          <a:spcPct val="107000"/>
                        </a:lnSpc>
                        <a:spcAft>
                          <a:spcPts val="800"/>
                        </a:spcAft>
                      </a:pPr>
                      <a:r>
                        <a:rPr lang="fr-FR" sz="1400" b="1" dirty="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Classe 1</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400" b="1" dirty="0">
                          <a:effectLst/>
                          <a:latin typeface="Century Gothic" panose="020B0502020202020204" pitchFamily="34" charset="0"/>
                          <a:ea typeface="Calibri" panose="020F0502020204030204" pitchFamily="34" charset="0"/>
                          <a:cs typeface="Times New Roman" panose="02020603050405020304" pitchFamily="18" charset="0"/>
                        </a:rPr>
                        <a:t>Provisions,</a:t>
                      </a:r>
                      <a:r>
                        <a:rPr lang="fr-CA" sz="1400" b="1" baseline="0" dirty="0">
                          <a:effectLst/>
                          <a:latin typeface="Century Gothic" panose="020B0502020202020204" pitchFamily="34" charset="0"/>
                          <a:ea typeface="Calibri" panose="020F0502020204030204" pitchFamily="34" charset="0"/>
                          <a:cs typeface="Times New Roman" panose="02020603050405020304" pitchFamily="18" charset="0"/>
                        </a:rPr>
                        <a:t> avances, subventions, </a:t>
                      </a:r>
                      <a:r>
                        <a:rPr lang="fr-CA" sz="1400" b="1" baseline="0" dirty="0" err="1">
                          <a:effectLst/>
                          <a:latin typeface="Century Gothic" panose="020B0502020202020204" pitchFamily="34" charset="0"/>
                          <a:ea typeface="Calibri" panose="020F0502020204030204" pitchFamily="34" charset="0"/>
                          <a:cs typeface="Times New Roman" panose="02020603050405020304" pitchFamily="18" charset="0"/>
                        </a:rPr>
                        <a:t>empruts</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525" marR="9525" marT="9525" marB="95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Diminution des fonds/provisions</a:t>
                      </a:r>
                    </a:p>
                  </a:txBody>
                  <a:tcPr marL="9525" marR="9525" marT="9525" marB="95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a:effectLst/>
                          <a:latin typeface="Century Gothic" panose="020B0502020202020204" pitchFamily="34" charset="0"/>
                          <a:ea typeface="Calibri" panose="020F0502020204030204" pitchFamily="34" charset="0"/>
                          <a:cs typeface="Times New Roman" panose="02020603050405020304" pitchFamily="18" charset="0"/>
                        </a:rPr>
                        <a:t>Augmentation des fonds/provisions</a:t>
                      </a:r>
                    </a:p>
                  </a:txBody>
                  <a:tcPr marL="9525" marR="9525" marT="9525" marB="95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65881">
                <a:tc>
                  <a:txBody>
                    <a:bodyPr/>
                    <a:lstStyle/>
                    <a:p>
                      <a:pPr algn="ctr">
                        <a:lnSpc>
                          <a:spcPct val="107000"/>
                        </a:lnSpc>
                        <a:spcAft>
                          <a:spcPts val="800"/>
                        </a:spcAft>
                      </a:pPr>
                      <a:r>
                        <a:rPr lang="fr-FR" sz="1400" b="1" dirty="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Classe 4</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Copropriétaires et tiers</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525" marR="9525" marT="9525" marB="95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Créances </a:t>
                      </a:r>
                    </a:p>
                    <a:p>
                      <a:pPr algn="ctr">
                        <a:lnSpc>
                          <a:spcPct val="107000"/>
                        </a:lnSpc>
                        <a:spcAft>
                          <a:spcPts val="800"/>
                        </a:spcAft>
                      </a:pP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(sommes dues à la copropriété)</a:t>
                      </a:r>
                    </a:p>
                  </a:txBody>
                  <a:tcPr marL="9525" marR="9525" marT="9525" marB="95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Dettes </a:t>
                      </a:r>
                    </a:p>
                    <a:p>
                      <a:pPr algn="ctr">
                        <a:lnSpc>
                          <a:spcPct val="107000"/>
                        </a:lnSpc>
                        <a:spcAft>
                          <a:spcPts val="800"/>
                        </a:spcAft>
                      </a:pP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(sommes dues par la copropriété)</a:t>
                      </a:r>
                    </a:p>
                  </a:txBody>
                  <a:tcPr marL="9525" marR="9525" marT="9525" marB="95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06010">
                <a:tc>
                  <a:txBody>
                    <a:bodyPr/>
                    <a:lstStyle/>
                    <a:p>
                      <a:pPr algn="ctr">
                        <a:lnSpc>
                          <a:spcPct val="107000"/>
                        </a:lnSpc>
                        <a:spcAft>
                          <a:spcPts val="800"/>
                        </a:spcAft>
                      </a:pPr>
                      <a:r>
                        <a:rPr lang="fr-FR" sz="1400" b="1">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Classe 5</a:t>
                      </a:r>
                      <a:endParaRPr lang="fr-FR" sz="140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400" b="1">
                          <a:effectLst/>
                          <a:latin typeface="Century Gothic" panose="020B0502020202020204" pitchFamily="34" charset="0"/>
                          <a:ea typeface="Calibri" panose="020F0502020204030204" pitchFamily="34" charset="0"/>
                          <a:cs typeface="Times New Roman" panose="02020603050405020304" pitchFamily="18" charset="0"/>
                        </a:rPr>
                        <a:t>Comptes financiers</a:t>
                      </a:r>
                      <a:endParaRPr lang="fr-FR"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525" marR="9525" marT="9525" marB="95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Augmentation des liquidités</a:t>
                      </a:r>
                      <a:r>
                        <a:rPr lang="fr-FR" sz="1400" b="1" baseline="0" dirty="0">
                          <a:effectLst/>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fr-FR" sz="1400" b="1" baseline="0" dirty="0">
                          <a:effectLst/>
                          <a:latin typeface="Century Gothic" panose="020B0502020202020204" pitchFamily="34" charset="0"/>
                          <a:ea typeface="Calibri" panose="020F0502020204030204" pitchFamily="34" charset="0"/>
                          <a:cs typeface="Times New Roman" panose="02020603050405020304" pitchFamily="18" charset="0"/>
                        </a:rPr>
                        <a:t>(copropriétaire qui règle son appel de fonds)</a:t>
                      </a:r>
                      <a:endParaRPr lang="fr-FR"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525" marR="9525" marT="9525" marB="95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Diminution des liquidités</a:t>
                      </a:r>
                    </a:p>
                    <a:p>
                      <a:pPr algn="ctr">
                        <a:lnSpc>
                          <a:spcPct val="107000"/>
                        </a:lnSpc>
                        <a:spcAft>
                          <a:spcPts val="800"/>
                        </a:spcAft>
                      </a:pPr>
                      <a:r>
                        <a:rPr lang="fr-CA" sz="1400" b="1" dirty="0">
                          <a:effectLst/>
                          <a:latin typeface="Century Gothic" panose="020B0502020202020204" pitchFamily="34" charset="0"/>
                          <a:ea typeface="Calibri" panose="020F0502020204030204" pitchFamily="34" charset="0"/>
                          <a:cs typeface="Times New Roman" panose="02020603050405020304" pitchFamily="18" charset="0"/>
                        </a:rPr>
                        <a:t>(paiement de</a:t>
                      </a:r>
                      <a:r>
                        <a:rPr lang="fr-CA" sz="1400" b="1" baseline="0" dirty="0">
                          <a:effectLst/>
                          <a:latin typeface="Century Gothic" panose="020B0502020202020204" pitchFamily="34" charset="0"/>
                          <a:ea typeface="Calibri" panose="020F0502020204030204" pitchFamily="34" charset="0"/>
                          <a:cs typeface="Times New Roman" panose="02020603050405020304" pitchFamily="18" charset="0"/>
                        </a:rPr>
                        <a:t> la facture d’un fournisseur)</a:t>
                      </a:r>
                      <a:endParaRPr lang="fr-FR"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525" marR="9525" marT="9525" marB="95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08887">
                <a:tc>
                  <a:txBody>
                    <a:bodyPr/>
                    <a:lstStyle/>
                    <a:p>
                      <a:pPr algn="ctr">
                        <a:lnSpc>
                          <a:spcPct val="107000"/>
                        </a:lnSpc>
                        <a:spcAft>
                          <a:spcPts val="800"/>
                        </a:spcAft>
                      </a:pPr>
                      <a:r>
                        <a:rPr lang="fr-FR" sz="1400" b="1">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Classe 6</a:t>
                      </a:r>
                      <a:endParaRPr lang="fr-FR" sz="140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400" b="1">
                          <a:effectLst/>
                          <a:latin typeface="Century Gothic" panose="020B0502020202020204" pitchFamily="34" charset="0"/>
                          <a:ea typeface="Calibri" panose="020F0502020204030204" pitchFamily="34" charset="0"/>
                          <a:cs typeface="Times New Roman" panose="02020603050405020304" pitchFamily="18" charset="0"/>
                        </a:rPr>
                        <a:t>Comptes de charges</a:t>
                      </a:r>
                      <a:endParaRPr lang="fr-FR"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525" marR="9525" marT="9525" marB="95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Enregistrement d'une charge</a:t>
                      </a:r>
                    </a:p>
                    <a:p>
                      <a:pPr algn="ctr">
                        <a:lnSpc>
                          <a:spcPct val="107000"/>
                        </a:lnSpc>
                        <a:spcAft>
                          <a:spcPts val="800"/>
                        </a:spcAft>
                      </a:pPr>
                      <a:r>
                        <a:rPr lang="fr-CA" sz="1400" b="1" dirty="0">
                          <a:effectLst/>
                          <a:latin typeface="Century Gothic" panose="020B0502020202020204" pitchFamily="34" charset="0"/>
                          <a:ea typeface="Calibri" panose="020F0502020204030204" pitchFamily="34" charset="0"/>
                          <a:cs typeface="Times New Roman" panose="02020603050405020304" pitchFamily="18" charset="0"/>
                        </a:rPr>
                        <a:t>(facture d’eau)</a:t>
                      </a:r>
                      <a:endParaRPr lang="fr-FR"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525" marR="9525" marT="9525" marB="95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Annulation ou correction d'une charge</a:t>
                      </a:r>
                    </a:p>
                    <a:p>
                      <a:pPr algn="ctr">
                        <a:lnSpc>
                          <a:spcPct val="107000"/>
                        </a:lnSpc>
                        <a:spcAft>
                          <a:spcPts val="800"/>
                        </a:spcAft>
                      </a:pPr>
                      <a:r>
                        <a:rPr lang="fr-CA" sz="1400" b="1" dirty="0">
                          <a:effectLst/>
                          <a:latin typeface="Century Gothic" panose="020B0502020202020204" pitchFamily="34" charset="0"/>
                          <a:ea typeface="Calibri" panose="020F0502020204030204" pitchFamily="34" charset="0"/>
                          <a:cs typeface="Times New Roman" panose="02020603050405020304" pitchFamily="18" charset="0"/>
                        </a:rPr>
                        <a:t>(réception d’un avoir)</a:t>
                      </a:r>
                      <a:endParaRPr lang="fr-FR"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525" marR="9525" marT="9525" marB="95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95944">
                <a:tc>
                  <a:txBody>
                    <a:bodyPr/>
                    <a:lstStyle/>
                    <a:p>
                      <a:pPr algn="ctr">
                        <a:lnSpc>
                          <a:spcPct val="107000"/>
                        </a:lnSpc>
                        <a:spcAft>
                          <a:spcPts val="800"/>
                        </a:spcAft>
                      </a:pPr>
                      <a:r>
                        <a:rPr lang="fr-FR" sz="1400" b="1">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Classe 7</a:t>
                      </a:r>
                      <a:endParaRPr lang="fr-FR" sz="140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400" b="1">
                          <a:effectLst/>
                          <a:latin typeface="Century Gothic" panose="020B0502020202020204" pitchFamily="34" charset="0"/>
                          <a:ea typeface="Calibri" panose="020F0502020204030204" pitchFamily="34" charset="0"/>
                          <a:cs typeface="Times New Roman" panose="02020603050405020304" pitchFamily="18" charset="0"/>
                        </a:rPr>
                        <a:t>Comptes de produits</a:t>
                      </a:r>
                      <a:endParaRPr lang="fr-FR"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9525" marR="9525" marT="9525" marB="95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Annulation de produit </a:t>
                      </a:r>
                    </a:p>
                    <a:p>
                      <a:pPr algn="ctr">
                        <a:lnSpc>
                          <a:spcPct val="107000"/>
                        </a:lnSpc>
                        <a:spcAft>
                          <a:spcPts val="800"/>
                        </a:spcAft>
                      </a:pPr>
                      <a:r>
                        <a:rPr lang="fr-CA" sz="1400" b="1" dirty="0">
                          <a:effectLst/>
                          <a:latin typeface="Century Gothic" panose="020B0502020202020204" pitchFamily="34" charset="0"/>
                          <a:ea typeface="Calibri" panose="020F0502020204030204" pitchFamily="34" charset="0"/>
                          <a:cs typeface="Times New Roman" panose="02020603050405020304" pitchFamily="18" charset="0"/>
                        </a:rPr>
                        <a:t>(annulation d’un appel de fonds)</a:t>
                      </a:r>
                      <a:endParaRPr lang="fr-FR"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525" marR="9525" marT="9525" marB="95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endParaRPr lang="fr-FR" sz="1400" b="1"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algn="ctr" defTabSz="914400" rtl="0" eaLnBrk="1" latinLnBrk="0" hangingPunct="1">
                        <a:lnSpc>
                          <a:spcPct val="107000"/>
                        </a:lnSpc>
                        <a:spcAft>
                          <a:spcPts val="800"/>
                        </a:spcAft>
                      </a:pPr>
                      <a:r>
                        <a:rPr lang="fr-FR" sz="1400" b="1"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Augmentation de produit </a:t>
                      </a:r>
                    </a:p>
                    <a:p>
                      <a:pPr marL="0" algn="ctr" defTabSz="914400" rtl="0" eaLnBrk="1" latinLnBrk="0" hangingPunct="1">
                        <a:lnSpc>
                          <a:spcPct val="107000"/>
                        </a:lnSpc>
                        <a:spcAft>
                          <a:spcPts val="800"/>
                        </a:spcAft>
                      </a:pPr>
                      <a:r>
                        <a:rPr lang="fr-FR" sz="1400" b="1"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(appel de fonds)</a:t>
                      </a:r>
                    </a:p>
                    <a:p>
                      <a:pPr algn="ctr">
                        <a:lnSpc>
                          <a:spcPct val="107000"/>
                        </a:lnSpc>
                        <a:spcAft>
                          <a:spcPts val="800"/>
                        </a:spcAft>
                      </a:pPr>
                      <a:endParaRPr lang="fr-FR"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525" marR="9525" marT="9525" marB="95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2" name="Image 1">
            <a:extLst>
              <a:ext uri="{FF2B5EF4-FFF2-40B4-BE49-F238E27FC236}">
                <a16:creationId xmlns:a16="http://schemas.microsoft.com/office/drawing/2014/main" xmlns="" id="{2374DEAD-573E-D0D5-3ABA-FE4F639CD8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Tree>
    <p:extLst>
      <p:ext uri="{BB962C8B-B14F-4D97-AF65-F5344CB8AC3E}">
        <p14:creationId xmlns:p14="http://schemas.microsoft.com/office/powerpoint/2010/main" val="367575213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18</a:t>
            </a:fld>
            <a:endParaRPr lang="fr-FR"/>
          </a:p>
        </p:txBody>
      </p:sp>
      <p:sp>
        <p:nvSpPr>
          <p:cNvPr id="17" name="Rectangle 16"/>
          <p:cNvSpPr/>
          <p:nvPr/>
        </p:nvSpPr>
        <p:spPr>
          <a:xfrm>
            <a:off x="170259" y="1996389"/>
            <a:ext cx="11851481" cy="3416320"/>
          </a:xfrm>
          <a:prstGeom prst="rect">
            <a:avLst/>
          </a:prstGeom>
        </p:spPr>
        <p:txBody>
          <a:bodyPr wrap="square">
            <a:spAutoFit/>
          </a:bodyPr>
          <a:lstStyle/>
          <a:p>
            <a:pPr marL="285750" indent="-285750" algn="just">
              <a:buFont typeface="Wingdings" panose="05000000000000000000" pitchFamily="2" charset="2"/>
              <a:buChar char="è"/>
            </a:pPr>
            <a:r>
              <a:rPr lang="fr-FR" b="1" dirty="0">
                <a:latin typeface="Century Gothic" panose="020B0502020202020204" pitchFamily="34" charset="0"/>
              </a:rPr>
              <a:t>Ne pas limiter l’analyse à l’état des dépenses :  </a:t>
            </a:r>
            <a:r>
              <a:rPr lang="fr-FR" dirty="0">
                <a:latin typeface="Century Gothic" panose="020B0502020202020204" pitchFamily="34" charset="0"/>
              </a:rPr>
              <a:t>Document qui ne présente que les dépenses de la copropriété </a:t>
            </a:r>
          </a:p>
          <a:p>
            <a:pPr marL="285750" indent="-285750" algn="just">
              <a:buFont typeface="Wingdings" panose="05000000000000000000" pitchFamily="2" charset="2"/>
              <a:buChar char="è"/>
            </a:pPr>
            <a:endParaRPr lang="fr-FR" b="1" dirty="0">
              <a:latin typeface="Century Gothic" panose="020B0502020202020204" pitchFamily="34" charset="0"/>
            </a:endParaRPr>
          </a:p>
          <a:p>
            <a:pPr marL="285750" indent="-285750" algn="just">
              <a:buFont typeface="Wingdings" panose="05000000000000000000" pitchFamily="2" charset="2"/>
              <a:buChar char="è"/>
            </a:pPr>
            <a:r>
              <a:rPr lang="fr-FR" b="1" dirty="0">
                <a:latin typeface="Century Gothic" panose="020B0502020202020204" pitchFamily="34" charset="0"/>
              </a:rPr>
              <a:t>Contrôler le grand livre  :</a:t>
            </a:r>
          </a:p>
          <a:p>
            <a:pPr marL="742950" lvl="1" indent="-285750" algn="just">
              <a:buFont typeface="Wingdings" panose="05000000000000000000" pitchFamily="2" charset="2"/>
              <a:buChar char="è"/>
            </a:pPr>
            <a:r>
              <a:rPr lang="fr-FR" dirty="0">
                <a:latin typeface="Century Gothic" panose="020B0502020202020204" pitchFamily="34" charset="0"/>
              </a:rPr>
              <a:t>permet d’avoir une vision globale sur tous les comptes de la copropriété, vérifier si les fournisseurs ont été payés et à quelle date</a:t>
            </a:r>
          </a:p>
          <a:p>
            <a:pPr marL="742950" lvl="1" indent="-285750" algn="just">
              <a:buFont typeface="Wingdings" panose="05000000000000000000" pitchFamily="2" charset="2"/>
              <a:buChar char="è"/>
            </a:pPr>
            <a:r>
              <a:rPr lang="fr-CA" dirty="0">
                <a:latin typeface="Century Gothic" panose="020B0502020202020204" pitchFamily="34" charset="0"/>
              </a:rPr>
              <a:t>De vérifier les comptes des copropriétaires (frais de recouvrement imputés)</a:t>
            </a:r>
          </a:p>
          <a:p>
            <a:pPr marL="742950" lvl="1" indent="-285750" algn="just">
              <a:buFont typeface="Wingdings" panose="05000000000000000000" pitchFamily="2" charset="2"/>
              <a:buChar char="è"/>
            </a:pPr>
            <a:r>
              <a:rPr lang="fr-CA" dirty="0">
                <a:latin typeface="Century Gothic" panose="020B0502020202020204" pitchFamily="34" charset="0"/>
              </a:rPr>
              <a:t>Vérifier que les décisions prises en AG ont bien été traduites en comptabilité</a:t>
            </a:r>
          </a:p>
          <a:p>
            <a:pPr lvl="1" algn="just"/>
            <a:endParaRPr lang="fr-FR" dirty="0">
              <a:latin typeface="Century Gothic" panose="020B0502020202020204" pitchFamily="34" charset="0"/>
            </a:endParaRPr>
          </a:p>
          <a:p>
            <a:pPr marL="285750" indent="-285750" algn="just">
              <a:buFont typeface="Wingdings" panose="05000000000000000000" pitchFamily="2" charset="2"/>
              <a:buChar char="è"/>
            </a:pPr>
            <a:r>
              <a:rPr lang="fr-FR" b="1" dirty="0">
                <a:latin typeface="Century Gothic" panose="020B0502020202020204" pitchFamily="34" charset="0"/>
              </a:rPr>
              <a:t> L’analyse du grand livre doit être combinée avec une analyse  des relevés bancaires  </a:t>
            </a:r>
            <a:r>
              <a:rPr lang="fr-FR" dirty="0">
                <a:latin typeface="Century Gothic" panose="020B0502020202020204" pitchFamily="34" charset="0"/>
              </a:rPr>
              <a:t>pour s’assurer que la comptabilité tenue par le syndic reflète bien les mouvements du compte bancaire de la copropriété </a:t>
            </a:r>
          </a:p>
        </p:txBody>
      </p:sp>
      <p:sp>
        <p:nvSpPr>
          <p:cNvPr id="6" name="Espace réservé du contenu 1"/>
          <p:cNvSpPr txBox="1"/>
          <p:nvPr/>
        </p:nvSpPr>
        <p:spPr>
          <a:xfrm>
            <a:off x="-1" y="369147"/>
            <a:ext cx="11648563"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2800" b="1" kern="0" dirty="0">
                <a:latin typeface="Century Gothic" panose="020B0502020202020204" pitchFamily="34" charset="0"/>
              </a:rPr>
              <a:t>L’analyse du grand livre : quel intérêt ? </a:t>
            </a:r>
            <a:endParaRPr lang="fr-FR" sz="2800" b="1" kern="0" dirty="0">
              <a:latin typeface="Century Gothic" panose="020B0502020202020204" pitchFamily="34" charset="0"/>
            </a:endParaRPr>
          </a:p>
        </p:txBody>
      </p:sp>
      <p:pic>
        <p:nvPicPr>
          <p:cNvPr id="2" name="Image 1">
            <a:extLst>
              <a:ext uri="{FF2B5EF4-FFF2-40B4-BE49-F238E27FC236}">
                <a16:creationId xmlns:a16="http://schemas.microsoft.com/office/drawing/2014/main" xmlns="" id="{2FBD7477-FBEF-DA10-3C89-2278EE280C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Tree>
    <p:extLst>
      <p:ext uri="{BB962C8B-B14F-4D97-AF65-F5344CB8AC3E}">
        <p14:creationId xmlns:p14="http://schemas.microsoft.com/office/powerpoint/2010/main" val="423837553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19</a:t>
            </a:fld>
            <a:endParaRPr lang="fr-FR"/>
          </a:p>
        </p:txBody>
      </p:sp>
      <p:sp>
        <p:nvSpPr>
          <p:cNvPr id="17" name="Rectangle 16"/>
          <p:cNvSpPr/>
          <p:nvPr/>
        </p:nvSpPr>
        <p:spPr>
          <a:xfrm>
            <a:off x="456009" y="1996389"/>
            <a:ext cx="11279981" cy="3416320"/>
          </a:xfrm>
          <a:prstGeom prst="rect">
            <a:avLst/>
          </a:prstGeom>
        </p:spPr>
        <p:txBody>
          <a:bodyPr wrap="square">
            <a:spAutoFit/>
          </a:bodyPr>
          <a:lstStyle/>
          <a:p>
            <a:pPr marL="285750" indent="-285750" algn="just">
              <a:buFont typeface="Wingdings" panose="05000000000000000000" pitchFamily="2" charset="2"/>
              <a:buChar char="è"/>
            </a:pPr>
            <a:r>
              <a:rPr lang="fr-FR" b="1" dirty="0">
                <a:latin typeface="Century Gothic" panose="020B0502020202020204" pitchFamily="34" charset="0"/>
              </a:rPr>
              <a:t> Classe 1 : </a:t>
            </a:r>
            <a:r>
              <a:rPr lang="fr-FR" dirty="0">
                <a:latin typeface="Century Gothic" panose="020B0502020202020204" pitchFamily="34" charset="0"/>
              </a:rPr>
              <a:t>vérifier que les mouvements sont conformes aux décisions de l’assemblée générale</a:t>
            </a:r>
          </a:p>
          <a:p>
            <a:pPr marL="285750" indent="-285750" algn="just">
              <a:buFont typeface="Wingdings" panose="05000000000000000000" pitchFamily="2" charset="2"/>
              <a:buChar char="è"/>
            </a:pPr>
            <a:endParaRPr lang="fr-FR" b="1" dirty="0">
              <a:latin typeface="Century Gothic" panose="020B0502020202020204" pitchFamily="34" charset="0"/>
            </a:endParaRPr>
          </a:p>
          <a:p>
            <a:pPr marL="285750" indent="-285750" algn="just">
              <a:buFont typeface="Wingdings" panose="05000000000000000000" pitchFamily="2" charset="2"/>
              <a:buChar char="è"/>
            </a:pPr>
            <a:r>
              <a:rPr lang="fr-FR" b="1" dirty="0">
                <a:latin typeface="Century Gothic" panose="020B0502020202020204" pitchFamily="34" charset="0"/>
              </a:rPr>
              <a:t>Classe 4 : </a:t>
            </a:r>
            <a:r>
              <a:rPr lang="fr-FR" dirty="0">
                <a:latin typeface="Century Gothic" panose="020B0502020202020204" pitchFamily="34" charset="0"/>
              </a:rPr>
              <a:t>un solde débiteur ou créditeur </a:t>
            </a:r>
          </a:p>
          <a:p>
            <a:pPr algn="just"/>
            <a:endParaRPr lang="fr-FR" dirty="0">
              <a:latin typeface="Century Gothic" panose="020B0502020202020204" pitchFamily="34" charset="0"/>
            </a:endParaRPr>
          </a:p>
          <a:p>
            <a:pPr marL="742950" lvl="1" indent="-285750" algn="just">
              <a:buFont typeface="Wingdings" panose="05000000000000000000" pitchFamily="2" charset="2"/>
              <a:buChar char="è"/>
            </a:pPr>
            <a:r>
              <a:rPr lang="fr-CA" dirty="0">
                <a:latin typeface="Century Gothic" panose="020B0502020202020204" pitchFamily="34" charset="0"/>
              </a:rPr>
              <a:t>Solde débiteur : le tiers (copropriétaire ou fournisseur) doit de l’argent à la copropriété </a:t>
            </a:r>
          </a:p>
          <a:p>
            <a:pPr marL="742950" lvl="1" indent="-285750" algn="just">
              <a:buFont typeface="Wingdings" panose="05000000000000000000" pitchFamily="2" charset="2"/>
              <a:buChar char="è"/>
            </a:pPr>
            <a:r>
              <a:rPr lang="fr-CA" dirty="0">
                <a:latin typeface="Century Gothic" panose="020B0502020202020204" pitchFamily="34" charset="0"/>
              </a:rPr>
              <a:t>Solde créditeur : la copropriété doit de l’argent au tiers (copropriétaire ou fournisseur)</a:t>
            </a:r>
            <a:endParaRPr lang="fr-FR" dirty="0">
              <a:latin typeface="Century Gothic" panose="020B0502020202020204" pitchFamily="34" charset="0"/>
            </a:endParaRPr>
          </a:p>
          <a:p>
            <a:pPr marL="285750" indent="-285750" algn="just">
              <a:buFont typeface="Wingdings" panose="05000000000000000000" pitchFamily="2" charset="2"/>
              <a:buChar char="è"/>
            </a:pPr>
            <a:endParaRPr lang="fr-FR" b="1" dirty="0">
              <a:latin typeface="Century Gothic" panose="020B0502020202020204" pitchFamily="34" charset="0"/>
            </a:endParaRPr>
          </a:p>
          <a:p>
            <a:pPr marL="285750" indent="-285750" algn="just">
              <a:buFont typeface="Wingdings" panose="05000000000000000000" pitchFamily="2" charset="2"/>
              <a:buChar char="è"/>
            </a:pPr>
            <a:r>
              <a:rPr lang="fr-FR" b="1" dirty="0">
                <a:latin typeface="Century Gothic" panose="020B0502020202020204" pitchFamily="34" charset="0"/>
              </a:rPr>
              <a:t>Compte banque 512 : </a:t>
            </a:r>
            <a:r>
              <a:rPr lang="fr-FR" dirty="0">
                <a:latin typeface="Century Gothic" panose="020B0502020202020204" pitchFamily="34" charset="0"/>
              </a:rPr>
              <a:t>le solde doit correspondre au montant figurant sur le relevé bancaire </a:t>
            </a:r>
          </a:p>
          <a:p>
            <a:pPr algn="just"/>
            <a:endParaRPr lang="fr-CA" dirty="0">
              <a:latin typeface="Century Gothic" panose="020B0502020202020204" pitchFamily="34" charset="0"/>
            </a:endParaRPr>
          </a:p>
          <a:p>
            <a:pPr marL="285750" indent="-285750" algn="just">
              <a:buFont typeface="Wingdings" panose="05000000000000000000" pitchFamily="2" charset="2"/>
              <a:buChar char="è"/>
            </a:pPr>
            <a:r>
              <a:rPr lang="fr-CA" b="1" dirty="0">
                <a:latin typeface="Century Gothic" panose="020B0502020202020204" pitchFamily="34" charset="0"/>
              </a:rPr>
              <a:t>Classe 6 :  </a:t>
            </a:r>
            <a:r>
              <a:rPr lang="fr-CA" dirty="0">
                <a:latin typeface="Century Gothic" panose="020B0502020202020204" pitchFamily="34" charset="0"/>
              </a:rPr>
              <a:t>enregistrement d’une somme au crédit </a:t>
            </a:r>
          </a:p>
          <a:p>
            <a:pPr marL="285750" indent="-285750" algn="just">
              <a:buFont typeface="Wingdings" panose="05000000000000000000" pitchFamily="2" charset="2"/>
              <a:buChar char="è"/>
            </a:pPr>
            <a:endParaRPr lang="fr-CA" dirty="0">
              <a:latin typeface="Century Gothic" panose="020B0502020202020204" pitchFamily="34" charset="0"/>
            </a:endParaRPr>
          </a:p>
          <a:p>
            <a:pPr marL="285750" indent="-285750" algn="just">
              <a:buFont typeface="Wingdings" panose="05000000000000000000" pitchFamily="2" charset="2"/>
              <a:buChar char="è"/>
            </a:pPr>
            <a:r>
              <a:rPr lang="fr-CA" b="1" dirty="0">
                <a:latin typeface="Century Gothic" panose="020B0502020202020204" pitchFamily="34" charset="0"/>
              </a:rPr>
              <a:t>Classe 7 : </a:t>
            </a:r>
            <a:r>
              <a:rPr lang="fr-CA" dirty="0">
                <a:latin typeface="Century Gothic" panose="020B0502020202020204" pitchFamily="34" charset="0"/>
              </a:rPr>
              <a:t>enregistrement d’une somme au débit</a:t>
            </a:r>
            <a:endParaRPr lang="fr-FR" dirty="0">
              <a:latin typeface="Century Gothic" panose="020B0502020202020204" pitchFamily="34" charset="0"/>
            </a:endParaRPr>
          </a:p>
        </p:txBody>
      </p:sp>
      <p:sp>
        <p:nvSpPr>
          <p:cNvPr id="6" name="Espace réservé du contenu 1"/>
          <p:cNvSpPr txBox="1"/>
          <p:nvPr/>
        </p:nvSpPr>
        <p:spPr>
          <a:xfrm>
            <a:off x="-86916" y="369147"/>
            <a:ext cx="11593870"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2800" b="1" kern="0" dirty="0">
                <a:latin typeface="Century Gothic" panose="020B0502020202020204" pitchFamily="34" charset="0"/>
              </a:rPr>
              <a:t>L’analyse du grand livre : les points d’alerte</a:t>
            </a:r>
            <a:endParaRPr lang="fr-FR" sz="2800" b="1" kern="0" dirty="0">
              <a:latin typeface="Century Gothic" panose="020B0502020202020204" pitchFamily="34" charset="0"/>
            </a:endParaRPr>
          </a:p>
        </p:txBody>
      </p:sp>
      <p:pic>
        <p:nvPicPr>
          <p:cNvPr id="2" name="Image 1">
            <a:extLst>
              <a:ext uri="{FF2B5EF4-FFF2-40B4-BE49-F238E27FC236}">
                <a16:creationId xmlns:a16="http://schemas.microsoft.com/office/drawing/2014/main" xmlns="" id="{FF5A527B-CAA8-6679-8DED-70D706E6D4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Tree>
    <p:extLst>
      <p:ext uri="{BB962C8B-B14F-4D97-AF65-F5344CB8AC3E}">
        <p14:creationId xmlns:p14="http://schemas.microsoft.com/office/powerpoint/2010/main" val="34276426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294242" y="1505102"/>
            <a:ext cx="10588024" cy="1055688"/>
          </a:xfrm>
        </p:spPr>
        <p:txBody>
          <a:bodyPr>
            <a:noAutofit/>
          </a:bodyPr>
          <a:lstStyle/>
          <a:p>
            <a:r>
              <a:rPr lang="fr-FR" altLang="fr-FR" sz="2400" b="1" dirty="0">
                <a:latin typeface="Century Gothic" panose="020B0502020202020204" pitchFamily="34" charset="0"/>
              </a:rPr>
              <a:t>Les principes à connaitre pour pouvoir exploiter le grand livre</a:t>
            </a:r>
            <a:endParaRPr lang="fr-FR" altLang="fr-FR" sz="2400" b="1" dirty="0">
              <a:solidFill>
                <a:srgbClr val="7030A0"/>
              </a:solidFill>
              <a:latin typeface="Century Gothic" panose="020B0502020202020204" pitchFamily="34" charset="0"/>
            </a:endParaRPr>
          </a:p>
        </p:txBody>
      </p:sp>
      <p:sp>
        <p:nvSpPr>
          <p:cNvPr id="3" name="Espace réservé du contenu 2"/>
          <p:cNvSpPr>
            <a:spLocks noGrp="1"/>
          </p:cNvSpPr>
          <p:nvPr>
            <p:ph idx="1"/>
          </p:nvPr>
        </p:nvSpPr>
        <p:spPr>
          <a:xfrm>
            <a:off x="2063750" y="2036763"/>
            <a:ext cx="8229600" cy="4176712"/>
          </a:xfrm>
        </p:spPr>
        <p:txBody>
          <a:bodyPr/>
          <a:lstStyle/>
          <a:p>
            <a:pPr marL="0" indent="0">
              <a:buNone/>
              <a:defRPr/>
            </a:pPr>
            <a:endParaRPr lang="fr-FR" altLang="fr-FR" sz="1662" b="1" dirty="0"/>
          </a:p>
          <a:p>
            <a:pPr marL="0" indent="0">
              <a:buNone/>
              <a:defRPr/>
            </a:pPr>
            <a:endParaRPr lang="fr-FR" altLang="fr-FR" sz="1662" b="1" dirty="0">
              <a:solidFill>
                <a:srgbClr val="0070C0"/>
              </a:solidFill>
            </a:endParaRPr>
          </a:p>
          <a:p>
            <a:pPr lvl="1">
              <a:defRPr/>
            </a:pPr>
            <a:r>
              <a:rPr lang="fr-CA" altLang="fr-FR" b="1" dirty="0">
                <a:latin typeface="Century Gothic" panose="020B0502020202020204" pitchFamily="34" charset="0"/>
              </a:rPr>
              <a:t>Les textes de lois applicables </a:t>
            </a:r>
            <a:endParaRPr lang="fr-FR" altLang="fr-FR" b="1" dirty="0">
              <a:latin typeface="Century Gothic" panose="020B0502020202020204" pitchFamily="34" charset="0"/>
            </a:endParaRPr>
          </a:p>
          <a:p>
            <a:pPr lvl="1">
              <a:defRPr/>
            </a:pPr>
            <a:r>
              <a:rPr lang="fr-FR" altLang="fr-FR" b="1" dirty="0">
                <a:latin typeface="Century Gothic" panose="020B0502020202020204" pitchFamily="34" charset="0"/>
              </a:rPr>
              <a:t>La nomenclature comptable</a:t>
            </a:r>
          </a:p>
          <a:p>
            <a:pPr lvl="1">
              <a:defRPr/>
            </a:pPr>
            <a:r>
              <a:rPr lang="fr-FR" altLang="fr-FR" b="1" dirty="0">
                <a:latin typeface="Century Gothic" panose="020B0502020202020204" pitchFamily="34" charset="0"/>
              </a:rPr>
              <a:t>La comptabilité d’engagement</a:t>
            </a:r>
          </a:p>
          <a:p>
            <a:pPr lvl="1">
              <a:defRPr/>
            </a:pPr>
            <a:r>
              <a:rPr lang="fr-FR" altLang="fr-FR" b="1" dirty="0">
                <a:latin typeface="Century Gothic" panose="020B0502020202020204" pitchFamily="34" charset="0"/>
              </a:rPr>
              <a:t>La tenue d’une comptabilité double</a:t>
            </a:r>
          </a:p>
          <a:p>
            <a:pPr lvl="1">
              <a:defRPr/>
            </a:pPr>
            <a:r>
              <a:rPr lang="fr-CA" altLang="fr-FR" b="1" dirty="0">
                <a:latin typeface="Century Gothic" panose="020B0502020202020204" pitchFamily="34" charset="0"/>
              </a:rPr>
              <a:t>L’interprétation du débit et du crédit</a:t>
            </a:r>
          </a:p>
        </p:txBody>
      </p:sp>
      <p:sp>
        <p:nvSpPr>
          <p:cNvPr id="5" name="Espace réservé du contenu 1"/>
          <p:cNvSpPr txBox="1"/>
          <p:nvPr/>
        </p:nvSpPr>
        <p:spPr>
          <a:xfrm>
            <a:off x="-144855" y="347018"/>
            <a:ext cx="11606542"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latin typeface="Century Gothic" panose="020B0502020202020204" pitchFamily="34" charset="0"/>
              </a:rPr>
              <a:t>Principes et notions comptables</a:t>
            </a:r>
          </a:p>
        </p:txBody>
      </p:sp>
      <p:pic>
        <p:nvPicPr>
          <p:cNvPr id="2" name="Image 1"/>
          <p:cNvPicPr>
            <a:picLocks noChangeAspect="1"/>
          </p:cNvPicPr>
          <p:nvPr/>
        </p:nvPicPr>
        <p:blipFill>
          <a:blip r:embed="rId3"/>
          <a:stretch>
            <a:fillRect/>
          </a:stretch>
        </p:blipFill>
        <p:spPr>
          <a:xfrm>
            <a:off x="797526" y="2560790"/>
            <a:ext cx="1121761" cy="2066723"/>
          </a:xfrm>
          <a:prstGeom prst="rect">
            <a:avLst/>
          </a:prstGeom>
        </p:spPr>
      </p:pic>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2</a:t>
            </a:fld>
            <a:endParaRPr lang="fr-FR"/>
          </a:p>
        </p:txBody>
      </p:sp>
      <p:pic>
        <p:nvPicPr>
          <p:cNvPr id="4" name="Image 3">
            <a:extLst>
              <a:ext uri="{FF2B5EF4-FFF2-40B4-BE49-F238E27FC236}">
                <a16:creationId xmlns:a16="http://schemas.microsoft.com/office/drawing/2014/main" xmlns="" id="{CFBF0152-0DAB-AEB6-31BD-F9EB7E205C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Tree>
    <p:extLst>
      <p:ext uri="{BB962C8B-B14F-4D97-AF65-F5344CB8AC3E}">
        <p14:creationId xmlns:p14="http://schemas.microsoft.com/office/powerpoint/2010/main" val="39525797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99" y="1299928"/>
            <a:ext cx="6169438" cy="615553"/>
          </a:xfrm>
        </p:spPr>
        <p:txBody>
          <a:bodyPr>
            <a:normAutofit fontScale="90000"/>
          </a:bodyPr>
          <a:lstStyle/>
          <a:p>
            <a:pPr algn="ctr">
              <a:defRPr/>
            </a:pPr>
            <a:r>
              <a:rPr lang="fr-CA" sz="4000" b="1" dirty="0">
                <a:latin typeface="+mn-lt"/>
              </a:rPr>
              <a:t>Vos Questions ?</a:t>
            </a:r>
            <a:endParaRPr lang="fr-FR" sz="4000" b="1" dirty="0">
              <a:latin typeface="+mn-lt"/>
            </a:endParaRPr>
          </a:p>
        </p:txBody>
      </p:sp>
      <p:pic>
        <p:nvPicPr>
          <p:cNvPr id="63493"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0906" y="2138464"/>
            <a:ext cx="5295425" cy="366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a:spLocks noGrp="1"/>
          </p:cNvSpPr>
          <p:nvPr>
            <p:ph type="sldNum" sz="quarter" idx="12"/>
          </p:nvPr>
        </p:nvSpPr>
        <p:spPr>
          <a:xfrm>
            <a:off x="11344998" y="6258207"/>
            <a:ext cx="2540000" cy="457200"/>
          </a:xfrm>
        </p:spPr>
        <p:txBody>
          <a:bodyPr/>
          <a:lstStyle/>
          <a:p>
            <a:pPr>
              <a:defRPr/>
            </a:pPr>
            <a:fld id="{96ABE2F2-5207-44FD-896E-0C7518D627C1}" type="slidenum">
              <a:rPr lang="fr-FR" altLang="fr-FR" sz="1200" smtClean="0">
                <a:solidFill>
                  <a:schemeClr val="bg2"/>
                </a:solidFill>
              </a:rPr>
              <a:pPr>
                <a:defRPr/>
              </a:pPr>
              <a:t>20</a:t>
            </a:fld>
            <a:endParaRPr lang="fr-FR" altLang="fr-FR" sz="1200" dirty="0">
              <a:solidFill>
                <a:schemeClr val="bg2"/>
              </a:solidFill>
            </a:endParaRPr>
          </a:p>
        </p:txBody>
      </p:sp>
      <p:pic>
        <p:nvPicPr>
          <p:cNvPr id="3" name="Image 2">
            <a:extLst>
              <a:ext uri="{FF2B5EF4-FFF2-40B4-BE49-F238E27FC236}">
                <a16:creationId xmlns:a16="http://schemas.microsoft.com/office/drawing/2014/main" xmlns="" id="{AB9ADBF3-1C37-EDAC-8DA3-68F27FFC3C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Tree>
    <p:extLst>
      <p:ext uri="{BB962C8B-B14F-4D97-AF65-F5344CB8AC3E}">
        <p14:creationId xmlns:p14="http://schemas.microsoft.com/office/powerpoint/2010/main" val="860202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678163" y="2724150"/>
            <a:ext cx="11199512" cy="2241474"/>
          </a:xfrm>
        </p:spPr>
        <p:txBody>
          <a:bodyPr>
            <a:noAutofit/>
          </a:bodyPr>
          <a:lstStyle/>
          <a:p>
            <a:pPr algn="ctr"/>
            <a:r>
              <a:rPr lang="fr-FR" altLang="fr-FR" sz="3600" b="1" dirty="0">
                <a:latin typeface="Century Gothic" panose="020B0502020202020204" pitchFamily="34" charset="0"/>
              </a:rPr>
              <a:t>Analyse en séance des documents comptables :</a:t>
            </a:r>
            <a:br>
              <a:rPr lang="fr-FR" altLang="fr-FR" sz="3600" b="1" dirty="0">
                <a:latin typeface="Century Gothic" panose="020B0502020202020204" pitchFamily="34" charset="0"/>
              </a:rPr>
            </a:br>
            <a:r>
              <a:rPr lang="fr-FR" altLang="fr-FR" sz="2800" b="1" dirty="0">
                <a:latin typeface="Century Gothic" panose="020B0502020202020204" pitchFamily="34" charset="0"/>
              </a:rPr>
              <a:t>Le grand livre et la balance  </a:t>
            </a:r>
            <a:br>
              <a:rPr lang="fr-FR" altLang="fr-FR" sz="2800" b="1" dirty="0">
                <a:latin typeface="Century Gothic" panose="020B0502020202020204" pitchFamily="34" charset="0"/>
              </a:rPr>
            </a:br>
            <a:r>
              <a:rPr lang="fr-FR" altLang="fr-FR" sz="3200" b="1" dirty="0">
                <a:latin typeface="Century Gothic" panose="020B0502020202020204" pitchFamily="34" charset="0"/>
              </a:rPr>
              <a:t/>
            </a:r>
            <a:br>
              <a:rPr lang="fr-FR" altLang="fr-FR" sz="3200" b="1" dirty="0">
                <a:latin typeface="Century Gothic" panose="020B0502020202020204" pitchFamily="34" charset="0"/>
              </a:rPr>
            </a:br>
            <a:r>
              <a:rPr lang="fr-FR" altLang="fr-FR" sz="2400" b="1" dirty="0">
                <a:latin typeface="Century Gothic" panose="020B0502020202020204" pitchFamily="34" charset="0"/>
              </a:rPr>
              <a:t> </a:t>
            </a:r>
            <a:endParaRPr lang="fr-FR" altLang="fr-FR" sz="2400" b="1" dirty="0">
              <a:solidFill>
                <a:srgbClr val="7030A0"/>
              </a:solidFill>
              <a:latin typeface="Century Gothic" panose="020B0502020202020204" pitchFamily="34" charset="0"/>
            </a:endParaRPr>
          </a:p>
        </p:txBody>
      </p:sp>
      <p:sp>
        <p:nvSpPr>
          <p:cNvPr id="5" name="Espace réservé du contenu 1"/>
          <p:cNvSpPr txBox="1"/>
          <p:nvPr/>
        </p:nvSpPr>
        <p:spPr>
          <a:xfrm>
            <a:off x="-90534" y="369147"/>
            <a:ext cx="11739096"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2800" b="1" kern="0" dirty="0">
                <a:latin typeface="Century Gothic" panose="020B0502020202020204" pitchFamily="34" charset="0"/>
              </a:rPr>
              <a:t>Mise en pratique</a:t>
            </a:r>
            <a:endParaRPr lang="fr-FR" sz="2800" b="1" kern="0" dirty="0">
              <a:latin typeface="Century Gothic" panose="020B0502020202020204" pitchFamily="34" charset="0"/>
            </a:endParaRP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21</a:t>
            </a:fld>
            <a:endParaRPr lang="fr-FR" dirty="0"/>
          </a:p>
        </p:txBody>
      </p:sp>
      <p:pic>
        <p:nvPicPr>
          <p:cNvPr id="2" name="Image 1">
            <a:extLst>
              <a:ext uri="{FF2B5EF4-FFF2-40B4-BE49-F238E27FC236}">
                <a16:creationId xmlns:a16="http://schemas.microsoft.com/office/drawing/2014/main" xmlns="" id="{CCCF5228-CCAD-44D7-A8FA-954475B99C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Tree>
    <p:extLst>
      <p:ext uri="{BB962C8B-B14F-4D97-AF65-F5344CB8AC3E}">
        <p14:creationId xmlns:p14="http://schemas.microsoft.com/office/powerpoint/2010/main" val="270782013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p:nvPr/>
        </p:nvSpPr>
        <p:spPr>
          <a:xfrm>
            <a:off x="-90534" y="369147"/>
            <a:ext cx="11739096"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2800" b="1" kern="0" dirty="0">
                <a:latin typeface="Century Gothic" panose="020B0502020202020204" pitchFamily="34" charset="0"/>
              </a:rPr>
              <a:t>Mise en pratique</a:t>
            </a:r>
            <a:endParaRPr lang="fr-FR" sz="2800" b="1" kern="0" dirty="0">
              <a:latin typeface="Century Gothic" panose="020B0502020202020204" pitchFamily="34" charset="0"/>
            </a:endParaRPr>
          </a:p>
        </p:txBody>
      </p:sp>
      <p:sp>
        <p:nvSpPr>
          <p:cNvPr id="7" name="Espace réservé du numéro de diapositive 6"/>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22</a:t>
            </a:fld>
            <a:endParaRPr lang="fr-FR" dirty="0"/>
          </a:p>
        </p:txBody>
      </p:sp>
      <p:pic>
        <p:nvPicPr>
          <p:cNvPr id="2" name="Image 1">
            <a:extLst>
              <a:ext uri="{FF2B5EF4-FFF2-40B4-BE49-F238E27FC236}">
                <a16:creationId xmlns:a16="http://schemas.microsoft.com/office/drawing/2014/main" xmlns="" id="{CCCF5228-CCAD-44D7-A8FA-954475B99C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
        <p:nvSpPr>
          <p:cNvPr id="10" name="ZoneTexte 9"/>
          <p:cNvSpPr txBox="1"/>
          <p:nvPr/>
        </p:nvSpPr>
        <p:spPr>
          <a:xfrm>
            <a:off x="243839" y="1493778"/>
            <a:ext cx="1332411" cy="307777"/>
          </a:xfrm>
          <a:prstGeom prst="rect">
            <a:avLst/>
          </a:prstGeom>
          <a:noFill/>
        </p:spPr>
        <p:txBody>
          <a:bodyPr wrap="square" rtlCol="0">
            <a:spAutoFit/>
          </a:bodyPr>
          <a:lstStyle/>
          <a:p>
            <a:r>
              <a:rPr lang="fr-CA" sz="1400" b="1" dirty="0" smtClean="0"/>
              <a:t>Annexe 1</a:t>
            </a:r>
            <a:endParaRPr lang="fr-FR" sz="1400" b="1" dirty="0"/>
          </a:p>
        </p:txBody>
      </p:sp>
      <p:sp>
        <p:nvSpPr>
          <p:cNvPr id="12" name="ZoneTexte 11"/>
          <p:cNvSpPr txBox="1"/>
          <p:nvPr/>
        </p:nvSpPr>
        <p:spPr>
          <a:xfrm>
            <a:off x="6513017" y="1299525"/>
            <a:ext cx="3083202" cy="307777"/>
          </a:xfrm>
          <a:prstGeom prst="rect">
            <a:avLst/>
          </a:prstGeom>
          <a:noFill/>
        </p:spPr>
        <p:txBody>
          <a:bodyPr wrap="square" rtlCol="0">
            <a:spAutoFit/>
          </a:bodyPr>
          <a:lstStyle/>
          <a:p>
            <a:r>
              <a:rPr lang="fr-CA" sz="1400" b="1" dirty="0" smtClean="0"/>
              <a:t>Compte 512  du grand livre</a:t>
            </a:r>
            <a:endParaRPr lang="fr-FR" sz="1400" b="1" dirty="0"/>
          </a:p>
        </p:txBody>
      </p:sp>
      <p:grpSp>
        <p:nvGrpSpPr>
          <p:cNvPr id="13" name="Groupe 12"/>
          <p:cNvGrpSpPr/>
          <p:nvPr/>
        </p:nvGrpSpPr>
        <p:grpSpPr>
          <a:xfrm>
            <a:off x="0" y="1927269"/>
            <a:ext cx="6061533" cy="2566353"/>
            <a:chOff x="0" y="1927269"/>
            <a:chExt cx="6061533" cy="2566353"/>
          </a:xfrm>
        </p:grpSpPr>
        <p:pic>
          <p:nvPicPr>
            <p:cNvPr id="4" name="Image 3"/>
            <p:cNvPicPr>
              <a:picLocks noChangeAspect="1"/>
            </p:cNvPicPr>
            <p:nvPr/>
          </p:nvPicPr>
          <p:blipFill>
            <a:blip r:embed="rId4"/>
            <a:stretch>
              <a:fillRect/>
            </a:stretch>
          </p:blipFill>
          <p:spPr>
            <a:xfrm>
              <a:off x="0" y="1927269"/>
              <a:ext cx="6061533" cy="2566353"/>
            </a:xfrm>
            <a:prstGeom prst="rect">
              <a:avLst/>
            </a:prstGeom>
          </p:spPr>
        </p:pic>
        <p:sp>
          <p:nvSpPr>
            <p:cNvPr id="11" name="Rectangle 10"/>
            <p:cNvSpPr/>
            <p:nvPr/>
          </p:nvSpPr>
          <p:spPr bwMode="auto">
            <a:xfrm>
              <a:off x="487681" y="2516777"/>
              <a:ext cx="600891" cy="95794"/>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grpSp>
      <p:grpSp>
        <p:nvGrpSpPr>
          <p:cNvPr id="17" name="Groupe 16"/>
          <p:cNvGrpSpPr/>
          <p:nvPr/>
        </p:nvGrpSpPr>
        <p:grpSpPr>
          <a:xfrm>
            <a:off x="6513017" y="1635977"/>
            <a:ext cx="4911802" cy="4902935"/>
            <a:chOff x="6513017" y="1635977"/>
            <a:chExt cx="4911802" cy="4902935"/>
          </a:xfrm>
        </p:grpSpPr>
        <p:pic>
          <p:nvPicPr>
            <p:cNvPr id="6" name="Image 5"/>
            <p:cNvPicPr>
              <a:picLocks noChangeAspect="1"/>
            </p:cNvPicPr>
            <p:nvPr/>
          </p:nvPicPr>
          <p:blipFill>
            <a:blip r:embed="rId5"/>
            <a:stretch>
              <a:fillRect/>
            </a:stretch>
          </p:blipFill>
          <p:spPr>
            <a:xfrm>
              <a:off x="6513017" y="1635977"/>
              <a:ext cx="4911802" cy="4902935"/>
            </a:xfrm>
            <a:prstGeom prst="rect">
              <a:avLst/>
            </a:prstGeom>
          </p:spPr>
        </p:pic>
        <p:sp>
          <p:nvSpPr>
            <p:cNvPr id="14" name="Rectangle 13"/>
            <p:cNvSpPr/>
            <p:nvPr/>
          </p:nvSpPr>
          <p:spPr bwMode="auto">
            <a:xfrm>
              <a:off x="7492914" y="1647666"/>
              <a:ext cx="701852" cy="8534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7908747" y="4429500"/>
              <a:ext cx="791115" cy="1047286"/>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bwMode="auto">
            <a:xfrm>
              <a:off x="7908748" y="5908789"/>
              <a:ext cx="701852" cy="8534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grpSp>
      <p:cxnSp>
        <p:nvCxnSpPr>
          <p:cNvPr id="9" name="Connecteur droit avec flèche 8"/>
          <p:cNvCxnSpPr/>
          <p:nvPr/>
        </p:nvCxnSpPr>
        <p:spPr bwMode="auto">
          <a:xfrm>
            <a:off x="2943497" y="2612570"/>
            <a:ext cx="6932023" cy="3831772"/>
          </a:xfrm>
          <a:prstGeom prst="straightConnector1">
            <a:avLst/>
          </a:prstGeom>
          <a:solidFill>
            <a:schemeClr val="accent1"/>
          </a:solidFill>
          <a:ln w="381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7936359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p:nvPr/>
        </p:nvSpPr>
        <p:spPr>
          <a:xfrm>
            <a:off x="-90534" y="369147"/>
            <a:ext cx="11739096"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2800" b="1" kern="0" dirty="0">
                <a:latin typeface="Century Gothic" panose="020B0502020202020204" pitchFamily="34" charset="0"/>
              </a:rPr>
              <a:t>Mise en pratique</a:t>
            </a:r>
            <a:endParaRPr lang="fr-FR" sz="2800" b="1" kern="0" dirty="0">
              <a:latin typeface="Century Gothic" panose="020B0502020202020204" pitchFamily="34" charset="0"/>
            </a:endParaRPr>
          </a:p>
        </p:txBody>
      </p:sp>
      <p:sp>
        <p:nvSpPr>
          <p:cNvPr id="7" name="Espace réservé du numéro de diapositive 6"/>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23</a:t>
            </a:fld>
            <a:endParaRPr lang="fr-FR" dirty="0"/>
          </a:p>
        </p:txBody>
      </p:sp>
      <p:pic>
        <p:nvPicPr>
          <p:cNvPr id="2" name="Image 1">
            <a:extLst>
              <a:ext uri="{FF2B5EF4-FFF2-40B4-BE49-F238E27FC236}">
                <a16:creationId xmlns:a16="http://schemas.microsoft.com/office/drawing/2014/main" xmlns="" id="{CCCF5228-CCAD-44D7-A8FA-954475B99C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
        <p:nvSpPr>
          <p:cNvPr id="10" name="ZoneTexte 9"/>
          <p:cNvSpPr txBox="1"/>
          <p:nvPr/>
        </p:nvSpPr>
        <p:spPr>
          <a:xfrm>
            <a:off x="-178525" y="1324738"/>
            <a:ext cx="1332411" cy="307777"/>
          </a:xfrm>
          <a:prstGeom prst="rect">
            <a:avLst/>
          </a:prstGeom>
          <a:noFill/>
        </p:spPr>
        <p:txBody>
          <a:bodyPr wrap="square" rtlCol="0">
            <a:spAutoFit/>
          </a:bodyPr>
          <a:lstStyle/>
          <a:p>
            <a:r>
              <a:rPr lang="fr-CA" sz="1400" b="1" dirty="0" smtClean="0"/>
              <a:t>Annexe 1</a:t>
            </a:r>
            <a:endParaRPr lang="fr-FR" sz="1400" b="1" dirty="0"/>
          </a:p>
        </p:txBody>
      </p:sp>
      <p:sp>
        <p:nvSpPr>
          <p:cNvPr id="12" name="ZoneTexte 11"/>
          <p:cNvSpPr txBox="1"/>
          <p:nvPr/>
        </p:nvSpPr>
        <p:spPr>
          <a:xfrm>
            <a:off x="6218356" y="3134462"/>
            <a:ext cx="3083202" cy="307777"/>
          </a:xfrm>
          <a:prstGeom prst="rect">
            <a:avLst/>
          </a:prstGeom>
          <a:noFill/>
        </p:spPr>
        <p:txBody>
          <a:bodyPr wrap="square" rtlCol="0">
            <a:spAutoFit/>
          </a:bodyPr>
          <a:lstStyle/>
          <a:p>
            <a:r>
              <a:rPr lang="fr-CA" sz="1400" b="1" dirty="0" smtClean="0"/>
              <a:t>Compte 402 - Fournisseurs</a:t>
            </a:r>
            <a:endParaRPr lang="fr-FR" sz="1400" b="1" dirty="0"/>
          </a:p>
        </p:txBody>
      </p:sp>
      <p:grpSp>
        <p:nvGrpSpPr>
          <p:cNvPr id="13" name="Groupe 12"/>
          <p:cNvGrpSpPr/>
          <p:nvPr/>
        </p:nvGrpSpPr>
        <p:grpSpPr>
          <a:xfrm>
            <a:off x="-148045" y="1632515"/>
            <a:ext cx="6061533" cy="2566353"/>
            <a:chOff x="0" y="1927269"/>
            <a:chExt cx="6061533" cy="2566353"/>
          </a:xfrm>
        </p:grpSpPr>
        <p:pic>
          <p:nvPicPr>
            <p:cNvPr id="4" name="Image 3"/>
            <p:cNvPicPr>
              <a:picLocks noChangeAspect="1"/>
            </p:cNvPicPr>
            <p:nvPr/>
          </p:nvPicPr>
          <p:blipFill>
            <a:blip r:embed="rId4"/>
            <a:stretch>
              <a:fillRect/>
            </a:stretch>
          </p:blipFill>
          <p:spPr>
            <a:xfrm>
              <a:off x="0" y="1927269"/>
              <a:ext cx="6061533" cy="2566353"/>
            </a:xfrm>
            <a:prstGeom prst="rect">
              <a:avLst/>
            </a:prstGeom>
          </p:spPr>
        </p:pic>
        <p:sp>
          <p:nvSpPr>
            <p:cNvPr id="11" name="Rectangle 10"/>
            <p:cNvSpPr/>
            <p:nvPr/>
          </p:nvSpPr>
          <p:spPr bwMode="auto">
            <a:xfrm>
              <a:off x="487681" y="2516777"/>
              <a:ext cx="600891" cy="95794"/>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grpSp>
      <p:pic>
        <p:nvPicPr>
          <p:cNvPr id="21" name="Image 20"/>
          <p:cNvPicPr>
            <a:picLocks noChangeAspect="1"/>
          </p:cNvPicPr>
          <p:nvPr/>
        </p:nvPicPr>
        <p:blipFill>
          <a:blip r:embed="rId5"/>
          <a:stretch>
            <a:fillRect/>
          </a:stretch>
        </p:blipFill>
        <p:spPr>
          <a:xfrm>
            <a:off x="6218356" y="3544538"/>
            <a:ext cx="5135444" cy="950088"/>
          </a:xfrm>
          <a:prstGeom prst="rect">
            <a:avLst/>
          </a:prstGeom>
        </p:spPr>
      </p:pic>
      <p:cxnSp>
        <p:nvCxnSpPr>
          <p:cNvPr id="9" name="Connecteur droit avec flèche 8"/>
          <p:cNvCxnSpPr/>
          <p:nvPr/>
        </p:nvCxnSpPr>
        <p:spPr bwMode="auto">
          <a:xfrm>
            <a:off x="5887730" y="3608555"/>
            <a:ext cx="4441003" cy="783772"/>
          </a:xfrm>
          <a:prstGeom prst="straightConnector1">
            <a:avLst/>
          </a:prstGeom>
          <a:solidFill>
            <a:schemeClr val="accent1"/>
          </a:solidFill>
          <a:ln w="381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78080234"/>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p:nvPr/>
        </p:nvSpPr>
        <p:spPr>
          <a:xfrm>
            <a:off x="-90534" y="369147"/>
            <a:ext cx="11739096"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2800" b="1" kern="0" dirty="0">
                <a:latin typeface="Century Gothic" panose="020B0502020202020204" pitchFamily="34" charset="0"/>
              </a:rPr>
              <a:t>Mise en pratique</a:t>
            </a:r>
            <a:endParaRPr lang="fr-FR" sz="2800" b="1" kern="0" dirty="0">
              <a:latin typeface="Century Gothic" panose="020B0502020202020204" pitchFamily="34" charset="0"/>
            </a:endParaRPr>
          </a:p>
        </p:txBody>
      </p:sp>
      <p:sp>
        <p:nvSpPr>
          <p:cNvPr id="7" name="Espace réservé du numéro de diapositive 6"/>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24</a:t>
            </a:fld>
            <a:endParaRPr lang="fr-FR" dirty="0"/>
          </a:p>
        </p:txBody>
      </p:sp>
      <p:pic>
        <p:nvPicPr>
          <p:cNvPr id="2" name="Image 1">
            <a:extLst>
              <a:ext uri="{FF2B5EF4-FFF2-40B4-BE49-F238E27FC236}">
                <a16:creationId xmlns:a16="http://schemas.microsoft.com/office/drawing/2014/main" xmlns="" id="{CCCF5228-CCAD-44D7-A8FA-954475B99C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
        <p:nvSpPr>
          <p:cNvPr id="10" name="ZoneTexte 9"/>
          <p:cNvSpPr txBox="1"/>
          <p:nvPr/>
        </p:nvSpPr>
        <p:spPr>
          <a:xfrm>
            <a:off x="-178526" y="1324738"/>
            <a:ext cx="6797039" cy="307777"/>
          </a:xfrm>
          <a:prstGeom prst="rect">
            <a:avLst/>
          </a:prstGeom>
          <a:noFill/>
        </p:spPr>
        <p:txBody>
          <a:bodyPr wrap="square" rtlCol="0">
            <a:spAutoFit/>
          </a:bodyPr>
          <a:lstStyle/>
          <a:p>
            <a:r>
              <a:rPr lang="fr-CA" sz="1400" b="1" dirty="0" smtClean="0"/>
              <a:t>Suivre le paiement d’une facture avec le grand livre : l’assurance</a:t>
            </a:r>
            <a:endParaRPr lang="fr-FR" sz="1400" b="1" dirty="0"/>
          </a:p>
        </p:txBody>
      </p:sp>
      <p:pic>
        <p:nvPicPr>
          <p:cNvPr id="3" name="Image 2"/>
          <p:cNvPicPr>
            <a:picLocks noChangeAspect="1"/>
          </p:cNvPicPr>
          <p:nvPr/>
        </p:nvPicPr>
        <p:blipFill>
          <a:blip r:embed="rId4"/>
          <a:stretch>
            <a:fillRect/>
          </a:stretch>
        </p:blipFill>
        <p:spPr>
          <a:xfrm>
            <a:off x="-90534" y="1747056"/>
            <a:ext cx="5805879" cy="1065813"/>
          </a:xfrm>
          <a:prstGeom prst="rect">
            <a:avLst/>
          </a:prstGeom>
        </p:spPr>
      </p:pic>
      <p:pic>
        <p:nvPicPr>
          <p:cNvPr id="6" name="Image 5"/>
          <p:cNvPicPr>
            <a:picLocks noChangeAspect="1"/>
          </p:cNvPicPr>
          <p:nvPr/>
        </p:nvPicPr>
        <p:blipFill>
          <a:blip r:embed="rId5"/>
          <a:stretch>
            <a:fillRect/>
          </a:stretch>
        </p:blipFill>
        <p:spPr>
          <a:xfrm>
            <a:off x="6010639" y="1747056"/>
            <a:ext cx="5637923" cy="1122111"/>
          </a:xfrm>
          <a:prstGeom prst="rect">
            <a:avLst/>
          </a:prstGeom>
        </p:spPr>
      </p:pic>
      <p:grpSp>
        <p:nvGrpSpPr>
          <p:cNvPr id="15" name="Groupe 14"/>
          <p:cNvGrpSpPr/>
          <p:nvPr/>
        </p:nvGrpSpPr>
        <p:grpSpPr>
          <a:xfrm>
            <a:off x="0" y="3214753"/>
            <a:ext cx="6516874" cy="2828970"/>
            <a:chOff x="0" y="3214753"/>
            <a:chExt cx="6516874" cy="2828970"/>
          </a:xfrm>
        </p:grpSpPr>
        <p:pic>
          <p:nvPicPr>
            <p:cNvPr id="8" name="Image 7"/>
            <p:cNvPicPr>
              <a:picLocks noChangeAspect="1"/>
            </p:cNvPicPr>
            <p:nvPr/>
          </p:nvPicPr>
          <p:blipFill>
            <a:blip r:embed="rId6"/>
            <a:stretch>
              <a:fillRect/>
            </a:stretch>
          </p:blipFill>
          <p:spPr>
            <a:xfrm>
              <a:off x="0" y="3214754"/>
              <a:ext cx="6516874" cy="2828969"/>
            </a:xfrm>
            <a:prstGeom prst="rect">
              <a:avLst/>
            </a:prstGeom>
          </p:spPr>
        </p:pic>
        <p:sp>
          <p:nvSpPr>
            <p:cNvPr id="14" name="Rectangle 13"/>
            <p:cNvSpPr/>
            <p:nvPr/>
          </p:nvSpPr>
          <p:spPr bwMode="auto">
            <a:xfrm>
              <a:off x="1288870" y="3214753"/>
              <a:ext cx="923108" cy="190298"/>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bwMode="auto">
            <a:xfrm>
              <a:off x="1589316" y="4516683"/>
              <a:ext cx="526867" cy="1074219"/>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grpSp>
      <p:sp>
        <p:nvSpPr>
          <p:cNvPr id="17" name="ZoneTexte 16"/>
          <p:cNvSpPr txBox="1"/>
          <p:nvPr/>
        </p:nvSpPr>
        <p:spPr>
          <a:xfrm>
            <a:off x="7243354" y="3613575"/>
            <a:ext cx="4826726" cy="2031325"/>
          </a:xfrm>
          <a:prstGeom prst="rect">
            <a:avLst/>
          </a:prstGeom>
          <a:noFill/>
        </p:spPr>
        <p:txBody>
          <a:bodyPr wrap="square" rtlCol="0">
            <a:spAutoFit/>
          </a:bodyPr>
          <a:lstStyle/>
          <a:p>
            <a:r>
              <a:rPr lang="fr-CA" b="1" dirty="0" smtClean="0"/>
              <a:t>Réception de la facture :</a:t>
            </a:r>
          </a:p>
          <a:p>
            <a:r>
              <a:rPr lang="fr-CA" dirty="0" smtClean="0"/>
              <a:t>Le compte charges est débité et le compte fournisseur est crédité</a:t>
            </a:r>
          </a:p>
          <a:p>
            <a:endParaRPr lang="fr-CA" dirty="0"/>
          </a:p>
          <a:p>
            <a:r>
              <a:rPr lang="fr-CA" b="1" dirty="0" smtClean="0"/>
              <a:t>Paiement de la facture :</a:t>
            </a:r>
          </a:p>
          <a:p>
            <a:r>
              <a:rPr lang="fr-CA" dirty="0" smtClean="0"/>
              <a:t>Le compte fournisseur est débité et le compte banque est crédité</a:t>
            </a:r>
            <a:endParaRPr lang="fr-FR" dirty="0"/>
          </a:p>
        </p:txBody>
      </p:sp>
    </p:spTree>
    <p:extLst>
      <p:ext uri="{BB962C8B-B14F-4D97-AF65-F5344CB8AC3E}">
        <p14:creationId xmlns:p14="http://schemas.microsoft.com/office/powerpoint/2010/main" val="280224112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p:nvPr/>
        </p:nvSpPr>
        <p:spPr>
          <a:xfrm>
            <a:off x="-90534" y="369147"/>
            <a:ext cx="11739096"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2800" b="1" kern="0" dirty="0">
                <a:latin typeface="Century Gothic" panose="020B0502020202020204" pitchFamily="34" charset="0"/>
              </a:rPr>
              <a:t>Mise en pratique</a:t>
            </a:r>
            <a:endParaRPr lang="fr-FR" sz="2800" b="1" kern="0" dirty="0">
              <a:latin typeface="Century Gothic" panose="020B0502020202020204" pitchFamily="34" charset="0"/>
            </a:endParaRPr>
          </a:p>
        </p:txBody>
      </p:sp>
      <p:sp>
        <p:nvSpPr>
          <p:cNvPr id="7" name="Espace réservé du numéro de diapositive 6"/>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25</a:t>
            </a:fld>
            <a:endParaRPr lang="fr-FR" dirty="0"/>
          </a:p>
        </p:txBody>
      </p:sp>
      <p:pic>
        <p:nvPicPr>
          <p:cNvPr id="2" name="Image 1">
            <a:extLst>
              <a:ext uri="{FF2B5EF4-FFF2-40B4-BE49-F238E27FC236}">
                <a16:creationId xmlns:a16="http://schemas.microsoft.com/office/drawing/2014/main" xmlns="" id="{CCCF5228-CCAD-44D7-A8FA-954475B99C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
        <p:nvSpPr>
          <p:cNvPr id="10" name="ZoneTexte 9"/>
          <p:cNvSpPr txBox="1"/>
          <p:nvPr/>
        </p:nvSpPr>
        <p:spPr>
          <a:xfrm>
            <a:off x="-178526" y="1324738"/>
            <a:ext cx="6797039" cy="307777"/>
          </a:xfrm>
          <a:prstGeom prst="rect">
            <a:avLst/>
          </a:prstGeom>
          <a:noFill/>
        </p:spPr>
        <p:txBody>
          <a:bodyPr wrap="square" rtlCol="0">
            <a:spAutoFit/>
          </a:bodyPr>
          <a:lstStyle/>
          <a:p>
            <a:r>
              <a:rPr lang="fr-CA" sz="1400" b="1" dirty="0" smtClean="0"/>
              <a:t>Suivre le paiement d’une facture avec le grand livre : l’eau</a:t>
            </a:r>
            <a:endParaRPr lang="fr-FR" sz="1400" b="1" dirty="0"/>
          </a:p>
        </p:txBody>
      </p:sp>
      <p:pic>
        <p:nvPicPr>
          <p:cNvPr id="4" name="Image 3"/>
          <p:cNvPicPr>
            <a:picLocks noChangeAspect="1"/>
          </p:cNvPicPr>
          <p:nvPr/>
        </p:nvPicPr>
        <p:blipFill>
          <a:blip r:embed="rId4"/>
          <a:stretch>
            <a:fillRect/>
          </a:stretch>
        </p:blipFill>
        <p:spPr>
          <a:xfrm>
            <a:off x="-90533" y="1647835"/>
            <a:ext cx="5976500" cy="1600462"/>
          </a:xfrm>
          <a:prstGeom prst="rect">
            <a:avLst/>
          </a:prstGeom>
        </p:spPr>
      </p:pic>
      <p:pic>
        <p:nvPicPr>
          <p:cNvPr id="9" name="Image 8"/>
          <p:cNvPicPr>
            <a:picLocks noChangeAspect="1"/>
          </p:cNvPicPr>
          <p:nvPr/>
        </p:nvPicPr>
        <p:blipFill>
          <a:blip r:embed="rId5"/>
          <a:stretch>
            <a:fillRect/>
          </a:stretch>
        </p:blipFill>
        <p:spPr>
          <a:xfrm>
            <a:off x="5996524" y="1638591"/>
            <a:ext cx="5881967" cy="1539670"/>
          </a:xfrm>
          <a:prstGeom prst="rect">
            <a:avLst/>
          </a:prstGeom>
        </p:spPr>
      </p:pic>
      <p:pic>
        <p:nvPicPr>
          <p:cNvPr id="11" name="Image 10"/>
          <p:cNvPicPr>
            <a:picLocks noChangeAspect="1"/>
          </p:cNvPicPr>
          <p:nvPr/>
        </p:nvPicPr>
        <p:blipFill>
          <a:blip r:embed="rId6"/>
          <a:stretch>
            <a:fillRect/>
          </a:stretch>
        </p:blipFill>
        <p:spPr>
          <a:xfrm>
            <a:off x="0" y="3730125"/>
            <a:ext cx="7925906" cy="2876951"/>
          </a:xfrm>
          <a:prstGeom prst="rect">
            <a:avLst/>
          </a:prstGeom>
        </p:spPr>
      </p:pic>
      <p:sp>
        <p:nvSpPr>
          <p:cNvPr id="17" name="ZoneTexte 16"/>
          <p:cNvSpPr txBox="1"/>
          <p:nvPr/>
        </p:nvSpPr>
        <p:spPr>
          <a:xfrm>
            <a:off x="8187163" y="3730125"/>
            <a:ext cx="3874208" cy="2185214"/>
          </a:xfrm>
          <a:prstGeom prst="rect">
            <a:avLst/>
          </a:prstGeom>
          <a:noFill/>
        </p:spPr>
        <p:txBody>
          <a:bodyPr wrap="square" rtlCol="0">
            <a:spAutoFit/>
          </a:bodyPr>
          <a:lstStyle/>
          <a:p>
            <a:r>
              <a:rPr lang="fr-CA" b="1" dirty="0" smtClean="0"/>
              <a:t>Le compte charges et le compte fournisseur n’indique pas les même montant </a:t>
            </a:r>
          </a:p>
          <a:p>
            <a:endParaRPr lang="fr-CA" b="1" dirty="0"/>
          </a:p>
          <a:p>
            <a:pPr marL="285750" indent="-285750">
              <a:buFont typeface="Wingdings" panose="05000000000000000000" pitchFamily="2" charset="2"/>
              <a:buChar char="è"/>
            </a:pPr>
            <a:r>
              <a:rPr lang="fr-CA" sz="1600" dirty="0" smtClean="0"/>
              <a:t>La facture a été placée dans un compte d’attente et n’a pas été réglée</a:t>
            </a:r>
          </a:p>
          <a:p>
            <a:endParaRPr lang="fr-CA" sz="1600" dirty="0" smtClean="0"/>
          </a:p>
          <a:p>
            <a:pPr marL="285750" indent="-285750">
              <a:buFont typeface="Wingdings" panose="05000000000000000000" pitchFamily="2" charset="2"/>
              <a:buChar char="è"/>
            </a:pPr>
            <a:r>
              <a:rPr lang="fr-CA" sz="1600" dirty="0" smtClean="0"/>
              <a:t>Demander des explications au syndic </a:t>
            </a:r>
          </a:p>
        </p:txBody>
      </p:sp>
      <p:sp>
        <p:nvSpPr>
          <p:cNvPr id="12" name="Rectangle 11"/>
          <p:cNvSpPr/>
          <p:nvPr/>
        </p:nvSpPr>
        <p:spPr bwMode="auto">
          <a:xfrm>
            <a:off x="60960" y="4293326"/>
            <a:ext cx="6940731" cy="235131"/>
          </a:xfrm>
          <a:prstGeom prst="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8" name="Rectangle 17"/>
          <p:cNvSpPr/>
          <p:nvPr/>
        </p:nvSpPr>
        <p:spPr bwMode="auto">
          <a:xfrm>
            <a:off x="5996524" y="1879213"/>
            <a:ext cx="5881967" cy="194314"/>
          </a:xfrm>
          <a:prstGeom prst="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71947072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p:nvPr/>
        </p:nvSpPr>
        <p:spPr>
          <a:xfrm>
            <a:off x="-90534" y="369147"/>
            <a:ext cx="11739096"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2800" b="1" kern="0" dirty="0">
                <a:latin typeface="Century Gothic" panose="020B0502020202020204" pitchFamily="34" charset="0"/>
              </a:rPr>
              <a:t>Mise en pratique</a:t>
            </a:r>
            <a:endParaRPr lang="fr-FR" sz="2800" b="1" kern="0" dirty="0">
              <a:latin typeface="Century Gothic" panose="020B0502020202020204" pitchFamily="34" charset="0"/>
            </a:endParaRPr>
          </a:p>
        </p:txBody>
      </p:sp>
      <p:sp>
        <p:nvSpPr>
          <p:cNvPr id="7" name="Espace réservé du numéro de diapositive 6"/>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26</a:t>
            </a:fld>
            <a:endParaRPr lang="fr-FR" dirty="0"/>
          </a:p>
        </p:txBody>
      </p:sp>
      <p:pic>
        <p:nvPicPr>
          <p:cNvPr id="2" name="Image 1">
            <a:extLst>
              <a:ext uri="{FF2B5EF4-FFF2-40B4-BE49-F238E27FC236}">
                <a16:creationId xmlns:a16="http://schemas.microsoft.com/office/drawing/2014/main" xmlns="" id="{CCCF5228-CCAD-44D7-A8FA-954475B99C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
        <p:nvSpPr>
          <p:cNvPr id="10" name="ZoneTexte 9"/>
          <p:cNvSpPr txBox="1"/>
          <p:nvPr/>
        </p:nvSpPr>
        <p:spPr>
          <a:xfrm>
            <a:off x="-94011" y="1324738"/>
            <a:ext cx="6797039" cy="307777"/>
          </a:xfrm>
          <a:prstGeom prst="rect">
            <a:avLst/>
          </a:prstGeom>
          <a:noFill/>
        </p:spPr>
        <p:txBody>
          <a:bodyPr wrap="square" rtlCol="0">
            <a:spAutoFit/>
          </a:bodyPr>
          <a:lstStyle/>
          <a:p>
            <a:r>
              <a:rPr lang="fr-CA" sz="1400" b="1" dirty="0" smtClean="0"/>
              <a:t>Suivre le compte du syndic</a:t>
            </a:r>
            <a:endParaRPr lang="fr-FR" sz="1400" b="1" dirty="0"/>
          </a:p>
        </p:txBody>
      </p:sp>
      <p:pic>
        <p:nvPicPr>
          <p:cNvPr id="6" name="Image 5"/>
          <p:cNvPicPr>
            <a:picLocks noChangeAspect="1"/>
          </p:cNvPicPr>
          <p:nvPr/>
        </p:nvPicPr>
        <p:blipFill>
          <a:blip r:embed="rId4"/>
          <a:stretch>
            <a:fillRect/>
          </a:stretch>
        </p:blipFill>
        <p:spPr>
          <a:xfrm>
            <a:off x="5996290" y="1551292"/>
            <a:ext cx="5228620" cy="3455219"/>
          </a:xfrm>
          <a:prstGeom prst="rect">
            <a:avLst/>
          </a:prstGeom>
        </p:spPr>
      </p:pic>
      <p:pic>
        <p:nvPicPr>
          <p:cNvPr id="8" name="Image 7"/>
          <p:cNvPicPr>
            <a:picLocks noChangeAspect="1"/>
          </p:cNvPicPr>
          <p:nvPr/>
        </p:nvPicPr>
        <p:blipFill>
          <a:blip r:embed="rId5"/>
          <a:stretch>
            <a:fillRect/>
          </a:stretch>
        </p:blipFill>
        <p:spPr>
          <a:xfrm>
            <a:off x="5916109" y="4997209"/>
            <a:ext cx="5308801" cy="1547332"/>
          </a:xfrm>
          <a:prstGeom prst="rect">
            <a:avLst/>
          </a:prstGeom>
        </p:spPr>
      </p:pic>
      <p:sp>
        <p:nvSpPr>
          <p:cNvPr id="13" name="Rectangle 12"/>
          <p:cNvSpPr/>
          <p:nvPr/>
        </p:nvSpPr>
        <p:spPr bwMode="auto">
          <a:xfrm>
            <a:off x="5996290" y="1743825"/>
            <a:ext cx="2424899" cy="224312"/>
          </a:xfrm>
          <a:prstGeom prst="rect">
            <a:avLst/>
          </a:prstGeom>
          <a:noFill/>
          <a:ln w="28575" cap="flat" cmpd="sng" algn="ctr">
            <a:solidFill>
              <a:srgbClr val="7030A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grpSp>
        <p:nvGrpSpPr>
          <p:cNvPr id="15" name="Groupe 14"/>
          <p:cNvGrpSpPr/>
          <p:nvPr/>
        </p:nvGrpSpPr>
        <p:grpSpPr>
          <a:xfrm>
            <a:off x="91439" y="1632515"/>
            <a:ext cx="4885509" cy="4764660"/>
            <a:chOff x="0" y="1691962"/>
            <a:chExt cx="4885509" cy="4764660"/>
          </a:xfrm>
        </p:grpSpPr>
        <p:pic>
          <p:nvPicPr>
            <p:cNvPr id="3" name="Image 2"/>
            <p:cNvPicPr>
              <a:picLocks noChangeAspect="1"/>
            </p:cNvPicPr>
            <p:nvPr/>
          </p:nvPicPr>
          <p:blipFill>
            <a:blip r:embed="rId6"/>
            <a:stretch>
              <a:fillRect/>
            </a:stretch>
          </p:blipFill>
          <p:spPr>
            <a:xfrm>
              <a:off x="0" y="2360023"/>
              <a:ext cx="4833677" cy="4096599"/>
            </a:xfrm>
            <a:prstGeom prst="rect">
              <a:avLst/>
            </a:prstGeom>
          </p:spPr>
        </p:pic>
        <p:pic>
          <p:nvPicPr>
            <p:cNvPr id="14" name="Image 13"/>
            <p:cNvPicPr>
              <a:picLocks noChangeAspect="1"/>
            </p:cNvPicPr>
            <p:nvPr/>
          </p:nvPicPr>
          <p:blipFill>
            <a:blip r:embed="rId7"/>
            <a:stretch>
              <a:fillRect/>
            </a:stretch>
          </p:blipFill>
          <p:spPr>
            <a:xfrm>
              <a:off x="16454" y="1691962"/>
              <a:ext cx="4869055" cy="914886"/>
            </a:xfrm>
            <a:prstGeom prst="rect">
              <a:avLst/>
            </a:prstGeom>
          </p:spPr>
        </p:pic>
      </p:grpSp>
      <p:sp>
        <p:nvSpPr>
          <p:cNvPr id="25" name="Rectangle 24"/>
          <p:cNvSpPr/>
          <p:nvPr/>
        </p:nvSpPr>
        <p:spPr bwMode="auto">
          <a:xfrm>
            <a:off x="1280160" y="1968137"/>
            <a:ext cx="3091543" cy="158334"/>
          </a:xfrm>
          <a:prstGeom prst="rect">
            <a:avLst/>
          </a:prstGeom>
          <a:noFill/>
          <a:ln w="28575" cap="flat" cmpd="sng" algn="ctr">
            <a:solidFill>
              <a:srgbClr val="7030A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9" name="Rectangle 28"/>
          <p:cNvSpPr/>
          <p:nvPr/>
        </p:nvSpPr>
        <p:spPr bwMode="auto">
          <a:xfrm>
            <a:off x="1266150" y="3531590"/>
            <a:ext cx="3091543" cy="158334"/>
          </a:xfrm>
          <a:prstGeom prst="rect">
            <a:avLst/>
          </a:prstGeom>
          <a:noFill/>
          <a:ln w="28575" cap="flat" cmpd="sng" algn="ctr">
            <a:solidFill>
              <a:srgbClr val="7030A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0" name="Rectangle 29"/>
          <p:cNvSpPr/>
          <p:nvPr/>
        </p:nvSpPr>
        <p:spPr bwMode="auto">
          <a:xfrm>
            <a:off x="1280160" y="4526119"/>
            <a:ext cx="3091543" cy="158334"/>
          </a:xfrm>
          <a:prstGeom prst="rect">
            <a:avLst/>
          </a:prstGeom>
          <a:noFill/>
          <a:ln w="28575" cap="flat" cmpd="sng" algn="ctr">
            <a:solidFill>
              <a:srgbClr val="7030A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1" name="Rectangle 30"/>
          <p:cNvSpPr/>
          <p:nvPr/>
        </p:nvSpPr>
        <p:spPr bwMode="auto">
          <a:xfrm>
            <a:off x="1227694" y="5052105"/>
            <a:ext cx="3091543" cy="158334"/>
          </a:xfrm>
          <a:prstGeom prst="rect">
            <a:avLst/>
          </a:prstGeom>
          <a:noFill/>
          <a:ln w="28575" cap="flat" cmpd="sng" algn="ctr">
            <a:solidFill>
              <a:srgbClr val="7030A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2" name="Rectangle 31"/>
          <p:cNvSpPr/>
          <p:nvPr/>
        </p:nvSpPr>
        <p:spPr bwMode="auto">
          <a:xfrm>
            <a:off x="1318885" y="2271041"/>
            <a:ext cx="3091543" cy="158334"/>
          </a:xfrm>
          <a:prstGeom prst="rect">
            <a:avLst/>
          </a:prstGeom>
          <a:noFill/>
          <a:ln w="1905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3" name="Rectangle 32"/>
          <p:cNvSpPr/>
          <p:nvPr/>
        </p:nvSpPr>
        <p:spPr bwMode="auto">
          <a:xfrm>
            <a:off x="1227694" y="3009916"/>
            <a:ext cx="3144009" cy="158751"/>
          </a:xfrm>
          <a:prstGeom prst="rect">
            <a:avLst/>
          </a:prstGeom>
          <a:noFill/>
          <a:ln w="1905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4" name="Rectangle 33"/>
          <p:cNvSpPr/>
          <p:nvPr/>
        </p:nvSpPr>
        <p:spPr bwMode="auto">
          <a:xfrm>
            <a:off x="1240760" y="4083553"/>
            <a:ext cx="3116933" cy="166229"/>
          </a:xfrm>
          <a:prstGeom prst="rect">
            <a:avLst/>
          </a:prstGeom>
          <a:noFill/>
          <a:ln w="1905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5" name="Rectangle 34"/>
          <p:cNvSpPr/>
          <p:nvPr/>
        </p:nvSpPr>
        <p:spPr bwMode="auto">
          <a:xfrm>
            <a:off x="1266150" y="4700996"/>
            <a:ext cx="3116933" cy="236319"/>
          </a:xfrm>
          <a:prstGeom prst="rect">
            <a:avLst/>
          </a:prstGeom>
          <a:noFill/>
          <a:ln w="1905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ectangle 35"/>
          <p:cNvSpPr/>
          <p:nvPr/>
        </p:nvSpPr>
        <p:spPr bwMode="auto">
          <a:xfrm>
            <a:off x="1227695" y="5486776"/>
            <a:ext cx="3182734" cy="118600"/>
          </a:xfrm>
          <a:prstGeom prst="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9854639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281" y="1304731"/>
            <a:ext cx="6169438" cy="615553"/>
          </a:xfrm>
        </p:spPr>
        <p:txBody>
          <a:bodyPr>
            <a:normAutofit fontScale="90000"/>
          </a:bodyPr>
          <a:lstStyle/>
          <a:p>
            <a:pPr algn="ctr">
              <a:defRPr/>
            </a:pPr>
            <a:r>
              <a:rPr lang="fr-CA" sz="4000" b="1" dirty="0">
                <a:latin typeface="+mn-lt"/>
              </a:rPr>
              <a:t>Vos Questions ?</a:t>
            </a:r>
            <a:endParaRPr lang="fr-FR" sz="4000" b="1" dirty="0">
              <a:latin typeface="+mn-lt"/>
            </a:endParaRPr>
          </a:p>
        </p:txBody>
      </p:sp>
      <p:pic>
        <p:nvPicPr>
          <p:cNvPr id="63493"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2015" y="2015411"/>
            <a:ext cx="5295425" cy="366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xmlns="" id="{7418CF93-0F94-B32F-78C1-67663EEBF3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
        <p:nvSpPr>
          <p:cNvPr id="6" name="ZoneTexte 5">
            <a:extLst>
              <a:ext uri="{FF2B5EF4-FFF2-40B4-BE49-F238E27FC236}">
                <a16:creationId xmlns:a16="http://schemas.microsoft.com/office/drawing/2014/main" xmlns="" id="{8560459D-6935-2929-F76B-2B130FDFF05B}"/>
              </a:ext>
            </a:extLst>
          </p:cNvPr>
          <p:cNvSpPr txBox="1"/>
          <p:nvPr/>
        </p:nvSpPr>
        <p:spPr>
          <a:xfrm>
            <a:off x="11319849" y="6438408"/>
            <a:ext cx="6278578" cy="276999"/>
          </a:xfrm>
          <a:prstGeom prst="rect">
            <a:avLst/>
          </a:prstGeom>
          <a:noFill/>
        </p:spPr>
        <p:txBody>
          <a:bodyPr wrap="square">
            <a:spAutoFit/>
          </a:bodyPr>
          <a:lstStyle/>
          <a:p>
            <a:fld id="{CD0A3727-A1ED-4378-88C1-00949C4F93F2}" type="slidenum">
              <a:rPr lang="fr-FR" sz="1200" smtClean="0">
                <a:solidFill>
                  <a:schemeClr val="bg2"/>
                </a:solidFill>
              </a:rPr>
              <a:pPr/>
              <a:t>27</a:t>
            </a:fld>
            <a:endParaRPr lang="fr-FR" sz="1200" dirty="0">
              <a:solidFill>
                <a:schemeClr val="bg2"/>
              </a:solidFill>
            </a:endParaRPr>
          </a:p>
        </p:txBody>
      </p:sp>
    </p:spTree>
    <p:extLst>
      <p:ext uri="{BB962C8B-B14F-4D97-AF65-F5344CB8AC3E}">
        <p14:creationId xmlns:p14="http://schemas.microsoft.com/office/powerpoint/2010/main" val="1389512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A3727-A1ED-4378-88C1-00949C4F93F2}"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contenu 1"/>
          <p:cNvSpPr txBox="1"/>
          <p:nvPr/>
        </p:nvSpPr>
        <p:spPr>
          <a:xfrm>
            <a:off x="-285750" y="463157"/>
            <a:ext cx="12009988" cy="457048"/>
          </a:xfrm>
          <a:prstGeom prst="rect">
            <a:avLst/>
          </a:prstGeom>
          <a:solidFill>
            <a:schemeClr val="bg1"/>
          </a:solidFill>
          <a:ln>
            <a:noFill/>
          </a:ln>
        </p:spPr>
        <p:txBody>
          <a:bodyPr vert="horz" wrap="square" lIns="68580" tIns="34290" rIns="68580" bIns="34290" anchor="t" anchorCtr="1" compatLnSpc="1">
            <a:spAutoFit/>
          </a:bodyPr>
          <a:lstStyle/>
          <a:p>
            <a:pPr marL="0" marR="0" lvl="0" indent="0" algn="ctr" defTabSz="914400" rtl="0" eaLnBrk="1" fontAlgn="auto" latinLnBrk="0" hangingPunct="1">
              <a:lnSpc>
                <a:spcPct val="90000"/>
              </a:lnSpc>
              <a:spcBef>
                <a:spcPts val="563"/>
              </a:spcBef>
              <a:spcAft>
                <a:spcPts val="0"/>
              </a:spcAft>
              <a:buClrTx/>
              <a:buSzTx/>
              <a:buFontTx/>
              <a:buNone/>
              <a:tabLst/>
              <a:defRPr sz="1800" b="0" i="0" u="none" strike="noStrike" kern="0" cap="none" spc="0" baseline="0">
                <a:solidFill>
                  <a:srgbClr val="000000"/>
                </a:solidFill>
                <a:uFillTx/>
              </a:defRPr>
            </a:pPr>
            <a:r>
              <a:rPr kumimoji="0" lang="fr-CA" sz="2800" b="1" i="0" u="none" strike="noStrike" kern="0" cap="none" spc="0" normalizeH="0" baseline="0" noProof="0" dirty="0">
                <a:ln>
                  <a:noFill/>
                </a:ln>
                <a:effectLst/>
                <a:uLnTx/>
                <a:uFillTx/>
                <a:latin typeface="Century Gothic" panose="020B0502020202020204" pitchFamily="34" charset="0"/>
                <a:ea typeface="+mn-ea"/>
                <a:cs typeface="+mn-cs"/>
              </a:rPr>
              <a:t>Compléter l’analyse </a:t>
            </a:r>
            <a:endParaRPr kumimoji="0" lang="fr-FR" sz="2800" b="1" i="0" u="none" strike="noStrike" kern="0" cap="none" spc="0" normalizeH="0" baseline="0" noProof="0" dirty="0">
              <a:ln>
                <a:noFill/>
              </a:ln>
              <a:effectLst/>
              <a:uLnTx/>
              <a:uFillTx/>
              <a:latin typeface="Century Gothic" panose="020B0502020202020204" pitchFamily="34" charset="0"/>
              <a:ea typeface="+mn-ea"/>
              <a:cs typeface="+mn-cs"/>
            </a:endParaRPr>
          </a:p>
        </p:txBody>
      </p:sp>
      <p:pic>
        <p:nvPicPr>
          <p:cNvPr id="2" name="Image 1"/>
          <p:cNvPicPr>
            <a:picLocks noChangeAspect="1"/>
          </p:cNvPicPr>
          <p:nvPr/>
        </p:nvPicPr>
        <p:blipFill>
          <a:blip r:embed="rId3"/>
          <a:stretch>
            <a:fillRect/>
          </a:stretch>
        </p:blipFill>
        <p:spPr>
          <a:xfrm>
            <a:off x="785579" y="1659870"/>
            <a:ext cx="3343742" cy="4696480"/>
          </a:xfrm>
          <a:prstGeom prst="rect">
            <a:avLst/>
          </a:prstGeom>
        </p:spPr>
      </p:pic>
      <p:sp>
        <p:nvSpPr>
          <p:cNvPr id="3" name="ZoneTexte 2"/>
          <p:cNvSpPr txBox="1"/>
          <p:nvPr/>
        </p:nvSpPr>
        <p:spPr>
          <a:xfrm>
            <a:off x="1052701" y="1290538"/>
            <a:ext cx="24946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Guide de l’ARC</a:t>
            </a:r>
            <a:endPar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 name="ZoneTexte 7"/>
          <p:cNvSpPr txBox="1"/>
          <p:nvPr/>
        </p:nvSpPr>
        <p:spPr>
          <a:xfrm>
            <a:off x="5828357" y="1290538"/>
            <a:ext cx="6238875"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Audits des comptes de votre copropriété par un expert de l’ARC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4"/>
              </a:rPr>
              <a:t>Plus de renseignement sur le site de l’ARC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4"/>
              </a:rPr>
              <a:t> https://arc-copro.fr/outils-services/1-controles-complets-de-comptes-et-de-gestion.html</a:t>
            </a:r>
            <a:endPar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 name="Image 3"/>
          <p:cNvPicPr>
            <a:picLocks noChangeAspect="1"/>
          </p:cNvPicPr>
          <p:nvPr/>
        </p:nvPicPr>
        <p:blipFill>
          <a:blip r:embed="rId5"/>
          <a:stretch>
            <a:fillRect/>
          </a:stretch>
        </p:blipFill>
        <p:spPr>
          <a:xfrm>
            <a:off x="6858000" y="3032227"/>
            <a:ext cx="4356622" cy="3437646"/>
          </a:xfrm>
          <a:prstGeom prst="rect">
            <a:avLst/>
          </a:prstGeom>
        </p:spPr>
      </p:pic>
      <p:pic>
        <p:nvPicPr>
          <p:cNvPr id="5" name="Image 4">
            <a:extLst>
              <a:ext uri="{FF2B5EF4-FFF2-40B4-BE49-F238E27FC236}">
                <a16:creationId xmlns:a16="http://schemas.microsoft.com/office/drawing/2014/main" xmlns="" id="{D3334A18-5EDC-F516-4FE4-1F5549F0AF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9424" y="142593"/>
            <a:ext cx="1004814" cy="910156"/>
          </a:xfrm>
          <a:prstGeom prst="rect">
            <a:avLst/>
          </a:prstGeom>
        </p:spPr>
      </p:pic>
    </p:spTree>
    <p:extLst>
      <p:ext uri="{BB962C8B-B14F-4D97-AF65-F5344CB8AC3E}">
        <p14:creationId xmlns:p14="http://schemas.microsoft.com/office/powerpoint/2010/main" val="112622457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8638" y="3910585"/>
            <a:ext cx="8704274" cy="1059317"/>
          </a:xfrm>
        </p:spPr>
        <p:txBody>
          <a:bodyPr>
            <a:normAutofit/>
          </a:bodyPr>
          <a:lstStyle/>
          <a:p>
            <a:pPr algn="ctr">
              <a:buNone/>
            </a:pPr>
            <a:r>
              <a:rPr lang="fr-FR" sz="1800" b="1" dirty="0">
                <a:latin typeface="Century Gothic" panose="020B0502020202020204" pitchFamily="34" charset="0"/>
              </a:rPr>
              <a:t>Merci pour votre attention !</a:t>
            </a:r>
            <a:endParaRPr lang="fr-FR" sz="1800" dirty="0"/>
          </a:p>
          <a:p>
            <a:pPr algn="ctr">
              <a:buNone/>
            </a:pPr>
            <a:r>
              <a:rPr lang="fr-FR" altLang="fr-FR" sz="1800" b="1" dirty="0">
                <a:latin typeface="Century Gothic" panose="020B0502020202020204" pitchFamily="34" charset="0"/>
                <a:ea typeface="Batang" panose="02030600000101010101" pitchFamily="18" charset="-127"/>
                <a:cs typeface="Arial" panose="020B0604020202020204" pitchFamily="34" charset="0"/>
              </a:rPr>
              <a:t>Ce support de formation est la propriété de l’ARC. </a:t>
            </a:r>
          </a:p>
          <a:p>
            <a:pPr algn="ctr">
              <a:spcBef>
                <a:spcPct val="0"/>
              </a:spcBef>
              <a:buNone/>
              <a:defRPr/>
            </a:pPr>
            <a:r>
              <a:rPr lang="fr-FR" altLang="fr-FR" sz="1800" b="1" dirty="0">
                <a:latin typeface="Century Gothic" panose="020B0502020202020204" pitchFamily="34" charset="0"/>
                <a:ea typeface="Batang" panose="02030600000101010101" pitchFamily="18" charset="-127"/>
                <a:cs typeface="Arial" panose="020B0604020202020204" pitchFamily="34" charset="0"/>
              </a:rPr>
              <a:t>Toute reproduction est interdite sans accord de l’ARC. </a:t>
            </a:r>
            <a:r>
              <a:rPr lang="fr-CA" sz="1800" dirty="0">
                <a:latin typeface="Century Gothic" panose="020B0502020202020204" pitchFamily="34" charset="0"/>
              </a:rPr>
              <a:t> </a:t>
            </a:r>
            <a:endParaRPr lang="fr-FR" sz="1800" dirty="0">
              <a:latin typeface="Century Gothic" panose="020B0502020202020204" pitchFamily="34" charset="0"/>
            </a:endParaRPr>
          </a:p>
        </p:txBody>
      </p:sp>
      <p:sp>
        <p:nvSpPr>
          <p:cNvPr id="7" name="Rectangle 6"/>
          <p:cNvSpPr/>
          <p:nvPr/>
        </p:nvSpPr>
        <p:spPr>
          <a:xfrm>
            <a:off x="3986212" y="2598500"/>
            <a:ext cx="4048125" cy="4558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07000"/>
              </a:lnSpc>
              <a:spcAft>
                <a:spcPts val="600"/>
              </a:spcAft>
              <a:defRPr/>
            </a:pPr>
            <a:r>
              <a:rPr lang="fr-CA" sz="2400" b="1" dirty="0">
                <a:latin typeface="Century Gothic" panose="020B0502020202020204" pitchFamily="34" charset="0"/>
                <a:ea typeface="Calibri" panose="020F0502020204030204" pitchFamily="34" charset="0"/>
                <a:cs typeface="Times New Roman" panose="02020603050405020304" pitchFamily="18" charset="0"/>
              </a:rPr>
              <a:t>ARC- Assitan NIAKATE</a:t>
            </a:r>
            <a:endParaRPr lang="fr-FR" sz="2400" b="1"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1026" name="AutoShape 2" descr="flyer_salon_19_2"/>
          <p:cNvSpPr>
            <a:spLocks noChangeAspect="1" noChangeArrowheads="1"/>
          </p:cNvSpPr>
          <p:nvPr/>
        </p:nvSpPr>
        <p:spPr bwMode="auto">
          <a:xfrm>
            <a:off x="2783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fr-FR" sz="1350"/>
          </a:p>
        </p:txBody>
      </p:sp>
      <p:sp>
        <p:nvSpPr>
          <p:cNvPr id="1028" name="AutoShape 4" descr="flyer_salon_19_2"/>
          <p:cNvSpPr>
            <a:spLocks noChangeAspect="1" noChangeArrowheads="1"/>
          </p:cNvSpPr>
          <p:nvPr/>
        </p:nvSpPr>
        <p:spPr bwMode="auto">
          <a:xfrm>
            <a:off x="2783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fr-FR" sz="1350"/>
          </a:p>
        </p:txBody>
      </p:sp>
      <p:pic>
        <p:nvPicPr>
          <p:cNvPr id="5" name="Picture 2">
            <a:extLst>
              <a:ext uri="{FF2B5EF4-FFF2-40B4-BE49-F238E27FC236}">
                <a16:creationId xmlns:a16="http://schemas.microsoft.com/office/drawing/2014/main" xmlns="" id="{632E180F-20E2-5E6E-BD99-07E937BE41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315" y="5567863"/>
            <a:ext cx="1315770" cy="129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a:extLst>
              <a:ext uri="{FF2B5EF4-FFF2-40B4-BE49-F238E27FC236}">
                <a16:creationId xmlns:a16="http://schemas.microsoft.com/office/drawing/2014/main" xmlns="" id="{D448B6C0-4B8C-BE00-F5B6-4A96BDE726F9}"/>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29</a:t>
            </a:fld>
            <a:endParaRPr lang="fr-FR" dirty="0"/>
          </a:p>
        </p:txBody>
      </p:sp>
    </p:spTree>
    <p:extLst>
      <p:ext uri="{BB962C8B-B14F-4D97-AF65-F5344CB8AC3E}">
        <p14:creationId xmlns:p14="http://schemas.microsoft.com/office/powerpoint/2010/main" val="100843778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1"/>
          <p:cNvSpPr txBox="1"/>
          <p:nvPr/>
        </p:nvSpPr>
        <p:spPr>
          <a:xfrm>
            <a:off x="-108642" y="380245"/>
            <a:ext cx="11615738"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CA" sz="2800" b="1" kern="0" dirty="0">
                <a:latin typeface="Century Gothic" panose="020B0502020202020204" pitchFamily="34" charset="0"/>
              </a:rPr>
              <a:t>Les textes de loi applicables </a:t>
            </a:r>
            <a:endParaRPr lang="fr-FR" sz="2800" b="1" kern="0" dirty="0">
              <a:latin typeface="Century Gothic" panose="020B0502020202020204" pitchFamily="34" charset="0"/>
            </a:endParaRP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3</a:t>
            </a:fld>
            <a:endParaRPr lang="fr-FR"/>
          </a:p>
        </p:txBody>
      </p:sp>
      <p:sp>
        <p:nvSpPr>
          <p:cNvPr id="17" name="Rectangle 16"/>
          <p:cNvSpPr/>
          <p:nvPr/>
        </p:nvSpPr>
        <p:spPr>
          <a:xfrm>
            <a:off x="288131" y="1315001"/>
            <a:ext cx="11615738" cy="5632311"/>
          </a:xfrm>
          <a:prstGeom prst="rect">
            <a:avLst/>
          </a:prstGeom>
        </p:spPr>
        <p:txBody>
          <a:bodyPr wrap="square">
            <a:spAutoFit/>
          </a:bodyPr>
          <a:lstStyle/>
          <a:p>
            <a:r>
              <a:rPr lang="fr-FR" sz="1700" b="1" dirty="0">
                <a:latin typeface="Century Gothic" panose="020B0502020202020204" pitchFamily="34" charset="0"/>
              </a:rPr>
              <a:t>Le texte de loi applicables à la comptabilité des syndicats de copropriétaires sont : </a:t>
            </a:r>
          </a:p>
          <a:p>
            <a:pPr marL="342900" indent="-342900">
              <a:buFontTx/>
              <a:buChar char="-"/>
            </a:pPr>
            <a:endParaRPr lang="fr-FR" sz="1700" b="1" dirty="0">
              <a:latin typeface="Century Gothic" panose="020B0502020202020204" pitchFamily="34" charset="0"/>
            </a:endParaRPr>
          </a:p>
          <a:p>
            <a:pPr marL="342900" indent="-342900">
              <a:buFontTx/>
              <a:buChar char="-"/>
            </a:pPr>
            <a:r>
              <a:rPr lang="fr-FR" sz="1700" b="1" dirty="0">
                <a:latin typeface="Century Gothic" panose="020B0502020202020204" pitchFamily="34" charset="0"/>
              </a:rPr>
              <a:t>Le décret du 14 mars 2005</a:t>
            </a:r>
          </a:p>
          <a:p>
            <a:pPr marL="342900" indent="-342900">
              <a:buFontTx/>
              <a:buChar char="-"/>
            </a:pPr>
            <a:r>
              <a:rPr lang="fr-FR" sz="1700" b="1" dirty="0">
                <a:latin typeface="Century Gothic" panose="020B0502020202020204" pitchFamily="34" charset="0"/>
              </a:rPr>
              <a:t>L’arrêté comptable du 14 mars 2005 </a:t>
            </a:r>
          </a:p>
          <a:p>
            <a:endParaRPr lang="fr-CA" sz="1700" b="1" dirty="0">
              <a:latin typeface="Century Gothic" panose="020B0502020202020204" pitchFamily="34" charset="0"/>
            </a:endParaRPr>
          </a:p>
          <a:p>
            <a:r>
              <a:rPr lang="fr-CA" sz="1700" b="1" dirty="0">
                <a:latin typeface="Century Gothic" panose="020B0502020202020204" pitchFamily="34" charset="0"/>
              </a:rPr>
              <a:t>Ces textes prévoient notamment :</a:t>
            </a:r>
          </a:p>
          <a:p>
            <a:endParaRPr lang="fr-CA" sz="1700" b="1" dirty="0">
              <a:latin typeface="Century Gothic" panose="020B0502020202020204" pitchFamily="34" charset="0"/>
            </a:endParaRPr>
          </a:p>
          <a:p>
            <a:pPr marL="342900" indent="-342900">
              <a:buFontTx/>
              <a:buChar char="-"/>
            </a:pPr>
            <a:r>
              <a:rPr lang="fr-CA" sz="1700" dirty="0">
                <a:latin typeface="Century Gothic" panose="020B0502020202020204" pitchFamily="34" charset="0"/>
              </a:rPr>
              <a:t>Le formalisme appliqué aux annexes comptables </a:t>
            </a:r>
          </a:p>
          <a:p>
            <a:endParaRPr lang="fr-CA" sz="1700" dirty="0">
              <a:latin typeface="Century Gothic" panose="020B0502020202020204" pitchFamily="34" charset="0"/>
            </a:endParaRPr>
          </a:p>
          <a:p>
            <a:pPr marL="342900" indent="-342900">
              <a:buFontTx/>
              <a:buChar char="-"/>
            </a:pPr>
            <a:r>
              <a:rPr lang="fr-CA" sz="1700" dirty="0">
                <a:latin typeface="Century Gothic" panose="020B0502020202020204" pitchFamily="34" charset="0"/>
              </a:rPr>
              <a:t>La nomenclature et le fonctionnement des comptes du syndicat des copropriétaires </a:t>
            </a:r>
          </a:p>
          <a:p>
            <a:endParaRPr lang="fr-CA" sz="1700" dirty="0">
              <a:latin typeface="Century Gothic" panose="020B0502020202020204" pitchFamily="34" charset="0"/>
            </a:endParaRPr>
          </a:p>
          <a:p>
            <a:pPr marL="342900" indent="-342900">
              <a:buFontTx/>
              <a:buChar char="-"/>
            </a:pPr>
            <a:r>
              <a:rPr lang="fr-CA" sz="1700" dirty="0">
                <a:latin typeface="Century Gothic" panose="020B0502020202020204" pitchFamily="34" charset="0"/>
              </a:rPr>
              <a:t>Les documents comptables que doit tenir le syndic : </a:t>
            </a:r>
          </a:p>
          <a:p>
            <a:pPr marL="800100" lvl="1" indent="-342900">
              <a:buFont typeface="Wingdings" panose="05000000000000000000" pitchFamily="2" charset="2"/>
              <a:buChar char="§"/>
            </a:pPr>
            <a:r>
              <a:rPr lang="fr-CA" sz="1700" b="1" dirty="0">
                <a:latin typeface="Century Gothic" panose="020B0502020202020204" pitchFamily="34" charset="0"/>
              </a:rPr>
              <a:t>Le livre journal :</a:t>
            </a:r>
            <a:r>
              <a:rPr lang="fr-CA" sz="1700" dirty="0">
                <a:latin typeface="Century Gothic" panose="020B0502020202020204" pitchFamily="34" charset="0"/>
              </a:rPr>
              <a:t> document qui </a:t>
            </a:r>
            <a:r>
              <a:rPr lang="fr-FR" sz="1700" dirty="0">
                <a:latin typeface="Century Gothic" panose="020B0502020202020204" pitchFamily="34" charset="0"/>
              </a:rPr>
              <a:t>enregistre chronologiquement les opérations ayant une incidence financière sur le fonctionnement du syndicat.</a:t>
            </a:r>
          </a:p>
          <a:p>
            <a:pPr marL="800100" lvl="1" indent="-342900">
              <a:buFont typeface="Wingdings" panose="05000000000000000000" pitchFamily="2" charset="2"/>
              <a:buChar char="§"/>
            </a:pPr>
            <a:r>
              <a:rPr lang="fr-FR" sz="1700" b="1" dirty="0">
                <a:latin typeface="Century Gothic" panose="020B0502020202020204" pitchFamily="34" charset="0"/>
              </a:rPr>
              <a:t>Le grand livre des comptes :</a:t>
            </a:r>
            <a:r>
              <a:rPr lang="fr-FR" sz="1700" dirty="0">
                <a:latin typeface="Century Gothic" panose="020B0502020202020204" pitchFamily="34" charset="0"/>
              </a:rPr>
              <a:t> document qui regroupe l'ensemble des comptes utilisés par le syndicat, opération par opération.</a:t>
            </a:r>
          </a:p>
          <a:p>
            <a:pPr marL="800100" lvl="1" indent="-342900">
              <a:buFont typeface="Wingdings" panose="05000000000000000000" pitchFamily="2" charset="2"/>
              <a:buChar char="§"/>
            </a:pPr>
            <a:r>
              <a:rPr lang="fr-CA" sz="1700" b="1" dirty="0">
                <a:latin typeface="Century Gothic" panose="020B0502020202020204" pitchFamily="34" charset="0"/>
              </a:rPr>
              <a:t>Les balances générales : </a:t>
            </a:r>
            <a:r>
              <a:rPr lang="fr-CA" sz="1700" dirty="0">
                <a:latin typeface="Century Gothic" panose="020B0502020202020204" pitchFamily="34" charset="0"/>
              </a:rPr>
              <a:t>document extrait du grand livre qui présente uniquement les soldes des différents comptes mouvementées au cours de l’exercice </a:t>
            </a:r>
          </a:p>
          <a:p>
            <a:pPr marL="800100" lvl="1" indent="-342900">
              <a:buFont typeface="Wingdings" panose="05000000000000000000" pitchFamily="2" charset="2"/>
              <a:buChar char="§"/>
            </a:pPr>
            <a:r>
              <a:rPr lang="fr-FR" sz="1700" b="1" dirty="0">
                <a:latin typeface="Century Gothic" panose="020B0502020202020204" pitchFamily="34" charset="0"/>
              </a:rPr>
              <a:t>Les annexes comptables : </a:t>
            </a:r>
            <a:r>
              <a:rPr lang="fr-FR" sz="1700" dirty="0">
                <a:latin typeface="Century Gothic" panose="020B0502020202020204" pitchFamily="34" charset="0"/>
              </a:rPr>
              <a:t>documents qui reprennent les soldes du grand livre en distinguant les différentes informations dans cinq annexes distinctes</a:t>
            </a:r>
          </a:p>
          <a:p>
            <a:pPr lvl="1"/>
            <a:endParaRPr lang="fr-CA" sz="2000" b="1" dirty="0">
              <a:latin typeface="Century Gothic" panose="020B0502020202020204" pitchFamily="34" charset="0"/>
            </a:endParaRPr>
          </a:p>
        </p:txBody>
      </p:sp>
      <p:pic>
        <p:nvPicPr>
          <p:cNvPr id="2" name="Image 1">
            <a:extLst>
              <a:ext uri="{FF2B5EF4-FFF2-40B4-BE49-F238E27FC236}">
                <a16:creationId xmlns:a16="http://schemas.microsoft.com/office/drawing/2014/main" xmlns="" id="{6057F07B-C4C0-D18B-253D-890B614F6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Tree>
    <p:extLst>
      <p:ext uri="{BB962C8B-B14F-4D97-AF65-F5344CB8AC3E}">
        <p14:creationId xmlns:p14="http://schemas.microsoft.com/office/powerpoint/2010/main" val="427638571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srcRect/>
          <a:stretch>
            <a:fillRect/>
          </a:stretch>
        </p:blipFill>
        <p:spPr>
          <a:xfrm>
            <a:off x="1026170" y="1938552"/>
            <a:ext cx="1805359" cy="2269449"/>
          </a:xfrm>
          <a:ln w="38100" cap="flat">
            <a:solidFill>
              <a:srgbClr val="E36C0A"/>
            </a:solidFill>
          </a:ln>
        </p:spPr>
      </p:pic>
      <p:sp>
        <p:nvSpPr>
          <p:cNvPr id="17416" name="AutoShape 9"/>
          <p:cNvSpPr>
            <a:spLocks noChangeArrowheads="1"/>
          </p:cNvSpPr>
          <p:nvPr/>
        </p:nvSpPr>
        <p:spPr bwMode="auto">
          <a:xfrm rot="5400000">
            <a:off x="1424422" y="4617294"/>
            <a:ext cx="911225" cy="325437"/>
          </a:xfrm>
          <a:prstGeom prst="rightArrow">
            <a:avLst>
              <a:gd name="adj1" fmla="val 50000"/>
              <a:gd name="adj2" fmla="val 132871"/>
            </a:avLst>
          </a:prstGeom>
          <a:solidFill>
            <a:schemeClr val="bg1"/>
          </a:solidFill>
          <a:ln w="12700">
            <a:solidFill>
              <a:schemeClr val="tx1"/>
            </a:solidFill>
            <a:miter lim="800000"/>
            <a:headEnd/>
            <a:tailEnd/>
          </a:ln>
        </p:spPr>
        <p:txBody>
          <a:bodyPr wrap="none" anchor="ctr"/>
          <a:lstStyle/>
          <a:p>
            <a:pPr eaLnBrk="1" hangingPunct="1">
              <a:defRPr/>
            </a:pPr>
            <a:endParaRPr lang="fr-FR">
              <a:ln w="9525">
                <a:solidFill>
                  <a:schemeClr val="tx1"/>
                </a:solidFill>
              </a:ln>
            </a:endParaRPr>
          </a:p>
        </p:txBody>
      </p:sp>
      <p:sp>
        <p:nvSpPr>
          <p:cNvPr id="39944" name="AutoShape 9"/>
          <p:cNvSpPr>
            <a:spLocks noChangeArrowheads="1"/>
          </p:cNvSpPr>
          <p:nvPr/>
        </p:nvSpPr>
        <p:spPr bwMode="auto">
          <a:xfrm rot="5400000">
            <a:off x="4399686" y="4187663"/>
            <a:ext cx="1060824" cy="323850"/>
          </a:xfrm>
          <a:prstGeom prst="rightArrow">
            <a:avLst>
              <a:gd name="adj1" fmla="val 55944"/>
              <a:gd name="adj2" fmla="val 133274"/>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fr-FR" altLang="fr-FR" sz="1800">
              <a:latin typeface="Arial" panose="020B0604020202020204" pitchFamily="34" charset="0"/>
            </a:endParaRPr>
          </a:p>
        </p:txBody>
      </p:sp>
      <p:sp>
        <p:nvSpPr>
          <p:cNvPr id="47115" name="ZoneTexte 15"/>
          <p:cNvSpPr txBox="1">
            <a:spLocks noChangeArrowheads="1"/>
          </p:cNvSpPr>
          <p:nvPr/>
        </p:nvSpPr>
        <p:spPr bwMode="auto">
          <a:xfrm>
            <a:off x="781674" y="5441891"/>
            <a:ext cx="2349178" cy="95410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FontTx/>
              <a:buNone/>
              <a:defRPr/>
            </a:pPr>
            <a:r>
              <a:rPr lang="fr-FR" altLang="fr-FR" sz="1400" b="1" dirty="0">
                <a:latin typeface="Century Gothic" panose="020B0502020202020204" pitchFamily="34" charset="0"/>
              </a:rPr>
              <a:t>Le grand-livre répertorie l’ensemble des écritures par classe comptable de façon chronologique</a:t>
            </a:r>
          </a:p>
        </p:txBody>
      </p:sp>
      <p:sp>
        <p:nvSpPr>
          <p:cNvPr id="47117" name="ZoneTexte 17"/>
          <p:cNvSpPr txBox="1">
            <a:spLocks noChangeArrowheads="1"/>
          </p:cNvSpPr>
          <p:nvPr/>
        </p:nvSpPr>
        <p:spPr bwMode="auto">
          <a:xfrm>
            <a:off x="874521" y="1426588"/>
            <a:ext cx="2181287" cy="2539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fr-FR" altLang="fr-FR" sz="1050" b="1" dirty="0">
                <a:latin typeface="Century Gothic" panose="020B0502020202020204" pitchFamily="34" charset="0"/>
              </a:rPr>
              <a:t>Le grand livre</a:t>
            </a:r>
          </a:p>
        </p:txBody>
      </p:sp>
      <p:sp>
        <p:nvSpPr>
          <p:cNvPr id="47119" name="ZoneTexte 19"/>
          <p:cNvSpPr txBox="1">
            <a:spLocks noChangeArrowheads="1"/>
          </p:cNvSpPr>
          <p:nvPr/>
        </p:nvSpPr>
        <p:spPr bwMode="auto">
          <a:xfrm>
            <a:off x="3735296" y="1426504"/>
            <a:ext cx="2536825" cy="25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fr-FR" altLang="fr-FR" sz="1050" b="1" dirty="0">
                <a:latin typeface="Century Gothic" panose="020B0502020202020204" pitchFamily="34" charset="0"/>
              </a:rPr>
              <a:t>La balance générale</a:t>
            </a:r>
            <a:endParaRPr lang="fr-FR" altLang="fr-FR" sz="1800" b="1" dirty="0">
              <a:latin typeface="Century Gothic" panose="020B0502020202020204" pitchFamily="34" charset="0"/>
            </a:endParaRPr>
          </a:p>
        </p:txBody>
      </p:sp>
      <p:sp>
        <p:nvSpPr>
          <p:cNvPr id="47120" name="ZoneTexte 24"/>
          <p:cNvSpPr txBox="1">
            <a:spLocks noChangeArrowheads="1"/>
          </p:cNvSpPr>
          <p:nvPr/>
        </p:nvSpPr>
        <p:spPr bwMode="auto">
          <a:xfrm>
            <a:off x="3732077" y="5112429"/>
            <a:ext cx="2676753" cy="138499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FontTx/>
              <a:buNone/>
              <a:defRPr/>
            </a:pPr>
            <a:r>
              <a:rPr lang="fr-FR" altLang="fr-FR" sz="1400" b="1" dirty="0">
                <a:latin typeface="Century Gothic" panose="020B0502020202020204" pitchFamily="34" charset="0"/>
              </a:rPr>
              <a:t>La balance générale ou la balance partielle  </a:t>
            </a:r>
            <a:r>
              <a:rPr lang="fr-FR" altLang="fr-FR" sz="1400" dirty="0">
                <a:latin typeface="Century Gothic" panose="020B0502020202020204" pitchFamily="34" charset="0"/>
              </a:rPr>
              <a:t>édite la synthèse du grand livre comprenant le cumul des opérations et le solde de chaque compte.</a:t>
            </a:r>
          </a:p>
        </p:txBody>
      </p:sp>
      <p:pic>
        <p:nvPicPr>
          <p:cNvPr id="24" name="Image 23"/>
          <p:cNvPicPr/>
          <p:nvPr/>
        </p:nvPicPr>
        <p:blipFill>
          <a:blip r:embed="rId4"/>
          <a:srcRect/>
          <a:stretch>
            <a:fillRect/>
          </a:stretch>
        </p:blipFill>
        <p:spPr bwMode="auto">
          <a:xfrm>
            <a:off x="3597669" y="1989846"/>
            <a:ext cx="1140295" cy="1755407"/>
          </a:xfrm>
          <a:prstGeom prst="rect">
            <a:avLst/>
          </a:prstGeom>
          <a:noFill/>
          <a:ln w="28575">
            <a:solidFill>
              <a:schemeClr val="tx2">
                <a:lumMod val="60000"/>
                <a:lumOff val="40000"/>
              </a:schemeClr>
            </a:solidFill>
            <a:miter lim="800000"/>
            <a:headEnd/>
            <a:tailEnd/>
          </a:ln>
        </p:spPr>
      </p:pic>
      <p:pic>
        <p:nvPicPr>
          <p:cNvPr id="25" name="Image 24"/>
          <p:cNvPicPr/>
          <p:nvPr/>
        </p:nvPicPr>
        <p:blipFill>
          <a:blip r:embed="rId5"/>
          <a:srcRect/>
          <a:stretch>
            <a:fillRect/>
          </a:stretch>
        </p:blipFill>
        <p:spPr bwMode="auto">
          <a:xfrm>
            <a:off x="5070454" y="2052591"/>
            <a:ext cx="1323707" cy="1668501"/>
          </a:xfrm>
          <a:prstGeom prst="rect">
            <a:avLst/>
          </a:prstGeom>
          <a:noFill/>
          <a:ln w="28575">
            <a:solidFill>
              <a:schemeClr val="tx2">
                <a:lumMod val="60000"/>
                <a:lumOff val="40000"/>
              </a:schemeClr>
            </a:solidFill>
            <a:miter lim="800000"/>
            <a:headEnd/>
            <a:tailEnd/>
          </a:ln>
        </p:spPr>
      </p:pic>
      <p:sp>
        <p:nvSpPr>
          <p:cNvPr id="20" name="Flèche vers le bas 19"/>
          <p:cNvSpPr/>
          <p:nvPr/>
        </p:nvSpPr>
        <p:spPr>
          <a:xfrm>
            <a:off x="9483358" y="4573991"/>
            <a:ext cx="377825" cy="1164173"/>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1" name="Espace réservé du contenu 1"/>
          <p:cNvSpPr txBox="1"/>
          <p:nvPr/>
        </p:nvSpPr>
        <p:spPr>
          <a:xfrm>
            <a:off x="-117696" y="406285"/>
            <a:ext cx="11860041"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latin typeface="Century Gothic" panose="020B0502020202020204" pitchFamily="34" charset="0"/>
              </a:rPr>
              <a:t>Les documents comptables obligatoires </a:t>
            </a:r>
          </a:p>
        </p:txBody>
      </p:sp>
      <p:sp>
        <p:nvSpPr>
          <p:cNvPr id="5" name="Rectangle 4"/>
          <p:cNvSpPr/>
          <p:nvPr/>
        </p:nvSpPr>
        <p:spPr>
          <a:xfrm>
            <a:off x="7394562" y="1386678"/>
            <a:ext cx="3959238" cy="3556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schemeClr val="tx1"/>
                </a:solidFill>
              </a:rPr>
              <a:t>Les 5 Annexes </a:t>
            </a:r>
            <a:endParaRPr lang="fr-FR" sz="1200" b="1" dirty="0">
              <a:solidFill>
                <a:schemeClr val="tx1"/>
              </a:solidFill>
            </a:endParaRPr>
          </a:p>
        </p:txBody>
      </p:sp>
      <p:pic>
        <p:nvPicPr>
          <p:cNvPr id="6" name="Image 5"/>
          <p:cNvPicPr>
            <a:picLocks noChangeAspect="1"/>
          </p:cNvPicPr>
          <p:nvPr/>
        </p:nvPicPr>
        <p:blipFill>
          <a:blip r:embed="rId6"/>
          <a:stretch>
            <a:fillRect/>
          </a:stretch>
        </p:blipFill>
        <p:spPr>
          <a:xfrm>
            <a:off x="7048823" y="1795320"/>
            <a:ext cx="2434535" cy="1790854"/>
          </a:xfrm>
          <a:prstGeom prst="rect">
            <a:avLst/>
          </a:prstGeom>
        </p:spPr>
      </p:pic>
      <p:pic>
        <p:nvPicPr>
          <p:cNvPr id="7" name="Image 6"/>
          <p:cNvPicPr>
            <a:picLocks noChangeAspect="1"/>
          </p:cNvPicPr>
          <p:nvPr/>
        </p:nvPicPr>
        <p:blipFill>
          <a:blip r:embed="rId7"/>
          <a:stretch>
            <a:fillRect/>
          </a:stretch>
        </p:blipFill>
        <p:spPr>
          <a:xfrm>
            <a:off x="9751522" y="1773461"/>
            <a:ext cx="2087273" cy="1621600"/>
          </a:xfrm>
          <a:prstGeom prst="rect">
            <a:avLst/>
          </a:prstGeom>
        </p:spPr>
      </p:pic>
      <p:pic>
        <p:nvPicPr>
          <p:cNvPr id="10" name="Image 9"/>
          <p:cNvPicPr>
            <a:picLocks noChangeAspect="1"/>
          </p:cNvPicPr>
          <p:nvPr/>
        </p:nvPicPr>
        <p:blipFill>
          <a:blip r:embed="rId8"/>
          <a:stretch>
            <a:fillRect/>
          </a:stretch>
        </p:blipFill>
        <p:spPr>
          <a:xfrm>
            <a:off x="7990514" y="3229712"/>
            <a:ext cx="3253852" cy="1863545"/>
          </a:xfrm>
          <a:prstGeom prst="rect">
            <a:avLst/>
          </a:prstGeom>
          <a:solidFill>
            <a:schemeClr val="bg1"/>
          </a:solidFill>
        </p:spPr>
      </p:pic>
      <p:sp>
        <p:nvSpPr>
          <p:cNvPr id="11" name="Rectangle 10"/>
          <p:cNvSpPr/>
          <p:nvPr/>
        </p:nvSpPr>
        <p:spPr>
          <a:xfrm>
            <a:off x="7683308" y="5772280"/>
            <a:ext cx="3977924" cy="738664"/>
          </a:xfrm>
          <a:prstGeom prst="rect">
            <a:avLst/>
          </a:prstGeom>
          <a:ln>
            <a:solidFill>
              <a:srgbClr val="7030A0"/>
            </a:solidFill>
          </a:ln>
        </p:spPr>
        <p:txBody>
          <a:bodyPr wrap="square">
            <a:spAutoFit/>
          </a:bodyPr>
          <a:lstStyle/>
          <a:p>
            <a:pPr algn="just">
              <a:spcBef>
                <a:spcPct val="0"/>
              </a:spcBef>
              <a:defRPr/>
            </a:pPr>
            <a:r>
              <a:rPr lang="fr-CA" sz="1400" b="1" dirty="0">
                <a:latin typeface="Century Gothic" panose="020B0502020202020204" pitchFamily="34" charset="0"/>
              </a:rPr>
              <a:t>Les annexes </a:t>
            </a:r>
            <a:r>
              <a:rPr lang="fr-CA" sz="1400" dirty="0">
                <a:latin typeface="Century Gothic" panose="020B0502020202020204" pitchFamily="34" charset="0"/>
              </a:rPr>
              <a:t>reprennent les soldes du grand livre en distinguant les différentes informations dans cinq annexes distinctes</a:t>
            </a:r>
            <a:endParaRPr lang="fr-FR" sz="1400" dirty="0">
              <a:latin typeface="Century Gothic" panose="020B0502020202020204" pitchFamily="34" charset="0"/>
            </a:endParaRPr>
          </a:p>
        </p:txBody>
      </p:sp>
      <p:sp>
        <p:nvSpPr>
          <p:cNvPr id="12" name="Espace réservé du numéro de diapositive 11"/>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4</a:t>
            </a:fld>
            <a:endParaRPr lang="fr-FR"/>
          </a:p>
        </p:txBody>
      </p:sp>
      <p:pic>
        <p:nvPicPr>
          <p:cNvPr id="2" name="Image 1">
            <a:extLst>
              <a:ext uri="{FF2B5EF4-FFF2-40B4-BE49-F238E27FC236}">
                <a16:creationId xmlns:a16="http://schemas.microsoft.com/office/drawing/2014/main" xmlns="" id="{1BC52168-6C0F-EE35-D75E-1840F9453F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Tree>
    <p:extLst>
      <p:ext uri="{BB962C8B-B14F-4D97-AF65-F5344CB8AC3E}">
        <p14:creationId xmlns:p14="http://schemas.microsoft.com/office/powerpoint/2010/main" val="415997522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ZoneTexte 4"/>
          <p:cNvSpPr txBox="1">
            <a:spLocks noChangeArrowheads="1"/>
          </p:cNvSpPr>
          <p:nvPr/>
        </p:nvSpPr>
        <p:spPr bwMode="auto">
          <a:xfrm>
            <a:off x="247650" y="1338343"/>
            <a:ext cx="11696699" cy="5293757"/>
          </a:xfrm>
          <a:prstGeom prst="rect">
            <a:avLst/>
          </a:prstGeom>
          <a:noFill/>
          <a:ln w="9525">
            <a:noFill/>
            <a:miter lim="800000"/>
            <a:headEnd/>
            <a:tailEnd/>
          </a:ln>
        </p:spPr>
        <p:txBody>
          <a:bodyPr wrap="square">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ct val="0"/>
              </a:spcBef>
              <a:buNone/>
            </a:pPr>
            <a:r>
              <a:rPr lang="fr-FR" altLang="fr-FR" sz="1600" b="1" dirty="0">
                <a:latin typeface="Century Gothic" panose="020B0502020202020204" pitchFamily="34" charset="0"/>
              </a:rPr>
              <a:t>La nomenclature comptable appliquée à la copropriété</a:t>
            </a:r>
          </a:p>
          <a:p>
            <a:pPr marL="0" indent="0" algn="just">
              <a:spcBef>
                <a:spcPct val="0"/>
              </a:spcBef>
              <a:buNone/>
            </a:pPr>
            <a:endParaRPr lang="fr-FR" altLang="fr-FR" sz="1600" dirty="0">
              <a:latin typeface="Century Gothic" panose="020B0502020202020204" pitchFamily="34" charset="0"/>
            </a:endParaRPr>
          </a:p>
          <a:p>
            <a:pPr marL="0" indent="0" algn="just">
              <a:spcBef>
                <a:spcPct val="0"/>
              </a:spcBef>
              <a:buNone/>
            </a:pPr>
            <a:r>
              <a:rPr lang="fr-FR" altLang="fr-FR" sz="1600" dirty="0">
                <a:latin typeface="Century Gothic" panose="020B0502020202020204" pitchFamily="34" charset="0"/>
              </a:rPr>
              <a:t>La nomenclature comptable appliquée à la copropriété est un système standardisé qui permet d'organiser et de classer les différentes opérations comptables spécifiques à une copropriété. </a:t>
            </a:r>
          </a:p>
          <a:p>
            <a:pPr marL="0" indent="0" algn="just">
              <a:spcBef>
                <a:spcPct val="0"/>
              </a:spcBef>
              <a:buNone/>
            </a:pPr>
            <a:r>
              <a:rPr lang="fr-FR" altLang="fr-FR" sz="1600" dirty="0">
                <a:latin typeface="Century Gothic" panose="020B0502020202020204" pitchFamily="34" charset="0"/>
              </a:rPr>
              <a:t>Cela permet de suivre de manière claire les finances, de respecter les obligations légales, et d'assurer la transparence pour les copropriétaires.</a:t>
            </a:r>
          </a:p>
          <a:p>
            <a:pPr marL="0" indent="0" algn="just" eaLnBrk="1" hangingPunct="1">
              <a:spcBef>
                <a:spcPct val="0"/>
              </a:spcBef>
              <a:buNone/>
            </a:pPr>
            <a:endParaRPr lang="fr-CA" altLang="fr-FR" sz="1600" b="1" dirty="0">
              <a:latin typeface="Century Gothic" panose="020B0502020202020204" pitchFamily="34" charset="0"/>
            </a:endParaRPr>
          </a:p>
          <a:p>
            <a:pPr marL="0" indent="0" algn="just">
              <a:spcBef>
                <a:spcPct val="0"/>
              </a:spcBef>
              <a:buNone/>
            </a:pPr>
            <a:r>
              <a:rPr lang="fr-FR" altLang="fr-FR" sz="1600" b="1" dirty="0">
                <a:latin typeface="Century Gothic" panose="020B0502020202020204" pitchFamily="34" charset="0"/>
              </a:rPr>
              <a:t>Le fonctionnement des classes de comptes</a:t>
            </a:r>
          </a:p>
          <a:p>
            <a:pPr marL="0" indent="0" algn="just">
              <a:spcBef>
                <a:spcPct val="0"/>
              </a:spcBef>
              <a:buNone/>
            </a:pPr>
            <a:endParaRPr lang="fr-FR" altLang="fr-FR" sz="1600" b="1" dirty="0">
              <a:latin typeface="Century Gothic" panose="020B0502020202020204" pitchFamily="34" charset="0"/>
            </a:endParaRPr>
          </a:p>
          <a:p>
            <a:pPr algn="just">
              <a:spcBef>
                <a:spcPct val="0"/>
              </a:spcBef>
              <a:buFont typeface="Wingdings" panose="05000000000000000000" pitchFamily="2" charset="2"/>
              <a:buChar char="§"/>
            </a:pPr>
            <a:r>
              <a:rPr lang="fr-FR" altLang="fr-FR" sz="1600" b="1" u="sng" dirty="0">
                <a:latin typeface="Century Gothic" panose="020B0502020202020204" pitchFamily="34" charset="0"/>
              </a:rPr>
              <a:t>Classe 1 </a:t>
            </a:r>
            <a:r>
              <a:rPr lang="fr-FR" altLang="fr-FR" sz="1600" b="1" i="1" u="sng" dirty="0">
                <a:latin typeface="Century Gothic" panose="020B0502020202020204" pitchFamily="34" charset="0"/>
              </a:rPr>
              <a:t>(capitaux)  </a:t>
            </a:r>
            <a:r>
              <a:rPr lang="fr-FR" altLang="fr-FR" sz="1600" b="1" dirty="0">
                <a:latin typeface="Century Gothic" panose="020B0502020202020204" pitchFamily="34" charset="0"/>
              </a:rPr>
              <a:t>qui </a:t>
            </a:r>
            <a:r>
              <a:rPr lang="fr-FR" altLang="fr-FR" sz="1600" b="1" dirty="0">
                <a:solidFill>
                  <a:srgbClr val="0070C0"/>
                </a:solidFill>
                <a:latin typeface="Century Gothic" panose="020B0502020202020204" pitchFamily="34" charset="0"/>
              </a:rPr>
              <a:t>présente les provisions, avances, subventions et emprunts</a:t>
            </a:r>
          </a:p>
          <a:p>
            <a:pPr marL="0" indent="0" algn="just">
              <a:spcBef>
                <a:spcPct val="0"/>
              </a:spcBef>
              <a:buNone/>
            </a:pPr>
            <a:endParaRPr lang="fr-FR" altLang="fr-FR" sz="1600" b="1" dirty="0">
              <a:latin typeface="Century Gothic" panose="020B0502020202020204" pitchFamily="34" charset="0"/>
            </a:endParaRPr>
          </a:p>
          <a:p>
            <a:pPr algn="just">
              <a:spcBef>
                <a:spcPct val="0"/>
              </a:spcBef>
              <a:buFont typeface="Wingdings" panose="05000000000000000000" pitchFamily="2" charset="2"/>
              <a:buChar char="§"/>
            </a:pPr>
            <a:r>
              <a:rPr lang="fr-FR" altLang="fr-FR" sz="1600" b="1" u="sng" dirty="0">
                <a:latin typeface="Century Gothic" panose="020B0502020202020204" pitchFamily="34" charset="0"/>
              </a:rPr>
              <a:t>Classe 4 </a:t>
            </a:r>
            <a:r>
              <a:rPr lang="fr-FR" altLang="fr-FR" sz="1600" b="1" i="1" u="sng" dirty="0">
                <a:latin typeface="Century Gothic" panose="020B0502020202020204" pitchFamily="34" charset="0"/>
              </a:rPr>
              <a:t>(tiers)</a:t>
            </a:r>
            <a:r>
              <a:rPr lang="fr-FR" altLang="fr-FR" sz="1600" u="sng" dirty="0">
                <a:latin typeface="Century Gothic" panose="020B0502020202020204" pitchFamily="34" charset="0"/>
              </a:rPr>
              <a:t> </a:t>
            </a:r>
            <a:r>
              <a:rPr lang="fr-FR" altLang="fr-FR" sz="1600" dirty="0">
                <a:latin typeface="Century Gothic" panose="020B0502020202020204" pitchFamily="34" charset="0"/>
              </a:rPr>
              <a:t>est utilisée pour </a:t>
            </a:r>
            <a:r>
              <a:rPr lang="fr-FR" altLang="fr-FR" sz="1600" b="1" dirty="0">
                <a:solidFill>
                  <a:srgbClr val="0070C0"/>
                </a:solidFill>
                <a:latin typeface="Century Gothic" panose="020B0502020202020204" pitchFamily="34" charset="0"/>
              </a:rPr>
              <a:t>enregistrer les relations financières de la copropriété avec les copropriétaires (créances ou dettes) et les fournisseurs</a:t>
            </a:r>
            <a:r>
              <a:rPr lang="fr-FR" altLang="fr-FR" sz="1600" b="1" dirty="0">
                <a:solidFill>
                  <a:schemeClr val="accent5"/>
                </a:solidFill>
                <a:latin typeface="Century Gothic" panose="020B0502020202020204" pitchFamily="34" charset="0"/>
              </a:rPr>
              <a:t>.</a:t>
            </a:r>
          </a:p>
          <a:p>
            <a:pPr marL="0" indent="0" algn="just">
              <a:spcBef>
                <a:spcPct val="0"/>
              </a:spcBef>
              <a:buNone/>
            </a:pPr>
            <a:endParaRPr lang="fr-FR" altLang="fr-FR" sz="1600" b="1" dirty="0">
              <a:solidFill>
                <a:schemeClr val="accent5"/>
              </a:solidFill>
              <a:latin typeface="Century Gothic" panose="020B0502020202020204" pitchFamily="34" charset="0"/>
            </a:endParaRPr>
          </a:p>
          <a:p>
            <a:pPr algn="just">
              <a:spcBef>
                <a:spcPct val="0"/>
              </a:spcBef>
              <a:buFont typeface="Wingdings" panose="05000000000000000000" pitchFamily="2" charset="2"/>
              <a:buChar char="§"/>
            </a:pPr>
            <a:r>
              <a:rPr lang="fr-FR" altLang="fr-FR" sz="1600" b="1" u="sng" dirty="0">
                <a:latin typeface="Century Gothic" panose="020B0502020202020204" pitchFamily="34" charset="0"/>
              </a:rPr>
              <a:t>Classe 5 </a:t>
            </a:r>
            <a:r>
              <a:rPr lang="fr-FR" altLang="fr-FR" sz="1600" b="1" i="1" u="sng" dirty="0">
                <a:latin typeface="Century Gothic" panose="020B0502020202020204" pitchFamily="34" charset="0"/>
              </a:rPr>
              <a:t>(finances) </a:t>
            </a:r>
            <a:r>
              <a:rPr lang="fr-FR" altLang="fr-FR" sz="1600" dirty="0">
                <a:latin typeface="Century Gothic" panose="020B0502020202020204" pitchFamily="34" charset="0"/>
              </a:rPr>
              <a:t>est utilisée pour </a:t>
            </a:r>
            <a:r>
              <a:rPr lang="fr-FR" altLang="fr-FR" sz="1600" b="1" dirty="0">
                <a:solidFill>
                  <a:srgbClr val="0070C0"/>
                </a:solidFill>
                <a:latin typeface="Century Gothic" panose="020B0502020202020204" pitchFamily="34" charset="0"/>
              </a:rPr>
              <a:t>suivre l'évolution de la trésorerie de la copropriété</a:t>
            </a:r>
          </a:p>
          <a:p>
            <a:pPr marL="0" indent="0" algn="just">
              <a:spcBef>
                <a:spcPct val="0"/>
              </a:spcBef>
              <a:buNone/>
            </a:pPr>
            <a:endParaRPr lang="fr-FR" altLang="fr-FR" sz="1600" dirty="0">
              <a:latin typeface="Century Gothic" panose="020B0502020202020204" pitchFamily="34" charset="0"/>
            </a:endParaRPr>
          </a:p>
          <a:p>
            <a:pPr algn="just">
              <a:spcBef>
                <a:spcPct val="0"/>
              </a:spcBef>
              <a:buFont typeface="Wingdings" panose="05000000000000000000" pitchFamily="2" charset="2"/>
              <a:buChar char="§"/>
            </a:pPr>
            <a:r>
              <a:rPr lang="fr-FR" altLang="fr-FR" sz="1600" b="1" u="sng" dirty="0">
                <a:latin typeface="Century Gothic" panose="020B0502020202020204" pitchFamily="34" charset="0"/>
              </a:rPr>
              <a:t>Classe 6 </a:t>
            </a:r>
            <a:r>
              <a:rPr lang="fr-FR" altLang="fr-FR" sz="1600" b="1" i="1" u="sng" dirty="0">
                <a:latin typeface="Century Gothic" panose="020B0502020202020204" pitchFamily="34" charset="0"/>
              </a:rPr>
              <a:t>(charges</a:t>
            </a:r>
            <a:r>
              <a:rPr lang="fr-FR" altLang="fr-FR" sz="1600" b="1" u="sng" dirty="0">
                <a:latin typeface="Century Gothic" panose="020B0502020202020204" pitchFamily="34" charset="0"/>
              </a:rPr>
              <a:t>)</a:t>
            </a:r>
            <a:r>
              <a:rPr lang="fr-FR" altLang="fr-FR" sz="1600" b="1" dirty="0">
                <a:latin typeface="Century Gothic" panose="020B0502020202020204" pitchFamily="34" charset="0"/>
              </a:rPr>
              <a:t> </a:t>
            </a:r>
            <a:r>
              <a:rPr lang="fr-FR" altLang="fr-FR" sz="1600" dirty="0">
                <a:latin typeface="Century Gothic" panose="020B0502020202020204" pitchFamily="34" charset="0"/>
              </a:rPr>
              <a:t>enregistre </a:t>
            </a:r>
            <a:r>
              <a:rPr lang="fr-FR" altLang="fr-FR" sz="1600" b="1" dirty="0">
                <a:solidFill>
                  <a:srgbClr val="0070C0"/>
                </a:solidFill>
                <a:latin typeface="Century Gothic" panose="020B0502020202020204" pitchFamily="34" charset="0"/>
              </a:rPr>
              <a:t>les dépenses de la copropriété </a:t>
            </a:r>
            <a:r>
              <a:rPr lang="fr-FR" altLang="fr-FR" sz="1600" dirty="0">
                <a:latin typeface="Century Gothic" panose="020B0502020202020204" pitchFamily="34" charset="0"/>
              </a:rPr>
              <a:t>(charges d’entretien, factures d’énergie, frais de gestion).</a:t>
            </a:r>
          </a:p>
          <a:p>
            <a:pPr marL="0" indent="0" algn="just">
              <a:spcBef>
                <a:spcPct val="0"/>
              </a:spcBef>
              <a:buNone/>
            </a:pPr>
            <a:endParaRPr lang="fr-FR" altLang="fr-FR" sz="1600" dirty="0">
              <a:latin typeface="Century Gothic" panose="020B0502020202020204" pitchFamily="34" charset="0"/>
            </a:endParaRPr>
          </a:p>
          <a:p>
            <a:pPr algn="just">
              <a:spcBef>
                <a:spcPct val="0"/>
              </a:spcBef>
              <a:buFont typeface="Wingdings" panose="05000000000000000000" pitchFamily="2" charset="2"/>
              <a:buChar char="§"/>
            </a:pPr>
            <a:r>
              <a:rPr lang="fr-FR" altLang="fr-FR" sz="1600" b="1" u="sng" dirty="0">
                <a:latin typeface="Century Gothic" panose="020B0502020202020204" pitchFamily="34" charset="0"/>
              </a:rPr>
              <a:t>Classe 7 </a:t>
            </a:r>
            <a:r>
              <a:rPr lang="fr-FR" altLang="fr-FR" sz="1600" b="1" i="1" u="sng" dirty="0">
                <a:latin typeface="Century Gothic" panose="020B0502020202020204" pitchFamily="34" charset="0"/>
              </a:rPr>
              <a:t>(produits) </a:t>
            </a:r>
            <a:r>
              <a:rPr lang="fr-FR" altLang="fr-FR" sz="1600" dirty="0">
                <a:latin typeface="Century Gothic" panose="020B0502020202020204" pitchFamily="34" charset="0"/>
              </a:rPr>
              <a:t>enregistre </a:t>
            </a:r>
            <a:r>
              <a:rPr lang="fr-FR" altLang="fr-FR" sz="1600" b="1" dirty="0">
                <a:solidFill>
                  <a:srgbClr val="0070C0"/>
                </a:solidFill>
                <a:latin typeface="Century Gothic" panose="020B0502020202020204" pitchFamily="34" charset="0"/>
              </a:rPr>
              <a:t>les recettes, </a:t>
            </a:r>
            <a:r>
              <a:rPr lang="fr-FR" altLang="fr-FR" sz="1600" dirty="0">
                <a:latin typeface="Century Gothic" panose="020B0502020202020204" pitchFamily="34" charset="0"/>
              </a:rPr>
              <a:t>principalement les appels de fonds versés par les copropriétaires.</a:t>
            </a:r>
          </a:p>
          <a:p>
            <a:pPr marL="0" indent="0" algn="just" eaLnBrk="1" hangingPunct="1">
              <a:spcBef>
                <a:spcPct val="0"/>
              </a:spcBef>
              <a:buNone/>
            </a:pPr>
            <a:endParaRPr lang="fr-FR" altLang="fr-FR" sz="1800" b="1" dirty="0">
              <a:latin typeface="Century Gothic" panose="020B0502020202020204" pitchFamily="34" charset="0"/>
            </a:endParaRPr>
          </a:p>
        </p:txBody>
      </p:sp>
      <p:sp>
        <p:nvSpPr>
          <p:cNvPr id="7" name="Espace réservé du contenu 1"/>
          <p:cNvSpPr txBox="1"/>
          <p:nvPr/>
        </p:nvSpPr>
        <p:spPr>
          <a:xfrm>
            <a:off x="-135802" y="416460"/>
            <a:ext cx="11696699"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latin typeface="Century Gothic" panose="020B0502020202020204" pitchFamily="34" charset="0"/>
              </a:rPr>
              <a:t>La nomenclature comptable</a:t>
            </a: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5</a:t>
            </a:fld>
            <a:endParaRPr lang="fr-FR"/>
          </a:p>
        </p:txBody>
      </p:sp>
      <p:pic>
        <p:nvPicPr>
          <p:cNvPr id="2" name="Image 1">
            <a:extLst>
              <a:ext uri="{FF2B5EF4-FFF2-40B4-BE49-F238E27FC236}">
                <a16:creationId xmlns:a16="http://schemas.microsoft.com/office/drawing/2014/main" xmlns="" id="{645F4924-F942-DD32-48A6-77B32AD9E5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Tree>
    <p:extLst>
      <p:ext uri="{BB962C8B-B14F-4D97-AF65-F5344CB8AC3E}">
        <p14:creationId xmlns:p14="http://schemas.microsoft.com/office/powerpoint/2010/main" val="28017115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ZoneTexte 4"/>
          <p:cNvSpPr txBox="1">
            <a:spLocks noChangeArrowheads="1"/>
          </p:cNvSpPr>
          <p:nvPr/>
        </p:nvSpPr>
        <p:spPr bwMode="auto">
          <a:xfrm>
            <a:off x="329131" y="1519318"/>
            <a:ext cx="11696699" cy="4616648"/>
          </a:xfrm>
          <a:prstGeom prst="rect">
            <a:avLst/>
          </a:prstGeom>
          <a:noFill/>
          <a:ln w="9525">
            <a:noFill/>
            <a:miter lim="800000"/>
            <a:headEnd/>
            <a:tailEnd/>
          </a:ln>
        </p:spPr>
        <p:txBody>
          <a:bodyPr wrap="square">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ct val="0"/>
              </a:spcBef>
              <a:buNone/>
            </a:pPr>
            <a:r>
              <a:rPr lang="fr-FR" altLang="fr-FR" sz="2000" b="1" dirty="0">
                <a:latin typeface="Century Gothic" panose="020B0502020202020204" pitchFamily="34" charset="0"/>
              </a:rPr>
              <a:t>La nomenclature comptable appliquée à la copropriété</a:t>
            </a:r>
          </a:p>
          <a:p>
            <a:pPr marL="0" indent="0" algn="just">
              <a:spcBef>
                <a:spcPct val="0"/>
              </a:spcBef>
              <a:buNone/>
            </a:pPr>
            <a:endParaRPr lang="fr-CA" altLang="fr-FR" sz="1800" dirty="0">
              <a:latin typeface="Century Gothic" panose="020B0502020202020204" pitchFamily="34" charset="0"/>
            </a:endParaRPr>
          </a:p>
          <a:p>
            <a:pPr marL="0" indent="0" algn="just">
              <a:spcBef>
                <a:spcPct val="0"/>
              </a:spcBef>
              <a:buNone/>
            </a:pPr>
            <a:endParaRPr lang="fr-FR" altLang="fr-FR" sz="1800" dirty="0">
              <a:latin typeface="Century Gothic" panose="020B0502020202020204" pitchFamily="34" charset="0"/>
            </a:endParaRPr>
          </a:p>
          <a:p>
            <a:pPr algn="just">
              <a:spcBef>
                <a:spcPct val="0"/>
              </a:spcBef>
              <a:buFont typeface="Wingdings" panose="05000000000000000000" pitchFamily="2" charset="2"/>
              <a:buChar char=""/>
            </a:pPr>
            <a:r>
              <a:rPr lang="fr-FR" altLang="fr-FR" sz="2000" b="1" dirty="0">
                <a:latin typeface="Century Gothic" panose="020B0502020202020204" pitchFamily="34" charset="0"/>
              </a:rPr>
              <a:t>Classe 1 - Comptes de capitaux : 102 à 131</a:t>
            </a:r>
            <a:endParaRPr lang="fr-FR" altLang="fr-FR" sz="1800" b="1" dirty="0">
              <a:solidFill>
                <a:schemeClr val="accent5"/>
              </a:solidFill>
              <a:latin typeface="Century Gothic" panose="020B0502020202020204" pitchFamily="34" charset="0"/>
            </a:endParaRPr>
          </a:p>
          <a:p>
            <a:pPr marL="0" indent="0" algn="just">
              <a:spcBef>
                <a:spcPct val="0"/>
              </a:spcBef>
              <a:buNone/>
            </a:pPr>
            <a:r>
              <a:rPr lang="fr-FR" altLang="fr-FR" sz="1800" b="1" dirty="0">
                <a:solidFill>
                  <a:srgbClr val="0070C0"/>
                </a:solidFill>
                <a:latin typeface="Century Gothic" panose="020B0502020202020204" pitchFamily="34" charset="0"/>
              </a:rPr>
              <a:t>Ces comptes présentent les provisions, avances, subventions et emprunts </a:t>
            </a:r>
          </a:p>
          <a:p>
            <a:pPr marL="0" indent="0" algn="just">
              <a:spcBef>
                <a:spcPct val="0"/>
              </a:spcBef>
              <a:buNone/>
            </a:pPr>
            <a:r>
              <a:rPr lang="fr-FR" altLang="fr-FR" sz="1800" dirty="0">
                <a:latin typeface="Century Gothic" panose="020B0502020202020204" pitchFamily="34" charset="0"/>
              </a:rPr>
              <a:t>Ce sont des comptes comme :</a:t>
            </a:r>
          </a:p>
          <a:p>
            <a:pPr lvl="1" algn="just">
              <a:spcBef>
                <a:spcPct val="0"/>
              </a:spcBef>
              <a:buFont typeface="Wingdings" panose="05000000000000000000" pitchFamily="2" charset="2"/>
              <a:buChar char="Ø"/>
            </a:pPr>
            <a:r>
              <a:rPr lang="fr-FR" altLang="fr-FR" sz="1800" b="1" dirty="0">
                <a:latin typeface="Century Gothic" panose="020B0502020202020204" pitchFamily="34" charset="0"/>
              </a:rPr>
              <a:t>102 : </a:t>
            </a:r>
            <a:r>
              <a:rPr lang="fr-FR" altLang="fr-FR" sz="1800" dirty="0">
                <a:latin typeface="Century Gothic" panose="020B0502020202020204" pitchFamily="34" charset="0"/>
              </a:rPr>
              <a:t>provisions pour travaux décidés</a:t>
            </a:r>
          </a:p>
          <a:p>
            <a:pPr lvl="1" algn="just">
              <a:spcBef>
                <a:spcPct val="0"/>
              </a:spcBef>
              <a:buFont typeface="Wingdings" panose="05000000000000000000" pitchFamily="2" charset="2"/>
              <a:buChar char="Ø"/>
            </a:pPr>
            <a:r>
              <a:rPr lang="fr-FR" altLang="fr-FR" sz="1800" b="1" dirty="0">
                <a:latin typeface="Century Gothic" panose="020B0502020202020204" pitchFamily="34" charset="0"/>
              </a:rPr>
              <a:t>105</a:t>
            </a:r>
            <a:r>
              <a:rPr lang="fr-FR" altLang="fr-FR" sz="1800" dirty="0">
                <a:latin typeface="Century Gothic" panose="020B0502020202020204" pitchFamily="34" charset="0"/>
              </a:rPr>
              <a:t> : Fonds de travaux</a:t>
            </a:r>
          </a:p>
          <a:p>
            <a:pPr lvl="1" algn="just">
              <a:spcBef>
                <a:spcPct val="0"/>
              </a:spcBef>
              <a:buFont typeface="Wingdings" panose="05000000000000000000" pitchFamily="2" charset="2"/>
              <a:buChar char="Ø"/>
            </a:pPr>
            <a:r>
              <a:rPr lang="fr-FR" altLang="fr-FR" sz="1800" b="1" dirty="0">
                <a:latin typeface="Century Gothic" panose="020B0502020202020204" pitchFamily="34" charset="0"/>
              </a:rPr>
              <a:t>102 </a:t>
            </a:r>
            <a:r>
              <a:rPr lang="fr-FR" altLang="fr-FR" sz="1800" dirty="0">
                <a:latin typeface="Century Gothic" panose="020B0502020202020204" pitchFamily="34" charset="0"/>
              </a:rPr>
              <a:t>: Provisions pour travaux.</a:t>
            </a:r>
          </a:p>
          <a:p>
            <a:pPr marL="0" indent="0" algn="just">
              <a:spcBef>
                <a:spcPct val="0"/>
              </a:spcBef>
              <a:buNone/>
            </a:pPr>
            <a:endParaRPr lang="fr-CA" altLang="fr-FR" sz="1800" dirty="0">
              <a:latin typeface="Century Gothic" panose="020B0502020202020204" pitchFamily="34" charset="0"/>
            </a:endParaRPr>
          </a:p>
          <a:p>
            <a:pPr marL="0" indent="0" algn="just">
              <a:spcBef>
                <a:spcPct val="0"/>
              </a:spcBef>
              <a:buNone/>
            </a:pPr>
            <a:endParaRPr lang="fr-FR" altLang="fr-FR" sz="1800" dirty="0">
              <a:latin typeface="Century Gothic" panose="020B0502020202020204" pitchFamily="34" charset="0"/>
            </a:endParaRPr>
          </a:p>
          <a:p>
            <a:pPr algn="just">
              <a:spcBef>
                <a:spcPct val="0"/>
              </a:spcBef>
              <a:buFont typeface="Wingdings" panose="05000000000000000000" pitchFamily="2" charset="2"/>
              <a:buChar char="è"/>
            </a:pPr>
            <a:r>
              <a:rPr lang="fr-FR" altLang="fr-FR" sz="2000" b="1" dirty="0">
                <a:latin typeface="Century Gothic" panose="020B0502020202020204" pitchFamily="34" charset="0"/>
              </a:rPr>
              <a:t>Classe 4 - Comptes de tiers : 401 à 492</a:t>
            </a:r>
            <a:endParaRPr lang="fr-FR" altLang="fr-FR" sz="1800" b="1" dirty="0">
              <a:solidFill>
                <a:schemeClr val="accent5"/>
              </a:solidFill>
              <a:latin typeface="Century Gothic" panose="020B0502020202020204" pitchFamily="34" charset="0"/>
            </a:endParaRPr>
          </a:p>
          <a:p>
            <a:pPr marL="0" indent="0" algn="just">
              <a:spcBef>
                <a:spcPct val="0"/>
              </a:spcBef>
              <a:buNone/>
            </a:pPr>
            <a:r>
              <a:rPr lang="fr-FR" altLang="fr-FR" sz="1800" b="1" dirty="0">
                <a:solidFill>
                  <a:srgbClr val="0070C0"/>
                </a:solidFill>
                <a:latin typeface="Century Gothic" panose="020B0502020202020204" pitchFamily="34" charset="0"/>
              </a:rPr>
              <a:t>Ces comptes permettent de suivre les relations financières avec les copropriétaires et les fournisseurs</a:t>
            </a:r>
            <a:r>
              <a:rPr lang="fr-FR" altLang="fr-FR" sz="1800" dirty="0">
                <a:solidFill>
                  <a:srgbClr val="0070C0"/>
                </a:solidFill>
                <a:latin typeface="Century Gothic" panose="020B0502020202020204" pitchFamily="34" charset="0"/>
              </a:rPr>
              <a:t> </a:t>
            </a:r>
          </a:p>
          <a:p>
            <a:pPr lvl="1" algn="just">
              <a:spcBef>
                <a:spcPct val="0"/>
              </a:spcBef>
              <a:buFont typeface="Wingdings" panose="05000000000000000000" pitchFamily="2" charset="2"/>
              <a:buChar char="Ø"/>
            </a:pPr>
            <a:r>
              <a:rPr lang="fr-CA" altLang="fr-FR" sz="1800" b="1" dirty="0">
                <a:latin typeface="Century Gothic" panose="020B0502020202020204" pitchFamily="34" charset="0"/>
              </a:rPr>
              <a:t>401</a:t>
            </a:r>
            <a:r>
              <a:rPr lang="fr-CA" altLang="fr-FR" sz="1800" dirty="0">
                <a:latin typeface="Century Gothic" panose="020B0502020202020204" pitchFamily="34" charset="0"/>
              </a:rPr>
              <a:t> : Factures parvenues </a:t>
            </a:r>
            <a:endParaRPr lang="fr-FR" altLang="fr-FR" sz="1800" dirty="0">
              <a:latin typeface="Century Gothic" panose="020B0502020202020204" pitchFamily="34" charset="0"/>
            </a:endParaRPr>
          </a:p>
          <a:p>
            <a:pPr lvl="1" algn="just">
              <a:spcBef>
                <a:spcPct val="0"/>
              </a:spcBef>
              <a:buFont typeface="Wingdings" panose="05000000000000000000" pitchFamily="2" charset="2"/>
              <a:buChar char="Ø"/>
            </a:pPr>
            <a:r>
              <a:rPr lang="fr-FR" altLang="fr-FR" sz="1800" b="1" dirty="0">
                <a:latin typeface="Century Gothic" panose="020B0502020202020204" pitchFamily="34" charset="0"/>
              </a:rPr>
              <a:t>450 </a:t>
            </a:r>
            <a:r>
              <a:rPr lang="fr-FR" altLang="fr-FR" sz="1800" dirty="0">
                <a:latin typeface="Century Gothic" panose="020B0502020202020204" pitchFamily="34" charset="0"/>
              </a:rPr>
              <a:t>: Copropriétaires </a:t>
            </a:r>
          </a:p>
          <a:p>
            <a:pPr lvl="1" algn="just">
              <a:spcBef>
                <a:spcPct val="0"/>
              </a:spcBef>
              <a:buFont typeface="Wingdings" panose="05000000000000000000" pitchFamily="2" charset="2"/>
              <a:buChar char="Ø"/>
            </a:pPr>
            <a:r>
              <a:rPr lang="fr-FR" altLang="fr-FR" sz="1800" b="1" dirty="0">
                <a:latin typeface="Century Gothic" panose="020B0502020202020204" pitchFamily="34" charset="0"/>
              </a:rPr>
              <a:t>461</a:t>
            </a:r>
            <a:r>
              <a:rPr lang="fr-FR" altLang="fr-FR" sz="1800" dirty="0">
                <a:latin typeface="Century Gothic" panose="020B0502020202020204" pitchFamily="34" charset="0"/>
              </a:rPr>
              <a:t> : Débiteurs divers </a:t>
            </a:r>
            <a:endParaRPr lang="fr-FR" altLang="fr-FR" sz="1800" b="1" dirty="0">
              <a:latin typeface="Century Gothic" panose="020B0502020202020204" pitchFamily="34" charset="0"/>
            </a:endParaRP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6</a:t>
            </a:fld>
            <a:endParaRPr lang="fr-FR"/>
          </a:p>
        </p:txBody>
      </p:sp>
      <p:sp>
        <p:nvSpPr>
          <p:cNvPr id="6" name="Espace réservé du contenu 1"/>
          <p:cNvSpPr txBox="1"/>
          <p:nvPr/>
        </p:nvSpPr>
        <p:spPr>
          <a:xfrm>
            <a:off x="0" y="369147"/>
            <a:ext cx="11648562"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latin typeface="Century Gothic" panose="020B0502020202020204" pitchFamily="34" charset="0"/>
              </a:rPr>
              <a:t>La nomenclature comptable</a:t>
            </a:r>
          </a:p>
        </p:txBody>
      </p:sp>
      <p:pic>
        <p:nvPicPr>
          <p:cNvPr id="2" name="Image 1">
            <a:extLst>
              <a:ext uri="{FF2B5EF4-FFF2-40B4-BE49-F238E27FC236}">
                <a16:creationId xmlns:a16="http://schemas.microsoft.com/office/drawing/2014/main" xmlns="" id="{F3D5437F-4B59-E7F4-0EA1-291016F218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Tree>
    <p:extLst>
      <p:ext uri="{BB962C8B-B14F-4D97-AF65-F5344CB8AC3E}">
        <p14:creationId xmlns:p14="http://schemas.microsoft.com/office/powerpoint/2010/main" val="38489102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ZoneTexte 4"/>
          <p:cNvSpPr txBox="1">
            <a:spLocks noChangeArrowheads="1"/>
          </p:cNvSpPr>
          <p:nvPr/>
        </p:nvSpPr>
        <p:spPr bwMode="auto">
          <a:xfrm>
            <a:off x="390525" y="1237461"/>
            <a:ext cx="11801475" cy="5301451"/>
          </a:xfrm>
          <a:prstGeom prst="rect">
            <a:avLst/>
          </a:prstGeom>
          <a:noFill/>
          <a:ln w="9525">
            <a:noFill/>
            <a:miter lim="800000"/>
            <a:headEnd/>
            <a:tailEnd/>
          </a:ln>
        </p:spPr>
        <p:txBody>
          <a:bodyPr wrap="square">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ct val="0"/>
              </a:spcBef>
              <a:buNone/>
            </a:pPr>
            <a:r>
              <a:rPr lang="fr-FR" altLang="fr-FR" sz="2000" b="1" dirty="0">
                <a:latin typeface="Century Gothic" panose="020B0502020202020204" pitchFamily="34" charset="0"/>
              </a:rPr>
              <a:t>La nomenclature comptable appliquée à la copropriété</a:t>
            </a:r>
          </a:p>
          <a:p>
            <a:pPr marL="0" indent="0" algn="just">
              <a:spcBef>
                <a:spcPct val="0"/>
              </a:spcBef>
              <a:buNone/>
            </a:pPr>
            <a:endParaRPr lang="fr-CA" altLang="fr-FR" sz="1400" b="1" dirty="0">
              <a:latin typeface="Century Gothic" panose="020B0502020202020204" pitchFamily="34" charset="0"/>
            </a:endParaRPr>
          </a:p>
          <a:p>
            <a:pPr algn="just">
              <a:spcBef>
                <a:spcPct val="0"/>
              </a:spcBef>
              <a:buFont typeface="Wingdings" panose="05000000000000000000" pitchFamily="2" charset="2"/>
              <a:buChar char="è"/>
            </a:pPr>
            <a:r>
              <a:rPr lang="fr-FR" altLang="fr-FR" sz="2000" b="1" dirty="0">
                <a:latin typeface="Century Gothic" panose="020B0502020202020204" pitchFamily="34" charset="0"/>
              </a:rPr>
              <a:t>Classe 5 - Comptes financiers : 501 à 53</a:t>
            </a:r>
          </a:p>
          <a:p>
            <a:pPr marL="0" indent="0" algn="just">
              <a:spcBef>
                <a:spcPct val="0"/>
              </a:spcBef>
              <a:buNone/>
            </a:pPr>
            <a:endParaRPr lang="fr-FR" altLang="fr-FR" sz="1800" b="1" dirty="0">
              <a:solidFill>
                <a:schemeClr val="accent5"/>
              </a:solidFill>
              <a:latin typeface="Century Gothic" panose="020B0502020202020204" pitchFamily="34" charset="0"/>
            </a:endParaRPr>
          </a:p>
          <a:p>
            <a:pPr marL="0" indent="0" algn="just">
              <a:spcBef>
                <a:spcPct val="0"/>
              </a:spcBef>
              <a:buNone/>
            </a:pPr>
            <a:r>
              <a:rPr lang="fr-FR" altLang="fr-FR" sz="1800" b="1" dirty="0">
                <a:solidFill>
                  <a:srgbClr val="0070C0"/>
                </a:solidFill>
                <a:latin typeface="Century Gothic" panose="020B0502020202020204" pitchFamily="34" charset="0"/>
              </a:rPr>
              <a:t>Cette classe concerne les comptes qui enregistrent les opérations liées à la trésorerie de la copropriété</a:t>
            </a:r>
            <a:r>
              <a:rPr lang="fr-FR" altLang="fr-FR" sz="1800" b="1" dirty="0">
                <a:solidFill>
                  <a:schemeClr val="accent5"/>
                </a:solidFill>
                <a:latin typeface="Century Gothic" panose="020B0502020202020204" pitchFamily="34" charset="0"/>
              </a:rPr>
              <a:t> </a:t>
            </a:r>
            <a:r>
              <a:rPr lang="fr-FR" altLang="fr-FR" sz="1800" dirty="0">
                <a:latin typeface="Century Gothic" panose="020B0502020202020204" pitchFamily="34" charset="0"/>
              </a:rPr>
              <a:t>:</a:t>
            </a:r>
          </a:p>
          <a:p>
            <a:pPr lvl="1" algn="just">
              <a:spcBef>
                <a:spcPct val="0"/>
              </a:spcBef>
              <a:buFont typeface="Wingdings" panose="05000000000000000000" pitchFamily="2" charset="2"/>
              <a:buChar char="Ø"/>
            </a:pPr>
            <a:r>
              <a:rPr lang="fr-FR" altLang="fr-FR" sz="1800" b="1" dirty="0">
                <a:latin typeface="Century Gothic" panose="020B0502020202020204" pitchFamily="34" charset="0"/>
              </a:rPr>
              <a:t>512</a:t>
            </a:r>
            <a:r>
              <a:rPr lang="fr-FR" altLang="fr-FR" sz="1800" dirty="0">
                <a:latin typeface="Century Gothic" panose="020B0502020202020204" pitchFamily="34" charset="0"/>
              </a:rPr>
              <a:t> : Banques (solde du compte bancaire de la copropriété).</a:t>
            </a:r>
          </a:p>
          <a:p>
            <a:pPr lvl="1" algn="just">
              <a:spcBef>
                <a:spcPct val="0"/>
              </a:spcBef>
              <a:buFont typeface="Wingdings" panose="05000000000000000000" pitchFamily="2" charset="2"/>
              <a:buChar char="Ø"/>
            </a:pPr>
            <a:r>
              <a:rPr lang="fr-FR" altLang="fr-FR" sz="1800" b="1" dirty="0">
                <a:latin typeface="Century Gothic" panose="020B0502020202020204" pitchFamily="34" charset="0"/>
              </a:rPr>
              <a:t>53</a:t>
            </a:r>
            <a:r>
              <a:rPr lang="fr-FR" altLang="fr-FR" sz="1800" dirty="0">
                <a:latin typeface="Century Gothic" panose="020B0502020202020204" pitchFamily="34" charset="0"/>
              </a:rPr>
              <a:t> : Caisse (liquidités détenues par la copropriété).</a:t>
            </a:r>
          </a:p>
          <a:p>
            <a:pPr marL="0" indent="0" algn="just">
              <a:spcBef>
                <a:spcPct val="0"/>
              </a:spcBef>
              <a:buNone/>
            </a:pPr>
            <a:endParaRPr lang="fr-FR" altLang="fr-FR" sz="1050" dirty="0">
              <a:latin typeface="Century Gothic" panose="020B0502020202020204" pitchFamily="34" charset="0"/>
            </a:endParaRPr>
          </a:p>
          <a:p>
            <a:pPr marL="0" indent="0" algn="just">
              <a:spcBef>
                <a:spcPct val="0"/>
              </a:spcBef>
              <a:buNone/>
            </a:pPr>
            <a:endParaRPr lang="fr-FR" altLang="fr-FR" sz="2000" b="1" dirty="0">
              <a:latin typeface="Century Gothic" panose="020B0502020202020204" pitchFamily="34" charset="0"/>
            </a:endParaRPr>
          </a:p>
          <a:p>
            <a:pPr algn="just">
              <a:spcBef>
                <a:spcPct val="0"/>
              </a:spcBef>
              <a:buFont typeface="Wingdings" panose="05000000000000000000" pitchFamily="2" charset="2"/>
              <a:buChar char="è"/>
            </a:pPr>
            <a:r>
              <a:rPr lang="fr-FR" altLang="fr-FR" sz="2000" b="1" dirty="0">
                <a:latin typeface="Century Gothic" panose="020B0502020202020204" pitchFamily="34" charset="0"/>
              </a:rPr>
              <a:t>Classe 6 - Comptes de charges : 601 à  68</a:t>
            </a:r>
            <a:endParaRPr lang="fr-FR" altLang="fr-FR" sz="1800" dirty="0">
              <a:latin typeface="Century Gothic" panose="020B0502020202020204" pitchFamily="34" charset="0"/>
            </a:endParaRPr>
          </a:p>
          <a:p>
            <a:pPr marL="0" indent="0" algn="just">
              <a:spcBef>
                <a:spcPct val="0"/>
              </a:spcBef>
              <a:buNone/>
            </a:pPr>
            <a:endParaRPr lang="fr-FR" altLang="fr-FR" sz="1800" b="1" dirty="0">
              <a:solidFill>
                <a:schemeClr val="accent5"/>
              </a:solidFill>
              <a:latin typeface="Century Gothic" panose="020B0502020202020204" pitchFamily="34" charset="0"/>
            </a:endParaRPr>
          </a:p>
          <a:p>
            <a:pPr marL="0" indent="0" algn="just">
              <a:spcBef>
                <a:spcPct val="0"/>
              </a:spcBef>
              <a:buNone/>
            </a:pPr>
            <a:r>
              <a:rPr lang="fr-FR" altLang="fr-FR" sz="1800" b="1" dirty="0">
                <a:solidFill>
                  <a:srgbClr val="0070C0"/>
                </a:solidFill>
                <a:latin typeface="Century Gothic" panose="020B0502020202020204" pitchFamily="34" charset="0"/>
              </a:rPr>
              <a:t>Ces comptes enregistrent les dépenses engagées par la copropriété pour son fonctionnement. Ils sont regroupés en catégories, par exemple :</a:t>
            </a:r>
          </a:p>
          <a:p>
            <a:pPr lvl="1" algn="just">
              <a:spcBef>
                <a:spcPct val="0"/>
              </a:spcBef>
              <a:buFont typeface="Wingdings" panose="05000000000000000000" pitchFamily="2" charset="2"/>
              <a:buChar char="Ø"/>
            </a:pPr>
            <a:r>
              <a:rPr lang="fr-CA" altLang="fr-FR" sz="1800" b="1" dirty="0">
                <a:latin typeface="Century Gothic" panose="020B0502020202020204" pitchFamily="34" charset="0"/>
              </a:rPr>
              <a:t>601</a:t>
            </a:r>
            <a:r>
              <a:rPr lang="fr-CA" altLang="fr-FR" sz="1800" dirty="0">
                <a:latin typeface="Century Gothic" panose="020B0502020202020204" pitchFamily="34" charset="0"/>
              </a:rPr>
              <a:t> : Eau</a:t>
            </a:r>
            <a:endParaRPr lang="fr-FR" altLang="fr-FR" sz="1800" dirty="0">
              <a:latin typeface="Century Gothic" panose="020B0502020202020204" pitchFamily="34" charset="0"/>
            </a:endParaRPr>
          </a:p>
          <a:p>
            <a:pPr lvl="1" algn="just">
              <a:spcBef>
                <a:spcPct val="0"/>
              </a:spcBef>
              <a:buFont typeface="Wingdings" panose="05000000000000000000" pitchFamily="2" charset="2"/>
              <a:buChar char="Ø"/>
            </a:pPr>
            <a:r>
              <a:rPr lang="fr-FR" altLang="fr-FR" sz="1800" b="1" dirty="0">
                <a:latin typeface="Century Gothic" panose="020B0502020202020204" pitchFamily="34" charset="0"/>
              </a:rPr>
              <a:t>621</a:t>
            </a:r>
            <a:r>
              <a:rPr lang="fr-FR" altLang="fr-FR" sz="1800" dirty="0">
                <a:latin typeface="Century Gothic" panose="020B0502020202020204" pitchFamily="34" charset="0"/>
              </a:rPr>
              <a:t> : Frais de gestion (honoraires du syndic).</a:t>
            </a:r>
          </a:p>
          <a:p>
            <a:pPr lvl="1" algn="just">
              <a:spcBef>
                <a:spcPct val="0"/>
              </a:spcBef>
              <a:buFont typeface="Wingdings" panose="05000000000000000000" pitchFamily="2" charset="2"/>
              <a:buChar char="Ø"/>
            </a:pPr>
            <a:r>
              <a:rPr lang="fr-FR" altLang="fr-FR" sz="1800" b="1" dirty="0">
                <a:latin typeface="Century Gothic" panose="020B0502020202020204" pitchFamily="34" charset="0"/>
              </a:rPr>
              <a:t>615</a:t>
            </a:r>
            <a:r>
              <a:rPr lang="fr-FR" altLang="fr-FR" sz="1800" dirty="0">
                <a:latin typeface="Century Gothic" panose="020B0502020202020204" pitchFamily="34" charset="0"/>
              </a:rPr>
              <a:t> : Entretien et réparations (frais pour des travaux ou la maintenance des parties communes).</a:t>
            </a:r>
          </a:p>
          <a:p>
            <a:pPr lvl="1" algn="just">
              <a:spcBef>
                <a:spcPct val="0"/>
              </a:spcBef>
              <a:buFont typeface="Wingdings" panose="05000000000000000000" pitchFamily="2" charset="2"/>
              <a:buChar char="Ø"/>
            </a:pPr>
            <a:r>
              <a:rPr lang="fr-FR" altLang="fr-FR" sz="1800" b="1" dirty="0">
                <a:latin typeface="Century Gothic" panose="020B0502020202020204" pitchFamily="34" charset="0"/>
              </a:rPr>
              <a:t>64</a:t>
            </a:r>
            <a:r>
              <a:rPr lang="fr-FR" altLang="fr-FR" sz="1800" dirty="0">
                <a:latin typeface="Century Gothic" panose="020B0502020202020204" pitchFamily="34" charset="0"/>
              </a:rPr>
              <a:t> : Frais de personnel (si la copropriété emploie un gardien ou du personnel d'entretien).</a:t>
            </a:r>
          </a:p>
          <a:p>
            <a:pPr lvl="1" algn="just">
              <a:spcBef>
                <a:spcPct val="0"/>
              </a:spcBef>
              <a:buFont typeface="Wingdings" panose="05000000000000000000" pitchFamily="2" charset="2"/>
              <a:buChar char="Ø"/>
            </a:pPr>
            <a:r>
              <a:rPr lang="fr-FR" altLang="fr-FR" sz="1800" b="1" dirty="0">
                <a:latin typeface="Century Gothic" panose="020B0502020202020204" pitchFamily="34" charset="0"/>
              </a:rPr>
              <a:t>616</a:t>
            </a:r>
            <a:r>
              <a:rPr lang="fr-FR" altLang="fr-FR" sz="1800" dirty="0">
                <a:latin typeface="Century Gothic" panose="020B0502020202020204" pitchFamily="34" charset="0"/>
              </a:rPr>
              <a:t> : Assurances (primes d'assurance de l'immeuble).</a:t>
            </a:r>
          </a:p>
          <a:p>
            <a:pPr marL="0" indent="0" algn="just">
              <a:spcBef>
                <a:spcPct val="0"/>
              </a:spcBef>
              <a:buNone/>
            </a:pPr>
            <a:endParaRPr lang="fr-FR" altLang="fr-FR" sz="1800" dirty="0">
              <a:latin typeface="Century Gothic" panose="020B0502020202020204" pitchFamily="34" charset="0"/>
            </a:endParaRP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7</a:t>
            </a:fld>
            <a:endParaRPr lang="fr-FR"/>
          </a:p>
        </p:txBody>
      </p:sp>
      <p:sp>
        <p:nvSpPr>
          <p:cNvPr id="6" name="Espace réservé du contenu 1"/>
          <p:cNvSpPr txBox="1"/>
          <p:nvPr/>
        </p:nvSpPr>
        <p:spPr>
          <a:xfrm>
            <a:off x="0" y="369147"/>
            <a:ext cx="11570329"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latin typeface="Century Gothic" panose="020B0502020202020204" pitchFamily="34" charset="0"/>
              </a:rPr>
              <a:t>La nomenclature comptable</a:t>
            </a:r>
          </a:p>
        </p:txBody>
      </p:sp>
      <p:pic>
        <p:nvPicPr>
          <p:cNvPr id="2" name="Image 1">
            <a:extLst>
              <a:ext uri="{FF2B5EF4-FFF2-40B4-BE49-F238E27FC236}">
                <a16:creationId xmlns:a16="http://schemas.microsoft.com/office/drawing/2014/main" xmlns="" id="{E67F013F-1A1E-6521-F7F8-8EB27C2A8B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Tree>
    <p:extLst>
      <p:ext uri="{BB962C8B-B14F-4D97-AF65-F5344CB8AC3E}">
        <p14:creationId xmlns:p14="http://schemas.microsoft.com/office/powerpoint/2010/main" val="11278373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ZoneTexte 4"/>
          <p:cNvSpPr txBox="1">
            <a:spLocks noChangeArrowheads="1"/>
          </p:cNvSpPr>
          <p:nvPr/>
        </p:nvSpPr>
        <p:spPr bwMode="auto">
          <a:xfrm>
            <a:off x="267690" y="2192952"/>
            <a:ext cx="11801475" cy="3170099"/>
          </a:xfrm>
          <a:prstGeom prst="rect">
            <a:avLst/>
          </a:prstGeom>
          <a:noFill/>
          <a:ln w="9525">
            <a:noFill/>
            <a:miter lim="800000"/>
            <a:headEnd/>
            <a:tailEnd/>
          </a:ln>
        </p:spPr>
        <p:txBody>
          <a:bodyPr wrap="square">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ct val="0"/>
              </a:spcBef>
              <a:buNone/>
            </a:pPr>
            <a:r>
              <a:rPr lang="fr-FR" altLang="fr-FR" sz="2000" b="1" dirty="0">
                <a:latin typeface="Century Gothic" panose="020B0502020202020204" pitchFamily="34" charset="0"/>
              </a:rPr>
              <a:t>La nomenclature comptable appliquée à la copropriété</a:t>
            </a:r>
          </a:p>
          <a:p>
            <a:pPr marL="0" indent="0" algn="just">
              <a:spcBef>
                <a:spcPct val="0"/>
              </a:spcBef>
              <a:buNone/>
            </a:pPr>
            <a:endParaRPr lang="fr-CA" altLang="fr-FR" sz="1400" b="1" dirty="0">
              <a:latin typeface="Century Gothic" panose="020B0502020202020204" pitchFamily="34" charset="0"/>
            </a:endParaRPr>
          </a:p>
          <a:p>
            <a:pPr algn="just">
              <a:spcBef>
                <a:spcPct val="0"/>
              </a:spcBef>
              <a:buFont typeface="Wingdings" panose="05000000000000000000" pitchFamily="2" charset="2"/>
              <a:buChar char="è"/>
            </a:pPr>
            <a:r>
              <a:rPr lang="fr-FR" altLang="fr-FR" sz="2000" b="1" dirty="0">
                <a:latin typeface="Century Gothic" panose="020B0502020202020204" pitchFamily="34" charset="0"/>
              </a:rPr>
              <a:t>Classe 7 - Comptes de produits : 701 à 78</a:t>
            </a:r>
          </a:p>
          <a:p>
            <a:pPr algn="just">
              <a:spcBef>
                <a:spcPct val="0"/>
              </a:spcBef>
              <a:buFont typeface="Wingdings" panose="05000000000000000000" pitchFamily="2" charset="2"/>
              <a:buChar char="è"/>
            </a:pPr>
            <a:endParaRPr lang="fr-CA" altLang="fr-FR" sz="2000" b="1" dirty="0">
              <a:solidFill>
                <a:schemeClr val="accent5"/>
              </a:solidFill>
              <a:latin typeface="Century Gothic" panose="020B0502020202020204" pitchFamily="34" charset="0"/>
            </a:endParaRPr>
          </a:p>
          <a:p>
            <a:pPr marL="0" indent="0" algn="just">
              <a:spcBef>
                <a:spcPct val="0"/>
              </a:spcBef>
              <a:buNone/>
            </a:pPr>
            <a:r>
              <a:rPr lang="fr-FR" altLang="fr-FR" sz="1800" b="1" dirty="0">
                <a:solidFill>
                  <a:srgbClr val="0070C0"/>
                </a:solidFill>
                <a:latin typeface="Century Gothic" panose="020B0502020202020204" pitchFamily="34" charset="0"/>
              </a:rPr>
              <a:t>Les comptes de cette classe permettent d'enregistrer les recettes de la copropriété, principalement liées aux appels de fonds versés par les copropriétaires :</a:t>
            </a:r>
          </a:p>
          <a:p>
            <a:pPr lvl="1" algn="just">
              <a:spcBef>
                <a:spcPct val="0"/>
              </a:spcBef>
              <a:buFont typeface="Wingdings" panose="05000000000000000000" pitchFamily="2" charset="2"/>
              <a:buChar char="Ø"/>
            </a:pPr>
            <a:r>
              <a:rPr lang="fr-FR" altLang="fr-FR" sz="1800" b="1" dirty="0">
                <a:latin typeface="Century Gothic" panose="020B0502020202020204" pitchFamily="34" charset="0"/>
              </a:rPr>
              <a:t>701 : </a:t>
            </a:r>
            <a:r>
              <a:rPr lang="fr-FR" altLang="fr-FR" sz="1800" dirty="0">
                <a:latin typeface="Century Gothic" panose="020B0502020202020204" pitchFamily="34" charset="0"/>
              </a:rPr>
              <a:t>Provisions sur opérations courantes </a:t>
            </a:r>
          </a:p>
          <a:p>
            <a:pPr lvl="1" algn="just">
              <a:spcBef>
                <a:spcPct val="0"/>
              </a:spcBef>
              <a:buFont typeface="Wingdings" panose="05000000000000000000" pitchFamily="2" charset="2"/>
              <a:buChar char="Ø"/>
            </a:pPr>
            <a:r>
              <a:rPr lang="fr-CA" altLang="fr-FR" sz="1800" b="1" dirty="0">
                <a:latin typeface="Century Gothic" panose="020B0502020202020204" pitchFamily="34" charset="0"/>
              </a:rPr>
              <a:t>702</a:t>
            </a:r>
            <a:r>
              <a:rPr lang="fr-CA" altLang="fr-FR" sz="1800" dirty="0">
                <a:latin typeface="Century Gothic" panose="020B0502020202020204" pitchFamily="34" charset="0"/>
              </a:rPr>
              <a:t> : Provisions sur travaux et opérations exceptionnelles </a:t>
            </a:r>
          </a:p>
          <a:p>
            <a:pPr lvl="1" algn="just">
              <a:spcBef>
                <a:spcPct val="0"/>
              </a:spcBef>
              <a:buFont typeface="Wingdings" panose="05000000000000000000" pitchFamily="2" charset="2"/>
              <a:buChar char="Ø"/>
            </a:pPr>
            <a:r>
              <a:rPr lang="fr-CA" altLang="fr-FR" sz="1800" b="1" dirty="0">
                <a:latin typeface="Century Gothic" panose="020B0502020202020204" pitchFamily="34" charset="0"/>
              </a:rPr>
              <a:t>711 </a:t>
            </a:r>
            <a:r>
              <a:rPr lang="fr-CA" altLang="fr-FR" sz="1800" dirty="0">
                <a:latin typeface="Century Gothic" panose="020B0502020202020204" pitchFamily="34" charset="0"/>
              </a:rPr>
              <a:t>: Subventions </a:t>
            </a:r>
            <a:endParaRPr lang="fr-FR" altLang="fr-FR" sz="1800" dirty="0">
              <a:latin typeface="Century Gothic" panose="020B0502020202020204" pitchFamily="34" charset="0"/>
            </a:endParaRPr>
          </a:p>
          <a:p>
            <a:pPr marL="0" indent="0" algn="just">
              <a:spcBef>
                <a:spcPct val="0"/>
              </a:spcBef>
              <a:buNone/>
            </a:pPr>
            <a:endParaRPr lang="fr-FR" altLang="fr-FR" sz="1800" b="1" dirty="0">
              <a:solidFill>
                <a:schemeClr val="accent5"/>
              </a:solidFill>
              <a:latin typeface="Century Gothic" panose="020B0502020202020204" pitchFamily="34" charset="0"/>
            </a:endParaRPr>
          </a:p>
          <a:p>
            <a:pPr marL="0" indent="0" algn="just">
              <a:spcBef>
                <a:spcPct val="0"/>
              </a:spcBef>
              <a:buNone/>
            </a:pPr>
            <a:endParaRPr lang="fr-FR" altLang="fr-FR" sz="1800" dirty="0">
              <a:latin typeface="Century Gothic" panose="020B0502020202020204" pitchFamily="34" charset="0"/>
            </a:endParaRP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8</a:t>
            </a:fld>
            <a:endParaRPr lang="fr-FR"/>
          </a:p>
        </p:txBody>
      </p:sp>
      <p:sp>
        <p:nvSpPr>
          <p:cNvPr id="6" name="Espace réservé du contenu 1"/>
          <p:cNvSpPr txBox="1"/>
          <p:nvPr/>
        </p:nvSpPr>
        <p:spPr>
          <a:xfrm>
            <a:off x="0" y="369147"/>
            <a:ext cx="11570329"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latin typeface="Century Gothic" panose="020B0502020202020204" pitchFamily="34" charset="0"/>
              </a:rPr>
              <a:t>La nomenclature comptable</a:t>
            </a:r>
          </a:p>
        </p:txBody>
      </p:sp>
      <p:pic>
        <p:nvPicPr>
          <p:cNvPr id="2" name="Image 1">
            <a:extLst>
              <a:ext uri="{FF2B5EF4-FFF2-40B4-BE49-F238E27FC236}">
                <a16:creationId xmlns:a16="http://schemas.microsoft.com/office/drawing/2014/main" xmlns="" id="{DF7D9AE8-D93E-B160-0501-B73F4941DF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Tree>
    <p:extLst>
      <p:ext uri="{BB962C8B-B14F-4D97-AF65-F5344CB8AC3E}">
        <p14:creationId xmlns:p14="http://schemas.microsoft.com/office/powerpoint/2010/main" val="3399501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2962" y="1814946"/>
            <a:ext cx="11544300" cy="3779206"/>
          </a:xfrm>
        </p:spPr>
        <p:txBody>
          <a:bodyPr>
            <a:noAutofit/>
          </a:bodyPr>
          <a:lstStyle/>
          <a:p>
            <a:pPr marL="0" indent="0" algn="just">
              <a:spcAft>
                <a:spcPts val="1200"/>
              </a:spcAft>
              <a:buNone/>
              <a:defRPr/>
            </a:pPr>
            <a:r>
              <a:rPr lang="fr-FR" sz="2000" b="1" dirty="0">
                <a:latin typeface="Century Gothic" panose="020B0502020202020204" pitchFamily="34" charset="0"/>
                <a:sym typeface="Wingdings" panose="05000000000000000000" pitchFamily="2" charset="2"/>
              </a:rPr>
              <a:t>Le principe de la comptabilité d’engagement </a:t>
            </a:r>
          </a:p>
          <a:p>
            <a:pPr marL="0" indent="0">
              <a:buNone/>
            </a:pPr>
            <a:r>
              <a:rPr lang="fr-FR" sz="1600" dirty="0">
                <a:latin typeface="Century Gothic" panose="020B0502020202020204" pitchFamily="34" charset="0"/>
              </a:rPr>
              <a:t>La comptabilité d'engagement en copropriété est un principe comptable qui consiste à </a:t>
            </a:r>
            <a:r>
              <a:rPr lang="fr-FR" sz="1600" b="1" dirty="0">
                <a:solidFill>
                  <a:srgbClr val="0070C0"/>
                </a:solidFill>
                <a:latin typeface="Century Gothic" panose="020B0502020202020204" pitchFamily="34" charset="0"/>
              </a:rPr>
              <a:t>enregistrer les opérations au moment où elles sont engagées, c'est-à-dire lorsque la dépense ou la recette devient certaine, même si le paiement ou l'encaissement n'a pas encore eu lieu.</a:t>
            </a:r>
            <a:r>
              <a:rPr lang="fr-FR" sz="1600" dirty="0">
                <a:solidFill>
                  <a:srgbClr val="0070C0"/>
                </a:solidFill>
                <a:latin typeface="Century Gothic" panose="020B0502020202020204" pitchFamily="34" charset="0"/>
              </a:rPr>
              <a:t> </a:t>
            </a:r>
            <a:r>
              <a:rPr lang="fr-FR" sz="1600" dirty="0">
                <a:latin typeface="Century Gothic" panose="020B0502020202020204" pitchFamily="34" charset="0"/>
              </a:rPr>
              <a:t>Ce système permet de mieux refléter la réalité financière d'une copropriété à un instant donné.</a:t>
            </a:r>
          </a:p>
          <a:p>
            <a:pPr marL="0" indent="0">
              <a:buNone/>
            </a:pPr>
            <a:endParaRPr lang="fr-FR" sz="1600" dirty="0">
              <a:latin typeface="Century Gothic" panose="020B0502020202020204" pitchFamily="34" charset="0"/>
            </a:endParaRPr>
          </a:p>
          <a:p>
            <a:pPr marL="0" indent="0">
              <a:buNone/>
            </a:pPr>
            <a:r>
              <a:rPr lang="fr-FR" sz="1600" b="1" dirty="0">
                <a:latin typeface="Century Gothic" panose="020B0502020202020204" pitchFamily="34" charset="0"/>
              </a:rPr>
              <a:t>En pratique :</a:t>
            </a:r>
            <a:endParaRPr lang="fr-FR" sz="1600" dirty="0">
              <a:latin typeface="Century Gothic" panose="020B0502020202020204" pitchFamily="34" charset="0"/>
            </a:endParaRPr>
          </a:p>
          <a:p>
            <a:pPr lvl="0"/>
            <a:r>
              <a:rPr lang="fr-FR" sz="1600" b="1" dirty="0">
                <a:solidFill>
                  <a:schemeClr val="accent5">
                    <a:lumMod val="50000"/>
                  </a:schemeClr>
                </a:solidFill>
                <a:latin typeface="Century Gothic" panose="020B0502020202020204" pitchFamily="34" charset="0"/>
              </a:rPr>
              <a:t>Enregistrement des charges et des produits</a:t>
            </a:r>
            <a:r>
              <a:rPr lang="fr-FR" sz="1600" dirty="0">
                <a:solidFill>
                  <a:schemeClr val="accent5">
                    <a:lumMod val="50000"/>
                  </a:schemeClr>
                </a:solidFill>
                <a:latin typeface="Century Gothic" panose="020B0502020202020204" pitchFamily="34" charset="0"/>
              </a:rPr>
              <a:t> </a:t>
            </a:r>
            <a:r>
              <a:rPr lang="fr-FR" sz="1600" dirty="0">
                <a:latin typeface="Century Gothic" panose="020B0502020202020204" pitchFamily="34" charset="0"/>
              </a:rPr>
              <a:t>: </a:t>
            </a:r>
            <a:r>
              <a:rPr lang="fr-FR" sz="1600" b="1" dirty="0">
                <a:latin typeface="Century Gothic" panose="020B0502020202020204" pitchFamily="34" charset="0"/>
              </a:rPr>
              <a:t>Les charges </a:t>
            </a:r>
            <a:r>
              <a:rPr lang="fr-FR" sz="1600" dirty="0">
                <a:latin typeface="Century Gothic" panose="020B0502020202020204" pitchFamily="34" charset="0"/>
              </a:rPr>
              <a:t>(factures des prestataires, travaux, etc.) et </a:t>
            </a:r>
            <a:r>
              <a:rPr lang="fr-FR" sz="1600" b="1" dirty="0">
                <a:latin typeface="Century Gothic" panose="020B0502020202020204" pitchFamily="34" charset="0"/>
              </a:rPr>
              <a:t>les produits</a:t>
            </a:r>
            <a:r>
              <a:rPr lang="fr-FR" sz="1600" dirty="0">
                <a:latin typeface="Century Gothic" panose="020B0502020202020204" pitchFamily="34" charset="0"/>
              </a:rPr>
              <a:t> (appels de fonds aux copropriétaires) sont comptabilisés dès qu'ils sont engagés, sans attendre leur règlement.</a:t>
            </a:r>
          </a:p>
          <a:p>
            <a:pPr marL="0" indent="0" algn="just">
              <a:spcAft>
                <a:spcPts val="1200"/>
              </a:spcAft>
              <a:buNone/>
              <a:defRPr/>
            </a:pPr>
            <a:endParaRPr lang="fr-CA" sz="2000" b="1" dirty="0">
              <a:latin typeface="Century Gothic" panose="020B0502020202020204" pitchFamily="34" charset="0"/>
              <a:sym typeface="Wingdings" panose="05000000000000000000" pitchFamily="2" charset="2"/>
            </a:endParaRPr>
          </a:p>
          <a:p>
            <a:pPr marL="0" indent="0" algn="just">
              <a:spcAft>
                <a:spcPts val="1200"/>
              </a:spcAft>
              <a:buNone/>
              <a:defRPr/>
            </a:pPr>
            <a:r>
              <a:rPr lang="fr-CA" sz="2000" b="1" dirty="0">
                <a:latin typeface="Century Gothic" panose="020B0502020202020204" pitchFamily="34" charset="0"/>
                <a:sym typeface="Wingdings" panose="05000000000000000000" pitchFamily="2" charset="2"/>
              </a:rPr>
              <a:t>Engagement : enregistrement d’une facture ou d’un appel de fonds indépendamment du paiement</a:t>
            </a:r>
          </a:p>
        </p:txBody>
      </p:sp>
      <p:sp>
        <p:nvSpPr>
          <p:cNvPr id="6" name="Espace réservé du contenu 1"/>
          <p:cNvSpPr txBox="1"/>
          <p:nvPr/>
        </p:nvSpPr>
        <p:spPr>
          <a:xfrm>
            <a:off x="0" y="369147"/>
            <a:ext cx="11544300" cy="457048"/>
          </a:xfrm>
          <a:prstGeom prst="rect">
            <a:avLst/>
          </a:prstGeom>
          <a:solidFill>
            <a:schemeClr val="bg1"/>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latin typeface="Century Gothic" panose="020B0502020202020204" pitchFamily="34" charset="0"/>
              </a:rPr>
              <a:t>La comptabilité d’engagement</a:t>
            </a: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9</a:t>
            </a:fld>
            <a:endParaRPr lang="fr-FR"/>
          </a:p>
        </p:txBody>
      </p:sp>
      <p:pic>
        <p:nvPicPr>
          <p:cNvPr id="2" name="Image 1">
            <a:extLst>
              <a:ext uri="{FF2B5EF4-FFF2-40B4-BE49-F238E27FC236}">
                <a16:creationId xmlns:a16="http://schemas.microsoft.com/office/drawing/2014/main" xmlns="" id="{E97CD5C7-AC3F-289F-0C46-1FA7D90DA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9424" y="142593"/>
            <a:ext cx="929138" cy="910156"/>
          </a:xfrm>
          <a:prstGeom prst="rect">
            <a:avLst/>
          </a:prstGeom>
        </p:spPr>
      </p:pic>
    </p:spTree>
    <p:extLst>
      <p:ext uri="{BB962C8B-B14F-4D97-AF65-F5344CB8AC3E}">
        <p14:creationId xmlns:p14="http://schemas.microsoft.com/office/powerpoint/2010/main" val="11974432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TotalTime>
  <Words>3858</Words>
  <Application>Microsoft Office PowerPoint</Application>
  <PresentationFormat>Grand écran</PresentationFormat>
  <Paragraphs>435</Paragraphs>
  <Slides>29</Slides>
  <Notes>23</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29</vt:i4>
      </vt:variant>
    </vt:vector>
  </HeadingPairs>
  <TitlesOfParts>
    <vt:vector size="41" baseType="lpstr">
      <vt:lpstr>MS PGothic</vt:lpstr>
      <vt:lpstr>MS PGothic</vt:lpstr>
      <vt:lpstr>Arial</vt:lpstr>
      <vt:lpstr>Arial Black</vt:lpstr>
      <vt:lpstr>Arial Rounded MT Bold</vt:lpstr>
      <vt:lpstr>Batang</vt:lpstr>
      <vt:lpstr>Calibri</vt:lpstr>
      <vt:lpstr>Century Gothic</vt:lpstr>
      <vt:lpstr>sourcesanspro</vt:lpstr>
      <vt:lpstr>Times New Roman</vt:lpstr>
      <vt:lpstr>Wingdings</vt:lpstr>
      <vt:lpstr>Nouvelle présentation</vt:lpstr>
      <vt:lpstr>Présentation PowerPoint</vt:lpstr>
      <vt:lpstr>Les principes à connaitre pour pouvoir exploiter le grand livre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Vos Questions ?</vt:lpstr>
      <vt:lpstr>Analyse en séance des documents comptables : Le grand livre et la balance     </vt:lpstr>
      <vt:lpstr>Présentation PowerPoint</vt:lpstr>
      <vt:lpstr>Présentation PowerPoint</vt:lpstr>
      <vt:lpstr>Présentation PowerPoint</vt:lpstr>
      <vt:lpstr>Présentation PowerPoint</vt:lpstr>
      <vt:lpstr>Présentation PowerPoint</vt:lpstr>
      <vt:lpstr>Vos Questions ?</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Assitan NIAKATE</cp:lastModifiedBy>
  <cp:revision>15</cp:revision>
  <dcterms:created xsi:type="dcterms:W3CDTF">2025-03-31T08:37:18Z</dcterms:created>
  <dcterms:modified xsi:type="dcterms:W3CDTF">2025-04-08T10:55:18Z</dcterms:modified>
</cp:coreProperties>
</file>