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514" r:id="rId3"/>
    <p:sldId id="820" r:id="rId4"/>
    <p:sldId id="806" r:id="rId5"/>
    <p:sldId id="807" r:id="rId6"/>
    <p:sldId id="808" r:id="rId7"/>
    <p:sldId id="809" r:id="rId8"/>
    <p:sldId id="810" r:id="rId9"/>
    <p:sldId id="811" r:id="rId10"/>
    <p:sldId id="812" r:id="rId11"/>
    <p:sldId id="813" r:id="rId12"/>
    <p:sldId id="814" r:id="rId13"/>
    <p:sldId id="815" r:id="rId14"/>
    <p:sldId id="816" r:id="rId15"/>
    <p:sldId id="817" r:id="rId16"/>
    <p:sldId id="818" r:id="rId17"/>
    <p:sldId id="819" r:id="rId1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94660"/>
  </p:normalViewPr>
  <p:slideViewPr>
    <p:cSldViewPr snapToGrid="0">
      <p:cViewPr varScale="1">
        <p:scale>
          <a:sx n="106" d="100"/>
          <a:sy n="106" d="100"/>
        </p:scale>
        <p:origin x="67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3916" y="2130154"/>
            <a:ext cx="10364168" cy="1470687"/>
          </a:xfrm>
          <a:prstGeom prst="rect">
            <a:avLst/>
          </a:prstGeom>
        </p:spPr>
        <p:txBody>
          <a:bodyPr/>
          <a:lstStyle>
            <a:lvl1pPr>
              <a:defRPr sz="5061">
                <a:latin typeface="Arial Rounded MT Bold" pitchFamily="34" charset="0"/>
              </a:defRPr>
            </a:lvl1pPr>
          </a:lstStyle>
          <a:p>
            <a:r>
              <a:rPr lang="fr-FR"/>
              <a:t>Modifiez le style du titre</a:t>
            </a:r>
          </a:p>
        </p:txBody>
      </p:sp>
      <p:sp>
        <p:nvSpPr>
          <p:cNvPr id="3" name="Sous-titre 2"/>
          <p:cNvSpPr>
            <a:spLocks noGrp="1"/>
          </p:cNvSpPr>
          <p:nvPr>
            <p:ph type="subTitle" idx="1"/>
          </p:nvPr>
        </p:nvSpPr>
        <p:spPr>
          <a:xfrm>
            <a:off x="1829322" y="3886498"/>
            <a:ext cx="8533357" cy="1751881"/>
          </a:xfrm>
          <a:prstGeom prst="rect">
            <a:avLst/>
          </a:prstGeom>
        </p:spPr>
        <p:txBody>
          <a:bodyPr/>
          <a:lstStyle>
            <a:lvl1pPr marL="0" indent="0" algn="ctr">
              <a:buNone/>
              <a:defRPr sz="2812">
                <a:latin typeface="Arial Rounded MT Bold" pitchFamily="34" charset="0"/>
              </a:defRPr>
            </a:lvl1pPr>
            <a:lvl2pPr marL="321366" indent="0" algn="ctr">
              <a:buNone/>
              <a:defRPr/>
            </a:lvl2pPr>
            <a:lvl3pPr marL="642732" indent="0" algn="ctr">
              <a:buNone/>
              <a:defRPr/>
            </a:lvl3pPr>
            <a:lvl4pPr marL="964098" indent="0" algn="ctr">
              <a:buNone/>
              <a:defRPr/>
            </a:lvl4pPr>
            <a:lvl5pPr marL="1285464" indent="0" algn="ctr">
              <a:buNone/>
              <a:defRPr/>
            </a:lvl5pPr>
            <a:lvl6pPr marL="1606829" indent="0" algn="ctr">
              <a:buNone/>
              <a:defRPr/>
            </a:lvl6pPr>
            <a:lvl7pPr marL="1928195" indent="0" algn="ctr">
              <a:buNone/>
              <a:defRPr/>
            </a:lvl7pPr>
            <a:lvl8pPr marL="2249561" indent="0" algn="ctr">
              <a:buNone/>
              <a:defRPr/>
            </a:lvl8pPr>
            <a:lvl9pPr marL="2570927" indent="0" algn="ctr">
              <a:buNone/>
              <a:defRPr/>
            </a:lvl9pPr>
          </a:lstStyle>
          <a:p>
            <a:r>
              <a:rPr lang="fr-FR" dirty="0"/>
              <a:t>Modifiez le style des sous-titres du masque</a:t>
            </a:r>
          </a:p>
        </p:txBody>
      </p:sp>
    </p:spTree>
    <p:extLst>
      <p:ext uri="{BB962C8B-B14F-4D97-AF65-F5344CB8AC3E}">
        <p14:creationId xmlns:p14="http://schemas.microsoft.com/office/powerpoint/2010/main" val="2859269182"/>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610270" y="274499"/>
            <a:ext cx="10971460" cy="1142628"/>
          </a:xfrm>
          <a:prstGeom prst="rect">
            <a:avLst/>
          </a:prstGeom>
        </p:spPr>
        <p:txBody>
          <a:bodyPr/>
          <a:lstStyle/>
          <a:p>
            <a:r>
              <a:rPr lang="fr-FR"/>
              <a:t>Modifiez le style du titre</a:t>
            </a:r>
          </a:p>
        </p:txBody>
      </p:sp>
      <p:sp>
        <p:nvSpPr>
          <p:cNvPr id="3" name="Espace réservé du texte vertical 2"/>
          <p:cNvSpPr>
            <a:spLocks noGrp="1"/>
          </p:cNvSpPr>
          <p:nvPr>
            <p:ph type="body" orient="vert" idx="1"/>
          </p:nvPr>
        </p:nvSpPr>
        <p:spPr>
          <a:xfrm>
            <a:off x="610270" y="1600126"/>
            <a:ext cx="10971460" cy="4525878"/>
          </a:xfrm>
          <a:prstGeom prst="rect">
            <a:avLst/>
          </a:prstGeo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pic>
        <p:nvPicPr>
          <p:cNvPr id="4" name="Imag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7162" y="6413046"/>
            <a:ext cx="539634" cy="429828"/>
          </a:xfrm>
          <a:prstGeom prst="rect">
            <a:avLst/>
          </a:prstGeom>
        </p:spPr>
      </p:pic>
    </p:spTree>
    <p:extLst>
      <p:ext uri="{BB962C8B-B14F-4D97-AF65-F5344CB8AC3E}">
        <p14:creationId xmlns:p14="http://schemas.microsoft.com/office/powerpoint/2010/main" val="2718780310"/>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982" y="274499"/>
            <a:ext cx="2741749" cy="5851505"/>
          </a:xfrm>
          <a:prstGeom prst="rect">
            <a:avLst/>
          </a:prstGeom>
        </p:spPr>
        <p:txBody>
          <a:bodyPr vert="eaVert"/>
          <a:lstStyle/>
          <a:p>
            <a:r>
              <a:rPr lang="fr-FR"/>
              <a:t>Modifiez le style du titre</a:t>
            </a:r>
          </a:p>
        </p:txBody>
      </p:sp>
      <p:sp>
        <p:nvSpPr>
          <p:cNvPr id="3" name="Espace réservé du texte vertical 2"/>
          <p:cNvSpPr>
            <a:spLocks noGrp="1"/>
          </p:cNvSpPr>
          <p:nvPr>
            <p:ph type="body" orient="vert" idx="1"/>
          </p:nvPr>
        </p:nvSpPr>
        <p:spPr>
          <a:xfrm>
            <a:off x="610270" y="274499"/>
            <a:ext cx="8086819" cy="5851505"/>
          </a:xfrm>
          <a:prstGeom prst="rect">
            <a:avLst/>
          </a:prstGeo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pic>
        <p:nvPicPr>
          <p:cNvPr id="4" name="Imag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7162" y="6413046"/>
            <a:ext cx="539634" cy="429828"/>
          </a:xfrm>
          <a:prstGeom prst="rect">
            <a:avLst/>
          </a:prstGeom>
        </p:spPr>
      </p:pic>
    </p:spTree>
    <p:extLst>
      <p:ext uri="{BB962C8B-B14F-4D97-AF65-F5344CB8AC3E}">
        <p14:creationId xmlns:p14="http://schemas.microsoft.com/office/powerpoint/2010/main" val="319961853"/>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E7BC9F-BFD2-4B3A-9646-3D156462F775}"/>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921C7384-7FC9-40D7-8EC9-C3B8574867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3EFD0D06-6728-4ABC-8489-734EB747AFDE}"/>
              </a:ext>
            </a:extLst>
          </p:cNvPr>
          <p:cNvSpPr>
            <a:spLocks noGrp="1"/>
          </p:cNvSpPr>
          <p:nvPr>
            <p:ph type="dt" sz="half" idx="10"/>
          </p:nvPr>
        </p:nvSpPr>
        <p:spPr/>
        <p:txBody>
          <a:bodyPr/>
          <a:lstStyle/>
          <a:p>
            <a:fld id="{E3EDC081-9239-47A4-94E9-512BCEB993D1}" type="datetimeFigureOut">
              <a:rPr lang="fr-FR" smtClean="0">
                <a:solidFill>
                  <a:prstClr val="black">
                    <a:tint val="75000"/>
                  </a:prstClr>
                </a:solidFill>
              </a:rPr>
              <a:pPr/>
              <a:t>03/04/2025</a:t>
            </a:fld>
            <a:endParaRPr lang="fr-FR">
              <a:solidFill>
                <a:prstClr val="black">
                  <a:tint val="75000"/>
                </a:prstClr>
              </a:solidFill>
            </a:endParaRPr>
          </a:p>
        </p:txBody>
      </p:sp>
      <p:sp>
        <p:nvSpPr>
          <p:cNvPr id="5" name="Espace réservé du pied de page 4">
            <a:extLst>
              <a:ext uri="{FF2B5EF4-FFF2-40B4-BE49-F238E27FC236}">
                <a16:creationId xmlns:a16="http://schemas.microsoft.com/office/drawing/2014/main" id="{D70771C4-A583-44C9-A4C0-084DDA67CA2B}"/>
              </a:ext>
            </a:extLst>
          </p:cNvPr>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a:extLst>
              <a:ext uri="{FF2B5EF4-FFF2-40B4-BE49-F238E27FC236}">
                <a16:creationId xmlns:a16="http://schemas.microsoft.com/office/drawing/2014/main" id="{42339B5D-D30D-4A9D-9C9C-030CB3C360EE}"/>
              </a:ext>
            </a:extLst>
          </p:cNvPr>
          <p:cNvSpPr>
            <a:spLocks noGrp="1"/>
          </p:cNvSpPr>
          <p:nvPr>
            <p:ph type="sldNum" sz="quarter" idx="12"/>
          </p:nvPr>
        </p:nvSpPr>
        <p:spPr/>
        <p:txBody>
          <a:bodyPr/>
          <a:lstStyle/>
          <a:p>
            <a:fld id="{9098F8EB-30EE-4557-8E65-A6ED0F2568DF}"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2604451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70E53C-5945-4131-9856-A463AE1553F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E407398-B5A8-4FE2-BEC1-9996E51ACD8C}"/>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3B64A19-7DE6-4251-8A9B-C5DB2EE136EC}"/>
              </a:ext>
            </a:extLst>
          </p:cNvPr>
          <p:cNvSpPr>
            <a:spLocks noGrp="1"/>
          </p:cNvSpPr>
          <p:nvPr>
            <p:ph type="dt" sz="half" idx="10"/>
          </p:nvPr>
        </p:nvSpPr>
        <p:spPr/>
        <p:txBody>
          <a:bodyPr/>
          <a:lstStyle/>
          <a:p>
            <a:fld id="{E3EDC081-9239-47A4-94E9-512BCEB993D1}" type="datetimeFigureOut">
              <a:rPr lang="fr-FR" smtClean="0">
                <a:solidFill>
                  <a:prstClr val="black">
                    <a:tint val="75000"/>
                  </a:prstClr>
                </a:solidFill>
              </a:rPr>
              <a:pPr/>
              <a:t>03/04/2025</a:t>
            </a:fld>
            <a:endParaRPr lang="fr-FR">
              <a:solidFill>
                <a:prstClr val="black">
                  <a:tint val="75000"/>
                </a:prstClr>
              </a:solidFill>
            </a:endParaRPr>
          </a:p>
        </p:txBody>
      </p:sp>
      <p:sp>
        <p:nvSpPr>
          <p:cNvPr id="5" name="Espace réservé du pied de page 4">
            <a:extLst>
              <a:ext uri="{FF2B5EF4-FFF2-40B4-BE49-F238E27FC236}">
                <a16:creationId xmlns:a16="http://schemas.microsoft.com/office/drawing/2014/main" id="{C0691B37-8A7F-4F73-AD06-B55619FC5728}"/>
              </a:ext>
            </a:extLst>
          </p:cNvPr>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a:extLst>
              <a:ext uri="{FF2B5EF4-FFF2-40B4-BE49-F238E27FC236}">
                <a16:creationId xmlns:a16="http://schemas.microsoft.com/office/drawing/2014/main" id="{80E41856-DF20-4978-B1AA-A9F2A62F384E}"/>
              </a:ext>
            </a:extLst>
          </p:cNvPr>
          <p:cNvSpPr>
            <a:spLocks noGrp="1"/>
          </p:cNvSpPr>
          <p:nvPr>
            <p:ph type="sldNum" sz="quarter" idx="12"/>
          </p:nvPr>
        </p:nvSpPr>
        <p:spPr/>
        <p:txBody>
          <a:bodyPr/>
          <a:lstStyle/>
          <a:p>
            <a:fld id="{9098F8EB-30EE-4557-8E65-A6ED0F2568DF}"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5099959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588C43-9DBB-4D89-9BB3-2DD8A463B87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AFEB303-8D5F-41E0-8F7B-A41FF7F125B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73ECB8BF-B76E-4D35-9728-A0DCDF0FAD78}"/>
              </a:ext>
            </a:extLst>
          </p:cNvPr>
          <p:cNvSpPr>
            <a:spLocks noGrp="1"/>
          </p:cNvSpPr>
          <p:nvPr>
            <p:ph type="dt" sz="half" idx="10"/>
          </p:nvPr>
        </p:nvSpPr>
        <p:spPr/>
        <p:txBody>
          <a:bodyPr/>
          <a:lstStyle/>
          <a:p>
            <a:fld id="{E3EDC081-9239-47A4-94E9-512BCEB993D1}" type="datetimeFigureOut">
              <a:rPr lang="fr-FR" smtClean="0">
                <a:solidFill>
                  <a:prstClr val="black">
                    <a:tint val="75000"/>
                  </a:prstClr>
                </a:solidFill>
              </a:rPr>
              <a:pPr/>
              <a:t>03/04/2025</a:t>
            </a:fld>
            <a:endParaRPr lang="fr-FR">
              <a:solidFill>
                <a:prstClr val="black">
                  <a:tint val="75000"/>
                </a:prstClr>
              </a:solidFill>
            </a:endParaRPr>
          </a:p>
        </p:txBody>
      </p:sp>
      <p:sp>
        <p:nvSpPr>
          <p:cNvPr id="5" name="Espace réservé du pied de page 4">
            <a:extLst>
              <a:ext uri="{FF2B5EF4-FFF2-40B4-BE49-F238E27FC236}">
                <a16:creationId xmlns:a16="http://schemas.microsoft.com/office/drawing/2014/main" id="{0593869C-031B-44C3-A93E-7054BE045952}"/>
              </a:ext>
            </a:extLst>
          </p:cNvPr>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a:extLst>
              <a:ext uri="{FF2B5EF4-FFF2-40B4-BE49-F238E27FC236}">
                <a16:creationId xmlns:a16="http://schemas.microsoft.com/office/drawing/2014/main" id="{DEFF153F-8932-4F0B-915B-1FD7A921519E}"/>
              </a:ext>
            </a:extLst>
          </p:cNvPr>
          <p:cNvSpPr>
            <a:spLocks noGrp="1"/>
          </p:cNvSpPr>
          <p:nvPr>
            <p:ph type="sldNum" sz="quarter" idx="12"/>
          </p:nvPr>
        </p:nvSpPr>
        <p:spPr/>
        <p:txBody>
          <a:bodyPr/>
          <a:lstStyle/>
          <a:p>
            <a:fld id="{9098F8EB-30EE-4557-8E65-A6ED0F2568DF}"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505477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17BDA6-749E-41EB-8A46-1A3B35EA7E9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3E944A2-EB2C-4047-BE7E-9B5ED8224B0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14EF7957-364F-439B-A289-2C023E193363}"/>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939BA674-6C27-4324-97B9-06EFF2EF7B76}"/>
              </a:ext>
            </a:extLst>
          </p:cNvPr>
          <p:cNvSpPr>
            <a:spLocks noGrp="1"/>
          </p:cNvSpPr>
          <p:nvPr>
            <p:ph type="dt" sz="half" idx="10"/>
          </p:nvPr>
        </p:nvSpPr>
        <p:spPr/>
        <p:txBody>
          <a:bodyPr/>
          <a:lstStyle/>
          <a:p>
            <a:fld id="{E3EDC081-9239-47A4-94E9-512BCEB993D1}" type="datetimeFigureOut">
              <a:rPr lang="fr-FR" smtClean="0">
                <a:solidFill>
                  <a:prstClr val="black">
                    <a:tint val="75000"/>
                  </a:prstClr>
                </a:solidFill>
              </a:rPr>
              <a:pPr/>
              <a:t>03/04/2025</a:t>
            </a:fld>
            <a:endParaRPr lang="fr-FR">
              <a:solidFill>
                <a:prstClr val="black">
                  <a:tint val="75000"/>
                </a:prstClr>
              </a:solidFill>
            </a:endParaRPr>
          </a:p>
        </p:txBody>
      </p:sp>
      <p:sp>
        <p:nvSpPr>
          <p:cNvPr id="6" name="Espace réservé du pied de page 5">
            <a:extLst>
              <a:ext uri="{FF2B5EF4-FFF2-40B4-BE49-F238E27FC236}">
                <a16:creationId xmlns:a16="http://schemas.microsoft.com/office/drawing/2014/main" id="{2390C613-E94A-4999-B351-178F7CA62068}"/>
              </a:ext>
            </a:extLst>
          </p:cNvPr>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a:extLst>
              <a:ext uri="{FF2B5EF4-FFF2-40B4-BE49-F238E27FC236}">
                <a16:creationId xmlns:a16="http://schemas.microsoft.com/office/drawing/2014/main" id="{D29E7B21-454B-49D6-A216-A32770635C02}"/>
              </a:ext>
            </a:extLst>
          </p:cNvPr>
          <p:cNvSpPr>
            <a:spLocks noGrp="1"/>
          </p:cNvSpPr>
          <p:nvPr>
            <p:ph type="sldNum" sz="quarter" idx="12"/>
          </p:nvPr>
        </p:nvSpPr>
        <p:spPr/>
        <p:txBody>
          <a:bodyPr/>
          <a:lstStyle/>
          <a:p>
            <a:fld id="{9098F8EB-30EE-4557-8E65-A6ED0F2568DF}"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883456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D905EA-F355-4B94-8D9A-C41FB58E9CC7}"/>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7A94022-DBF5-4550-8B9B-5476B19909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8E765D2-A549-47CF-B30C-EF6A109EADE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80D6AE4-A8C7-43C3-B7EA-7F64178700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CBF67FDE-09AF-4B46-896B-69A174CDA00F}"/>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C71D228-0354-4C2D-8EA6-223AEA865C64}"/>
              </a:ext>
            </a:extLst>
          </p:cNvPr>
          <p:cNvSpPr>
            <a:spLocks noGrp="1"/>
          </p:cNvSpPr>
          <p:nvPr>
            <p:ph type="dt" sz="half" idx="10"/>
          </p:nvPr>
        </p:nvSpPr>
        <p:spPr/>
        <p:txBody>
          <a:bodyPr/>
          <a:lstStyle/>
          <a:p>
            <a:fld id="{E3EDC081-9239-47A4-94E9-512BCEB993D1}" type="datetimeFigureOut">
              <a:rPr lang="fr-FR" smtClean="0">
                <a:solidFill>
                  <a:prstClr val="black">
                    <a:tint val="75000"/>
                  </a:prstClr>
                </a:solidFill>
              </a:rPr>
              <a:pPr/>
              <a:t>03/04/2025</a:t>
            </a:fld>
            <a:endParaRPr lang="fr-FR">
              <a:solidFill>
                <a:prstClr val="black">
                  <a:tint val="75000"/>
                </a:prstClr>
              </a:solidFill>
            </a:endParaRPr>
          </a:p>
        </p:txBody>
      </p:sp>
      <p:sp>
        <p:nvSpPr>
          <p:cNvPr id="8" name="Espace réservé du pied de page 7">
            <a:extLst>
              <a:ext uri="{FF2B5EF4-FFF2-40B4-BE49-F238E27FC236}">
                <a16:creationId xmlns:a16="http://schemas.microsoft.com/office/drawing/2014/main" id="{91A570B7-ECF0-4EAE-B899-AE8CB0E6EC16}"/>
              </a:ext>
            </a:extLst>
          </p:cNvPr>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a:extLst>
              <a:ext uri="{FF2B5EF4-FFF2-40B4-BE49-F238E27FC236}">
                <a16:creationId xmlns:a16="http://schemas.microsoft.com/office/drawing/2014/main" id="{B50C2307-A601-4E0D-8578-CBC3678401B0}"/>
              </a:ext>
            </a:extLst>
          </p:cNvPr>
          <p:cNvSpPr>
            <a:spLocks noGrp="1"/>
          </p:cNvSpPr>
          <p:nvPr>
            <p:ph type="sldNum" sz="quarter" idx="12"/>
          </p:nvPr>
        </p:nvSpPr>
        <p:spPr/>
        <p:txBody>
          <a:bodyPr/>
          <a:lstStyle/>
          <a:p>
            <a:fld id="{9098F8EB-30EE-4557-8E65-A6ED0F2568DF}"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3651903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6CB09A-78EC-4D0B-9270-46404D726632}"/>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DC0DA7BC-48A2-42AE-A580-1035E1776442}"/>
              </a:ext>
            </a:extLst>
          </p:cNvPr>
          <p:cNvSpPr>
            <a:spLocks noGrp="1"/>
          </p:cNvSpPr>
          <p:nvPr>
            <p:ph type="dt" sz="half" idx="10"/>
          </p:nvPr>
        </p:nvSpPr>
        <p:spPr/>
        <p:txBody>
          <a:bodyPr/>
          <a:lstStyle/>
          <a:p>
            <a:fld id="{E3EDC081-9239-47A4-94E9-512BCEB993D1}" type="datetimeFigureOut">
              <a:rPr lang="fr-FR" smtClean="0">
                <a:solidFill>
                  <a:prstClr val="black">
                    <a:tint val="75000"/>
                  </a:prstClr>
                </a:solidFill>
              </a:rPr>
              <a:pPr/>
              <a:t>03/04/2025</a:t>
            </a:fld>
            <a:endParaRPr lang="fr-FR">
              <a:solidFill>
                <a:prstClr val="black">
                  <a:tint val="75000"/>
                </a:prstClr>
              </a:solidFill>
            </a:endParaRPr>
          </a:p>
        </p:txBody>
      </p:sp>
      <p:sp>
        <p:nvSpPr>
          <p:cNvPr id="4" name="Espace réservé du pied de page 3">
            <a:extLst>
              <a:ext uri="{FF2B5EF4-FFF2-40B4-BE49-F238E27FC236}">
                <a16:creationId xmlns:a16="http://schemas.microsoft.com/office/drawing/2014/main" id="{5A9CC564-AA6B-4B3F-8652-FDE654565DC1}"/>
              </a:ext>
            </a:extLst>
          </p:cNvPr>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a:extLst>
              <a:ext uri="{FF2B5EF4-FFF2-40B4-BE49-F238E27FC236}">
                <a16:creationId xmlns:a16="http://schemas.microsoft.com/office/drawing/2014/main" id="{0086CF2F-5AF6-44C0-8B97-0262F68973DE}"/>
              </a:ext>
            </a:extLst>
          </p:cNvPr>
          <p:cNvSpPr>
            <a:spLocks noGrp="1"/>
          </p:cNvSpPr>
          <p:nvPr>
            <p:ph type="sldNum" sz="quarter" idx="12"/>
          </p:nvPr>
        </p:nvSpPr>
        <p:spPr/>
        <p:txBody>
          <a:bodyPr/>
          <a:lstStyle/>
          <a:p>
            <a:fld id="{9098F8EB-30EE-4557-8E65-A6ED0F2568DF}"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3926661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A4D3FA7-447E-4779-A857-8786392E2310}"/>
              </a:ext>
            </a:extLst>
          </p:cNvPr>
          <p:cNvSpPr>
            <a:spLocks noGrp="1"/>
          </p:cNvSpPr>
          <p:nvPr>
            <p:ph type="dt" sz="half" idx="10"/>
          </p:nvPr>
        </p:nvSpPr>
        <p:spPr/>
        <p:txBody>
          <a:bodyPr/>
          <a:lstStyle/>
          <a:p>
            <a:fld id="{E3EDC081-9239-47A4-94E9-512BCEB993D1}" type="datetimeFigureOut">
              <a:rPr lang="fr-FR" smtClean="0">
                <a:solidFill>
                  <a:prstClr val="black">
                    <a:tint val="75000"/>
                  </a:prstClr>
                </a:solidFill>
              </a:rPr>
              <a:pPr/>
              <a:t>03/04/2025</a:t>
            </a:fld>
            <a:endParaRPr lang="fr-FR">
              <a:solidFill>
                <a:prstClr val="black">
                  <a:tint val="75000"/>
                </a:prstClr>
              </a:solidFill>
            </a:endParaRPr>
          </a:p>
        </p:txBody>
      </p:sp>
      <p:sp>
        <p:nvSpPr>
          <p:cNvPr id="3" name="Espace réservé du pied de page 2">
            <a:extLst>
              <a:ext uri="{FF2B5EF4-FFF2-40B4-BE49-F238E27FC236}">
                <a16:creationId xmlns:a16="http://schemas.microsoft.com/office/drawing/2014/main" id="{05AB8873-26AC-4C85-9B2B-8652B9F8F877}"/>
              </a:ext>
            </a:extLst>
          </p:cNvPr>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a:extLst>
              <a:ext uri="{FF2B5EF4-FFF2-40B4-BE49-F238E27FC236}">
                <a16:creationId xmlns:a16="http://schemas.microsoft.com/office/drawing/2014/main" id="{4A88B704-BACB-41B8-B154-25FB21C43F0D}"/>
              </a:ext>
            </a:extLst>
          </p:cNvPr>
          <p:cNvSpPr>
            <a:spLocks noGrp="1"/>
          </p:cNvSpPr>
          <p:nvPr>
            <p:ph type="sldNum" sz="quarter" idx="12"/>
          </p:nvPr>
        </p:nvSpPr>
        <p:spPr/>
        <p:txBody>
          <a:bodyPr/>
          <a:lstStyle/>
          <a:p>
            <a:fld id="{9098F8EB-30EE-4557-8E65-A6ED0F2568DF}"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4906738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58DA0A-9B81-4F52-AFC5-3A00795FCDD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C19176AE-B516-4926-BC69-E1F79AD9F9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8FA13B0-DF47-46CB-94A8-7A2B1312A3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3F22C3E-8D95-4194-A13B-FEEFC8F119DC}"/>
              </a:ext>
            </a:extLst>
          </p:cNvPr>
          <p:cNvSpPr>
            <a:spLocks noGrp="1"/>
          </p:cNvSpPr>
          <p:nvPr>
            <p:ph type="dt" sz="half" idx="10"/>
          </p:nvPr>
        </p:nvSpPr>
        <p:spPr/>
        <p:txBody>
          <a:bodyPr/>
          <a:lstStyle/>
          <a:p>
            <a:fld id="{E3EDC081-9239-47A4-94E9-512BCEB993D1}" type="datetimeFigureOut">
              <a:rPr lang="fr-FR" smtClean="0">
                <a:solidFill>
                  <a:prstClr val="black">
                    <a:tint val="75000"/>
                  </a:prstClr>
                </a:solidFill>
              </a:rPr>
              <a:pPr/>
              <a:t>03/04/2025</a:t>
            </a:fld>
            <a:endParaRPr lang="fr-FR">
              <a:solidFill>
                <a:prstClr val="black">
                  <a:tint val="75000"/>
                </a:prstClr>
              </a:solidFill>
            </a:endParaRPr>
          </a:p>
        </p:txBody>
      </p:sp>
      <p:sp>
        <p:nvSpPr>
          <p:cNvPr id="6" name="Espace réservé du pied de page 5">
            <a:extLst>
              <a:ext uri="{FF2B5EF4-FFF2-40B4-BE49-F238E27FC236}">
                <a16:creationId xmlns:a16="http://schemas.microsoft.com/office/drawing/2014/main" id="{1E6175C9-0EF2-49EB-9322-21EE6A0D6A50}"/>
              </a:ext>
            </a:extLst>
          </p:cNvPr>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a:extLst>
              <a:ext uri="{FF2B5EF4-FFF2-40B4-BE49-F238E27FC236}">
                <a16:creationId xmlns:a16="http://schemas.microsoft.com/office/drawing/2014/main" id="{00F5D6E1-F340-4458-9547-3BEEB39705D2}"/>
              </a:ext>
            </a:extLst>
          </p:cNvPr>
          <p:cNvSpPr>
            <a:spLocks noGrp="1"/>
          </p:cNvSpPr>
          <p:nvPr>
            <p:ph type="sldNum" sz="quarter" idx="12"/>
          </p:nvPr>
        </p:nvSpPr>
        <p:spPr/>
        <p:txBody>
          <a:bodyPr/>
          <a:lstStyle/>
          <a:p>
            <a:fld id="{9098F8EB-30EE-4557-8E65-A6ED0F2568DF}"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384167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10270" y="274499"/>
            <a:ext cx="10971460" cy="1142628"/>
          </a:xfrm>
          <a:prstGeom prst="rect">
            <a:avLst/>
          </a:prstGeom>
        </p:spPr>
        <p:txBody>
          <a:bodyPr/>
          <a:lstStyle/>
          <a:p>
            <a:r>
              <a:rPr lang="fr-FR"/>
              <a:t>Modifiez le style du titre</a:t>
            </a:r>
          </a:p>
        </p:txBody>
      </p:sp>
      <p:sp>
        <p:nvSpPr>
          <p:cNvPr id="3" name="Espace réservé du contenu 2"/>
          <p:cNvSpPr>
            <a:spLocks noGrp="1"/>
          </p:cNvSpPr>
          <p:nvPr>
            <p:ph idx="1"/>
          </p:nvPr>
        </p:nvSpPr>
        <p:spPr>
          <a:xfrm>
            <a:off x="610270" y="1600126"/>
            <a:ext cx="10971460" cy="4525878"/>
          </a:xfrm>
          <a:prstGeom prst="rect">
            <a:avLst/>
          </a:prstGeom>
        </p:spPr>
        <p:txBody>
          <a:bodyPr/>
          <a:lstStyle>
            <a:lvl1pPr>
              <a:defRPr>
                <a:latin typeface="Arial Rounded MT Bold" pitchFamily="34" charset="0"/>
              </a:defRPr>
            </a:lvl1pPr>
            <a:lvl2pPr marL="743159" indent="-285659">
              <a:buClr>
                <a:schemeClr val="accent1">
                  <a:lumMod val="50000"/>
                </a:schemeClr>
              </a:buClr>
              <a:buFont typeface="Wingdings" pitchFamily="2" charset="2"/>
              <a:buChar char="q"/>
              <a:defRPr>
                <a:latin typeface="Arial Rounded MT Bold" pitchFamily="34" charset="0"/>
              </a:defRPr>
            </a:lvl2pPr>
            <a:lvl3pPr>
              <a:buClr>
                <a:schemeClr val="bg2">
                  <a:lumMod val="75000"/>
                </a:schemeClr>
              </a:buClr>
              <a:defRPr>
                <a:latin typeface="Arial Rounded MT Bold" pitchFamily="34" charset="0"/>
              </a:defRPr>
            </a:lvl3pPr>
            <a:lvl4pPr>
              <a:defRPr>
                <a:latin typeface="Arial Rounded MT Bold" pitchFamily="34" charset="0"/>
              </a:defRPr>
            </a:lvl4pPr>
            <a:lvl5pPr>
              <a:defRPr>
                <a:latin typeface="Arial Rounded MT Bold" pitchFamily="34" charset="0"/>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pic>
        <p:nvPicPr>
          <p:cNvPr id="4" name="Imag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7162" y="6413046"/>
            <a:ext cx="539634" cy="429828"/>
          </a:xfrm>
          <a:prstGeom prst="rect">
            <a:avLst/>
          </a:prstGeom>
        </p:spPr>
      </p:pic>
    </p:spTree>
    <p:extLst>
      <p:ext uri="{BB962C8B-B14F-4D97-AF65-F5344CB8AC3E}">
        <p14:creationId xmlns:p14="http://schemas.microsoft.com/office/powerpoint/2010/main" val="556415480"/>
      </p:ext>
    </p:extLst>
  </p:cSld>
  <p:clrMapOvr>
    <a:masterClrMapping/>
  </p:clrMapOvr>
  <p:transition spd="med">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630E7F-5598-4C31-A9E1-26E1D6428EF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F34ED917-265E-4198-AD22-4D001350C3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8C07829E-2BED-43BC-8640-16E20D4FD4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06C99EF-CEAA-41A5-A43C-678896B2705C}"/>
              </a:ext>
            </a:extLst>
          </p:cNvPr>
          <p:cNvSpPr>
            <a:spLocks noGrp="1"/>
          </p:cNvSpPr>
          <p:nvPr>
            <p:ph type="dt" sz="half" idx="10"/>
          </p:nvPr>
        </p:nvSpPr>
        <p:spPr/>
        <p:txBody>
          <a:bodyPr/>
          <a:lstStyle/>
          <a:p>
            <a:fld id="{E3EDC081-9239-47A4-94E9-512BCEB993D1}" type="datetimeFigureOut">
              <a:rPr lang="fr-FR" smtClean="0">
                <a:solidFill>
                  <a:prstClr val="black">
                    <a:tint val="75000"/>
                  </a:prstClr>
                </a:solidFill>
              </a:rPr>
              <a:pPr/>
              <a:t>03/04/2025</a:t>
            </a:fld>
            <a:endParaRPr lang="fr-FR">
              <a:solidFill>
                <a:prstClr val="black">
                  <a:tint val="75000"/>
                </a:prstClr>
              </a:solidFill>
            </a:endParaRPr>
          </a:p>
        </p:txBody>
      </p:sp>
      <p:sp>
        <p:nvSpPr>
          <p:cNvPr id="6" name="Espace réservé du pied de page 5">
            <a:extLst>
              <a:ext uri="{FF2B5EF4-FFF2-40B4-BE49-F238E27FC236}">
                <a16:creationId xmlns:a16="http://schemas.microsoft.com/office/drawing/2014/main" id="{0EAC1406-C941-4F3D-B793-AFCC44F8B6F0}"/>
              </a:ext>
            </a:extLst>
          </p:cNvPr>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a:extLst>
              <a:ext uri="{FF2B5EF4-FFF2-40B4-BE49-F238E27FC236}">
                <a16:creationId xmlns:a16="http://schemas.microsoft.com/office/drawing/2014/main" id="{F1FEFB03-DC48-44C6-8229-3E9CE613BC11}"/>
              </a:ext>
            </a:extLst>
          </p:cNvPr>
          <p:cNvSpPr>
            <a:spLocks noGrp="1"/>
          </p:cNvSpPr>
          <p:nvPr>
            <p:ph type="sldNum" sz="quarter" idx="12"/>
          </p:nvPr>
        </p:nvSpPr>
        <p:spPr/>
        <p:txBody>
          <a:bodyPr/>
          <a:lstStyle/>
          <a:p>
            <a:fld id="{9098F8EB-30EE-4557-8E65-A6ED0F2568DF}"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5797012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A1BF80-5923-40AA-966B-2F8686194D5F}"/>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42CB02B2-AF96-48FA-A01D-56EE905CEFC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2743ECA-6DEA-4F9B-9D70-3207B6AFED34}"/>
              </a:ext>
            </a:extLst>
          </p:cNvPr>
          <p:cNvSpPr>
            <a:spLocks noGrp="1"/>
          </p:cNvSpPr>
          <p:nvPr>
            <p:ph type="dt" sz="half" idx="10"/>
          </p:nvPr>
        </p:nvSpPr>
        <p:spPr/>
        <p:txBody>
          <a:bodyPr/>
          <a:lstStyle/>
          <a:p>
            <a:fld id="{E3EDC081-9239-47A4-94E9-512BCEB993D1}" type="datetimeFigureOut">
              <a:rPr lang="fr-FR" smtClean="0">
                <a:solidFill>
                  <a:prstClr val="black">
                    <a:tint val="75000"/>
                  </a:prstClr>
                </a:solidFill>
              </a:rPr>
              <a:pPr/>
              <a:t>03/04/2025</a:t>
            </a:fld>
            <a:endParaRPr lang="fr-FR">
              <a:solidFill>
                <a:prstClr val="black">
                  <a:tint val="75000"/>
                </a:prstClr>
              </a:solidFill>
            </a:endParaRPr>
          </a:p>
        </p:txBody>
      </p:sp>
      <p:sp>
        <p:nvSpPr>
          <p:cNvPr id="5" name="Espace réservé du pied de page 4">
            <a:extLst>
              <a:ext uri="{FF2B5EF4-FFF2-40B4-BE49-F238E27FC236}">
                <a16:creationId xmlns:a16="http://schemas.microsoft.com/office/drawing/2014/main" id="{2493DD97-AC0E-44C6-BA14-A94763363724}"/>
              </a:ext>
            </a:extLst>
          </p:cNvPr>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a:extLst>
              <a:ext uri="{FF2B5EF4-FFF2-40B4-BE49-F238E27FC236}">
                <a16:creationId xmlns:a16="http://schemas.microsoft.com/office/drawing/2014/main" id="{590FDCD4-BC8A-4E0F-A016-1E465E1E91A6}"/>
              </a:ext>
            </a:extLst>
          </p:cNvPr>
          <p:cNvSpPr>
            <a:spLocks noGrp="1"/>
          </p:cNvSpPr>
          <p:nvPr>
            <p:ph type="sldNum" sz="quarter" idx="12"/>
          </p:nvPr>
        </p:nvSpPr>
        <p:spPr/>
        <p:txBody>
          <a:bodyPr/>
          <a:lstStyle/>
          <a:p>
            <a:fld id="{9098F8EB-30EE-4557-8E65-A6ED0F2568DF}"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0029798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F7672779-7213-468D-A67A-5148A8A35C25}"/>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617C812A-C331-43BC-9298-4072B92A247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E0A0E0F-BD38-436F-94B2-3380986F1700}"/>
              </a:ext>
            </a:extLst>
          </p:cNvPr>
          <p:cNvSpPr>
            <a:spLocks noGrp="1"/>
          </p:cNvSpPr>
          <p:nvPr>
            <p:ph type="dt" sz="half" idx="10"/>
          </p:nvPr>
        </p:nvSpPr>
        <p:spPr/>
        <p:txBody>
          <a:bodyPr/>
          <a:lstStyle/>
          <a:p>
            <a:fld id="{E3EDC081-9239-47A4-94E9-512BCEB993D1}" type="datetimeFigureOut">
              <a:rPr lang="fr-FR" smtClean="0">
                <a:solidFill>
                  <a:prstClr val="black">
                    <a:tint val="75000"/>
                  </a:prstClr>
                </a:solidFill>
              </a:rPr>
              <a:pPr/>
              <a:t>03/04/2025</a:t>
            </a:fld>
            <a:endParaRPr lang="fr-FR">
              <a:solidFill>
                <a:prstClr val="black">
                  <a:tint val="75000"/>
                </a:prstClr>
              </a:solidFill>
            </a:endParaRPr>
          </a:p>
        </p:txBody>
      </p:sp>
      <p:sp>
        <p:nvSpPr>
          <p:cNvPr id="5" name="Espace réservé du pied de page 4">
            <a:extLst>
              <a:ext uri="{FF2B5EF4-FFF2-40B4-BE49-F238E27FC236}">
                <a16:creationId xmlns:a16="http://schemas.microsoft.com/office/drawing/2014/main" id="{765F23D1-6B1F-4EAF-9D0B-AE1C05FF1765}"/>
              </a:ext>
            </a:extLst>
          </p:cNvPr>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a:extLst>
              <a:ext uri="{FF2B5EF4-FFF2-40B4-BE49-F238E27FC236}">
                <a16:creationId xmlns:a16="http://schemas.microsoft.com/office/drawing/2014/main" id="{B711CDE9-D21B-4A09-A548-A7A6CBEB1195}"/>
              </a:ext>
            </a:extLst>
          </p:cNvPr>
          <p:cNvSpPr>
            <a:spLocks noGrp="1"/>
          </p:cNvSpPr>
          <p:nvPr>
            <p:ph type="sldNum" sz="quarter" idx="12"/>
          </p:nvPr>
        </p:nvSpPr>
        <p:spPr/>
        <p:txBody>
          <a:bodyPr/>
          <a:lstStyle/>
          <a:p>
            <a:fld id="{9098F8EB-30EE-4557-8E65-A6ED0F2568DF}"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392026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36" y="4406483"/>
            <a:ext cx="10362679" cy="1362450"/>
          </a:xfrm>
          <a:prstGeom prst="rect">
            <a:avLst/>
          </a:prstGeom>
        </p:spPr>
        <p:txBody>
          <a:bodyPr anchor="t"/>
          <a:lstStyle>
            <a:lvl1pPr algn="l">
              <a:defRPr sz="2812" b="1" cap="all">
                <a:latin typeface="Arial Rounded MT Bold" pitchFamily="34" charset="0"/>
              </a:defRPr>
            </a:lvl1pPr>
          </a:lstStyle>
          <a:p>
            <a:r>
              <a:rPr lang="fr-FR" dirty="0"/>
              <a:t>Modifiez le style du titre</a:t>
            </a:r>
          </a:p>
        </p:txBody>
      </p:sp>
      <p:sp>
        <p:nvSpPr>
          <p:cNvPr id="3" name="Espace réservé du texte 2"/>
          <p:cNvSpPr>
            <a:spLocks noGrp="1"/>
          </p:cNvSpPr>
          <p:nvPr>
            <p:ph type="body" idx="1"/>
          </p:nvPr>
        </p:nvSpPr>
        <p:spPr>
          <a:xfrm>
            <a:off x="963036" y="2906784"/>
            <a:ext cx="10362679" cy="1499699"/>
          </a:xfrm>
          <a:prstGeom prst="rect">
            <a:avLst/>
          </a:prstGeom>
        </p:spPr>
        <p:txBody>
          <a:bodyPr anchor="b"/>
          <a:lstStyle>
            <a:lvl1pPr marL="0" indent="0">
              <a:buNone/>
              <a:defRPr sz="1406">
                <a:latin typeface="Arial Rounded MT Bold" pitchFamily="34" charset="0"/>
              </a:defRPr>
            </a:lvl1pPr>
            <a:lvl2pPr marL="321366" indent="0">
              <a:buNone/>
              <a:defRPr sz="1265"/>
            </a:lvl2pPr>
            <a:lvl3pPr marL="642732" indent="0">
              <a:buNone/>
              <a:defRPr sz="1125"/>
            </a:lvl3pPr>
            <a:lvl4pPr marL="964098" indent="0">
              <a:buNone/>
              <a:defRPr sz="984"/>
            </a:lvl4pPr>
            <a:lvl5pPr marL="1285464" indent="0">
              <a:buNone/>
              <a:defRPr sz="984"/>
            </a:lvl5pPr>
            <a:lvl6pPr marL="1606829" indent="0">
              <a:buNone/>
              <a:defRPr sz="984"/>
            </a:lvl6pPr>
            <a:lvl7pPr marL="1928195" indent="0">
              <a:buNone/>
              <a:defRPr sz="984"/>
            </a:lvl7pPr>
            <a:lvl8pPr marL="2249561" indent="0">
              <a:buNone/>
              <a:defRPr sz="984"/>
            </a:lvl8pPr>
            <a:lvl9pPr marL="2570927" indent="0">
              <a:buNone/>
              <a:defRPr sz="984"/>
            </a:lvl9pPr>
          </a:lstStyle>
          <a:p>
            <a:pPr lvl="0"/>
            <a:r>
              <a:rPr lang="fr-FR" dirty="0"/>
              <a:t>Modifiez les styles du texte du masque</a:t>
            </a:r>
          </a:p>
        </p:txBody>
      </p:sp>
      <p:pic>
        <p:nvPicPr>
          <p:cNvPr id="4" name="Imag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7162" y="6413046"/>
            <a:ext cx="539634" cy="429828"/>
          </a:xfrm>
          <a:prstGeom prst="rect">
            <a:avLst/>
          </a:prstGeom>
        </p:spPr>
      </p:pic>
    </p:spTree>
    <p:extLst>
      <p:ext uri="{BB962C8B-B14F-4D97-AF65-F5344CB8AC3E}">
        <p14:creationId xmlns:p14="http://schemas.microsoft.com/office/powerpoint/2010/main" val="631407162"/>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610270" y="274499"/>
            <a:ext cx="10971460" cy="1142628"/>
          </a:xfrm>
          <a:prstGeom prst="rect">
            <a:avLst/>
          </a:prstGeom>
        </p:spPr>
        <p:txBody>
          <a:bodyPr/>
          <a:lstStyle/>
          <a:p>
            <a:r>
              <a:rPr lang="fr-FR"/>
              <a:t>Modifiez le style du titre</a:t>
            </a:r>
          </a:p>
        </p:txBody>
      </p:sp>
      <p:sp>
        <p:nvSpPr>
          <p:cNvPr id="3" name="Espace réservé du contenu 2"/>
          <p:cNvSpPr>
            <a:spLocks noGrp="1"/>
          </p:cNvSpPr>
          <p:nvPr>
            <p:ph sz="half" idx="1"/>
          </p:nvPr>
        </p:nvSpPr>
        <p:spPr>
          <a:xfrm>
            <a:off x="610270" y="1600126"/>
            <a:ext cx="5413540" cy="4525878"/>
          </a:xfrm>
          <a:prstGeom prst="rect">
            <a:avLst/>
          </a:prstGeom>
        </p:spPr>
        <p:txBody>
          <a:bodyPr/>
          <a:lstStyle>
            <a:lvl1pPr>
              <a:defRPr sz="1968">
                <a:latin typeface="Arial Rounded MT Bold" pitchFamily="34" charset="0"/>
              </a:defRPr>
            </a:lvl1pPr>
            <a:lvl2pPr marL="743159" indent="-285659">
              <a:buClr>
                <a:schemeClr val="accent1">
                  <a:lumMod val="50000"/>
                </a:schemeClr>
              </a:buClr>
              <a:buFont typeface="Wingdings" pitchFamily="2" charset="2"/>
              <a:buChar char="q"/>
              <a:defRPr sz="1687">
                <a:latin typeface="Arial Rounded MT Bold" pitchFamily="34" charset="0"/>
              </a:defRPr>
            </a:lvl2pPr>
            <a:lvl3pPr>
              <a:buClr>
                <a:schemeClr val="bg2">
                  <a:lumMod val="75000"/>
                </a:schemeClr>
              </a:buClr>
              <a:defRPr sz="1406">
                <a:latin typeface="Arial Rounded MT Bold" pitchFamily="34" charset="0"/>
              </a:defRPr>
            </a:lvl3pPr>
            <a:lvl4pPr>
              <a:defRPr sz="1265">
                <a:latin typeface="Arial Rounded MT Bold" pitchFamily="34" charset="0"/>
              </a:defRPr>
            </a:lvl4pPr>
            <a:lvl5pPr>
              <a:defRPr sz="1265">
                <a:latin typeface="Arial Rounded MT Bold" pitchFamily="34" charset="0"/>
              </a:defRPr>
            </a:lvl5pPr>
            <a:lvl6pPr>
              <a:defRPr sz="1265"/>
            </a:lvl6pPr>
            <a:lvl7pPr>
              <a:defRPr sz="1265"/>
            </a:lvl7pPr>
            <a:lvl8pPr>
              <a:defRPr sz="1265"/>
            </a:lvl8pPr>
            <a:lvl9pPr>
              <a:defRPr sz="1265"/>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contenu 3"/>
          <p:cNvSpPr>
            <a:spLocks noGrp="1"/>
          </p:cNvSpPr>
          <p:nvPr>
            <p:ph sz="half" idx="2"/>
          </p:nvPr>
        </p:nvSpPr>
        <p:spPr>
          <a:xfrm>
            <a:off x="6166703" y="1600126"/>
            <a:ext cx="5415028" cy="4525878"/>
          </a:xfrm>
          <a:prstGeom prst="rect">
            <a:avLst/>
          </a:prstGeom>
        </p:spPr>
        <p:txBody>
          <a:bodyPr/>
          <a:lstStyle>
            <a:lvl1pPr>
              <a:defRPr sz="1968">
                <a:latin typeface="Arial Rounded MT Bold" pitchFamily="34" charset="0"/>
              </a:defRPr>
            </a:lvl1pPr>
            <a:lvl2pPr marL="778866" indent="-321366">
              <a:buClr>
                <a:schemeClr val="accent1">
                  <a:lumMod val="50000"/>
                </a:schemeClr>
              </a:buClr>
              <a:buFont typeface="Wingdings" pitchFamily="2" charset="2"/>
              <a:buChar char="q"/>
              <a:defRPr sz="1687">
                <a:latin typeface="Arial Rounded MT Bold" pitchFamily="34" charset="0"/>
              </a:defRPr>
            </a:lvl2pPr>
            <a:lvl3pPr>
              <a:buClr>
                <a:schemeClr val="bg2">
                  <a:lumMod val="75000"/>
                </a:schemeClr>
              </a:buClr>
              <a:defRPr sz="1406">
                <a:latin typeface="Arial Rounded MT Bold" pitchFamily="34" charset="0"/>
              </a:defRPr>
            </a:lvl3pPr>
            <a:lvl4pPr>
              <a:defRPr sz="1265">
                <a:latin typeface="Arial Rounded MT Bold" pitchFamily="34" charset="0"/>
              </a:defRPr>
            </a:lvl4pPr>
            <a:lvl5pPr>
              <a:defRPr sz="1265">
                <a:latin typeface="Arial Rounded MT Bold" pitchFamily="34" charset="0"/>
              </a:defRPr>
            </a:lvl5pPr>
            <a:lvl6pPr>
              <a:defRPr sz="1265"/>
            </a:lvl6pPr>
            <a:lvl7pPr>
              <a:defRPr sz="1265"/>
            </a:lvl7pPr>
            <a:lvl8pPr>
              <a:defRPr sz="1265"/>
            </a:lvl8pPr>
            <a:lvl9pPr>
              <a:defRPr sz="1265"/>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pic>
        <p:nvPicPr>
          <p:cNvPr id="5" name="Imag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7162" y="6413046"/>
            <a:ext cx="539634" cy="429828"/>
          </a:xfrm>
          <a:prstGeom prst="rect">
            <a:avLst/>
          </a:prstGeom>
        </p:spPr>
      </p:pic>
    </p:spTree>
    <p:extLst>
      <p:ext uri="{BB962C8B-B14F-4D97-AF65-F5344CB8AC3E}">
        <p14:creationId xmlns:p14="http://schemas.microsoft.com/office/powerpoint/2010/main" val="1632192707"/>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10270" y="274499"/>
            <a:ext cx="10971460" cy="1142628"/>
          </a:xfrm>
          <a:prstGeom prst="rect">
            <a:avLst/>
          </a:prstGeom>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610270" y="1535406"/>
            <a:ext cx="5386748" cy="639381"/>
          </a:xfrm>
          <a:prstGeom prst="rect">
            <a:avLst/>
          </a:prstGeom>
        </p:spPr>
        <p:txBody>
          <a:bodyPr anchor="b"/>
          <a:lstStyle>
            <a:lvl1pPr marL="0" indent="0">
              <a:buNone/>
              <a:defRPr sz="1687" b="1"/>
            </a:lvl1pPr>
            <a:lvl2pPr marL="321366" indent="0">
              <a:buNone/>
              <a:defRPr sz="1406" b="1"/>
            </a:lvl2pPr>
            <a:lvl3pPr marL="642732" indent="0">
              <a:buNone/>
              <a:defRPr sz="1265" b="1"/>
            </a:lvl3pPr>
            <a:lvl4pPr marL="964098" indent="0">
              <a:buNone/>
              <a:defRPr sz="1125" b="1"/>
            </a:lvl4pPr>
            <a:lvl5pPr marL="1285464" indent="0">
              <a:buNone/>
              <a:defRPr sz="1125" b="1"/>
            </a:lvl5pPr>
            <a:lvl6pPr marL="1606829" indent="0">
              <a:buNone/>
              <a:defRPr sz="1125" b="1"/>
            </a:lvl6pPr>
            <a:lvl7pPr marL="1928195" indent="0">
              <a:buNone/>
              <a:defRPr sz="1125" b="1"/>
            </a:lvl7pPr>
            <a:lvl8pPr marL="2249561" indent="0">
              <a:buNone/>
              <a:defRPr sz="1125" b="1"/>
            </a:lvl8pPr>
            <a:lvl9pPr marL="2570927" indent="0">
              <a:buNone/>
              <a:defRPr sz="1125" b="1"/>
            </a:lvl9pPr>
          </a:lstStyle>
          <a:p>
            <a:pPr lvl="0"/>
            <a:r>
              <a:rPr lang="fr-FR"/>
              <a:t>Modifiez les styles du texte du masque</a:t>
            </a:r>
          </a:p>
        </p:txBody>
      </p:sp>
      <p:sp>
        <p:nvSpPr>
          <p:cNvPr id="4" name="Espace réservé du contenu 3"/>
          <p:cNvSpPr>
            <a:spLocks noGrp="1"/>
          </p:cNvSpPr>
          <p:nvPr>
            <p:ph sz="half" idx="2"/>
          </p:nvPr>
        </p:nvSpPr>
        <p:spPr>
          <a:xfrm>
            <a:off x="610270" y="2174788"/>
            <a:ext cx="5386748" cy="3951216"/>
          </a:xfrm>
          <a:prstGeom prst="rect">
            <a:avLst/>
          </a:prstGeom>
        </p:spPr>
        <p:txBody>
          <a:bodyPr/>
          <a:lstStyle>
            <a:lvl1pPr>
              <a:defRPr sz="1687"/>
            </a:lvl1pPr>
            <a:lvl2pPr>
              <a:defRPr sz="1406"/>
            </a:lvl2pPr>
            <a:lvl3pPr>
              <a:defRPr sz="1265"/>
            </a:lvl3pPr>
            <a:lvl4pPr>
              <a:defRPr sz="1125"/>
            </a:lvl4pPr>
            <a:lvl5pPr>
              <a:defRPr sz="1125"/>
            </a:lvl5pPr>
            <a:lvl6pPr>
              <a:defRPr sz="1125"/>
            </a:lvl6pPr>
            <a:lvl7pPr>
              <a:defRPr sz="1125"/>
            </a:lvl7pPr>
            <a:lvl8pPr>
              <a:defRPr sz="1125"/>
            </a:lvl8pPr>
            <a:lvl9pPr>
              <a:defRPr sz="1125"/>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93494" y="1535406"/>
            <a:ext cx="5388236" cy="639381"/>
          </a:xfrm>
          <a:prstGeom prst="rect">
            <a:avLst/>
          </a:prstGeom>
        </p:spPr>
        <p:txBody>
          <a:bodyPr anchor="b"/>
          <a:lstStyle>
            <a:lvl1pPr marL="0" indent="0">
              <a:buNone/>
              <a:defRPr sz="1687" b="1"/>
            </a:lvl1pPr>
            <a:lvl2pPr marL="321366" indent="0">
              <a:buNone/>
              <a:defRPr sz="1406" b="1"/>
            </a:lvl2pPr>
            <a:lvl3pPr marL="642732" indent="0">
              <a:buNone/>
              <a:defRPr sz="1265" b="1"/>
            </a:lvl3pPr>
            <a:lvl4pPr marL="964098" indent="0">
              <a:buNone/>
              <a:defRPr sz="1125" b="1"/>
            </a:lvl4pPr>
            <a:lvl5pPr marL="1285464" indent="0">
              <a:buNone/>
              <a:defRPr sz="1125" b="1"/>
            </a:lvl5pPr>
            <a:lvl6pPr marL="1606829" indent="0">
              <a:buNone/>
              <a:defRPr sz="1125" b="1"/>
            </a:lvl6pPr>
            <a:lvl7pPr marL="1928195" indent="0">
              <a:buNone/>
              <a:defRPr sz="1125" b="1"/>
            </a:lvl7pPr>
            <a:lvl8pPr marL="2249561" indent="0">
              <a:buNone/>
              <a:defRPr sz="1125" b="1"/>
            </a:lvl8pPr>
            <a:lvl9pPr marL="2570927" indent="0">
              <a:buNone/>
              <a:defRPr sz="1125" b="1"/>
            </a:lvl9pPr>
          </a:lstStyle>
          <a:p>
            <a:pPr lvl="0"/>
            <a:r>
              <a:rPr lang="fr-FR"/>
              <a:t>Modifiez les styles du texte du masque</a:t>
            </a:r>
          </a:p>
        </p:txBody>
      </p:sp>
      <p:sp>
        <p:nvSpPr>
          <p:cNvPr id="6" name="Espace réservé du contenu 5"/>
          <p:cNvSpPr>
            <a:spLocks noGrp="1"/>
          </p:cNvSpPr>
          <p:nvPr>
            <p:ph sz="quarter" idx="4"/>
          </p:nvPr>
        </p:nvSpPr>
        <p:spPr>
          <a:xfrm>
            <a:off x="6193494" y="2174788"/>
            <a:ext cx="5388236" cy="3951216"/>
          </a:xfrm>
          <a:prstGeom prst="rect">
            <a:avLst/>
          </a:prstGeom>
        </p:spPr>
        <p:txBody>
          <a:bodyPr/>
          <a:lstStyle>
            <a:lvl1pPr>
              <a:defRPr sz="1687"/>
            </a:lvl1pPr>
            <a:lvl2pPr>
              <a:defRPr sz="1406"/>
            </a:lvl2pPr>
            <a:lvl3pPr>
              <a:defRPr sz="1265"/>
            </a:lvl3pPr>
            <a:lvl4pPr>
              <a:defRPr sz="1125"/>
            </a:lvl4pPr>
            <a:lvl5pPr>
              <a:defRPr sz="1125"/>
            </a:lvl5pPr>
            <a:lvl6pPr>
              <a:defRPr sz="1125"/>
            </a:lvl6pPr>
            <a:lvl7pPr>
              <a:defRPr sz="1125"/>
            </a:lvl7pPr>
            <a:lvl8pPr>
              <a:defRPr sz="1125"/>
            </a:lvl8pPr>
            <a:lvl9pPr>
              <a:defRPr sz="1125"/>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pic>
        <p:nvPicPr>
          <p:cNvPr id="7" name="Imag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7162" y="6413046"/>
            <a:ext cx="539634" cy="429828"/>
          </a:xfrm>
          <a:prstGeom prst="rect">
            <a:avLst/>
          </a:prstGeom>
        </p:spPr>
      </p:pic>
    </p:spTree>
    <p:extLst>
      <p:ext uri="{BB962C8B-B14F-4D97-AF65-F5344CB8AC3E}">
        <p14:creationId xmlns:p14="http://schemas.microsoft.com/office/powerpoint/2010/main" val="2700582362"/>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610270" y="274499"/>
            <a:ext cx="10971460" cy="1142628"/>
          </a:xfrm>
          <a:prstGeom prst="rect">
            <a:avLst/>
          </a:prstGeom>
        </p:spPr>
        <p:txBody>
          <a:bodyPr/>
          <a:lstStyle/>
          <a:p>
            <a:r>
              <a:rPr lang="fr-FR"/>
              <a:t>Modifiez le style du titre</a:t>
            </a:r>
          </a:p>
        </p:txBody>
      </p:sp>
      <p:pic>
        <p:nvPicPr>
          <p:cNvPr id="3" name="Imag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7162" y="6413046"/>
            <a:ext cx="539634" cy="429828"/>
          </a:xfrm>
          <a:prstGeom prst="rect">
            <a:avLst/>
          </a:prstGeom>
        </p:spPr>
      </p:pic>
    </p:spTree>
    <p:extLst>
      <p:ext uri="{BB962C8B-B14F-4D97-AF65-F5344CB8AC3E}">
        <p14:creationId xmlns:p14="http://schemas.microsoft.com/office/powerpoint/2010/main" val="3682275241"/>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2" name="Imag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7162" y="6413046"/>
            <a:ext cx="539634" cy="429828"/>
          </a:xfrm>
          <a:prstGeom prst="rect">
            <a:avLst/>
          </a:prstGeom>
        </p:spPr>
      </p:pic>
    </p:spTree>
    <p:extLst>
      <p:ext uri="{BB962C8B-B14F-4D97-AF65-F5344CB8AC3E}">
        <p14:creationId xmlns:p14="http://schemas.microsoft.com/office/powerpoint/2010/main" val="786095513"/>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10270" y="273383"/>
            <a:ext cx="4009919" cy="1161597"/>
          </a:xfrm>
          <a:prstGeom prst="rect">
            <a:avLst/>
          </a:prstGeom>
        </p:spPr>
        <p:txBody>
          <a:bodyPr anchor="b"/>
          <a:lstStyle>
            <a:lvl1pPr algn="l">
              <a:defRPr sz="1406" b="1"/>
            </a:lvl1pPr>
          </a:lstStyle>
          <a:p>
            <a:r>
              <a:rPr lang="fr-FR"/>
              <a:t>Modifiez le style du titre</a:t>
            </a:r>
          </a:p>
        </p:txBody>
      </p:sp>
      <p:sp>
        <p:nvSpPr>
          <p:cNvPr id="3" name="Espace réservé du contenu 2"/>
          <p:cNvSpPr>
            <a:spLocks noGrp="1"/>
          </p:cNvSpPr>
          <p:nvPr>
            <p:ph idx="1"/>
          </p:nvPr>
        </p:nvSpPr>
        <p:spPr>
          <a:xfrm>
            <a:off x="4766059" y="273383"/>
            <a:ext cx="6815672" cy="5852621"/>
          </a:xfrm>
          <a:prstGeom prst="rect">
            <a:avLst/>
          </a:prstGeom>
        </p:spPr>
        <p:txBody>
          <a:bodyPr/>
          <a:lstStyle>
            <a:lvl1pPr>
              <a:defRPr sz="2249"/>
            </a:lvl1pPr>
            <a:lvl2pPr>
              <a:defRPr sz="1968"/>
            </a:lvl2pPr>
            <a:lvl3pPr>
              <a:defRPr sz="1687"/>
            </a:lvl3pPr>
            <a:lvl4pPr>
              <a:defRPr sz="1406"/>
            </a:lvl4pPr>
            <a:lvl5pPr>
              <a:defRPr sz="1406"/>
            </a:lvl5pPr>
            <a:lvl6pPr>
              <a:defRPr sz="1406"/>
            </a:lvl6pPr>
            <a:lvl7pPr>
              <a:defRPr sz="1406"/>
            </a:lvl7pPr>
            <a:lvl8pPr>
              <a:defRPr sz="1406"/>
            </a:lvl8pPr>
            <a:lvl9pPr>
              <a:defRPr sz="1406"/>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610270" y="1434980"/>
            <a:ext cx="4009919" cy="4691024"/>
          </a:xfrm>
          <a:prstGeom prst="rect">
            <a:avLst/>
          </a:prstGeom>
        </p:spPr>
        <p:txBody>
          <a:bodyPr/>
          <a:lstStyle>
            <a:lvl1pPr marL="0" indent="0">
              <a:buNone/>
              <a:defRPr sz="984"/>
            </a:lvl1pPr>
            <a:lvl2pPr marL="321366" indent="0">
              <a:buNone/>
              <a:defRPr sz="843"/>
            </a:lvl2pPr>
            <a:lvl3pPr marL="642732" indent="0">
              <a:buNone/>
              <a:defRPr sz="703"/>
            </a:lvl3pPr>
            <a:lvl4pPr marL="964098" indent="0">
              <a:buNone/>
              <a:defRPr sz="633"/>
            </a:lvl4pPr>
            <a:lvl5pPr marL="1285464" indent="0">
              <a:buNone/>
              <a:defRPr sz="633"/>
            </a:lvl5pPr>
            <a:lvl6pPr marL="1606829" indent="0">
              <a:buNone/>
              <a:defRPr sz="633"/>
            </a:lvl6pPr>
            <a:lvl7pPr marL="1928195" indent="0">
              <a:buNone/>
              <a:defRPr sz="633"/>
            </a:lvl7pPr>
            <a:lvl8pPr marL="2249561" indent="0">
              <a:buNone/>
              <a:defRPr sz="633"/>
            </a:lvl8pPr>
            <a:lvl9pPr marL="2570927" indent="0">
              <a:buNone/>
              <a:defRPr sz="633"/>
            </a:lvl9pPr>
          </a:lstStyle>
          <a:p>
            <a:pPr lvl="0"/>
            <a:r>
              <a:rPr lang="fr-FR"/>
              <a:t>Modifiez les styles du texte du masque</a:t>
            </a:r>
          </a:p>
        </p:txBody>
      </p:sp>
      <p:pic>
        <p:nvPicPr>
          <p:cNvPr id="5" name="Imag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7162" y="6413046"/>
            <a:ext cx="539634" cy="429828"/>
          </a:xfrm>
          <a:prstGeom prst="rect">
            <a:avLst/>
          </a:prstGeom>
        </p:spPr>
      </p:pic>
    </p:spTree>
    <p:extLst>
      <p:ext uri="{BB962C8B-B14F-4D97-AF65-F5344CB8AC3E}">
        <p14:creationId xmlns:p14="http://schemas.microsoft.com/office/powerpoint/2010/main" val="1535741214"/>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8983" y="4800377"/>
            <a:ext cx="7315795" cy="566851"/>
          </a:xfrm>
          <a:prstGeom prst="rect">
            <a:avLst/>
          </a:prstGeom>
        </p:spPr>
        <p:txBody>
          <a:bodyPr anchor="b"/>
          <a:lstStyle>
            <a:lvl1pPr algn="l">
              <a:defRPr sz="1406" b="1"/>
            </a:lvl1pPr>
          </a:lstStyle>
          <a:p>
            <a:r>
              <a:rPr lang="fr-FR"/>
              <a:t>Modifiez le style du titre</a:t>
            </a:r>
          </a:p>
        </p:txBody>
      </p:sp>
      <p:sp>
        <p:nvSpPr>
          <p:cNvPr id="3" name="Espace réservé pour une image  2"/>
          <p:cNvSpPr>
            <a:spLocks noGrp="1"/>
          </p:cNvSpPr>
          <p:nvPr>
            <p:ph type="pic" idx="1"/>
          </p:nvPr>
        </p:nvSpPr>
        <p:spPr>
          <a:xfrm>
            <a:off x="2388983" y="612601"/>
            <a:ext cx="7315795" cy="4115246"/>
          </a:xfrm>
          <a:prstGeom prst="rect">
            <a:avLst/>
          </a:prstGeom>
        </p:spPr>
        <p:txBody>
          <a:bodyPr/>
          <a:lstStyle>
            <a:lvl1pPr marL="0" indent="0">
              <a:buNone/>
              <a:defRPr sz="2249"/>
            </a:lvl1pPr>
            <a:lvl2pPr marL="321366" indent="0">
              <a:buNone/>
              <a:defRPr sz="1968"/>
            </a:lvl2pPr>
            <a:lvl3pPr marL="642732" indent="0">
              <a:buNone/>
              <a:defRPr sz="1687"/>
            </a:lvl3pPr>
            <a:lvl4pPr marL="964098" indent="0">
              <a:buNone/>
              <a:defRPr sz="1406"/>
            </a:lvl4pPr>
            <a:lvl5pPr marL="1285464" indent="0">
              <a:buNone/>
              <a:defRPr sz="1406"/>
            </a:lvl5pPr>
            <a:lvl6pPr marL="1606829" indent="0">
              <a:buNone/>
              <a:defRPr sz="1406"/>
            </a:lvl6pPr>
            <a:lvl7pPr marL="1928195" indent="0">
              <a:buNone/>
              <a:defRPr sz="1406"/>
            </a:lvl7pPr>
            <a:lvl8pPr marL="2249561" indent="0">
              <a:buNone/>
              <a:defRPr sz="1406"/>
            </a:lvl8pPr>
            <a:lvl9pPr marL="2570927" indent="0">
              <a:buNone/>
              <a:defRPr sz="1406"/>
            </a:lvl9pPr>
          </a:lstStyle>
          <a:p>
            <a:endParaRPr lang="fr-FR"/>
          </a:p>
        </p:txBody>
      </p:sp>
      <p:sp>
        <p:nvSpPr>
          <p:cNvPr id="4" name="Espace réservé du texte 3"/>
          <p:cNvSpPr>
            <a:spLocks noGrp="1"/>
          </p:cNvSpPr>
          <p:nvPr>
            <p:ph type="body" sz="half" idx="2"/>
          </p:nvPr>
        </p:nvSpPr>
        <p:spPr>
          <a:xfrm>
            <a:off x="2388983" y="5367227"/>
            <a:ext cx="7315795" cy="804527"/>
          </a:xfrm>
          <a:prstGeom prst="rect">
            <a:avLst/>
          </a:prstGeom>
        </p:spPr>
        <p:txBody>
          <a:bodyPr/>
          <a:lstStyle>
            <a:lvl1pPr marL="0" indent="0">
              <a:buNone/>
              <a:defRPr sz="984"/>
            </a:lvl1pPr>
            <a:lvl2pPr marL="321366" indent="0">
              <a:buNone/>
              <a:defRPr sz="843"/>
            </a:lvl2pPr>
            <a:lvl3pPr marL="642732" indent="0">
              <a:buNone/>
              <a:defRPr sz="703"/>
            </a:lvl3pPr>
            <a:lvl4pPr marL="964098" indent="0">
              <a:buNone/>
              <a:defRPr sz="633"/>
            </a:lvl4pPr>
            <a:lvl5pPr marL="1285464" indent="0">
              <a:buNone/>
              <a:defRPr sz="633"/>
            </a:lvl5pPr>
            <a:lvl6pPr marL="1606829" indent="0">
              <a:buNone/>
              <a:defRPr sz="633"/>
            </a:lvl6pPr>
            <a:lvl7pPr marL="1928195" indent="0">
              <a:buNone/>
              <a:defRPr sz="633"/>
            </a:lvl7pPr>
            <a:lvl8pPr marL="2249561" indent="0">
              <a:buNone/>
              <a:defRPr sz="633"/>
            </a:lvl8pPr>
            <a:lvl9pPr marL="2570927" indent="0">
              <a:buNone/>
              <a:defRPr sz="633"/>
            </a:lvl9pPr>
          </a:lstStyle>
          <a:p>
            <a:pPr lvl="0"/>
            <a:r>
              <a:rPr lang="fr-FR"/>
              <a:t>Modifiez les styles du texte du masque</a:t>
            </a:r>
          </a:p>
        </p:txBody>
      </p:sp>
      <p:pic>
        <p:nvPicPr>
          <p:cNvPr id="5" name="Imag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7162" y="6413046"/>
            <a:ext cx="539634" cy="429828"/>
          </a:xfrm>
          <a:prstGeom prst="rect">
            <a:avLst/>
          </a:prstGeom>
        </p:spPr>
      </p:pic>
    </p:spTree>
    <p:extLst>
      <p:ext uri="{BB962C8B-B14F-4D97-AF65-F5344CB8AC3E}">
        <p14:creationId xmlns:p14="http://schemas.microsoft.com/office/powerpoint/2010/main" val="947589589"/>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4548">
              <a:srgbClr val="D1EAEC"/>
            </a:gs>
            <a:gs pos="0">
              <a:schemeClr val="accent1"/>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pic>
        <p:nvPicPr>
          <p:cNvPr id="1042" name="Picture 18" descr="fd1"/>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36233" y="0"/>
            <a:ext cx="12556440" cy="68557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15261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fade/>
  </p:transition>
  <p:hf hdr="0" ftr="0" dt="0"/>
  <p:txStyles>
    <p:titleStyle>
      <a:lvl1pPr algn="ctr" defTabSz="913885" rtl="0" fontAlgn="base">
        <a:spcBef>
          <a:spcPct val="0"/>
        </a:spcBef>
        <a:spcAft>
          <a:spcPct val="0"/>
        </a:spcAft>
        <a:defRPr sz="2530">
          <a:solidFill>
            <a:schemeClr val="tx2"/>
          </a:solidFill>
          <a:latin typeface="+mj-lt"/>
          <a:ea typeface="+mj-ea"/>
          <a:cs typeface="+mj-cs"/>
        </a:defRPr>
      </a:lvl1pPr>
      <a:lvl2pPr algn="ctr" defTabSz="913885" rtl="0" fontAlgn="base">
        <a:spcBef>
          <a:spcPct val="0"/>
        </a:spcBef>
        <a:spcAft>
          <a:spcPct val="0"/>
        </a:spcAft>
        <a:defRPr sz="2530">
          <a:solidFill>
            <a:schemeClr val="tx2"/>
          </a:solidFill>
          <a:latin typeface="Arial Black" pitchFamily="1" charset="0"/>
          <a:ea typeface="ＭＳ Ｐゴシック" pitchFamily="1" charset="-128"/>
        </a:defRPr>
      </a:lvl2pPr>
      <a:lvl3pPr algn="ctr" defTabSz="913885" rtl="0" fontAlgn="base">
        <a:spcBef>
          <a:spcPct val="0"/>
        </a:spcBef>
        <a:spcAft>
          <a:spcPct val="0"/>
        </a:spcAft>
        <a:defRPr sz="2530">
          <a:solidFill>
            <a:schemeClr val="tx2"/>
          </a:solidFill>
          <a:latin typeface="Arial Black" pitchFamily="1" charset="0"/>
          <a:ea typeface="ＭＳ Ｐゴシック" pitchFamily="1" charset="-128"/>
        </a:defRPr>
      </a:lvl3pPr>
      <a:lvl4pPr algn="ctr" defTabSz="913885" rtl="0" fontAlgn="base">
        <a:spcBef>
          <a:spcPct val="0"/>
        </a:spcBef>
        <a:spcAft>
          <a:spcPct val="0"/>
        </a:spcAft>
        <a:defRPr sz="2530">
          <a:solidFill>
            <a:schemeClr val="tx2"/>
          </a:solidFill>
          <a:latin typeface="Arial Black" pitchFamily="1" charset="0"/>
          <a:ea typeface="ＭＳ Ｐゴシック" pitchFamily="1" charset="-128"/>
        </a:defRPr>
      </a:lvl4pPr>
      <a:lvl5pPr algn="ctr" defTabSz="913885" rtl="0" fontAlgn="base">
        <a:spcBef>
          <a:spcPct val="0"/>
        </a:spcBef>
        <a:spcAft>
          <a:spcPct val="0"/>
        </a:spcAft>
        <a:defRPr sz="2530">
          <a:solidFill>
            <a:schemeClr val="tx2"/>
          </a:solidFill>
          <a:latin typeface="Arial Black" pitchFamily="1" charset="0"/>
          <a:ea typeface="ＭＳ Ｐゴシック" pitchFamily="1" charset="-128"/>
        </a:defRPr>
      </a:lvl5pPr>
      <a:lvl6pPr marL="321366" algn="ctr" defTabSz="913885" rtl="0" fontAlgn="base">
        <a:spcBef>
          <a:spcPct val="0"/>
        </a:spcBef>
        <a:spcAft>
          <a:spcPct val="0"/>
        </a:spcAft>
        <a:defRPr sz="2530">
          <a:solidFill>
            <a:schemeClr val="tx2"/>
          </a:solidFill>
          <a:latin typeface="Arial Black" pitchFamily="1" charset="0"/>
          <a:ea typeface="ＭＳ Ｐゴシック" pitchFamily="1" charset="-128"/>
        </a:defRPr>
      </a:lvl6pPr>
      <a:lvl7pPr marL="642732" algn="ctr" defTabSz="913885" rtl="0" fontAlgn="base">
        <a:spcBef>
          <a:spcPct val="0"/>
        </a:spcBef>
        <a:spcAft>
          <a:spcPct val="0"/>
        </a:spcAft>
        <a:defRPr sz="2530">
          <a:solidFill>
            <a:schemeClr val="tx2"/>
          </a:solidFill>
          <a:latin typeface="Arial Black" pitchFamily="1" charset="0"/>
          <a:ea typeface="ＭＳ Ｐゴシック" pitchFamily="1" charset="-128"/>
        </a:defRPr>
      </a:lvl7pPr>
      <a:lvl8pPr marL="964098" algn="ctr" defTabSz="913885" rtl="0" fontAlgn="base">
        <a:spcBef>
          <a:spcPct val="0"/>
        </a:spcBef>
        <a:spcAft>
          <a:spcPct val="0"/>
        </a:spcAft>
        <a:defRPr sz="2530">
          <a:solidFill>
            <a:schemeClr val="tx2"/>
          </a:solidFill>
          <a:latin typeface="Arial Black" pitchFamily="1" charset="0"/>
          <a:ea typeface="ＭＳ Ｐゴシック" pitchFamily="1" charset="-128"/>
        </a:defRPr>
      </a:lvl8pPr>
      <a:lvl9pPr marL="1285464" algn="ctr" defTabSz="913885" rtl="0" fontAlgn="base">
        <a:spcBef>
          <a:spcPct val="0"/>
        </a:spcBef>
        <a:spcAft>
          <a:spcPct val="0"/>
        </a:spcAft>
        <a:defRPr sz="2530">
          <a:solidFill>
            <a:schemeClr val="tx2"/>
          </a:solidFill>
          <a:latin typeface="Arial Black" pitchFamily="1" charset="0"/>
          <a:ea typeface="ＭＳ Ｐゴシック" pitchFamily="1" charset="-128"/>
        </a:defRPr>
      </a:lvl9pPr>
    </p:titleStyle>
    <p:bodyStyle>
      <a:lvl1pPr marL="342567" indent="-342567" algn="l" defTabSz="913885" rtl="0" fontAlgn="base">
        <a:spcBef>
          <a:spcPct val="20000"/>
        </a:spcBef>
        <a:spcAft>
          <a:spcPct val="0"/>
        </a:spcAft>
        <a:defRPr sz="3233">
          <a:solidFill>
            <a:schemeClr val="tx1"/>
          </a:solidFill>
          <a:latin typeface="+mn-lt"/>
          <a:ea typeface="+mn-ea"/>
          <a:cs typeface="+mn-cs"/>
        </a:defRPr>
      </a:lvl1pPr>
      <a:lvl2pPr marL="743159" indent="-285659" algn="l" defTabSz="913885" rtl="0" fontAlgn="base">
        <a:spcBef>
          <a:spcPct val="20000"/>
        </a:spcBef>
        <a:spcAft>
          <a:spcPct val="0"/>
        </a:spcAft>
        <a:buChar char="–"/>
        <a:defRPr sz="2812">
          <a:solidFill>
            <a:schemeClr val="tx1"/>
          </a:solidFill>
          <a:latin typeface="+mn-lt"/>
          <a:ea typeface="+mn-ea"/>
        </a:defRPr>
      </a:lvl2pPr>
      <a:lvl3pPr marL="1142634" indent="-228750" algn="l" defTabSz="913885" rtl="0" fontAlgn="base">
        <a:spcBef>
          <a:spcPct val="20000"/>
        </a:spcBef>
        <a:spcAft>
          <a:spcPct val="0"/>
        </a:spcAft>
        <a:buChar char="•"/>
        <a:defRPr sz="2390">
          <a:solidFill>
            <a:schemeClr val="tx1"/>
          </a:solidFill>
          <a:latin typeface="+mn-lt"/>
          <a:ea typeface="+mn-ea"/>
        </a:defRPr>
      </a:lvl3pPr>
      <a:lvl4pPr marL="1600134" indent="-228750" algn="l" defTabSz="913885" rtl="0" fontAlgn="base">
        <a:spcBef>
          <a:spcPct val="20000"/>
        </a:spcBef>
        <a:spcAft>
          <a:spcPct val="0"/>
        </a:spcAft>
        <a:buChar char="–"/>
        <a:defRPr sz="1968">
          <a:solidFill>
            <a:schemeClr val="tx1"/>
          </a:solidFill>
          <a:latin typeface="+mn-lt"/>
          <a:ea typeface="+mn-ea"/>
        </a:defRPr>
      </a:lvl4pPr>
      <a:lvl5pPr marL="2056519" indent="-228750" algn="l" defTabSz="913885" rtl="0" fontAlgn="base">
        <a:spcBef>
          <a:spcPct val="20000"/>
        </a:spcBef>
        <a:spcAft>
          <a:spcPct val="0"/>
        </a:spcAft>
        <a:buChar char="»"/>
        <a:defRPr sz="1968">
          <a:solidFill>
            <a:schemeClr val="tx1"/>
          </a:solidFill>
          <a:latin typeface="+mn-lt"/>
          <a:ea typeface="+mn-ea"/>
        </a:defRPr>
      </a:lvl5pPr>
      <a:lvl6pPr marL="2377885" indent="-228750" algn="l" defTabSz="913885" rtl="0" fontAlgn="base">
        <a:spcBef>
          <a:spcPct val="20000"/>
        </a:spcBef>
        <a:spcAft>
          <a:spcPct val="0"/>
        </a:spcAft>
        <a:buChar char="»"/>
        <a:defRPr sz="1968">
          <a:solidFill>
            <a:schemeClr val="tx1"/>
          </a:solidFill>
          <a:latin typeface="+mn-lt"/>
          <a:ea typeface="+mn-ea"/>
        </a:defRPr>
      </a:lvl6pPr>
      <a:lvl7pPr marL="2699251" indent="-228750" algn="l" defTabSz="913885" rtl="0" fontAlgn="base">
        <a:spcBef>
          <a:spcPct val="20000"/>
        </a:spcBef>
        <a:spcAft>
          <a:spcPct val="0"/>
        </a:spcAft>
        <a:buChar char="»"/>
        <a:defRPr sz="1968">
          <a:solidFill>
            <a:schemeClr val="tx1"/>
          </a:solidFill>
          <a:latin typeface="+mn-lt"/>
          <a:ea typeface="+mn-ea"/>
        </a:defRPr>
      </a:lvl7pPr>
      <a:lvl8pPr marL="3020616" indent="-228750" algn="l" defTabSz="913885" rtl="0" fontAlgn="base">
        <a:spcBef>
          <a:spcPct val="20000"/>
        </a:spcBef>
        <a:spcAft>
          <a:spcPct val="0"/>
        </a:spcAft>
        <a:buChar char="»"/>
        <a:defRPr sz="1968">
          <a:solidFill>
            <a:schemeClr val="tx1"/>
          </a:solidFill>
          <a:latin typeface="+mn-lt"/>
          <a:ea typeface="+mn-ea"/>
        </a:defRPr>
      </a:lvl8pPr>
      <a:lvl9pPr marL="3341982" indent="-228750" algn="l" defTabSz="913885" rtl="0" fontAlgn="base">
        <a:spcBef>
          <a:spcPct val="20000"/>
        </a:spcBef>
        <a:spcAft>
          <a:spcPct val="0"/>
        </a:spcAft>
        <a:buChar char="»"/>
        <a:defRPr sz="1968">
          <a:solidFill>
            <a:schemeClr val="tx1"/>
          </a:solidFill>
          <a:latin typeface="+mn-lt"/>
          <a:ea typeface="+mn-ea"/>
        </a:defRPr>
      </a:lvl9pPr>
    </p:bodyStyle>
    <p:otherStyle>
      <a:defPPr>
        <a:defRPr lang="fr-FR"/>
      </a:defPPr>
      <a:lvl1pPr marL="0" algn="l" defTabSz="642732" rtl="0" eaLnBrk="1" latinLnBrk="0" hangingPunct="1">
        <a:defRPr sz="1265" kern="1200">
          <a:solidFill>
            <a:schemeClr val="tx1"/>
          </a:solidFill>
          <a:latin typeface="+mn-lt"/>
          <a:ea typeface="+mn-ea"/>
          <a:cs typeface="+mn-cs"/>
        </a:defRPr>
      </a:lvl1pPr>
      <a:lvl2pPr marL="321366" algn="l" defTabSz="642732" rtl="0" eaLnBrk="1" latinLnBrk="0" hangingPunct="1">
        <a:defRPr sz="1265" kern="1200">
          <a:solidFill>
            <a:schemeClr val="tx1"/>
          </a:solidFill>
          <a:latin typeface="+mn-lt"/>
          <a:ea typeface="+mn-ea"/>
          <a:cs typeface="+mn-cs"/>
        </a:defRPr>
      </a:lvl2pPr>
      <a:lvl3pPr marL="642732" algn="l" defTabSz="642732" rtl="0" eaLnBrk="1" latinLnBrk="0" hangingPunct="1">
        <a:defRPr sz="1265" kern="1200">
          <a:solidFill>
            <a:schemeClr val="tx1"/>
          </a:solidFill>
          <a:latin typeface="+mn-lt"/>
          <a:ea typeface="+mn-ea"/>
          <a:cs typeface="+mn-cs"/>
        </a:defRPr>
      </a:lvl3pPr>
      <a:lvl4pPr marL="964098" algn="l" defTabSz="642732" rtl="0" eaLnBrk="1" latinLnBrk="0" hangingPunct="1">
        <a:defRPr sz="1265" kern="1200">
          <a:solidFill>
            <a:schemeClr val="tx1"/>
          </a:solidFill>
          <a:latin typeface="+mn-lt"/>
          <a:ea typeface="+mn-ea"/>
          <a:cs typeface="+mn-cs"/>
        </a:defRPr>
      </a:lvl4pPr>
      <a:lvl5pPr marL="1285464" algn="l" defTabSz="642732" rtl="0" eaLnBrk="1" latinLnBrk="0" hangingPunct="1">
        <a:defRPr sz="1265" kern="1200">
          <a:solidFill>
            <a:schemeClr val="tx1"/>
          </a:solidFill>
          <a:latin typeface="+mn-lt"/>
          <a:ea typeface="+mn-ea"/>
          <a:cs typeface="+mn-cs"/>
        </a:defRPr>
      </a:lvl5pPr>
      <a:lvl6pPr marL="1606829" algn="l" defTabSz="642732" rtl="0" eaLnBrk="1" latinLnBrk="0" hangingPunct="1">
        <a:defRPr sz="1265" kern="1200">
          <a:solidFill>
            <a:schemeClr val="tx1"/>
          </a:solidFill>
          <a:latin typeface="+mn-lt"/>
          <a:ea typeface="+mn-ea"/>
          <a:cs typeface="+mn-cs"/>
        </a:defRPr>
      </a:lvl6pPr>
      <a:lvl7pPr marL="1928195" algn="l" defTabSz="642732" rtl="0" eaLnBrk="1" latinLnBrk="0" hangingPunct="1">
        <a:defRPr sz="1265" kern="1200">
          <a:solidFill>
            <a:schemeClr val="tx1"/>
          </a:solidFill>
          <a:latin typeface="+mn-lt"/>
          <a:ea typeface="+mn-ea"/>
          <a:cs typeface="+mn-cs"/>
        </a:defRPr>
      </a:lvl7pPr>
      <a:lvl8pPr marL="2249561" algn="l" defTabSz="642732" rtl="0" eaLnBrk="1" latinLnBrk="0" hangingPunct="1">
        <a:defRPr sz="1265" kern="1200">
          <a:solidFill>
            <a:schemeClr val="tx1"/>
          </a:solidFill>
          <a:latin typeface="+mn-lt"/>
          <a:ea typeface="+mn-ea"/>
          <a:cs typeface="+mn-cs"/>
        </a:defRPr>
      </a:lvl8pPr>
      <a:lvl9pPr marL="2570927" algn="l" defTabSz="642732" rtl="0" eaLnBrk="1" latinLnBrk="0" hangingPunct="1">
        <a:defRPr sz="1265"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D6EA85B-EA63-450B-9D2D-E02A402D72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3CD51163-2146-4B98-8FAB-F3E8251673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4A4E3B7-C0C7-4001-9E57-63D1D6D81F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EDC081-9239-47A4-94E9-512BCEB993D1}" type="datetimeFigureOut">
              <a:rPr lang="fr-FR" smtClean="0">
                <a:solidFill>
                  <a:prstClr val="black">
                    <a:tint val="75000"/>
                  </a:prstClr>
                </a:solidFill>
              </a:rPr>
              <a:pPr/>
              <a:t>03/04/2025</a:t>
            </a:fld>
            <a:endParaRPr lang="fr-FR">
              <a:solidFill>
                <a:prstClr val="black">
                  <a:tint val="75000"/>
                </a:prstClr>
              </a:solidFill>
            </a:endParaRPr>
          </a:p>
        </p:txBody>
      </p:sp>
      <p:sp>
        <p:nvSpPr>
          <p:cNvPr id="5" name="Espace réservé du pied de page 4">
            <a:extLst>
              <a:ext uri="{FF2B5EF4-FFF2-40B4-BE49-F238E27FC236}">
                <a16:creationId xmlns:a16="http://schemas.microsoft.com/office/drawing/2014/main" id="{10969ABA-3003-46FA-A373-887A8C33B7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solidFill>
                <a:prstClr val="black">
                  <a:tint val="75000"/>
                </a:prstClr>
              </a:solidFill>
            </a:endParaRPr>
          </a:p>
        </p:txBody>
      </p:sp>
      <p:sp>
        <p:nvSpPr>
          <p:cNvPr id="6" name="Espace réservé du numéro de diapositive 5">
            <a:extLst>
              <a:ext uri="{FF2B5EF4-FFF2-40B4-BE49-F238E27FC236}">
                <a16:creationId xmlns:a16="http://schemas.microsoft.com/office/drawing/2014/main" id="{CB3F5B38-4914-4362-A81D-9CE0E276F5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98F8EB-30EE-4557-8E65-A6ED0F2568DF}"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0555253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3.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legifrance.gouv.fr/loda/article_lc/LEGIARTI000043977299"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legifrance.gouv.fr/loda/article_lc/LEGIARTI000043977299" TargetMode="Externa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18915A-B790-2826-823B-B62A33BA15F3}"/>
            </a:ext>
          </a:extLst>
        </p:cNvPr>
        <p:cNvGrpSpPr/>
        <p:nvPr/>
      </p:nvGrpSpPr>
      <p:grpSpPr>
        <a:xfrm>
          <a:off x="0" y="0"/>
          <a:ext cx="0" cy="0"/>
          <a:chOff x="0" y="0"/>
          <a:chExt cx="0" cy="0"/>
        </a:xfrm>
      </p:grpSpPr>
      <p:sp>
        <p:nvSpPr>
          <p:cNvPr id="3" name="Titre 1">
            <a:extLst>
              <a:ext uri="{FF2B5EF4-FFF2-40B4-BE49-F238E27FC236}">
                <a16:creationId xmlns:a16="http://schemas.microsoft.com/office/drawing/2014/main" id="{751367EB-EC05-DEE9-05A5-9C00F938FFAB}"/>
              </a:ext>
            </a:extLst>
          </p:cNvPr>
          <p:cNvSpPr txBox="1">
            <a:spLocks/>
          </p:cNvSpPr>
          <p:nvPr/>
        </p:nvSpPr>
        <p:spPr>
          <a:xfrm>
            <a:off x="1692569" y="139080"/>
            <a:ext cx="8224914" cy="1142628"/>
          </a:xfrm>
          <a:prstGeom prst="rect">
            <a:avLst/>
          </a:prstGeom>
        </p:spPr>
        <p:txBody>
          <a:bodyPr/>
          <a:lstStyle>
            <a:lvl1pPr algn="ctr" defTabSz="1300163" rtl="0" fontAlgn="base">
              <a:spcBef>
                <a:spcPct val="0"/>
              </a:spcBef>
              <a:spcAft>
                <a:spcPct val="0"/>
              </a:spcAft>
              <a:defRPr sz="7200">
                <a:solidFill>
                  <a:schemeClr val="tx2"/>
                </a:solidFill>
                <a:latin typeface="Arial Rounded MT Bold" pitchFamily="34" charset="0"/>
                <a:ea typeface="+mj-ea"/>
                <a:cs typeface="+mj-cs"/>
              </a:defRPr>
            </a:lvl1pPr>
            <a:lvl2pPr algn="ctr" defTabSz="1300163" rtl="0" fontAlgn="base">
              <a:spcBef>
                <a:spcPct val="0"/>
              </a:spcBef>
              <a:spcAft>
                <a:spcPct val="0"/>
              </a:spcAft>
              <a:defRPr sz="3600">
                <a:solidFill>
                  <a:schemeClr val="tx2"/>
                </a:solidFill>
                <a:latin typeface="Arial Black" pitchFamily="1" charset="0"/>
                <a:ea typeface="ＭＳ Ｐゴシック" pitchFamily="1" charset="-128"/>
              </a:defRPr>
            </a:lvl2pPr>
            <a:lvl3pPr algn="ctr" defTabSz="1300163" rtl="0" fontAlgn="base">
              <a:spcBef>
                <a:spcPct val="0"/>
              </a:spcBef>
              <a:spcAft>
                <a:spcPct val="0"/>
              </a:spcAft>
              <a:defRPr sz="3600">
                <a:solidFill>
                  <a:schemeClr val="tx2"/>
                </a:solidFill>
                <a:latin typeface="Arial Black" pitchFamily="1" charset="0"/>
                <a:ea typeface="ＭＳ Ｐゴシック" pitchFamily="1" charset="-128"/>
              </a:defRPr>
            </a:lvl3pPr>
            <a:lvl4pPr algn="ctr" defTabSz="1300163" rtl="0" fontAlgn="base">
              <a:spcBef>
                <a:spcPct val="0"/>
              </a:spcBef>
              <a:spcAft>
                <a:spcPct val="0"/>
              </a:spcAft>
              <a:defRPr sz="3600">
                <a:solidFill>
                  <a:schemeClr val="tx2"/>
                </a:solidFill>
                <a:latin typeface="Arial Black" pitchFamily="1" charset="0"/>
                <a:ea typeface="ＭＳ Ｐゴシック" pitchFamily="1" charset="-128"/>
              </a:defRPr>
            </a:lvl4pPr>
            <a:lvl5pPr algn="ctr" defTabSz="1300163" rtl="0" fontAlgn="base">
              <a:spcBef>
                <a:spcPct val="0"/>
              </a:spcBef>
              <a:spcAft>
                <a:spcPct val="0"/>
              </a:spcAft>
              <a:defRPr sz="3600">
                <a:solidFill>
                  <a:schemeClr val="tx2"/>
                </a:solidFill>
                <a:latin typeface="Arial Black" pitchFamily="1" charset="0"/>
                <a:ea typeface="ＭＳ Ｐゴシック" pitchFamily="1" charset="-128"/>
              </a:defRPr>
            </a:lvl5pPr>
            <a:lvl6pPr marL="457200" algn="ctr" defTabSz="1300163" rtl="0" fontAlgn="base">
              <a:spcBef>
                <a:spcPct val="0"/>
              </a:spcBef>
              <a:spcAft>
                <a:spcPct val="0"/>
              </a:spcAft>
              <a:defRPr sz="3600">
                <a:solidFill>
                  <a:schemeClr val="tx2"/>
                </a:solidFill>
                <a:latin typeface="Arial Black" pitchFamily="1" charset="0"/>
                <a:ea typeface="ＭＳ Ｐゴシック" pitchFamily="1" charset="-128"/>
              </a:defRPr>
            </a:lvl6pPr>
            <a:lvl7pPr marL="914400" algn="ctr" defTabSz="1300163" rtl="0" fontAlgn="base">
              <a:spcBef>
                <a:spcPct val="0"/>
              </a:spcBef>
              <a:spcAft>
                <a:spcPct val="0"/>
              </a:spcAft>
              <a:defRPr sz="3600">
                <a:solidFill>
                  <a:schemeClr val="tx2"/>
                </a:solidFill>
                <a:latin typeface="Arial Black" pitchFamily="1" charset="0"/>
                <a:ea typeface="ＭＳ Ｐゴシック" pitchFamily="1" charset="-128"/>
              </a:defRPr>
            </a:lvl7pPr>
            <a:lvl8pPr marL="1371600" algn="ctr" defTabSz="1300163" rtl="0" fontAlgn="base">
              <a:spcBef>
                <a:spcPct val="0"/>
              </a:spcBef>
              <a:spcAft>
                <a:spcPct val="0"/>
              </a:spcAft>
              <a:defRPr sz="3600">
                <a:solidFill>
                  <a:schemeClr val="tx2"/>
                </a:solidFill>
                <a:latin typeface="Arial Black" pitchFamily="1" charset="0"/>
                <a:ea typeface="ＭＳ Ｐゴシック" pitchFamily="1" charset="-128"/>
              </a:defRPr>
            </a:lvl8pPr>
            <a:lvl9pPr marL="1828800" algn="ctr" defTabSz="1300163" rtl="0" fontAlgn="base">
              <a:spcBef>
                <a:spcPct val="0"/>
              </a:spcBef>
              <a:spcAft>
                <a:spcPct val="0"/>
              </a:spcAft>
              <a:defRPr sz="3600">
                <a:solidFill>
                  <a:schemeClr val="tx2"/>
                </a:solidFill>
                <a:latin typeface="Arial Black" pitchFamily="1" charset="0"/>
                <a:ea typeface="ＭＳ Ｐゴシック" pitchFamily="1" charset="-128"/>
              </a:defRPr>
            </a:lvl9pPr>
          </a:lstStyle>
          <a:p>
            <a:pPr marL="0" marR="0" lvl="0" indent="0" algn="ctr" defTabSz="913885" rtl="0" eaLnBrk="1" fontAlgn="base" latinLnBrk="0" hangingPunct="1">
              <a:lnSpc>
                <a:spcPct val="100000"/>
              </a:lnSpc>
              <a:spcBef>
                <a:spcPct val="0"/>
              </a:spcBef>
              <a:spcAft>
                <a:spcPct val="0"/>
              </a:spcAft>
              <a:buClrTx/>
              <a:buSzTx/>
              <a:buFontTx/>
              <a:buNone/>
              <a:tabLst/>
              <a:defRPr/>
            </a:pPr>
            <a:r>
              <a:rPr kumimoji="0" lang="fr-FR" sz="2812" b="0" i="0" u="none" strike="noStrike" kern="0" cap="none" spc="0" normalizeH="0" baseline="0" noProof="0" dirty="0">
                <a:ln>
                  <a:noFill/>
                </a:ln>
                <a:solidFill>
                  <a:srgbClr val="000000"/>
                </a:solidFill>
                <a:effectLst/>
                <a:uLnTx/>
                <a:uFillTx/>
                <a:latin typeface="Arial Rounded MT Bold" pitchFamily="34" charset="0"/>
                <a:ea typeface="ＭＳ Ｐゴシック"/>
                <a:cs typeface="+mj-cs"/>
              </a:rPr>
              <a:t>Forum de l’ARC</a:t>
            </a:r>
            <a:br>
              <a:rPr kumimoji="0" lang="fr-FR" sz="2812" b="0" i="0" u="none" strike="noStrike" kern="0" cap="none" spc="0" normalizeH="0" baseline="0" noProof="0" dirty="0">
                <a:ln>
                  <a:noFill/>
                </a:ln>
                <a:solidFill>
                  <a:srgbClr val="000000"/>
                </a:solidFill>
                <a:effectLst/>
                <a:uLnTx/>
                <a:uFillTx/>
                <a:latin typeface="Arial Rounded MT Bold" pitchFamily="34" charset="0"/>
                <a:ea typeface="ＭＳ Ｐゴシック"/>
                <a:cs typeface="+mj-cs"/>
              </a:rPr>
            </a:br>
            <a:r>
              <a:rPr kumimoji="0" lang="fr-FR" sz="2812" b="0" i="0" u="none" strike="noStrike" kern="0" cap="none" spc="0" normalizeH="0" baseline="0" noProof="0" dirty="0">
                <a:ln>
                  <a:noFill/>
                </a:ln>
                <a:solidFill>
                  <a:srgbClr val="000000"/>
                </a:solidFill>
                <a:effectLst/>
                <a:uLnTx/>
                <a:uFillTx/>
                <a:latin typeface="Arial Rounded MT Bold" pitchFamily="34" charset="0"/>
                <a:ea typeface="ＭＳ Ｐゴシック"/>
                <a:cs typeface="+mj-cs"/>
              </a:rPr>
              <a:t>le 9 avril  2025</a:t>
            </a:r>
            <a:endParaRPr kumimoji="0" lang="fr-FR" sz="2812" b="1" i="0" u="none" strike="noStrike" kern="0" cap="none" spc="0" normalizeH="0" baseline="0" noProof="0" dirty="0">
              <a:ln>
                <a:noFill/>
              </a:ln>
              <a:solidFill>
                <a:srgbClr val="000000"/>
              </a:solidFill>
              <a:effectLst/>
              <a:uLnTx/>
              <a:uFillTx/>
              <a:latin typeface="Arial Rounded MT Bold" pitchFamily="34" charset="0"/>
              <a:ea typeface="ＭＳ Ｐゴシック"/>
              <a:cs typeface="+mj-cs"/>
            </a:endParaRPr>
          </a:p>
        </p:txBody>
      </p:sp>
      <p:pic>
        <p:nvPicPr>
          <p:cNvPr id="9" name="Image 8">
            <a:extLst>
              <a:ext uri="{FF2B5EF4-FFF2-40B4-BE49-F238E27FC236}">
                <a16:creationId xmlns:a16="http://schemas.microsoft.com/office/drawing/2014/main" id="{25C630F2-87A5-98B7-3797-B3B1C5A10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58933" y="31404"/>
            <a:ext cx="1284522" cy="1258279"/>
          </a:xfrm>
          <a:prstGeom prst="rect">
            <a:avLst/>
          </a:prstGeom>
        </p:spPr>
      </p:pic>
      <p:sp>
        <p:nvSpPr>
          <p:cNvPr id="12" name="Espace réservé du numéro de diapositive 3">
            <a:extLst>
              <a:ext uri="{FF2B5EF4-FFF2-40B4-BE49-F238E27FC236}">
                <a16:creationId xmlns:a16="http://schemas.microsoft.com/office/drawing/2014/main" id="{21465AFC-D988-3826-02BC-509129149F22}"/>
              </a:ext>
            </a:extLst>
          </p:cNvPr>
          <p:cNvSpPr txBox="1">
            <a:spLocks noChangeArrowheads="1"/>
          </p:cNvSpPr>
          <p:nvPr/>
        </p:nvSpPr>
        <p:spPr>
          <a:xfrm>
            <a:off x="10109389" y="6436093"/>
            <a:ext cx="399412" cy="44381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fr-FR"/>
            </a:defPPr>
            <a:lvl1pPr algn="l" rtl="0" eaLnBrk="0" fontAlgn="base" hangingPunct="0">
              <a:spcBef>
                <a:spcPts val="1422"/>
              </a:spcBef>
              <a:spcAft>
                <a:spcPct val="0"/>
              </a:spcAft>
              <a:buClr>
                <a:schemeClr val="accent1"/>
              </a:buClr>
              <a:buFont typeface="Wingdings 3" panose="05040102010807070707" pitchFamily="18" charset="2"/>
              <a:buChar char=""/>
              <a:defRPr sz="2400" kern="1200">
                <a:solidFill>
                  <a:srgbClr val="404040"/>
                </a:solidFill>
                <a:latin typeface="Century Gothic" panose="020B0502020202020204" pitchFamily="34" charset="0"/>
                <a:ea typeface="ＭＳ Ｐゴシック" pitchFamily="1" charset="-128"/>
                <a:cs typeface="+mn-cs"/>
              </a:defRPr>
            </a:lvl1pPr>
            <a:lvl2pPr marL="1056475" indent="-406337" algn="l" rtl="0" eaLnBrk="0" fontAlgn="base" hangingPunct="0">
              <a:spcBef>
                <a:spcPts val="1422"/>
              </a:spcBef>
              <a:spcAft>
                <a:spcPct val="0"/>
              </a:spcAft>
              <a:buClr>
                <a:schemeClr val="accent1"/>
              </a:buClr>
              <a:buFont typeface="Wingdings 3" panose="05040102010807070707" pitchFamily="18" charset="2"/>
              <a:buChar char=""/>
              <a:defRPr sz="2275" kern="1200">
                <a:solidFill>
                  <a:srgbClr val="404040"/>
                </a:solidFill>
                <a:latin typeface="Century Gothic" panose="020B0502020202020204" pitchFamily="34" charset="0"/>
                <a:ea typeface="ＭＳ Ｐゴシック" pitchFamily="1" charset="-128"/>
                <a:cs typeface="+mn-cs"/>
              </a:defRPr>
            </a:lvl2pPr>
            <a:lvl3pPr marL="1625346" indent="-325069" algn="l" rtl="0" eaLnBrk="0" fontAlgn="base" hangingPunct="0">
              <a:spcBef>
                <a:spcPts val="1422"/>
              </a:spcBef>
              <a:spcAft>
                <a:spcPct val="0"/>
              </a:spcAft>
              <a:buClr>
                <a:schemeClr val="accent1"/>
              </a:buClr>
              <a:buFont typeface="Wingdings 3" panose="05040102010807070707" pitchFamily="18" charset="2"/>
              <a:buChar char=""/>
              <a:defRPr sz="1991" kern="1200">
                <a:solidFill>
                  <a:srgbClr val="404040"/>
                </a:solidFill>
                <a:latin typeface="Century Gothic" panose="020B0502020202020204" pitchFamily="34" charset="0"/>
                <a:ea typeface="ＭＳ Ｐゴシック" pitchFamily="1" charset="-128"/>
                <a:cs typeface="+mn-cs"/>
              </a:defRPr>
            </a:lvl3pPr>
            <a:lvl4pPr marL="2275484" indent="-325069" algn="l" rtl="0" eaLnBrk="0" fontAlgn="base" hangingPunct="0">
              <a:spcBef>
                <a:spcPts val="1422"/>
              </a:spcBef>
              <a:spcAft>
                <a:spcPct val="0"/>
              </a:spcAft>
              <a:buClr>
                <a:schemeClr val="accent1"/>
              </a:buClr>
              <a:buFont typeface="Wingdings 3" panose="05040102010807070707" pitchFamily="18" charset="2"/>
              <a:buChar char=""/>
              <a:defRPr sz="1706" kern="1200">
                <a:solidFill>
                  <a:srgbClr val="404040"/>
                </a:solidFill>
                <a:latin typeface="Century Gothic" panose="020B0502020202020204" pitchFamily="34" charset="0"/>
                <a:ea typeface="ＭＳ Ｐゴシック" pitchFamily="1" charset="-128"/>
                <a:cs typeface="+mn-cs"/>
              </a:defRPr>
            </a:lvl4pPr>
            <a:lvl5pPr marL="2925623" indent="-325069" algn="l" rtl="0" eaLnBrk="0" fontAlgn="base" hangingPunct="0">
              <a:spcBef>
                <a:spcPts val="1422"/>
              </a:spcBef>
              <a:spcAft>
                <a:spcPct val="0"/>
              </a:spcAft>
              <a:buClr>
                <a:schemeClr val="accent1"/>
              </a:buClr>
              <a:buFont typeface="Wingdings 3" panose="05040102010807070707" pitchFamily="18" charset="2"/>
              <a:buChar char=""/>
              <a:defRPr sz="1706" kern="1200">
                <a:solidFill>
                  <a:srgbClr val="404040"/>
                </a:solidFill>
                <a:latin typeface="Century Gothic" panose="020B0502020202020204" pitchFamily="34" charset="0"/>
                <a:ea typeface="ＭＳ Ｐゴシック" pitchFamily="1" charset="-128"/>
                <a:cs typeface="+mn-cs"/>
              </a:defRPr>
            </a:lvl5pPr>
            <a:lvl6pPr marL="3575761" indent="-325069" algn="l" defTabSz="650138" rtl="0" eaLnBrk="0" fontAlgn="base" latinLnBrk="0" hangingPunct="0">
              <a:spcBef>
                <a:spcPts val="1422"/>
              </a:spcBef>
              <a:spcAft>
                <a:spcPct val="0"/>
              </a:spcAft>
              <a:buClr>
                <a:schemeClr val="accent1"/>
              </a:buClr>
              <a:buFont typeface="Wingdings 3" panose="05040102010807070707" pitchFamily="18" charset="2"/>
              <a:buChar char=""/>
              <a:defRPr sz="1706" kern="1200">
                <a:solidFill>
                  <a:srgbClr val="404040"/>
                </a:solidFill>
                <a:latin typeface="Century Gothic" panose="020B0502020202020204" pitchFamily="34" charset="0"/>
                <a:ea typeface="ＭＳ Ｐゴシック" pitchFamily="1" charset="-128"/>
                <a:cs typeface="+mn-cs"/>
              </a:defRPr>
            </a:lvl6pPr>
            <a:lvl7pPr marL="4225900" indent="-325069" algn="l" defTabSz="650138" rtl="0" eaLnBrk="0" fontAlgn="base" latinLnBrk="0" hangingPunct="0">
              <a:spcBef>
                <a:spcPts val="1422"/>
              </a:spcBef>
              <a:spcAft>
                <a:spcPct val="0"/>
              </a:spcAft>
              <a:buClr>
                <a:schemeClr val="accent1"/>
              </a:buClr>
              <a:buFont typeface="Wingdings 3" panose="05040102010807070707" pitchFamily="18" charset="2"/>
              <a:buChar char=""/>
              <a:defRPr sz="1706" kern="1200">
                <a:solidFill>
                  <a:srgbClr val="404040"/>
                </a:solidFill>
                <a:latin typeface="Century Gothic" panose="020B0502020202020204" pitchFamily="34" charset="0"/>
                <a:ea typeface="ＭＳ Ｐゴシック" pitchFamily="1" charset="-128"/>
                <a:cs typeface="+mn-cs"/>
              </a:defRPr>
            </a:lvl7pPr>
            <a:lvl8pPr marL="4876038" indent="-325069" algn="l" defTabSz="650138" rtl="0" eaLnBrk="0" fontAlgn="base" latinLnBrk="0" hangingPunct="0">
              <a:spcBef>
                <a:spcPts val="1422"/>
              </a:spcBef>
              <a:spcAft>
                <a:spcPct val="0"/>
              </a:spcAft>
              <a:buClr>
                <a:schemeClr val="accent1"/>
              </a:buClr>
              <a:buFont typeface="Wingdings 3" panose="05040102010807070707" pitchFamily="18" charset="2"/>
              <a:buChar char=""/>
              <a:defRPr sz="1706" kern="1200">
                <a:solidFill>
                  <a:srgbClr val="404040"/>
                </a:solidFill>
                <a:latin typeface="Century Gothic" panose="020B0502020202020204" pitchFamily="34" charset="0"/>
                <a:ea typeface="ＭＳ Ｐゴシック" pitchFamily="1" charset="-128"/>
                <a:cs typeface="+mn-cs"/>
              </a:defRPr>
            </a:lvl8pPr>
            <a:lvl9pPr marL="5526176" indent="-325069" algn="l" defTabSz="650138" rtl="0" eaLnBrk="0" fontAlgn="base" latinLnBrk="0" hangingPunct="0">
              <a:spcBef>
                <a:spcPts val="1422"/>
              </a:spcBef>
              <a:spcAft>
                <a:spcPct val="0"/>
              </a:spcAft>
              <a:buClr>
                <a:schemeClr val="accent1"/>
              </a:buClr>
              <a:buFont typeface="Wingdings 3" panose="05040102010807070707" pitchFamily="18" charset="2"/>
              <a:buChar char=""/>
              <a:defRPr sz="1706" kern="1200">
                <a:solidFill>
                  <a:srgbClr val="404040"/>
                </a:solidFill>
                <a:latin typeface="Century Gothic" panose="020B0502020202020204" pitchFamily="34" charset="0"/>
                <a:ea typeface="ＭＳ Ｐゴシック" pitchFamily="1" charset="-128"/>
                <a:cs typeface="+mn-cs"/>
              </a:defRPr>
            </a:lvl9pPr>
          </a:lstStyle>
          <a:p>
            <a:pPr marL="0" marR="0" lvl="0" indent="0" algn="l" defTabSz="642732" rtl="0" eaLnBrk="0" fontAlgn="base" latinLnBrk="0" hangingPunct="0">
              <a:lnSpc>
                <a:spcPct val="100000"/>
              </a:lnSpc>
              <a:spcBef>
                <a:spcPct val="0"/>
              </a:spcBef>
              <a:spcAft>
                <a:spcPct val="0"/>
              </a:spcAft>
              <a:buClrTx/>
              <a:buSzTx/>
              <a:buFont typeface="Wingdings 3" panose="05040102010807070707" pitchFamily="18" charset="2"/>
              <a:buNone/>
              <a:tabLst/>
              <a:defRPr/>
            </a:pPr>
            <a:fld id="{D77FBE73-7C00-4EA2-A123-481603DD9940}" type="slidenum">
              <a:rPr kumimoji="0" lang="fr-FR" altLang="fr-FR" sz="1687" b="0" i="0" u="none" strike="noStrike" kern="1200" cap="none" spc="0" normalizeH="0" baseline="0" noProof="0">
                <a:ln>
                  <a:noFill/>
                </a:ln>
                <a:solidFill>
                  <a:srgbClr val="898989"/>
                </a:solidFill>
                <a:effectLst/>
                <a:uLnTx/>
                <a:uFillTx/>
                <a:latin typeface="Arial" panose="020B0604020202020204" pitchFamily="34" charset="0"/>
                <a:ea typeface="ヒラギノ角ゴ Pro W3" pitchFamily="-95" charset="-128"/>
                <a:cs typeface="+mn-cs"/>
              </a:rPr>
              <a:pPr marL="0" marR="0" lvl="0" indent="0" algn="l" defTabSz="642732" rtl="0" eaLnBrk="0" fontAlgn="base" latinLnBrk="0" hangingPunct="0">
                <a:lnSpc>
                  <a:spcPct val="100000"/>
                </a:lnSpc>
                <a:spcBef>
                  <a:spcPct val="0"/>
                </a:spcBef>
                <a:spcAft>
                  <a:spcPct val="0"/>
                </a:spcAft>
                <a:buClrTx/>
                <a:buSzTx/>
                <a:buFont typeface="Wingdings 3" panose="05040102010807070707" pitchFamily="18" charset="2"/>
                <a:buNone/>
                <a:tabLst/>
                <a:defRPr/>
              </a:pPr>
              <a:t>1</a:t>
            </a:fld>
            <a:endParaRPr kumimoji="0" lang="fr-FR" altLang="fr-FR" sz="1687" b="0" i="0" u="none" strike="noStrike" kern="1200" cap="none" spc="0" normalizeH="0" baseline="0" noProof="0" dirty="0">
              <a:ln>
                <a:noFill/>
              </a:ln>
              <a:solidFill>
                <a:srgbClr val="898989"/>
              </a:solidFill>
              <a:effectLst/>
              <a:uLnTx/>
              <a:uFillTx/>
              <a:latin typeface="Arial" panose="020B0604020202020204" pitchFamily="34" charset="0"/>
              <a:ea typeface="ヒラギノ角ゴ Pro W3" pitchFamily="-95" charset="-128"/>
              <a:cs typeface="+mn-cs"/>
            </a:endParaRPr>
          </a:p>
        </p:txBody>
      </p:sp>
      <p:pic>
        <p:nvPicPr>
          <p:cNvPr id="5" name="Image 4">
            <a:extLst>
              <a:ext uri="{FF2B5EF4-FFF2-40B4-BE49-F238E27FC236}">
                <a16:creationId xmlns:a16="http://schemas.microsoft.com/office/drawing/2014/main" id="{AD110339-9DB8-28F8-9B0B-F60D0B7BA67E}"/>
              </a:ext>
            </a:extLst>
          </p:cNvPr>
          <p:cNvPicPr>
            <a:picLocks noChangeAspect="1"/>
          </p:cNvPicPr>
          <p:nvPr/>
        </p:nvPicPr>
        <p:blipFill>
          <a:blip r:embed="rId3"/>
          <a:stretch>
            <a:fillRect/>
          </a:stretch>
        </p:blipFill>
        <p:spPr>
          <a:xfrm>
            <a:off x="3455412" y="31404"/>
            <a:ext cx="4825228" cy="6849233"/>
          </a:xfrm>
          <a:prstGeom prst="rect">
            <a:avLst/>
          </a:prstGeom>
        </p:spPr>
      </p:pic>
      <p:pic>
        <p:nvPicPr>
          <p:cNvPr id="7" name="Image 6">
            <a:extLst>
              <a:ext uri="{FF2B5EF4-FFF2-40B4-BE49-F238E27FC236}">
                <a16:creationId xmlns:a16="http://schemas.microsoft.com/office/drawing/2014/main" id="{FC21A22E-B35C-510A-9E50-7BB771279D9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0979" y="81254"/>
            <a:ext cx="1284522" cy="1258279"/>
          </a:xfrm>
          <a:prstGeom prst="rect">
            <a:avLst/>
          </a:prstGeom>
        </p:spPr>
      </p:pic>
      <p:pic>
        <p:nvPicPr>
          <p:cNvPr id="13" name="Image 12">
            <a:extLst>
              <a:ext uri="{FF2B5EF4-FFF2-40B4-BE49-F238E27FC236}">
                <a16:creationId xmlns:a16="http://schemas.microsoft.com/office/drawing/2014/main" id="{FB9D591B-FA1C-B1FB-B116-CF1A739C911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9755" y="4809829"/>
            <a:ext cx="2066971" cy="2024743"/>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pic>
        <p:nvPicPr>
          <p:cNvPr id="14" name="Image 13">
            <a:extLst>
              <a:ext uri="{FF2B5EF4-FFF2-40B4-BE49-F238E27FC236}">
                <a16:creationId xmlns:a16="http://schemas.microsoft.com/office/drawing/2014/main" id="{A85B5198-05B5-E262-F182-EF6EC6C066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48063" y="5057192"/>
            <a:ext cx="1838366" cy="1800808"/>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extLst>
      <p:ext uri="{BB962C8B-B14F-4D97-AF65-F5344CB8AC3E}">
        <p14:creationId xmlns:p14="http://schemas.microsoft.com/office/powerpoint/2010/main" val="867043295"/>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9950626-2B0D-43E8-99A8-E8FCF5D14CB4}"/>
              </a:ext>
            </a:extLst>
          </p:cNvPr>
          <p:cNvSpPr/>
          <p:nvPr/>
        </p:nvSpPr>
        <p:spPr>
          <a:xfrm>
            <a:off x="21448" y="0"/>
            <a:ext cx="11974716" cy="81149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500" b="1" i="0" u="none" strike="noStrike" kern="1200" cap="none" spc="0" normalizeH="0" baseline="0" noProof="0" dirty="0">
                <a:ln>
                  <a:noFill/>
                </a:ln>
                <a:solidFill>
                  <a:srgbClr val="0070C0"/>
                </a:solidFill>
                <a:effectLst/>
                <a:uLnTx/>
                <a:uFillTx/>
                <a:latin typeface="Calibri" panose="020F0502020204030204"/>
                <a:ea typeface="+mn-ea"/>
                <a:cs typeface="+mn-cs"/>
              </a:rPr>
              <a:t>Article 45-1 du décret du 17 mars 1967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500" b="0" i="0" u="none" strike="noStrike" kern="1200" cap="none" spc="0" normalizeH="0" baseline="0" noProof="0" dirty="0">
                <a:ln>
                  <a:noFill/>
                </a:ln>
                <a:solidFill>
                  <a:srgbClr val="0070C0"/>
                </a:solidFill>
                <a:effectLst/>
                <a:uLnTx/>
                <a:uFillTx/>
                <a:latin typeface="Calibri" panose="020F0502020204030204"/>
                <a:ea typeface="+mn-ea"/>
                <a:cs typeface="+mn-cs"/>
              </a:rPr>
              <a:t>exigibilité des appels de régularisation des charges</a:t>
            </a:r>
          </a:p>
        </p:txBody>
      </p:sp>
      <p:graphicFrame>
        <p:nvGraphicFramePr>
          <p:cNvPr id="4" name="Tableau 3">
            <a:extLst>
              <a:ext uri="{FF2B5EF4-FFF2-40B4-BE49-F238E27FC236}">
                <a16:creationId xmlns:a16="http://schemas.microsoft.com/office/drawing/2014/main" id="{72C32769-4107-4F0F-94E8-633D1767C867}"/>
              </a:ext>
            </a:extLst>
          </p:cNvPr>
          <p:cNvGraphicFramePr>
            <a:graphicFrameLocks noGrp="1"/>
          </p:cNvGraphicFramePr>
          <p:nvPr/>
        </p:nvGraphicFramePr>
        <p:xfrm>
          <a:off x="21448" y="842354"/>
          <a:ext cx="11800329" cy="4837853"/>
        </p:xfrm>
        <a:graphic>
          <a:graphicData uri="http://schemas.openxmlformats.org/drawingml/2006/table">
            <a:tbl>
              <a:tblPr firstRow="1" bandRow="1">
                <a:tableStyleId>{F5AB1C69-6EDB-4FF4-983F-18BD219EF322}</a:tableStyleId>
              </a:tblPr>
              <a:tblGrid>
                <a:gridCol w="1486158">
                  <a:extLst>
                    <a:ext uri="{9D8B030D-6E8A-4147-A177-3AD203B41FA5}">
                      <a16:colId xmlns:a16="http://schemas.microsoft.com/office/drawing/2014/main" val="20000"/>
                    </a:ext>
                  </a:extLst>
                </a:gridCol>
                <a:gridCol w="4939950">
                  <a:extLst>
                    <a:ext uri="{9D8B030D-6E8A-4147-A177-3AD203B41FA5}">
                      <a16:colId xmlns:a16="http://schemas.microsoft.com/office/drawing/2014/main" val="2899098085"/>
                    </a:ext>
                  </a:extLst>
                </a:gridCol>
                <a:gridCol w="2565581">
                  <a:extLst>
                    <a:ext uri="{9D8B030D-6E8A-4147-A177-3AD203B41FA5}">
                      <a16:colId xmlns:a16="http://schemas.microsoft.com/office/drawing/2014/main" val="20001"/>
                    </a:ext>
                  </a:extLst>
                </a:gridCol>
                <a:gridCol w="2808640">
                  <a:extLst>
                    <a:ext uri="{9D8B030D-6E8A-4147-A177-3AD203B41FA5}">
                      <a16:colId xmlns:a16="http://schemas.microsoft.com/office/drawing/2014/main" val="20002"/>
                    </a:ext>
                  </a:extLst>
                </a:gridCol>
              </a:tblGrid>
              <a:tr h="412186">
                <a:tc gridSpan="4">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400" dirty="0"/>
                        <a:t>450-1  Copropriétaire  A</a:t>
                      </a:r>
                    </a:p>
                  </a:txBody>
                  <a:tcPr marL="91486" marR="91486" marT="45709" marB="45709">
                    <a:solidFill>
                      <a:schemeClr val="accent2"/>
                    </a:solidFill>
                  </a:tcPr>
                </a:tc>
                <a:tc hMerge="1">
                  <a:txBody>
                    <a:bodyPr/>
                    <a:lstStyle/>
                    <a:p>
                      <a:pPr algn="ctr"/>
                      <a:endParaRPr lang="fr-FR" sz="1600" dirty="0"/>
                    </a:p>
                  </a:txBody>
                  <a:tcPr marL="91486" marR="91486" marT="45709" marB="45709">
                    <a:solidFill>
                      <a:schemeClr val="accent2"/>
                    </a:solidFill>
                  </a:tcPr>
                </a:tc>
                <a:tc hMerge="1">
                  <a:txBody>
                    <a:bodyPr/>
                    <a:lstStyle/>
                    <a:p>
                      <a:pPr algn="ctr"/>
                      <a:endParaRPr lang="fr-FR" sz="1600" dirty="0"/>
                    </a:p>
                  </a:txBody>
                  <a:tcPr marL="91486" marR="91486" marT="45709" marB="45709">
                    <a:solidFill>
                      <a:schemeClr val="accent2"/>
                    </a:solidFill>
                  </a:tcPr>
                </a:tc>
                <a:tc hMerge="1">
                  <a:txBody>
                    <a:bodyPr/>
                    <a:lstStyle/>
                    <a:p>
                      <a:endParaRPr lang="fr-FR" dirty="0"/>
                    </a:p>
                  </a:txBody>
                  <a:tcPr/>
                </a:tc>
                <a:extLst>
                  <a:ext uri="{0D108BD9-81ED-4DB2-BD59-A6C34878D82A}">
                    <a16:rowId xmlns:a16="http://schemas.microsoft.com/office/drawing/2014/main" val="10000"/>
                  </a:ext>
                </a:extLst>
              </a:tr>
              <a:tr h="329743">
                <a:tc>
                  <a:txBody>
                    <a:bodyPr/>
                    <a:lstStyle/>
                    <a:p>
                      <a:pPr algn="ctr"/>
                      <a:r>
                        <a:rPr lang="fr-FR" sz="1300" b="1" dirty="0"/>
                        <a:t>date</a:t>
                      </a:r>
                    </a:p>
                  </a:txBody>
                  <a:tcPr marL="91486" marR="91486" marT="45709" marB="4570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300" b="1" dirty="0"/>
                        <a:t>Libellé</a:t>
                      </a:r>
                    </a:p>
                  </a:txBody>
                  <a:tcPr marL="91486" marR="91486" marT="45709" marB="45709"/>
                </a:tc>
                <a:tc>
                  <a:txBody>
                    <a:bodyPr/>
                    <a:lstStyle/>
                    <a:p>
                      <a:pPr algn="ctr"/>
                      <a:r>
                        <a:rPr lang="fr-FR" sz="1300" b="1" dirty="0"/>
                        <a:t>Débit</a:t>
                      </a:r>
                    </a:p>
                  </a:txBody>
                  <a:tcPr marL="91486" marR="91486" marT="45709" marB="45709"/>
                </a:tc>
                <a:tc>
                  <a:txBody>
                    <a:bodyPr/>
                    <a:lstStyle/>
                    <a:p>
                      <a:pPr algn="ctr"/>
                      <a:r>
                        <a:rPr lang="fr-FR" sz="1300" b="1" dirty="0"/>
                        <a:t>Crédit</a:t>
                      </a:r>
                    </a:p>
                  </a:txBody>
                  <a:tcPr marL="91486" marR="91486" marT="45709" marB="45709"/>
                </a:tc>
                <a:extLst>
                  <a:ext uri="{0D108BD9-81ED-4DB2-BD59-A6C34878D82A}">
                    <a16:rowId xmlns:a16="http://schemas.microsoft.com/office/drawing/2014/main" val="10001"/>
                  </a:ext>
                </a:extLst>
              </a:tr>
              <a:tr h="399247">
                <a:tc>
                  <a:txBody>
                    <a:bodyPr/>
                    <a:lstStyle/>
                    <a:p>
                      <a:pPr algn="ctr"/>
                      <a:r>
                        <a:rPr lang="fr-FR" sz="1200" dirty="0"/>
                        <a:t>01/01/2025</a:t>
                      </a:r>
                    </a:p>
                  </a:txBody>
                  <a:tcPr marL="91486" marR="91486" marT="45709" marB="45709">
                    <a:solidFill>
                      <a:schemeClr val="accent6">
                        <a:lumMod val="40000"/>
                        <a:lumOff val="60000"/>
                      </a:schemeClr>
                    </a:solidFill>
                  </a:tcPr>
                </a:tc>
                <a:tc>
                  <a:txBody>
                    <a:bodyPr/>
                    <a:lstStyle/>
                    <a:p>
                      <a:pPr algn="ctr"/>
                      <a:r>
                        <a:rPr lang="fr-FR" sz="1200" dirty="0"/>
                        <a:t>Provision de charges courantes 1</a:t>
                      </a:r>
                      <a:r>
                        <a:rPr lang="fr-FR" sz="1200" baseline="30000" dirty="0"/>
                        <a:t>er</a:t>
                      </a:r>
                      <a:r>
                        <a:rPr lang="fr-FR" sz="1200" dirty="0"/>
                        <a:t> trimestre</a:t>
                      </a:r>
                    </a:p>
                  </a:txBody>
                  <a:tcPr marL="91486" marR="91486" marT="45709" marB="45709">
                    <a:solidFill>
                      <a:schemeClr val="accent6">
                        <a:lumMod val="40000"/>
                        <a:lumOff val="60000"/>
                      </a:schemeClr>
                    </a:solidFill>
                  </a:tcPr>
                </a:tc>
                <a:tc>
                  <a:txBody>
                    <a:bodyPr/>
                    <a:lstStyle/>
                    <a:p>
                      <a:pPr algn="ctr"/>
                      <a:r>
                        <a:rPr lang="fr-FR" sz="1500" b="1" dirty="0">
                          <a:solidFill>
                            <a:srgbClr val="0070C0"/>
                          </a:solidFill>
                        </a:rPr>
                        <a:t>250€</a:t>
                      </a:r>
                    </a:p>
                  </a:txBody>
                  <a:tcPr marL="91486" marR="91486" marT="45709" marB="45709">
                    <a:solidFill>
                      <a:schemeClr val="accent6">
                        <a:lumMod val="40000"/>
                        <a:lumOff val="60000"/>
                      </a:schemeClr>
                    </a:solidFill>
                  </a:tcPr>
                </a:tc>
                <a:tc>
                  <a:txBody>
                    <a:bodyPr/>
                    <a:lstStyle/>
                    <a:p>
                      <a:pPr algn="ctr"/>
                      <a:endParaRPr lang="fr-FR" sz="1500" dirty="0"/>
                    </a:p>
                  </a:txBody>
                  <a:tcPr marL="91486" marR="91486" marT="45709" marB="45709">
                    <a:solidFill>
                      <a:schemeClr val="accent6">
                        <a:lumMod val="40000"/>
                        <a:lumOff val="60000"/>
                      </a:schemeClr>
                    </a:solidFill>
                  </a:tcPr>
                </a:tc>
                <a:extLst>
                  <a:ext uri="{0D108BD9-81ED-4DB2-BD59-A6C34878D82A}">
                    <a16:rowId xmlns:a16="http://schemas.microsoft.com/office/drawing/2014/main" val="3161875994"/>
                  </a:ext>
                </a:extLst>
              </a:tr>
              <a:tr h="399247">
                <a:tc>
                  <a:txBody>
                    <a:bodyPr/>
                    <a:lstStyle/>
                    <a:p>
                      <a:pPr algn="ctr"/>
                      <a:r>
                        <a:rPr lang="fr-FR" sz="1200" dirty="0"/>
                        <a:t>01/02/2025</a:t>
                      </a:r>
                    </a:p>
                  </a:txBody>
                  <a:tcPr marL="91486" marR="91486" marT="45709" marB="45709">
                    <a:solidFill>
                      <a:schemeClr val="accent2">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solidFill>
                            <a:srgbClr val="FF0000"/>
                          </a:solidFill>
                        </a:rPr>
                        <a:t>Provision de charges travaux ascenseur 1</a:t>
                      </a:r>
                      <a:r>
                        <a:rPr lang="fr-FR" sz="1200" baseline="30000" dirty="0">
                          <a:solidFill>
                            <a:srgbClr val="FF0000"/>
                          </a:solidFill>
                        </a:rPr>
                        <a:t>er</a:t>
                      </a:r>
                      <a:r>
                        <a:rPr lang="fr-FR" sz="1200" dirty="0">
                          <a:solidFill>
                            <a:srgbClr val="FF0000"/>
                          </a:solidFill>
                        </a:rPr>
                        <a:t> appel 25%</a:t>
                      </a:r>
                    </a:p>
                  </a:txBody>
                  <a:tcPr marL="91486" marR="91486" marT="45709" marB="45709">
                    <a:solidFill>
                      <a:schemeClr val="accent2">
                        <a:lumMod val="60000"/>
                        <a:lumOff val="40000"/>
                      </a:schemeClr>
                    </a:solidFill>
                  </a:tcPr>
                </a:tc>
                <a:tc>
                  <a:txBody>
                    <a:bodyPr/>
                    <a:lstStyle/>
                    <a:p>
                      <a:pPr algn="ctr"/>
                      <a:r>
                        <a:rPr lang="fr-FR" sz="1500" b="1" dirty="0">
                          <a:solidFill>
                            <a:srgbClr val="C00000"/>
                          </a:solidFill>
                        </a:rPr>
                        <a:t>2 000€</a:t>
                      </a:r>
                    </a:p>
                  </a:txBody>
                  <a:tcPr marL="91486" marR="91486" marT="45709" marB="45709">
                    <a:solidFill>
                      <a:schemeClr val="accent2">
                        <a:lumMod val="60000"/>
                        <a:lumOff val="40000"/>
                      </a:schemeClr>
                    </a:solidFill>
                  </a:tcPr>
                </a:tc>
                <a:tc>
                  <a:txBody>
                    <a:bodyPr/>
                    <a:lstStyle/>
                    <a:p>
                      <a:pPr algn="ctr"/>
                      <a:endParaRPr lang="fr-FR" sz="1500" dirty="0"/>
                    </a:p>
                  </a:txBody>
                  <a:tcPr marL="91486" marR="91486" marT="45709" marB="45709">
                    <a:solidFill>
                      <a:schemeClr val="accent2">
                        <a:lumMod val="60000"/>
                        <a:lumOff val="40000"/>
                      </a:schemeClr>
                    </a:solidFill>
                  </a:tcPr>
                </a:tc>
                <a:extLst>
                  <a:ext uri="{0D108BD9-81ED-4DB2-BD59-A6C34878D82A}">
                    <a16:rowId xmlns:a16="http://schemas.microsoft.com/office/drawing/2014/main" val="4105994672"/>
                  </a:ext>
                </a:extLst>
              </a:tr>
              <a:tr h="329743">
                <a:tc>
                  <a:txBody>
                    <a:bodyPr/>
                    <a:lstStyle/>
                    <a:p>
                      <a:pPr algn="ctr"/>
                      <a:r>
                        <a:rPr lang="fr-FR" sz="1200" dirty="0"/>
                        <a:t>01/04/2025</a:t>
                      </a:r>
                    </a:p>
                  </a:txBody>
                  <a:tcPr marL="91486" marR="91486" marT="45709" marB="45709">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t>Provision de charges courantes</a:t>
                      </a:r>
                      <a:r>
                        <a:rPr lang="fr-FR" sz="1200" baseline="30000" dirty="0"/>
                        <a:t>2eme</a:t>
                      </a:r>
                      <a:r>
                        <a:rPr lang="fr-FR" sz="1200" dirty="0"/>
                        <a:t> trimestre</a:t>
                      </a:r>
                    </a:p>
                  </a:txBody>
                  <a:tcPr marL="91486" marR="91486" marT="45709" marB="45709">
                    <a:solidFill>
                      <a:schemeClr val="accent6">
                        <a:lumMod val="60000"/>
                        <a:lumOff val="40000"/>
                      </a:schemeClr>
                    </a:solidFill>
                  </a:tcPr>
                </a:tc>
                <a:tc>
                  <a:txBody>
                    <a:bodyPr/>
                    <a:lstStyle/>
                    <a:p>
                      <a:pPr algn="ctr"/>
                      <a:r>
                        <a:rPr lang="fr-FR" sz="1500" b="1" dirty="0">
                          <a:solidFill>
                            <a:srgbClr val="0070C0"/>
                          </a:solidFill>
                        </a:rPr>
                        <a:t>250€</a:t>
                      </a:r>
                    </a:p>
                  </a:txBody>
                  <a:tcPr marL="91486" marR="91486" marT="45709" marB="45709">
                    <a:solidFill>
                      <a:schemeClr val="accent6">
                        <a:lumMod val="60000"/>
                        <a:lumOff val="40000"/>
                      </a:schemeClr>
                    </a:solidFill>
                  </a:tcPr>
                </a:tc>
                <a:tc>
                  <a:txBody>
                    <a:bodyPr/>
                    <a:lstStyle/>
                    <a:p>
                      <a:pPr algn="ctr"/>
                      <a:endParaRPr lang="fr-FR" sz="1500" dirty="0"/>
                    </a:p>
                  </a:txBody>
                  <a:tcPr marL="91486" marR="91486" marT="45709" marB="45709">
                    <a:solidFill>
                      <a:schemeClr val="accent6">
                        <a:lumMod val="60000"/>
                        <a:lumOff val="40000"/>
                      </a:schemeClr>
                    </a:solidFill>
                  </a:tcPr>
                </a:tc>
                <a:extLst>
                  <a:ext uri="{0D108BD9-81ED-4DB2-BD59-A6C34878D82A}">
                    <a16:rowId xmlns:a16="http://schemas.microsoft.com/office/drawing/2014/main" val="3241939236"/>
                  </a:ext>
                </a:extLst>
              </a:tr>
              <a:tr h="329743">
                <a:tc>
                  <a:txBody>
                    <a:bodyPr/>
                    <a:lstStyle/>
                    <a:p>
                      <a:pPr algn="ctr"/>
                      <a:r>
                        <a:rPr lang="fr-FR" sz="1200" dirty="0"/>
                        <a:t>01/04/2025</a:t>
                      </a:r>
                    </a:p>
                  </a:txBody>
                  <a:tcPr marL="91486" marR="91486" marT="45709" marB="45709">
                    <a:solidFill>
                      <a:schemeClr val="accent2">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solidFill>
                            <a:srgbClr val="FF0000"/>
                          </a:solidFill>
                        </a:rPr>
                        <a:t>Provision de charges travaux ascenseur </a:t>
                      </a:r>
                      <a:r>
                        <a:rPr lang="fr-FR" sz="1200" baseline="30000" dirty="0">
                          <a:solidFill>
                            <a:srgbClr val="FF0000"/>
                          </a:solidFill>
                        </a:rPr>
                        <a:t>2eme</a:t>
                      </a:r>
                      <a:r>
                        <a:rPr lang="fr-FR" sz="1200" dirty="0">
                          <a:solidFill>
                            <a:srgbClr val="FF0000"/>
                          </a:solidFill>
                        </a:rPr>
                        <a:t> appel 12,5%</a:t>
                      </a:r>
                    </a:p>
                  </a:txBody>
                  <a:tcPr marL="91486" marR="91486" marT="45709" marB="45709">
                    <a:solidFill>
                      <a:schemeClr val="accent2">
                        <a:lumMod val="60000"/>
                        <a:lumOff val="40000"/>
                      </a:schemeClr>
                    </a:solidFill>
                  </a:tcPr>
                </a:tc>
                <a:tc>
                  <a:txBody>
                    <a:bodyPr/>
                    <a:lstStyle/>
                    <a:p>
                      <a:pPr algn="ctr"/>
                      <a:r>
                        <a:rPr lang="fr-FR" sz="1500" b="1" dirty="0">
                          <a:solidFill>
                            <a:srgbClr val="C00000"/>
                          </a:solidFill>
                        </a:rPr>
                        <a:t>1 000€</a:t>
                      </a:r>
                    </a:p>
                  </a:txBody>
                  <a:tcPr marL="91486" marR="91486" marT="45709" marB="45709">
                    <a:solidFill>
                      <a:schemeClr val="accent2">
                        <a:lumMod val="60000"/>
                        <a:lumOff val="40000"/>
                      </a:schemeClr>
                    </a:solidFill>
                  </a:tcPr>
                </a:tc>
                <a:tc>
                  <a:txBody>
                    <a:bodyPr/>
                    <a:lstStyle/>
                    <a:p>
                      <a:pPr algn="ctr"/>
                      <a:endParaRPr lang="fr-FR" sz="1500" dirty="0">
                        <a:solidFill>
                          <a:srgbClr val="FF0000"/>
                        </a:solidFill>
                      </a:endParaRPr>
                    </a:p>
                  </a:txBody>
                  <a:tcPr marL="91486" marR="91486" marT="45709" marB="45709">
                    <a:solidFill>
                      <a:schemeClr val="accent2">
                        <a:lumMod val="60000"/>
                        <a:lumOff val="40000"/>
                      </a:schemeClr>
                    </a:solidFill>
                  </a:tcPr>
                </a:tc>
                <a:extLst>
                  <a:ext uri="{0D108BD9-81ED-4DB2-BD59-A6C34878D82A}">
                    <a16:rowId xmlns:a16="http://schemas.microsoft.com/office/drawing/2014/main" val="10002"/>
                  </a:ext>
                </a:extLst>
              </a:tr>
              <a:tr h="329743">
                <a:tc>
                  <a:txBody>
                    <a:bodyPr/>
                    <a:lstStyle/>
                    <a:p>
                      <a:pPr algn="ctr"/>
                      <a:r>
                        <a:rPr lang="fr-FR" sz="1200" dirty="0"/>
                        <a:t>01/06/2025</a:t>
                      </a:r>
                    </a:p>
                  </a:txBody>
                  <a:tcPr marL="91486" marR="91486" marT="45709" marB="45709">
                    <a:solidFill>
                      <a:schemeClr val="accent2">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solidFill>
                            <a:srgbClr val="FF0000"/>
                          </a:solidFill>
                        </a:rPr>
                        <a:t>Provision de charges travaux ascenseur </a:t>
                      </a:r>
                      <a:r>
                        <a:rPr lang="fr-FR" sz="1200" baseline="30000" dirty="0">
                          <a:solidFill>
                            <a:srgbClr val="FF0000"/>
                          </a:solidFill>
                        </a:rPr>
                        <a:t>3eme</a:t>
                      </a:r>
                      <a:r>
                        <a:rPr lang="fr-FR" sz="1200" dirty="0">
                          <a:solidFill>
                            <a:srgbClr val="FF0000"/>
                          </a:solidFill>
                        </a:rPr>
                        <a:t> appel 18,75%</a:t>
                      </a:r>
                    </a:p>
                  </a:txBody>
                  <a:tcPr marL="91486" marR="91486" marT="45709" marB="45709">
                    <a:solidFill>
                      <a:schemeClr val="accent2">
                        <a:lumMod val="60000"/>
                        <a:lumOff val="40000"/>
                      </a:schemeClr>
                    </a:solidFill>
                  </a:tcPr>
                </a:tc>
                <a:tc>
                  <a:txBody>
                    <a:bodyPr/>
                    <a:lstStyle/>
                    <a:p>
                      <a:pPr algn="ctr"/>
                      <a:r>
                        <a:rPr lang="fr-FR" sz="1500" b="1" dirty="0">
                          <a:solidFill>
                            <a:srgbClr val="C00000"/>
                          </a:solidFill>
                        </a:rPr>
                        <a:t>1 500€</a:t>
                      </a:r>
                    </a:p>
                  </a:txBody>
                  <a:tcPr marL="91486" marR="91486" marT="45709" marB="45709">
                    <a:solidFill>
                      <a:schemeClr val="accent2">
                        <a:lumMod val="60000"/>
                        <a:lumOff val="40000"/>
                      </a:schemeClr>
                    </a:solidFill>
                  </a:tcPr>
                </a:tc>
                <a:tc>
                  <a:txBody>
                    <a:bodyPr/>
                    <a:lstStyle/>
                    <a:p>
                      <a:pPr algn="ctr"/>
                      <a:endParaRPr lang="fr-FR" sz="1500" dirty="0"/>
                    </a:p>
                  </a:txBody>
                  <a:tcPr marL="91486" marR="91486" marT="45709" marB="45709">
                    <a:solidFill>
                      <a:schemeClr val="accent2">
                        <a:lumMod val="60000"/>
                        <a:lumOff val="40000"/>
                      </a:schemeClr>
                    </a:solidFill>
                  </a:tcPr>
                </a:tc>
                <a:extLst>
                  <a:ext uri="{0D108BD9-81ED-4DB2-BD59-A6C34878D82A}">
                    <a16:rowId xmlns:a16="http://schemas.microsoft.com/office/drawing/2014/main" val="138700597"/>
                  </a:ext>
                </a:extLst>
              </a:tr>
              <a:tr h="329743">
                <a:tc>
                  <a:txBody>
                    <a:bodyPr/>
                    <a:lstStyle/>
                    <a:p>
                      <a:pPr algn="ctr"/>
                      <a:r>
                        <a:rPr lang="fr-FR" sz="1200" dirty="0"/>
                        <a:t>01/07/2025</a:t>
                      </a:r>
                    </a:p>
                  </a:txBody>
                  <a:tcPr marL="91486" marR="91486" marT="45709" marB="45709">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t>Provision de charges courantes</a:t>
                      </a:r>
                      <a:r>
                        <a:rPr lang="fr-FR" sz="1200" baseline="30000" dirty="0"/>
                        <a:t>3eme</a:t>
                      </a:r>
                      <a:r>
                        <a:rPr lang="fr-FR" sz="1200" dirty="0"/>
                        <a:t> trimestre</a:t>
                      </a:r>
                    </a:p>
                  </a:txBody>
                  <a:tcPr marL="91486" marR="91486" marT="45709" marB="45709">
                    <a:solidFill>
                      <a:schemeClr val="accent6">
                        <a:lumMod val="60000"/>
                        <a:lumOff val="40000"/>
                      </a:schemeClr>
                    </a:solidFill>
                  </a:tcPr>
                </a:tc>
                <a:tc>
                  <a:txBody>
                    <a:bodyPr/>
                    <a:lstStyle/>
                    <a:p>
                      <a:pPr algn="ctr"/>
                      <a:r>
                        <a:rPr lang="fr-FR" sz="1500" b="1" dirty="0">
                          <a:solidFill>
                            <a:srgbClr val="0070C0"/>
                          </a:solidFill>
                        </a:rPr>
                        <a:t>250€</a:t>
                      </a:r>
                    </a:p>
                  </a:txBody>
                  <a:tcPr marL="91486" marR="91486" marT="45709" marB="45709">
                    <a:solidFill>
                      <a:schemeClr val="accent6">
                        <a:lumMod val="60000"/>
                        <a:lumOff val="40000"/>
                      </a:schemeClr>
                    </a:solidFill>
                  </a:tcPr>
                </a:tc>
                <a:tc>
                  <a:txBody>
                    <a:bodyPr/>
                    <a:lstStyle/>
                    <a:p>
                      <a:pPr algn="ctr"/>
                      <a:endParaRPr lang="fr-FR" sz="1500" dirty="0"/>
                    </a:p>
                  </a:txBody>
                  <a:tcPr marL="91486" marR="91486" marT="45709" marB="45709">
                    <a:solidFill>
                      <a:schemeClr val="accent6">
                        <a:lumMod val="60000"/>
                        <a:lumOff val="40000"/>
                      </a:schemeClr>
                    </a:solidFill>
                  </a:tcPr>
                </a:tc>
                <a:extLst>
                  <a:ext uri="{0D108BD9-81ED-4DB2-BD59-A6C34878D82A}">
                    <a16:rowId xmlns:a16="http://schemas.microsoft.com/office/drawing/2014/main" val="3425207858"/>
                  </a:ext>
                </a:extLst>
              </a:tr>
              <a:tr h="329743">
                <a:tc>
                  <a:txBody>
                    <a:bodyPr/>
                    <a:lstStyle/>
                    <a:p>
                      <a:pPr algn="ctr"/>
                      <a:r>
                        <a:rPr lang="fr-FR" sz="1200" dirty="0"/>
                        <a:t>01/09/2025</a:t>
                      </a:r>
                    </a:p>
                  </a:txBody>
                  <a:tcPr marL="91486" marR="91486" marT="45709" marB="45709">
                    <a:solidFill>
                      <a:schemeClr val="accent2">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solidFill>
                            <a:srgbClr val="FF0000"/>
                          </a:solidFill>
                        </a:rPr>
                        <a:t>Provision de charges travaux ascenseur </a:t>
                      </a:r>
                      <a:r>
                        <a:rPr lang="fr-FR" sz="1200" baseline="30000" dirty="0">
                          <a:solidFill>
                            <a:srgbClr val="FF0000"/>
                          </a:solidFill>
                        </a:rPr>
                        <a:t>4eme</a:t>
                      </a:r>
                      <a:r>
                        <a:rPr lang="fr-FR" sz="1200" dirty="0">
                          <a:solidFill>
                            <a:srgbClr val="FF0000"/>
                          </a:solidFill>
                        </a:rPr>
                        <a:t> appel 25%</a:t>
                      </a:r>
                    </a:p>
                  </a:txBody>
                  <a:tcPr marL="91486" marR="91486" marT="45709" marB="45709">
                    <a:solidFill>
                      <a:schemeClr val="accent2">
                        <a:lumMod val="60000"/>
                        <a:lumOff val="40000"/>
                      </a:schemeClr>
                    </a:solidFill>
                  </a:tcPr>
                </a:tc>
                <a:tc>
                  <a:txBody>
                    <a:bodyPr/>
                    <a:lstStyle/>
                    <a:p>
                      <a:pPr algn="ctr"/>
                      <a:r>
                        <a:rPr lang="fr-FR" sz="1500" b="1" dirty="0">
                          <a:solidFill>
                            <a:srgbClr val="C00000"/>
                          </a:solidFill>
                        </a:rPr>
                        <a:t>2 000€</a:t>
                      </a:r>
                    </a:p>
                  </a:txBody>
                  <a:tcPr marL="91486" marR="91486" marT="45709" marB="45709">
                    <a:solidFill>
                      <a:schemeClr val="accent2">
                        <a:lumMod val="60000"/>
                        <a:lumOff val="40000"/>
                      </a:schemeClr>
                    </a:solidFill>
                  </a:tcPr>
                </a:tc>
                <a:tc>
                  <a:txBody>
                    <a:bodyPr/>
                    <a:lstStyle/>
                    <a:p>
                      <a:pPr algn="ctr"/>
                      <a:endParaRPr lang="fr-FR" sz="1500" dirty="0"/>
                    </a:p>
                  </a:txBody>
                  <a:tcPr marL="91486" marR="91486" marT="45709" marB="45709">
                    <a:solidFill>
                      <a:schemeClr val="accent2">
                        <a:lumMod val="60000"/>
                        <a:lumOff val="40000"/>
                      </a:schemeClr>
                    </a:solidFill>
                  </a:tcPr>
                </a:tc>
                <a:extLst>
                  <a:ext uri="{0D108BD9-81ED-4DB2-BD59-A6C34878D82A}">
                    <a16:rowId xmlns:a16="http://schemas.microsoft.com/office/drawing/2014/main" val="1113455657"/>
                  </a:ext>
                </a:extLst>
              </a:tr>
              <a:tr h="329743">
                <a:tc>
                  <a:txBody>
                    <a:bodyPr/>
                    <a:lstStyle/>
                    <a:p>
                      <a:pPr algn="ctr"/>
                      <a:r>
                        <a:rPr lang="fr-FR" sz="1200" dirty="0"/>
                        <a:t>01/10/2025</a:t>
                      </a:r>
                    </a:p>
                  </a:txBody>
                  <a:tcPr marL="91486" marR="91486" marT="45709" marB="45709">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t>Provision de charges courantes </a:t>
                      </a:r>
                      <a:r>
                        <a:rPr lang="fr-FR" sz="1200" baseline="30000" dirty="0"/>
                        <a:t>4eme</a:t>
                      </a:r>
                      <a:r>
                        <a:rPr lang="fr-FR" sz="1200" dirty="0"/>
                        <a:t> trimestre</a:t>
                      </a:r>
                    </a:p>
                  </a:txBody>
                  <a:tcPr marL="91486" marR="91486" marT="45709" marB="45709">
                    <a:solidFill>
                      <a:schemeClr val="accent6">
                        <a:lumMod val="60000"/>
                        <a:lumOff val="40000"/>
                      </a:schemeClr>
                    </a:solidFill>
                  </a:tcPr>
                </a:tc>
                <a:tc>
                  <a:txBody>
                    <a:bodyPr/>
                    <a:lstStyle/>
                    <a:p>
                      <a:pPr algn="ctr"/>
                      <a:r>
                        <a:rPr lang="fr-FR" sz="1500" b="1" dirty="0">
                          <a:solidFill>
                            <a:schemeClr val="accent1">
                              <a:lumMod val="75000"/>
                            </a:schemeClr>
                          </a:solidFill>
                        </a:rPr>
                        <a:t>250€</a:t>
                      </a:r>
                    </a:p>
                  </a:txBody>
                  <a:tcPr marL="91486" marR="91486" marT="45709" marB="45709">
                    <a:solidFill>
                      <a:schemeClr val="accent6">
                        <a:lumMod val="60000"/>
                        <a:lumOff val="40000"/>
                      </a:schemeClr>
                    </a:solidFill>
                  </a:tcPr>
                </a:tc>
                <a:tc>
                  <a:txBody>
                    <a:bodyPr/>
                    <a:lstStyle/>
                    <a:p>
                      <a:pPr algn="ctr"/>
                      <a:endParaRPr lang="fr-FR" sz="1500" dirty="0"/>
                    </a:p>
                  </a:txBody>
                  <a:tcPr marL="91486" marR="91486" marT="45709" marB="45709">
                    <a:solidFill>
                      <a:schemeClr val="accent6">
                        <a:lumMod val="60000"/>
                        <a:lumOff val="40000"/>
                      </a:schemeClr>
                    </a:solidFill>
                  </a:tcPr>
                </a:tc>
                <a:extLst>
                  <a:ext uri="{0D108BD9-81ED-4DB2-BD59-A6C34878D82A}">
                    <a16:rowId xmlns:a16="http://schemas.microsoft.com/office/drawing/2014/main" val="669652300"/>
                  </a:ext>
                </a:extLst>
              </a:tr>
              <a:tr h="329743">
                <a:tc>
                  <a:txBody>
                    <a:bodyPr/>
                    <a:lstStyle/>
                    <a:p>
                      <a:pPr algn="ctr"/>
                      <a:r>
                        <a:rPr lang="fr-FR" sz="1200" dirty="0"/>
                        <a:t>01/11/2025</a:t>
                      </a:r>
                    </a:p>
                  </a:txBody>
                  <a:tcPr marL="91486" marR="91486" marT="45709" marB="45709">
                    <a:solidFill>
                      <a:schemeClr val="accent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solidFill>
                            <a:srgbClr val="FF0000"/>
                          </a:solidFill>
                        </a:rPr>
                        <a:t>Provision de charges travaux ascenseur </a:t>
                      </a:r>
                      <a:r>
                        <a:rPr lang="fr-FR" sz="1200" baseline="30000" dirty="0">
                          <a:solidFill>
                            <a:srgbClr val="FF0000"/>
                          </a:solidFill>
                        </a:rPr>
                        <a:t>5eme</a:t>
                      </a:r>
                      <a:r>
                        <a:rPr lang="fr-FR" sz="1200" dirty="0">
                          <a:solidFill>
                            <a:srgbClr val="FF0000"/>
                          </a:solidFill>
                        </a:rPr>
                        <a:t> appel 18,75%</a:t>
                      </a:r>
                    </a:p>
                  </a:txBody>
                  <a:tcPr marL="91486" marR="91486" marT="45709" marB="45709">
                    <a:solidFill>
                      <a:schemeClr val="accent2">
                        <a:lumMod val="40000"/>
                        <a:lumOff val="60000"/>
                      </a:schemeClr>
                    </a:solidFill>
                  </a:tcPr>
                </a:tc>
                <a:tc>
                  <a:txBody>
                    <a:bodyPr/>
                    <a:lstStyle/>
                    <a:p>
                      <a:pPr algn="ctr"/>
                      <a:r>
                        <a:rPr lang="fr-FR" sz="1500" b="1" dirty="0">
                          <a:solidFill>
                            <a:srgbClr val="C00000"/>
                          </a:solidFill>
                        </a:rPr>
                        <a:t>1 500€</a:t>
                      </a:r>
                    </a:p>
                  </a:txBody>
                  <a:tcPr marL="91486" marR="91486" marT="45709" marB="45709">
                    <a:solidFill>
                      <a:schemeClr val="accent2">
                        <a:lumMod val="40000"/>
                        <a:lumOff val="60000"/>
                      </a:schemeClr>
                    </a:solidFill>
                  </a:tcPr>
                </a:tc>
                <a:tc>
                  <a:txBody>
                    <a:bodyPr/>
                    <a:lstStyle/>
                    <a:p>
                      <a:pPr algn="ctr"/>
                      <a:endParaRPr lang="fr-FR" sz="1500" b="1" dirty="0">
                        <a:solidFill>
                          <a:srgbClr val="C00000"/>
                        </a:solidFill>
                      </a:endParaRPr>
                    </a:p>
                  </a:txBody>
                  <a:tcPr marL="91486" marR="91486" marT="45709" marB="45709">
                    <a:solidFill>
                      <a:schemeClr val="accent2">
                        <a:lumMod val="40000"/>
                        <a:lumOff val="60000"/>
                      </a:schemeClr>
                    </a:solidFill>
                  </a:tcPr>
                </a:tc>
                <a:extLst>
                  <a:ext uri="{0D108BD9-81ED-4DB2-BD59-A6C34878D82A}">
                    <a16:rowId xmlns:a16="http://schemas.microsoft.com/office/drawing/2014/main" val="2853401765"/>
                  </a:ext>
                </a:extLst>
              </a:tr>
              <a:tr h="329743">
                <a:tc>
                  <a:txBody>
                    <a:bodyPr/>
                    <a:lstStyle/>
                    <a:p>
                      <a:pPr algn="ctr"/>
                      <a:r>
                        <a:rPr lang="fr-FR" sz="1200" dirty="0"/>
                        <a:t>31/12/2025</a:t>
                      </a:r>
                    </a:p>
                  </a:txBody>
                  <a:tcPr marL="91486" marR="91486" marT="45709" marB="45709">
                    <a:solidFill>
                      <a:schemeClr val="bg1">
                        <a:lumMod val="50000"/>
                      </a:schemeClr>
                    </a:solidFill>
                  </a:tcPr>
                </a:tc>
                <a:tc>
                  <a:txBody>
                    <a:bodyPr/>
                    <a:lstStyle/>
                    <a:p>
                      <a:pPr algn="ctr"/>
                      <a:r>
                        <a:rPr lang="fr-FR" sz="1200" dirty="0"/>
                        <a:t>Régularisation des charges courantes</a:t>
                      </a:r>
                    </a:p>
                  </a:txBody>
                  <a:tcPr marL="91486" marR="91486" marT="45709" marB="45709">
                    <a:solidFill>
                      <a:schemeClr val="bg1">
                        <a:lumMod val="50000"/>
                      </a:schemeClr>
                    </a:solidFill>
                  </a:tcPr>
                </a:tc>
                <a:tc>
                  <a:txBody>
                    <a:bodyPr/>
                    <a:lstStyle/>
                    <a:p>
                      <a:pPr algn="ctr"/>
                      <a:endParaRPr lang="fr-FR" sz="1500" dirty="0"/>
                    </a:p>
                  </a:txBody>
                  <a:tcPr marL="91486" marR="91486" marT="45709" marB="45709">
                    <a:solidFill>
                      <a:schemeClr val="bg1">
                        <a:lumMod val="50000"/>
                      </a:schemeClr>
                    </a:solidFill>
                  </a:tcPr>
                </a:tc>
                <a:tc>
                  <a:txBody>
                    <a:bodyPr/>
                    <a:lstStyle/>
                    <a:p>
                      <a:pPr algn="ctr"/>
                      <a:r>
                        <a:rPr lang="fr-FR" sz="1500" b="1" dirty="0">
                          <a:solidFill>
                            <a:srgbClr val="0070C0"/>
                          </a:solidFill>
                        </a:rPr>
                        <a:t>1 000€</a:t>
                      </a:r>
                    </a:p>
                  </a:txBody>
                  <a:tcPr marL="91486" marR="91486" marT="45709" marB="45709">
                    <a:solidFill>
                      <a:schemeClr val="bg1">
                        <a:lumMod val="50000"/>
                      </a:schemeClr>
                    </a:solidFill>
                  </a:tcPr>
                </a:tc>
                <a:extLst>
                  <a:ext uri="{0D108BD9-81ED-4DB2-BD59-A6C34878D82A}">
                    <a16:rowId xmlns:a16="http://schemas.microsoft.com/office/drawing/2014/main" val="2578624012"/>
                  </a:ext>
                </a:extLst>
              </a:tr>
              <a:tr h="329743">
                <a:tc>
                  <a:txBody>
                    <a:bodyPr/>
                    <a:lstStyle/>
                    <a:p>
                      <a:pPr algn="ctr"/>
                      <a:r>
                        <a:rPr lang="fr-FR" sz="1200" dirty="0"/>
                        <a:t>31/12/2025</a:t>
                      </a:r>
                    </a:p>
                  </a:txBody>
                  <a:tcPr marL="91486" marR="91486" marT="45709" marB="45709">
                    <a:solidFill>
                      <a:schemeClr val="accent2">
                        <a:lumMod val="50000"/>
                      </a:schemeClr>
                    </a:solidFill>
                  </a:tcPr>
                </a:tc>
                <a:tc>
                  <a:txBody>
                    <a:bodyPr/>
                    <a:lstStyle/>
                    <a:p>
                      <a:pPr algn="ctr"/>
                      <a:r>
                        <a:rPr lang="fr-FR" sz="1200" dirty="0"/>
                        <a:t>Régularisation des charges travaux</a:t>
                      </a:r>
                    </a:p>
                  </a:txBody>
                  <a:tcPr marL="91486" marR="91486" marT="45709" marB="45709">
                    <a:solidFill>
                      <a:schemeClr val="accent2">
                        <a:lumMod val="50000"/>
                      </a:schemeClr>
                    </a:solidFill>
                  </a:tcPr>
                </a:tc>
                <a:tc>
                  <a:txBody>
                    <a:bodyPr/>
                    <a:lstStyle/>
                    <a:p>
                      <a:pPr algn="ctr"/>
                      <a:endParaRPr lang="fr-FR" sz="1500" dirty="0"/>
                    </a:p>
                  </a:txBody>
                  <a:tcPr marL="91486" marR="91486" marT="45709" marB="45709">
                    <a:solidFill>
                      <a:schemeClr val="accent2">
                        <a:lumMod val="50000"/>
                      </a:schemeClr>
                    </a:solidFill>
                  </a:tcPr>
                </a:tc>
                <a:tc>
                  <a:txBody>
                    <a:bodyPr/>
                    <a:lstStyle/>
                    <a:p>
                      <a:pPr algn="ctr"/>
                      <a:r>
                        <a:rPr lang="fr-FR" sz="1500" b="1" dirty="0">
                          <a:solidFill>
                            <a:schemeClr val="accent1">
                              <a:lumMod val="40000"/>
                              <a:lumOff val="60000"/>
                            </a:schemeClr>
                          </a:solidFill>
                        </a:rPr>
                        <a:t>8 000€</a:t>
                      </a:r>
                    </a:p>
                  </a:txBody>
                  <a:tcPr marL="91486" marR="91486" marT="45709" marB="45709">
                    <a:solidFill>
                      <a:schemeClr val="accent2">
                        <a:lumMod val="50000"/>
                      </a:schemeClr>
                    </a:solidFill>
                  </a:tcPr>
                </a:tc>
                <a:extLst>
                  <a:ext uri="{0D108BD9-81ED-4DB2-BD59-A6C34878D82A}">
                    <a16:rowId xmlns:a16="http://schemas.microsoft.com/office/drawing/2014/main" val="651430599"/>
                  </a:ext>
                </a:extLst>
              </a:tr>
              <a:tr h="329743">
                <a:tc>
                  <a:txBody>
                    <a:bodyPr/>
                    <a:lstStyle/>
                    <a:p>
                      <a:pPr algn="ctr"/>
                      <a:r>
                        <a:rPr lang="fr-FR" sz="1200" dirty="0"/>
                        <a:t>Sous total</a:t>
                      </a:r>
                    </a:p>
                  </a:txBody>
                  <a:tcPr marL="91486" marR="91486" marT="45709" marB="45709">
                    <a:solidFill>
                      <a:srgbClr val="FF0000"/>
                    </a:solidFill>
                  </a:tcPr>
                </a:tc>
                <a:tc>
                  <a:txBody>
                    <a:bodyPr/>
                    <a:lstStyle/>
                    <a:p>
                      <a:pPr algn="ctr"/>
                      <a:endParaRPr lang="fr-FR" sz="1200" dirty="0"/>
                    </a:p>
                  </a:txBody>
                  <a:tcPr marL="91486" marR="91486" marT="45709" marB="45709">
                    <a:solidFill>
                      <a:srgbClr val="FF0000"/>
                    </a:solidFill>
                  </a:tcPr>
                </a:tc>
                <a:tc>
                  <a:txBody>
                    <a:bodyPr/>
                    <a:lstStyle/>
                    <a:p>
                      <a:pPr algn="ctr"/>
                      <a:r>
                        <a:rPr lang="fr-FR" sz="1500" dirty="0"/>
                        <a:t>0€</a:t>
                      </a:r>
                    </a:p>
                  </a:txBody>
                  <a:tcPr marL="91486" marR="91486" marT="45709" marB="45709">
                    <a:solidFill>
                      <a:srgbClr val="FF0000"/>
                    </a:solidFill>
                  </a:tcPr>
                </a:tc>
                <a:tc>
                  <a:txBody>
                    <a:bodyPr/>
                    <a:lstStyle/>
                    <a:p>
                      <a:pPr algn="ctr"/>
                      <a:endParaRPr lang="fr-FR" sz="1500" b="1" dirty="0">
                        <a:solidFill>
                          <a:srgbClr val="C00000"/>
                        </a:solidFill>
                      </a:endParaRPr>
                    </a:p>
                  </a:txBody>
                  <a:tcPr marL="91486" marR="91486" marT="45709" marB="45709">
                    <a:solidFill>
                      <a:srgbClr val="FF0000"/>
                    </a:solidFill>
                  </a:tcPr>
                </a:tc>
                <a:extLst>
                  <a:ext uri="{0D108BD9-81ED-4DB2-BD59-A6C34878D82A}">
                    <a16:rowId xmlns:a16="http://schemas.microsoft.com/office/drawing/2014/main" val="3832439879"/>
                  </a:ext>
                </a:extLst>
              </a:tr>
            </a:tbl>
          </a:graphicData>
        </a:graphic>
      </p:graphicFrame>
      <p:pic>
        <p:nvPicPr>
          <p:cNvPr id="2" name="Image 1">
            <a:extLst>
              <a:ext uri="{FF2B5EF4-FFF2-40B4-BE49-F238E27FC236}">
                <a16:creationId xmlns:a16="http://schemas.microsoft.com/office/drawing/2014/main" id="{49E7C44A-FE16-9173-996B-B86E50C3506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68140" y="85607"/>
            <a:ext cx="653637" cy="640283"/>
          </a:xfrm>
          <a:prstGeom prst="rect">
            <a:avLst/>
          </a:prstGeom>
        </p:spPr>
      </p:pic>
    </p:spTree>
    <p:extLst>
      <p:ext uri="{BB962C8B-B14F-4D97-AF65-F5344CB8AC3E}">
        <p14:creationId xmlns:p14="http://schemas.microsoft.com/office/powerpoint/2010/main" val="2460423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9950626-2B0D-43E8-99A8-E8FCF5D14CB4}"/>
              </a:ext>
            </a:extLst>
          </p:cNvPr>
          <p:cNvSpPr/>
          <p:nvPr/>
        </p:nvSpPr>
        <p:spPr>
          <a:xfrm>
            <a:off x="21448" y="0"/>
            <a:ext cx="11974716" cy="81149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500" b="1" i="0" u="none" strike="noStrike" kern="1200" cap="none" spc="0" normalizeH="0" baseline="0" noProof="0" dirty="0">
                <a:ln>
                  <a:noFill/>
                </a:ln>
                <a:solidFill>
                  <a:srgbClr val="0070C0"/>
                </a:solidFill>
                <a:effectLst/>
                <a:uLnTx/>
                <a:uFillTx/>
                <a:latin typeface="Calibri" panose="020F0502020204030204"/>
                <a:ea typeface="+mn-ea"/>
                <a:cs typeface="+mn-cs"/>
              </a:rPr>
              <a:t>Article 45-1 du décret du 17 mars 1967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500" b="0" i="0" u="none" strike="noStrike" kern="1200" cap="none" spc="0" normalizeH="0" baseline="0" noProof="0" dirty="0">
                <a:ln>
                  <a:noFill/>
                </a:ln>
                <a:solidFill>
                  <a:srgbClr val="0070C0"/>
                </a:solidFill>
                <a:effectLst/>
                <a:uLnTx/>
                <a:uFillTx/>
                <a:latin typeface="Calibri" panose="020F0502020204030204"/>
                <a:ea typeface="+mn-ea"/>
                <a:cs typeface="+mn-cs"/>
              </a:rPr>
              <a:t>exigibilité des appels de régularisation des charges</a:t>
            </a:r>
          </a:p>
        </p:txBody>
      </p:sp>
      <p:graphicFrame>
        <p:nvGraphicFramePr>
          <p:cNvPr id="4" name="Tableau 3">
            <a:extLst>
              <a:ext uri="{FF2B5EF4-FFF2-40B4-BE49-F238E27FC236}">
                <a16:creationId xmlns:a16="http://schemas.microsoft.com/office/drawing/2014/main" id="{72C32769-4107-4F0F-94E8-633D1767C867}"/>
              </a:ext>
            </a:extLst>
          </p:cNvPr>
          <p:cNvGraphicFramePr>
            <a:graphicFrameLocks noGrp="1"/>
          </p:cNvGraphicFramePr>
          <p:nvPr/>
        </p:nvGraphicFramePr>
        <p:xfrm>
          <a:off x="21448" y="842354"/>
          <a:ext cx="11800329" cy="5954517"/>
        </p:xfrm>
        <a:graphic>
          <a:graphicData uri="http://schemas.openxmlformats.org/drawingml/2006/table">
            <a:tbl>
              <a:tblPr firstRow="1" bandRow="1">
                <a:tableStyleId>{F5AB1C69-6EDB-4FF4-983F-18BD219EF322}</a:tableStyleId>
              </a:tblPr>
              <a:tblGrid>
                <a:gridCol w="1486158">
                  <a:extLst>
                    <a:ext uri="{9D8B030D-6E8A-4147-A177-3AD203B41FA5}">
                      <a16:colId xmlns:a16="http://schemas.microsoft.com/office/drawing/2014/main" val="20000"/>
                    </a:ext>
                  </a:extLst>
                </a:gridCol>
                <a:gridCol w="4939950">
                  <a:extLst>
                    <a:ext uri="{9D8B030D-6E8A-4147-A177-3AD203B41FA5}">
                      <a16:colId xmlns:a16="http://schemas.microsoft.com/office/drawing/2014/main" val="2899098085"/>
                    </a:ext>
                  </a:extLst>
                </a:gridCol>
                <a:gridCol w="2565581">
                  <a:extLst>
                    <a:ext uri="{9D8B030D-6E8A-4147-A177-3AD203B41FA5}">
                      <a16:colId xmlns:a16="http://schemas.microsoft.com/office/drawing/2014/main" val="20001"/>
                    </a:ext>
                  </a:extLst>
                </a:gridCol>
                <a:gridCol w="2808640">
                  <a:extLst>
                    <a:ext uri="{9D8B030D-6E8A-4147-A177-3AD203B41FA5}">
                      <a16:colId xmlns:a16="http://schemas.microsoft.com/office/drawing/2014/main" val="20002"/>
                    </a:ext>
                  </a:extLst>
                </a:gridCol>
              </a:tblGrid>
              <a:tr h="412186">
                <a:tc gridSpan="4">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400" dirty="0"/>
                        <a:t>450-1  Copropriétaire  A</a:t>
                      </a:r>
                    </a:p>
                  </a:txBody>
                  <a:tcPr marL="91486" marR="91486" marT="45709" marB="45709">
                    <a:solidFill>
                      <a:schemeClr val="accent2"/>
                    </a:solidFill>
                  </a:tcPr>
                </a:tc>
                <a:tc hMerge="1">
                  <a:txBody>
                    <a:bodyPr/>
                    <a:lstStyle/>
                    <a:p>
                      <a:pPr algn="ctr"/>
                      <a:endParaRPr lang="fr-FR" sz="1600" dirty="0"/>
                    </a:p>
                  </a:txBody>
                  <a:tcPr marL="91486" marR="91486" marT="45709" marB="45709">
                    <a:solidFill>
                      <a:schemeClr val="accent2"/>
                    </a:solidFill>
                  </a:tcPr>
                </a:tc>
                <a:tc hMerge="1">
                  <a:txBody>
                    <a:bodyPr/>
                    <a:lstStyle/>
                    <a:p>
                      <a:pPr algn="ctr"/>
                      <a:endParaRPr lang="fr-FR" sz="1600" dirty="0"/>
                    </a:p>
                  </a:txBody>
                  <a:tcPr marL="91486" marR="91486" marT="45709" marB="45709">
                    <a:solidFill>
                      <a:schemeClr val="accent2"/>
                    </a:solidFill>
                  </a:tcPr>
                </a:tc>
                <a:tc hMerge="1">
                  <a:txBody>
                    <a:bodyPr/>
                    <a:lstStyle/>
                    <a:p>
                      <a:endParaRPr lang="fr-FR" dirty="0"/>
                    </a:p>
                  </a:txBody>
                  <a:tcPr/>
                </a:tc>
                <a:extLst>
                  <a:ext uri="{0D108BD9-81ED-4DB2-BD59-A6C34878D82A}">
                    <a16:rowId xmlns:a16="http://schemas.microsoft.com/office/drawing/2014/main" val="10000"/>
                  </a:ext>
                </a:extLst>
              </a:tr>
              <a:tr h="329743">
                <a:tc>
                  <a:txBody>
                    <a:bodyPr/>
                    <a:lstStyle/>
                    <a:p>
                      <a:pPr algn="ctr"/>
                      <a:r>
                        <a:rPr lang="fr-FR" sz="1300" b="1" dirty="0"/>
                        <a:t>date</a:t>
                      </a:r>
                    </a:p>
                  </a:txBody>
                  <a:tcPr marL="91486" marR="91486" marT="45709" marB="4570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300" b="1" dirty="0"/>
                        <a:t>Libellé</a:t>
                      </a:r>
                    </a:p>
                  </a:txBody>
                  <a:tcPr marL="91486" marR="91486" marT="45709" marB="45709"/>
                </a:tc>
                <a:tc>
                  <a:txBody>
                    <a:bodyPr/>
                    <a:lstStyle/>
                    <a:p>
                      <a:pPr algn="ctr"/>
                      <a:r>
                        <a:rPr lang="fr-FR" sz="1300" b="1" dirty="0"/>
                        <a:t>Débit</a:t>
                      </a:r>
                    </a:p>
                  </a:txBody>
                  <a:tcPr marL="91486" marR="91486" marT="45709" marB="45709"/>
                </a:tc>
                <a:tc>
                  <a:txBody>
                    <a:bodyPr/>
                    <a:lstStyle/>
                    <a:p>
                      <a:pPr algn="ctr"/>
                      <a:r>
                        <a:rPr lang="fr-FR" sz="1300" b="1" dirty="0"/>
                        <a:t>Crédit</a:t>
                      </a:r>
                    </a:p>
                  </a:txBody>
                  <a:tcPr marL="91486" marR="91486" marT="45709" marB="45709"/>
                </a:tc>
                <a:extLst>
                  <a:ext uri="{0D108BD9-81ED-4DB2-BD59-A6C34878D82A}">
                    <a16:rowId xmlns:a16="http://schemas.microsoft.com/office/drawing/2014/main" val="10001"/>
                  </a:ext>
                </a:extLst>
              </a:tr>
              <a:tr h="399247">
                <a:tc>
                  <a:txBody>
                    <a:bodyPr/>
                    <a:lstStyle/>
                    <a:p>
                      <a:pPr algn="ctr"/>
                      <a:r>
                        <a:rPr lang="fr-FR" sz="1200" dirty="0"/>
                        <a:t>01/01/2025</a:t>
                      </a:r>
                    </a:p>
                  </a:txBody>
                  <a:tcPr marL="91486" marR="91486" marT="45709" marB="45709">
                    <a:solidFill>
                      <a:schemeClr val="accent6">
                        <a:lumMod val="40000"/>
                        <a:lumOff val="60000"/>
                      </a:schemeClr>
                    </a:solidFill>
                  </a:tcPr>
                </a:tc>
                <a:tc>
                  <a:txBody>
                    <a:bodyPr/>
                    <a:lstStyle/>
                    <a:p>
                      <a:pPr algn="ctr"/>
                      <a:r>
                        <a:rPr lang="fr-FR" sz="1200" dirty="0"/>
                        <a:t>Provision de charges courantes 1</a:t>
                      </a:r>
                      <a:r>
                        <a:rPr lang="fr-FR" sz="1200" baseline="30000" dirty="0"/>
                        <a:t>er</a:t>
                      </a:r>
                      <a:r>
                        <a:rPr lang="fr-FR" sz="1200" dirty="0"/>
                        <a:t> trimestre</a:t>
                      </a:r>
                    </a:p>
                  </a:txBody>
                  <a:tcPr marL="91486" marR="91486" marT="45709" marB="45709">
                    <a:solidFill>
                      <a:schemeClr val="accent6">
                        <a:lumMod val="40000"/>
                        <a:lumOff val="60000"/>
                      </a:schemeClr>
                    </a:solidFill>
                  </a:tcPr>
                </a:tc>
                <a:tc>
                  <a:txBody>
                    <a:bodyPr/>
                    <a:lstStyle/>
                    <a:p>
                      <a:pPr algn="ctr"/>
                      <a:r>
                        <a:rPr lang="fr-FR" sz="1500" b="1" dirty="0">
                          <a:solidFill>
                            <a:srgbClr val="0070C0"/>
                          </a:solidFill>
                        </a:rPr>
                        <a:t>250€</a:t>
                      </a:r>
                    </a:p>
                  </a:txBody>
                  <a:tcPr marL="91486" marR="91486" marT="45709" marB="45709">
                    <a:solidFill>
                      <a:schemeClr val="accent6">
                        <a:lumMod val="40000"/>
                        <a:lumOff val="60000"/>
                      </a:schemeClr>
                    </a:solidFill>
                  </a:tcPr>
                </a:tc>
                <a:tc>
                  <a:txBody>
                    <a:bodyPr/>
                    <a:lstStyle/>
                    <a:p>
                      <a:pPr algn="ctr"/>
                      <a:endParaRPr lang="fr-FR" sz="1500" dirty="0"/>
                    </a:p>
                  </a:txBody>
                  <a:tcPr marL="91486" marR="91486" marT="45709" marB="45709">
                    <a:solidFill>
                      <a:schemeClr val="accent6">
                        <a:lumMod val="40000"/>
                        <a:lumOff val="60000"/>
                      </a:schemeClr>
                    </a:solidFill>
                  </a:tcPr>
                </a:tc>
                <a:extLst>
                  <a:ext uri="{0D108BD9-81ED-4DB2-BD59-A6C34878D82A}">
                    <a16:rowId xmlns:a16="http://schemas.microsoft.com/office/drawing/2014/main" val="3161875994"/>
                  </a:ext>
                </a:extLst>
              </a:tr>
              <a:tr h="399247">
                <a:tc>
                  <a:txBody>
                    <a:bodyPr/>
                    <a:lstStyle/>
                    <a:p>
                      <a:pPr algn="ctr"/>
                      <a:r>
                        <a:rPr lang="fr-FR" sz="1200" dirty="0"/>
                        <a:t>01/02/2025</a:t>
                      </a:r>
                    </a:p>
                  </a:txBody>
                  <a:tcPr marL="91486" marR="91486" marT="45709" marB="45709">
                    <a:solidFill>
                      <a:schemeClr val="accent2">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solidFill>
                            <a:srgbClr val="FF0000"/>
                          </a:solidFill>
                        </a:rPr>
                        <a:t>Provision de charges travaux ascenseur 1</a:t>
                      </a:r>
                      <a:r>
                        <a:rPr lang="fr-FR" sz="1200" baseline="30000" dirty="0">
                          <a:solidFill>
                            <a:srgbClr val="FF0000"/>
                          </a:solidFill>
                        </a:rPr>
                        <a:t>er</a:t>
                      </a:r>
                      <a:r>
                        <a:rPr lang="fr-FR" sz="1200" dirty="0">
                          <a:solidFill>
                            <a:srgbClr val="FF0000"/>
                          </a:solidFill>
                        </a:rPr>
                        <a:t> appel 25%</a:t>
                      </a:r>
                    </a:p>
                  </a:txBody>
                  <a:tcPr marL="91486" marR="91486" marT="45709" marB="45709">
                    <a:solidFill>
                      <a:schemeClr val="accent2">
                        <a:lumMod val="60000"/>
                        <a:lumOff val="40000"/>
                      </a:schemeClr>
                    </a:solidFill>
                  </a:tcPr>
                </a:tc>
                <a:tc>
                  <a:txBody>
                    <a:bodyPr/>
                    <a:lstStyle/>
                    <a:p>
                      <a:pPr algn="ctr"/>
                      <a:r>
                        <a:rPr lang="fr-FR" sz="1500" b="1" dirty="0">
                          <a:solidFill>
                            <a:srgbClr val="C00000"/>
                          </a:solidFill>
                        </a:rPr>
                        <a:t>2 000€</a:t>
                      </a:r>
                    </a:p>
                  </a:txBody>
                  <a:tcPr marL="91486" marR="91486" marT="45709" marB="45709">
                    <a:solidFill>
                      <a:schemeClr val="accent2">
                        <a:lumMod val="60000"/>
                        <a:lumOff val="40000"/>
                      </a:schemeClr>
                    </a:solidFill>
                  </a:tcPr>
                </a:tc>
                <a:tc>
                  <a:txBody>
                    <a:bodyPr/>
                    <a:lstStyle/>
                    <a:p>
                      <a:pPr algn="ctr"/>
                      <a:endParaRPr lang="fr-FR" sz="1500" dirty="0"/>
                    </a:p>
                  </a:txBody>
                  <a:tcPr marL="91486" marR="91486" marT="45709" marB="45709">
                    <a:solidFill>
                      <a:schemeClr val="accent2">
                        <a:lumMod val="60000"/>
                        <a:lumOff val="40000"/>
                      </a:schemeClr>
                    </a:solidFill>
                  </a:tcPr>
                </a:tc>
                <a:extLst>
                  <a:ext uri="{0D108BD9-81ED-4DB2-BD59-A6C34878D82A}">
                    <a16:rowId xmlns:a16="http://schemas.microsoft.com/office/drawing/2014/main" val="4105994672"/>
                  </a:ext>
                </a:extLst>
              </a:tr>
              <a:tr h="329743">
                <a:tc>
                  <a:txBody>
                    <a:bodyPr/>
                    <a:lstStyle/>
                    <a:p>
                      <a:pPr algn="ctr"/>
                      <a:r>
                        <a:rPr lang="fr-FR" sz="1200" dirty="0"/>
                        <a:t>01/04/2025</a:t>
                      </a:r>
                    </a:p>
                  </a:txBody>
                  <a:tcPr marL="91486" marR="91486" marT="45709" marB="45709">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t>Provision de charges courantes</a:t>
                      </a:r>
                      <a:r>
                        <a:rPr lang="fr-FR" sz="1200" baseline="30000" dirty="0"/>
                        <a:t>2eme</a:t>
                      </a:r>
                      <a:r>
                        <a:rPr lang="fr-FR" sz="1200" dirty="0"/>
                        <a:t> trimestre</a:t>
                      </a:r>
                    </a:p>
                  </a:txBody>
                  <a:tcPr marL="91486" marR="91486" marT="45709" marB="45709">
                    <a:solidFill>
                      <a:schemeClr val="accent6">
                        <a:lumMod val="60000"/>
                        <a:lumOff val="40000"/>
                      </a:schemeClr>
                    </a:solidFill>
                  </a:tcPr>
                </a:tc>
                <a:tc>
                  <a:txBody>
                    <a:bodyPr/>
                    <a:lstStyle/>
                    <a:p>
                      <a:pPr algn="ctr"/>
                      <a:r>
                        <a:rPr lang="fr-FR" sz="1500" b="1" dirty="0">
                          <a:solidFill>
                            <a:srgbClr val="0070C0"/>
                          </a:solidFill>
                        </a:rPr>
                        <a:t>250€</a:t>
                      </a:r>
                    </a:p>
                  </a:txBody>
                  <a:tcPr marL="91486" marR="91486" marT="45709" marB="45709">
                    <a:solidFill>
                      <a:schemeClr val="accent6">
                        <a:lumMod val="60000"/>
                        <a:lumOff val="40000"/>
                      </a:schemeClr>
                    </a:solidFill>
                  </a:tcPr>
                </a:tc>
                <a:tc>
                  <a:txBody>
                    <a:bodyPr/>
                    <a:lstStyle/>
                    <a:p>
                      <a:pPr algn="ctr"/>
                      <a:endParaRPr lang="fr-FR" sz="1500" dirty="0"/>
                    </a:p>
                  </a:txBody>
                  <a:tcPr marL="91486" marR="91486" marT="45709" marB="45709">
                    <a:solidFill>
                      <a:schemeClr val="accent6">
                        <a:lumMod val="60000"/>
                        <a:lumOff val="40000"/>
                      </a:schemeClr>
                    </a:solidFill>
                  </a:tcPr>
                </a:tc>
                <a:extLst>
                  <a:ext uri="{0D108BD9-81ED-4DB2-BD59-A6C34878D82A}">
                    <a16:rowId xmlns:a16="http://schemas.microsoft.com/office/drawing/2014/main" val="3241939236"/>
                  </a:ext>
                </a:extLst>
              </a:tr>
              <a:tr h="329743">
                <a:tc>
                  <a:txBody>
                    <a:bodyPr/>
                    <a:lstStyle/>
                    <a:p>
                      <a:pPr algn="ctr"/>
                      <a:r>
                        <a:rPr lang="fr-FR" sz="1200" dirty="0"/>
                        <a:t>01/04/2025</a:t>
                      </a:r>
                    </a:p>
                  </a:txBody>
                  <a:tcPr marL="91486" marR="91486" marT="45709" marB="45709">
                    <a:solidFill>
                      <a:schemeClr val="accent2">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solidFill>
                            <a:srgbClr val="FF0000"/>
                          </a:solidFill>
                        </a:rPr>
                        <a:t>Provision de charges travaux ascenseur </a:t>
                      </a:r>
                      <a:r>
                        <a:rPr lang="fr-FR" sz="1200" baseline="30000" dirty="0">
                          <a:solidFill>
                            <a:srgbClr val="FF0000"/>
                          </a:solidFill>
                        </a:rPr>
                        <a:t>2eme</a:t>
                      </a:r>
                      <a:r>
                        <a:rPr lang="fr-FR" sz="1200" dirty="0">
                          <a:solidFill>
                            <a:srgbClr val="FF0000"/>
                          </a:solidFill>
                        </a:rPr>
                        <a:t> appel 12,5%</a:t>
                      </a:r>
                    </a:p>
                  </a:txBody>
                  <a:tcPr marL="91486" marR="91486" marT="45709" marB="45709">
                    <a:solidFill>
                      <a:schemeClr val="accent2">
                        <a:lumMod val="60000"/>
                        <a:lumOff val="40000"/>
                      </a:schemeClr>
                    </a:solidFill>
                  </a:tcPr>
                </a:tc>
                <a:tc>
                  <a:txBody>
                    <a:bodyPr/>
                    <a:lstStyle/>
                    <a:p>
                      <a:pPr algn="ctr"/>
                      <a:r>
                        <a:rPr lang="fr-FR" sz="1500" b="1" dirty="0">
                          <a:solidFill>
                            <a:srgbClr val="C00000"/>
                          </a:solidFill>
                        </a:rPr>
                        <a:t>1 000€</a:t>
                      </a:r>
                    </a:p>
                  </a:txBody>
                  <a:tcPr marL="91486" marR="91486" marT="45709" marB="45709">
                    <a:solidFill>
                      <a:schemeClr val="accent2">
                        <a:lumMod val="60000"/>
                        <a:lumOff val="40000"/>
                      </a:schemeClr>
                    </a:solidFill>
                  </a:tcPr>
                </a:tc>
                <a:tc>
                  <a:txBody>
                    <a:bodyPr/>
                    <a:lstStyle/>
                    <a:p>
                      <a:pPr algn="ctr"/>
                      <a:endParaRPr lang="fr-FR" sz="1500" dirty="0">
                        <a:solidFill>
                          <a:srgbClr val="FF0000"/>
                        </a:solidFill>
                      </a:endParaRPr>
                    </a:p>
                  </a:txBody>
                  <a:tcPr marL="91486" marR="91486" marT="45709" marB="45709">
                    <a:solidFill>
                      <a:schemeClr val="accent2">
                        <a:lumMod val="60000"/>
                        <a:lumOff val="40000"/>
                      </a:schemeClr>
                    </a:solidFill>
                  </a:tcPr>
                </a:tc>
                <a:extLst>
                  <a:ext uri="{0D108BD9-81ED-4DB2-BD59-A6C34878D82A}">
                    <a16:rowId xmlns:a16="http://schemas.microsoft.com/office/drawing/2014/main" val="10002"/>
                  </a:ext>
                </a:extLst>
              </a:tr>
              <a:tr h="329743">
                <a:tc>
                  <a:txBody>
                    <a:bodyPr/>
                    <a:lstStyle/>
                    <a:p>
                      <a:pPr algn="ctr"/>
                      <a:r>
                        <a:rPr lang="fr-FR" sz="1200" dirty="0"/>
                        <a:t>01/06/2025</a:t>
                      </a:r>
                    </a:p>
                  </a:txBody>
                  <a:tcPr marL="91486" marR="91486" marT="45709" marB="45709">
                    <a:solidFill>
                      <a:schemeClr val="accent2">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solidFill>
                            <a:srgbClr val="FF0000"/>
                          </a:solidFill>
                        </a:rPr>
                        <a:t>Provision de charges travaux ascenseur </a:t>
                      </a:r>
                      <a:r>
                        <a:rPr lang="fr-FR" sz="1200" baseline="30000" dirty="0">
                          <a:solidFill>
                            <a:srgbClr val="FF0000"/>
                          </a:solidFill>
                        </a:rPr>
                        <a:t>3eme</a:t>
                      </a:r>
                      <a:r>
                        <a:rPr lang="fr-FR" sz="1200" dirty="0">
                          <a:solidFill>
                            <a:srgbClr val="FF0000"/>
                          </a:solidFill>
                        </a:rPr>
                        <a:t> appel 18,75%</a:t>
                      </a:r>
                    </a:p>
                  </a:txBody>
                  <a:tcPr marL="91486" marR="91486" marT="45709" marB="45709">
                    <a:solidFill>
                      <a:schemeClr val="accent2">
                        <a:lumMod val="60000"/>
                        <a:lumOff val="40000"/>
                      </a:schemeClr>
                    </a:solidFill>
                  </a:tcPr>
                </a:tc>
                <a:tc>
                  <a:txBody>
                    <a:bodyPr/>
                    <a:lstStyle/>
                    <a:p>
                      <a:pPr algn="ctr"/>
                      <a:r>
                        <a:rPr lang="fr-FR" sz="1500" b="1" dirty="0">
                          <a:solidFill>
                            <a:srgbClr val="C00000"/>
                          </a:solidFill>
                        </a:rPr>
                        <a:t>1 500€</a:t>
                      </a:r>
                    </a:p>
                  </a:txBody>
                  <a:tcPr marL="91486" marR="91486" marT="45709" marB="45709">
                    <a:solidFill>
                      <a:schemeClr val="accent2">
                        <a:lumMod val="60000"/>
                        <a:lumOff val="40000"/>
                      </a:schemeClr>
                    </a:solidFill>
                  </a:tcPr>
                </a:tc>
                <a:tc>
                  <a:txBody>
                    <a:bodyPr/>
                    <a:lstStyle/>
                    <a:p>
                      <a:pPr algn="ctr"/>
                      <a:endParaRPr lang="fr-FR" sz="1500" dirty="0"/>
                    </a:p>
                  </a:txBody>
                  <a:tcPr marL="91486" marR="91486" marT="45709" marB="45709">
                    <a:solidFill>
                      <a:schemeClr val="accent2">
                        <a:lumMod val="60000"/>
                        <a:lumOff val="40000"/>
                      </a:schemeClr>
                    </a:solidFill>
                  </a:tcPr>
                </a:tc>
                <a:extLst>
                  <a:ext uri="{0D108BD9-81ED-4DB2-BD59-A6C34878D82A}">
                    <a16:rowId xmlns:a16="http://schemas.microsoft.com/office/drawing/2014/main" val="138700597"/>
                  </a:ext>
                </a:extLst>
              </a:tr>
              <a:tr h="329743">
                <a:tc>
                  <a:txBody>
                    <a:bodyPr/>
                    <a:lstStyle/>
                    <a:p>
                      <a:pPr algn="ctr"/>
                      <a:r>
                        <a:rPr lang="fr-FR" sz="1200" dirty="0"/>
                        <a:t>01/07/2025</a:t>
                      </a:r>
                    </a:p>
                  </a:txBody>
                  <a:tcPr marL="91486" marR="91486" marT="45709" marB="45709">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t>Provision de charges courantes</a:t>
                      </a:r>
                      <a:r>
                        <a:rPr lang="fr-FR" sz="1200" baseline="30000" dirty="0"/>
                        <a:t>3eme</a:t>
                      </a:r>
                      <a:r>
                        <a:rPr lang="fr-FR" sz="1200" dirty="0"/>
                        <a:t> trimestre</a:t>
                      </a:r>
                    </a:p>
                  </a:txBody>
                  <a:tcPr marL="91486" marR="91486" marT="45709" marB="45709">
                    <a:solidFill>
                      <a:schemeClr val="accent6">
                        <a:lumMod val="60000"/>
                        <a:lumOff val="40000"/>
                      </a:schemeClr>
                    </a:solidFill>
                  </a:tcPr>
                </a:tc>
                <a:tc>
                  <a:txBody>
                    <a:bodyPr/>
                    <a:lstStyle/>
                    <a:p>
                      <a:pPr algn="ctr"/>
                      <a:r>
                        <a:rPr lang="fr-FR" sz="1500" b="1" dirty="0">
                          <a:solidFill>
                            <a:srgbClr val="0070C0"/>
                          </a:solidFill>
                        </a:rPr>
                        <a:t>250€</a:t>
                      </a:r>
                    </a:p>
                  </a:txBody>
                  <a:tcPr marL="91486" marR="91486" marT="45709" marB="45709">
                    <a:solidFill>
                      <a:schemeClr val="accent6">
                        <a:lumMod val="60000"/>
                        <a:lumOff val="40000"/>
                      </a:schemeClr>
                    </a:solidFill>
                  </a:tcPr>
                </a:tc>
                <a:tc>
                  <a:txBody>
                    <a:bodyPr/>
                    <a:lstStyle/>
                    <a:p>
                      <a:pPr algn="ctr"/>
                      <a:endParaRPr lang="fr-FR" sz="1500" dirty="0"/>
                    </a:p>
                  </a:txBody>
                  <a:tcPr marL="91486" marR="91486" marT="45709" marB="45709">
                    <a:solidFill>
                      <a:schemeClr val="accent6">
                        <a:lumMod val="60000"/>
                        <a:lumOff val="40000"/>
                      </a:schemeClr>
                    </a:solidFill>
                  </a:tcPr>
                </a:tc>
                <a:extLst>
                  <a:ext uri="{0D108BD9-81ED-4DB2-BD59-A6C34878D82A}">
                    <a16:rowId xmlns:a16="http://schemas.microsoft.com/office/drawing/2014/main" val="3425207858"/>
                  </a:ext>
                </a:extLst>
              </a:tr>
              <a:tr h="329743">
                <a:tc>
                  <a:txBody>
                    <a:bodyPr/>
                    <a:lstStyle/>
                    <a:p>
                      <a:pPr algn="ctr"/>
                      <a:r>
                        <a:rPr lang="fr-FR" sz="1200" dirty="0"/>
                        <a:t>01/09/2025</a:t>
                      </a:r>
                    </a:p>
                  </a:txBody>
                  <a:tcPr marL="91486" marR="91486" marT="45709" marB="45709">
                    <a:solidFill>
                      <a:schemeClr val="accent2">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solidFill>
                            <a:srgbClr val="FF0000"/>
                          </a:solidFill>
                        </a:rPr>
                        <a:t>Provision de charges travaux ascenseur </a:t>
                      </a:r>
                      <a:r>
                        <a:rPr lang="fr-FR" sz="1200" baseline="30000" dirty="0">
                          <a:solidFill>
                            <a:srgbClr val="FF0000"/>
                          </a:solidFill>
                        </a:rPr>
                        <a:t>4eme</a:t>
                      </a:r>
                      <a:r>
                        <a:rPr lang="fr-FR" sz="1200" dirty="0">
                          <a:solidFill>
                            <a:srgbClr val="FF0000"/>
                          </a:solidFill>
                        </a:rPr>
                        <a:t> appel 25%</a:t>
                      </a:r>
                    </a:p>
                  </a:txBody>
                  <a:tcPr marL="91486" marR="91486" marT="45709" marB="45709">
                    <a:solidFill>
                      <a:schemeClr val="accent2">
                        <a:lumMod val="60000"/>
                        <a:lumOff val="40000"/>
                      </a:schemeClr>
                    </a:solidFill>
                  </a:tcPr>
                </a:tc>
                <a:tc>
                  <a:txBody>
                    <a:bodyPr/>
                    <a:lstStyle/>
                    <a:p>
                      <a:pPr algn="ctr"/>
                      <a:r>
                        <a:rPr lang="fr-FR" sz="1500" b="1" dirty="0">
                          <a:solidFill>
                            <a:srgbClr val="C00000"/>
                          </a:solidFill>
                        </a:rPr>
                        <a:t>2 000€</a:t>
                      </a:r>
                    </a:p>
                  </a:txBody>
                  <a:tcPr marL="91486" marR="91486" marT="45709" marB="45709">
                    <a:solidFill>
                      <a:schemeClr val="accent2">
                        <a:lumMod val="60000"/>
                        <a:lumOff val="40000"/>
                      </a:schemeClr>
                    </a:solidFill>
                  </a:tcPr>
                </a:tc>
                <a:tc>
                  <a:txBody>
                    <a:bodyPr/>
                    <a:lstStyle/>
                    <a:p>
                      <a:pPr algn="ctr"/>
                      <a:endParaRPr lang="fr-FR" sz="1500" dirty="0"/>
                    </a:p>
                  </a:txBody>
                  <a:tcPr marL="91486" marR="91486" marT="45709" marB="45709">
                    <a:solidFill>
                      <a:schemeClr val="accent2">
                        <a:lumMod val="60000"/>
                        <a:lumOff val="40000"/>
                      </a:schemeClr>
                    </a:solidFill>
                  </a:tcPr>
                </a:tc>
                <a:extLst>
                  <a:ext uri="{0D108BD9-81ED-4DB2-BD59-A6C34878D82A}">
                    <a16:rowId xmlns:a16="http://schemas.microsoft.com/office/drawing/2014/main" val="1113455657"/>
                  </a:ext>
                </a:extLst>
              </a:tr>
              <a:tr h="329743">
                <a:tc>
                  <a:txBody>
                    <a:bodyPr/>
                    <a:lstStyle/>
                    <a:p>
                      <a:pPr algn="ctr"/>
                      <a:r>
                        <a:rPr lang="fr-FR" sz="1200" dirty="0"/>
                        <a:t>01/10/2025</a:t>
                      </a:r>
                    </a:p>
                  </a:txBody>
                  <a:tcPr marL="91486" marR="91486" marT="45709" marB="45709">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t>Provision de charges courantes </a:t>
                      </a:r>
                      <a:r>
                        <a:rPr lang="fr-FR" sz="1200" baseline="30000" dirty="0"/>
                        <a:t>4eme</a:t>
                      </a:r>
                      <a:r>
                        <a:rPr lang="fr-FR" sz="1200" dirty="0"/>
                        <a:t> trimestre</a:t>
                      </a:r>
                    </a:p>
                  </a:txBody>
                  <a:tcPr marL="91486" marR="91486" marT="45709" marB="45709">
                    <a:solidFill>
                      <a:schemeClr val="accent6">
                        <a:lumMod val="60000"/>
                        <a:lumOff val="40000"/>
                      </a:schemeClr>
                    </a:solidFill>
                  </a:tcPr>
                </a:tc>
                <a:tc>
                  <a:txBody>
                    <a:bodyPr/>
                    <a:lstStyle/>
                    <a:p>
                      <a:pPr algn="ctr"/>
                      <a:r>
                        <a:rPr lang="fr-FR" sz="1500" b="1" dirty="0">
                          <a:solidFill>
                            <a:schemeClr val="accent1">
                              <a:lumMod val="75000"/>
                            </a:schemeClr>
                          </a:solidFill>
                        </a:rPr>
                        <a:t>250€</a:t>
                      </a:r>
                    </a:p>
                  </a:txBody>
                  <a:tcPr marL="91486" marR="91486" marT="45709" marB="45709">
                    <a:solidFill>
                      <a:schemeClr val="accent6">
                        <a:lumMod val="60000"/>
                        <a:lumOff val="40000"/>
                      </a:schemeClr>
                    </a:solidFill>
                  </a:tcPr>
                </a:tc>
                <a:tc>
                  <a:txBody>
                    <a:bodyPr/>
                    <a:lstStyle/>
                    <a:p>
                      <a:pPr algn="ctr"/>
                      <a:endParaRPr lang="fr-FR" sz="1500" dirty="0"/>
                    </a:p>
                  </a:txBody>
                  <a:tcPr marL="91486" marR="91486" marT="45709" marB="45709">
                    <a:solidFill>
                      <a:schemeClr val="accent6">
                        <a:lumMod val="60000"/>
                        <a:lumOff val="40000"/>
                      </a:schemeClr>
                    </a:solidFill>
                  </a:tcPr>
                </a:tc>
                <a:extLst>
                  <a:ext uri="{0D108BD9-81ED-4DB2-BD59-A6C34878D82A}">
                    <a16:rowId xmlns:a16="http://schemas.microsoft.com/office/drawing/2014/main" val="669652300"/>
                  </a:ext>
                </a:extLst>
              </a:tr>
              <a:tr h="329743">
                <a:tc>
                  <a:txBody>
                    <a:bodyPr/>
                    <a:lstStyle/>
                    <a:p>
                      <a:pPr algn="ctr"/>
                      <a:r>
                        <a:rPr lang="fr-FR" sz="1200" dirty="0"/>
                        <a:t>01/11/2025</a:t>
                      </a:r>
                    </a:p>
                  </a:txBody>
                  <a:tcPr marL="91486" marR="91486" marT="45709" marB="45709">
                    <a:solidFill>
                      <a:schemeClr val="accent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solidFill>
                            <a:srgbClr val="FF0000"/>
                          </a:solidFill>
                        </a:rPr>
                        <a:t>Provision de charges travaux ascenseur </a:t>
                      </a:r>
                      <a:r>
                        <a:rPr lang="fr-FR" sz="1200" baseline="30000" dirty="0">
                          <a:solidFill>
                            <a:srgbClr val="FF0000"/>
                          </a:solidFill>
                        </a:rPr>
                        <a:t>5eme</a:t>
                      </a:r>
                      <a:r>
                        <a:rPr lang="fr-FR" sz="1200" dirty="0">
                          <a:solidFill>
                            <a:srgbClr val="FF0000"/>
                          </a:solidFill>
                        </a:rPr>
                        <a:t> appel 18,75%</a:t>
                      </a:r>
                    </a:p>
                  </a:txBody>
                  <a:tcPr marL="91486" marR="91486" marT="45709" marB="45709">
                    <a:solidFill>
                      <a:schemeClr val="accent2">
                        <a:lumMod val="40000"/>
                        <a:lumOff val="60000"/>
                      </a:schemeClr>
                    </a:solidFill>
                  </a:tcPr>
                </a:tc>
                <a:tc>
                  <a:txBody>
                    <a:bodyPr/>
                    <a:lstStyle/>
                    <a:p>
                      <a:pPr algn="ctr"/>
                      <a:r>
                        <a:rPr lang="fr-FR" sz="1500" b="1" dirty="0">
                          <a:solidFill>
                            <a:srgbClr val="C00000"/>
                          </a:solidFill>
                        </a:rPr>
                        <a:t>1 500€</a:t>
                      </a:r>
                    </a:p>
                  </a:txBody>
                  <a:tcPr marL="91486" marR="91486" marT="45709" marB="45709">
                    <a:solidFill>
                      <a:schemeClr val="accent2">
                        <a:lumMod val="40000"/>
                        <a:lumOff val="60000"/>
                      </a:schemeClr>
                    </a:solidFill>
                  </a:tcPr>
                </a:tc>
                <a:tc>
                  <a:txBody>
                    <a:bodyPr/>
                    <a:lstStyle/>
                    <a:p>
                      <a:pPr algn="ctr"/>
                      <a:endParaRPr lang="fr-FR" sz="1500" b="1" dirty="0">
                        <a:solidFill>
                          <a:srgbClr val="C00000"/>
                        </a:solidFill>
                      </a:endParaRPr>
                    </a:p>
                  </a:txBody>
                  <a:tcPr marL="91486" marR="91486" marT="45709" marB="45709">
                    <a:solidFill>
                      <a:schemeClr val="accent2">
                        <a:lumMod val="40000"/>
                        <a:lumOff val="60000"/>
                      </a:schemeClr>
                    </a:solidFill>
                  </a:tcPr>
                </a:tc>
                <a:extLst>
                  <a:ext uri="{0D108BD9-81ED-4DB2-BD59-A6C34878D82A}">
                    <a16:rowId xmlns:a16="http://schemas.microsoft.com/office/drawing/2014/main" val="2853401765"/>
                  </a:ext>
                </a:extLst>
              </a:tr>
              <a:tr h="329743">
                <a:tc>
                  <a:txBody>
                    <a:bodyPr/>
                    <a:lstStyle/>
                    <a:p>
                      <a:pPr algn="ctr"/>
                      <a:r>
                        <a:rPr lang="fr-FR" sz="1200" dirty="0"/>
                        <a:t>31/12/2025</a:t>
                      </a:r>
                    </a:p>
                  </a:txBody>
                  <a:tcPr marL="91486" marR="91486" marT="45709" marB="45709">
                    <a:solidFill>
                      <a:schemeClr val="bg1">
                        <a:lumMod val="50000"/>
                      </a:schemeClr>
                    </a:solidFill>
                  </a:tcPr>
                </a:tc>
                <a:tc>
                  <a:txBody>
                    <a:bodyPr/>
                    <a:lstStyle/>
                    <a:p>
                      <a:pPr algn="ctr"/>
                      <a:r>
                        <a:rPr lang="fr-FR" sz="1200" dirty="0"/>
                        <a:t>Régularisation des charges courantes</a:t>
                      </a:r>
                    </a:p>
                  </a:txBody>
                  <a:tcPr marL="91486" marR="91486" marT="45709" marB="45709">
                    <a:solidFill>
                      <a:schemeClr val="bg1">
                        <a:lumMod val="50000"/>
                      </a:schemeClr>
                    </a:solidFill>
                  </a:tcPr>
                </a:tc>
                <a:tc>
                  <a:txBody>
                    <a:bodyPr/>
                    <a:lstStyle/>
                    <a:p>
                      <a:pPr algn="ctr"/>
                      <a:endParaRPr lang="fr-FR" sz="1500" dirty="0"/>
                    </a:p>
                  </a:txBody>
                  <a:tcPr marL="91486" marR="91486" marT="45709" marB="45709">
                    <a:solidFill>
                      <a:schemeClr val="bg1">
                        <a:lumMod val="50000"/>
                      </a:schemeClr>
                    </a:solidFill>
                  </a:tcPr>
                </a:tc>
                <a:tc>
                  <a:txBody>
                    <a:bodyPr/>
                    <a:lstStyle/>
                    <a:p>
                      <a:pPr algn="ctr"/>
                      <a:r>
                        <a:rPr lang="fr-FR" sz="1500" b="1" dirty="0">
                          <a:solidFill>
                            <a:srgbClr val="0070C0"/>
                          </a:solidFill>
                        </a:rPr>
                        <a:t>1 000€</a:t>
                      </a:r>
                    </a:p>
                  </a:txBody>
                  <a:tcPr marL="91486" marR="91486" marT="45709" marB="45709">
                    <a:solidFill>
                      <a:schemeClr val="bg1">
                        <a:lumMod val="50000"/>
                      </a:schemeClr>
                    </a:solidFill>
                  </a:tcPr>
                </a:tc>
                <a:extLst>
                  <a:ext uri="{0D108BD9-81ED-4DB2-BD59-A6C34878D82A}">
                    <a16:rowId xmlns:a16="http://schemas.microsoft.com/office/drawing/2014/main" val="2578624012"/>
                  </a:ext>
                </a:extLst>
              </a:tr>
              <a:tr h="329743">
                <a:tc>
                  <a:txBody>
                    <a:bodyPr/>
                    <a:lstStyle/>
                    <a:p>
                      <a:pPr algn="ctr"/>
                      <a:r>
                        <a:rPr lang="fr-FR" sz="1200" dirty="0"/>
                        <a:t>31/12/2025</a:t>
                      </a:r>
                    </a:p>
                  </a:txBody>
                  <a:tcPr marL="91486" marR="91486" marT="45709" marB="45709">
                    <a:solidFill>
                      <a:schemeClr val="accent2">
                        <a:lumMod val="50000"/>
                      </a:schemeClr>
                    </a:solidFill>
                  </a:tcPr>
                </a:tc>
                <a:tc>
                  <a:txBody>
                    <a:bodyPr/>
                    <a:lstStyle/>
                    <a:p>
                      <a:pPr algn="ctr"/>
                      <a:r>
                        <a:rPr lang="fr-FR" sz="1200" dirty="0"/>
                        <a:t>Régularisation des charges travaux</a:t>
                      </a:r>
                    </a:p>
                  </a:txBody>
                  <a:tcPr marL="91486" marR="91486" marT="45709" marB="45709">
                    <a:solidFill>
                      <a:schemeClr val="accent2">
                        <a:lumMod val="50000"/>
                      </a:schemeClr>
                    </a:solidFill>
                  </a:tcPr>
                </a:tc>
                <a:tc>
                  <a:txBody>
                    <a:bodyPr/>
                    <a:lstStyle/>
                    <a:p>
                      <a:pPr algn="ctr"/>
                      <a:endParaRPr lang="fr-FR" sz="1500" dirty="0"/>
                    </a:p>
                  </a:txBody>
                  <a:tcPr marL="91486" marR="91486" marT="45709" marB="45709">
                    <a:solidFill>
                      <a:schemeClr val="accent2">
                        <a:lumMod val="50000"/>
                      </a:schemeClr>
                    </a:solidFill>
                  </a:tcPr>
                </a:tc>
                <a:tc>
                  <a:txBody>
                    <a:bodyPr/>
                    <a:lstStyle/>
                    <a:p>
                      <a:pPr algn="ctr"/>
                      <a:r>
                        <a:rPr lang="fr-FR" sz="1500" b="1" dirty="0">
                          <a:solidFill>
                            <a:schemeClr val="accent1">
                              <a:lumMod val="40000"/>
                              <a:lumOff val="60000"/>
                            </a:schemeClr>
                          </a:solidFill>
                        </a:rPr>
                        <a:t>8 000€</a:t>
                      </a:r>
                    </a:p>
                  </a:txBody>
                  <a:tcPr marL="91486" marR="91486" marT="45709" marB="45709">
                    <a:solidFill>
                      <a:schemeClr val="accent2">
                        <a:lumMod val="50000"/>
                      </a:schemeClr>
                    </a:solidFill>
                  </a:tcPr>
                </a:tc>
                <a:extLst>
                  <a:ext uri="{0D108BD9-81ED-4DB2-BD59-A6C34878D82A}">
                    <a16:rowId xmlns:a16="http://schemas.microsoft.com/office/drawing/2014/main" val="651430599"/>
                  </a:ext>
                </a:extLst>
              </a:tr>
              <a:tr h="329743">
                <a:tc>
                  <a:txBody>
                    <a:bodyPr/>
                    <a:lstStyle/>
                    <a:p>
                      <a:pPr algn="ctr"/>
                      <a:r>
                        <a:rPr lang="fr-FR" sz="1200" dirty="0"/>
                        <a:t>Sous total</a:t>
                      </a:r>
                    </a:p>
                  </a:txBody>
                  <a:tcPr marL="91486" marR="91486" marT="45709" marB="45709">
                    <a:solidFill>
                      <a:srgbClr val="FF0000"/>
                    </a:solidFill>
                  </a:tcPr>
                </a:tc>
                <a:tc>
                  <a:txBody>
                    <a:bodyPr/>
                    <a:lstStyle/>
                    <a:p>
                      <a:pPr algn="ctr"/>
                      <a:endParaRPr lang="fr-FR" sz="1200" dirty="0"/>
                    </a:p>
                  </a:txBody>
                  <a:tcPr marL="91486" marR="91486" marT="45709" marB="45709">
                    <a:solidFill>
                      <a:srgbClr val="FF0000"/>
                    </a:solidFill>
                  </a:tcPr>
                </a:tc>
                <a:tc>
                  <a:txBody>
                    <a:bodyPr/>
                    <a:lstStyle/>
                    <a:p>
                      <a:pPr algn="ctr"/>
                      <a:r>
                        <a:rPr lang="fr-FR" sz="1500" dirty="0"/>
                        <a:t>0€</a:t>
                      </a:r>
                    </a:p>
                  </a:txBody>
                  <a:tcPr marL="91486" marR="91486" marT="45709" marB="45709">
                    <a:solidFill>
                      <a:srgbClr val="FF0000"/>
                    </a:solidFill>
                  </a:tcPr>
                </a:tc>
                <a:tc>
                  <a:txBody>
                    <a:bodyPr/>
                    <a:lstStyle/>
                    <a:p>
                      <a:pPr algn="ctr"/>
                      <a:endParaRPr lang="fr-FR" sz="1500" b="1" dirty="0">
                        <a:solidFill>
                          <a:srgbClr val="C00000"/>
                        </a:solidFill>
                      </a:endParaRPr>
                    </a:p>
                  </a:txBody>
                  <a:tcPr marL="91486" marR="91486" marT="45709" marB="45709">
                    <a:solidFill>
                      <a:srgbClr val="FF0000"/>
                    </a:solidFill>
                  </a:tcPr>
                </a:tc>
                <a:extLst>
                  <a:ext uri="{0D108BD9-81ED-4DB2-BD59-A6C34878D82A}">
                    <a16:rowId xmlns:a16="http://schemas.microsoft.com/office/drawing/2014/main" val="3832439879"/>
                  </a:ext>
                </a:extLst>
              </a:tr>
              <a:tr h="329743">
                <a:tc>
                  <a:txBody>
                    <a:bodyPr/>
                    <a:lstStyle/>
                    <a:p>
                      <a:pPr algn="ctr"/>
                      <a:r>
                        <a:rPr lang="fr-FR" sz="1200" dirty="0"/>
                        <a:t>31/12/2025</a:t>
                      </a:r>
                    </a:p>
                  </a:txBody>
                  <a:tcPr marL="91486" marR="91486" marT="45709" marB="45709">
                    <a:solidFill>
                      <a:srgbClr val="FFC000"/>
                    </a:solidFill>
                  </a:tcPr>
                </a:tc>
                <a:tc>
                  <a:txBody>
                    <a:bodyPr/>
                    <a:lstStyle/>
                    <a:p>
                      <a:pPr algn="ctr"/>
                      <a:r>
                        <a:rPr lang="fr-FR" sz="1200" dirty="0"/>
                        <a:t>Régularisation des charges courantes</a:t>
                      </a:r>
                    </a:p>
                  </a:txBody>
                  <a:tcPr marL="91486" marR="91486" marT="45709" marB="45709">
                    <a:solidFill>
                      <a:srgbClr val="FFC000"/>
                    </a:solidFill>
                  </a:tcPr>
                </a:tc>
                <a:tc>
                  <a:txBody>
                    <a:bodyPr/>
                    <a:lstStyle/>
                    <a:p>
                      <a:pPr algn="ctr"/>
                      <a:r>
                        <a:rPr lang="fr-FR" sz="1500" dirty="0"/>
                        <a:t>965 €</a:t>
                      </a:r>
                    </a:p>
                  </a:txBody>
                  <a:tcPr marL="91486" marR="91486" marT="45709" marB="45709">
                    <a:solidFill>
                      <a:srgbClr val="FFC000"/>
                    </a:solidFill>
                  </a:tcPr>
                </a:tc>
                <a:tc>
                  <a:txBody>
                    <a:bodyPr/>
                    <a:lstStyle/>
                    <a:p>
                      <a:pPr algn="ctr"/>
                      <a:endParaRPr lang="fr-FR" sz="1500" dirty="0"/>
                    </a:p>
                  </a:txBody>
                  <a:tcPr marL="91486" marR="91486" marT="45709" marB="45709">
                    <a:solidFill>
                      <a:srgbClr val="FFC000"/>
                    </a:solidFill>
                  </a:tcPr>
                </a:tc>
                <a:extLst>
                  <a:ext uri="{0D108BD9-81ED-4DB2-BD59-A6C34878D82A}">
                    <a16:rowId xmlns:a16="http://schemas.microsoft.com/office/drawing/2014/main" val="1538462754"/>
                  </a:ext>
                </a:extLst>
              </a:tr>
              <a:tr h="329743">
                <a:tc>
                  <a:txBody>
                    <a:bodyPr/>
                    <a:lstStyle/>
                    <a:p>
                      <a:pPr algn="ctr"/>
                      <a:r>
                        <a:rPr lang="fr-FR" sz="1200" dirty="0"/>
                        <a:t>31/12/2025</a:t>
                      </a:r>
                    </a:p>
                  </a:txBody>
                  <a:tcPr marL="91486" marR="91486" marT="45709" marB="45709">
                    <a:solidFill>
                      <a:schemeClr val="accent3">
                        <a:lumMod val="75000"/>
                      </a:schemeClr>
                    </a:solidFill>
                  </a:tcPr>
                </a:tc>
                <a:tc>
                  <a:txBody>
                    <a:bodyPr/>
                    <a:lstStyle/>
                    <a:p>
                      <a:pPr algn="ctr"/>
                      <a:r>
                        <a:rPr lang="fr-FR" sz="1200" dirty="0"/>
                        <a:t>Régularisation des charges travaux</a:t>
                      </a:r>
                    </a:p>
                  </a:txBody>
                  <a:tcPr marL="91486" marR="91486" marT="45709" marB="45709">
                    <a:solidFill>
                      <a:schemeClr val="accent3">
                        <a:lumMod val="75000"/>
                      </a:schemeClr>
                    </a:solidFill>
                  </a:tcPr>
                </a:tc>
                <a:tc>
                  <a:txBody>
                    <a:bodyPr/>
                    <a:lstStyle/>
                    <a:p>
                      <a:pPr algn="ctr"/>
                      <a:r>
                        <a:rPr lang="fr-FR" sz="1500" dirty="0"/>
                        <a:t>9100€</a:t>
                      </a:r>
                    </a:p>
                  </a:txBody>
                  <a:tcPr marL="91486" marR="91486" marT="45709" marB="45709">
                    <a:solidFill>
                      <a:schemeClr val="accent3">
                        <a:lumMod val="75000"/>
                      </a:schemeClr>
                    </a:solidFill>
                  </a:tcPr>
                </a:tc>
                <a:tc>
                  <a:txBody>
                    <a:bodyPr/>
                    <a:lstStyle/>
                    <a:p>
                      <a:pPr algn="ctr"/>
                      <a:endParaRPr lang="fr-FR" sz="1500" dirty="0"/>
                    </a:p>
                  </a:txBody>
                  <a:tcPr marL="91486" marR="91486" marT="45709" marB="45709">
                    <a:solidFill>
                      <a:schemeClr val="accent3">
                        <a:lumMod val="75000"/>
                      </a:schemeClr>
                    </a:solidFill>
                  </a:tcPr>
                </a:tc>
                <a:extLst>
                  <a:ext uri="{0D108BD9-81ED-4DB2-BD59-A6C34878D82A}">
                    <a16:rowId xmlns:a16="http://schemas.microsoft.com/office/drawing/2014/main" val="1557224366"/>
                  </a:ext>
                </a:extLst>
              </a:tr>
              <a:tr h="338332">
                <a:tc gridSpan="2">
                  <a:txBody>
                    <a:bodyPr/>
                    <a:lstStyle/>
                    <a:p>
                      <a:pPr algn="ctr"/>
                      <a:r>
                        <a:rPr lang="fr-FR" sz="2400" b="1" dirty="0"/>
                        <a:t>Solde </a:t>
                      </a:r>
                    </a:p>
                  </a:txBody>
                  <a:tcPr marL="91486" marR="91486" marT="45709" marB="45709">
                    <a:solidFill>
                      <a:schemeClr val="accent6">
                        <a:lumMod val="60000"/>
                        <a:lumOff val="40000"/>
                      </a:schemeClr>
                    </a:solidFill>
                  </a:tcPr>
                </a:tc>
                <a:tc hMerge="1">
                  <a:txBody>
                    <a:bodyPr/>
                    <a:lstStyle/>
                    <a:p>
                      <a:endParaRPr lang="fr-FR" sz="1600" dirty="0"/>
                    </a:p>
                  </a:txBody>
                  <a:tcPr marL="91486" marR="91486" marT="45709" marB="45709"/>
                </a:tc>
                <a:tc>
                  <a:txBody>
                    <a:bodyPr/>
                    <a:lstStyle/>
                    <a:p>
                      <a:pPr algn="ctr"/>
                      <a:r>
                        <a:rPr lang="fr-FR" sz="2400" b="1" dirty="0">
                          <a:solidFill>
                            <a:srgbClr val="C00000"/>
                          </a:solidFill>
                        </a:rPr>
                        <a:t>10 065 €</a:t>
                      </a:r>
                    </a:p>
                  </a:txBody>
                  <a:tcPr marL="91486" marR="91486" marT="45709" marB="45709">
                    <a:solidFill>
                      <a:schemeClr val="accent6">
                        <a:lumMod val="60000"/>
                        <a:lumOff val="40000"/>
                      </a:schemeClr>
                    </a:solidFill>
                  </a:tcPr>
                </a:tc>
                <a:tc>
                  <a:txBody>
                    <a:bodyPr/>
                    <a:lstStyle/>
                    <a:p>
                      <a:pPr algn="ctr"/>
                      <a:endParaRPr lang="fr-FR" sz="2400" b="1" dirty="0">
                        <a:solidFill>
                          <a:srgbClr val="C00000"/>
                        </a:solidFill>
                      </a:endParaRPr>
                    </a:p>
                  </a:txBody>
                  <a:tcPr marL="91486" marR="91486" marT="45709" marB="45709">
                    <a:solidFill>
                      <a:schemeClr val="accent6">
                        <a:lumMod val="60000"/>
                        <a:lumOff val="40000"/>
                      </a:schemeClr>
                    </a:solidFill>
                  </a:tcPr>
                </a:tc>
                <a:extLst>
                  <a:ext uri="{0D108BD9-81ED-4DB2-BD59-A6C34878D82A}">
                    <a16:rowId xmlns:a16="http://schemas.microsoft.com/office/drawing/2014/main" val="10004"/>
                  </a:ext>
                </a:extLst>
              </a:tr>
            </a:tbl>
          </a:graphicData>
        </a:graphic>
      </p:graphicFrame>
      <p:pic>
        <p:nvPicPr>
          <p:cNvPr id="2" name="Image 1">
            <a:extLst>
              <a:ext uri="{FF2B5EF4-FFF2-40B4-BE49-F238E27FC236}">
                <a16:creationId xmlns:a16="http://schemas.microsoft.com/office/drawing/2014/main" id="{9C49E07E-A5B3-04D7-37CB-E3F0236687A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68140" y="85607"/>
            <a:ext cx="653637" cy="640283"/>
          </a:xfrm>
          <a:prstGeom prst="rect">
            <a:avLst/>
          </a:prstGeom>
        </p:spPr>
      </p:pic>
    </p:spTree>
    <p:extLst>
      <p:ext uri="{BB962C8B-B14F-4D97-AF65-F5344CB8AC3E}">
        <p14:creationId xmlns:p14="http://schemas.microsoft.com/office/powerpoint/2010/main" val="1994745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659" y="122222"/>
            <a:ext cx="11968681" cy="6590923"/>
          </a:xfrm>
          <a:solidFill>
            <a:schemeClr val="accent6">
              <a:lumMod val="20000"/>
              <a:lumOff val="80000"/>
            </a:schemeClr>
          </a:solidFill>
        </p:spPr>
        <p:txBody>
          <a:bodyPr>
            <a:normAutofit/>
          </a:bodyPr>
          <a:lstStyle/>
          <a:p>
            <a:pPr algn="ctr"/>
            <a:br>
              <a:rPr lang="fr-FR" sz="6000" b="1"/>
            </a:br>
            <a:br>
              <a:rPr lang="fr-FR" sz="6000" b="1"/>
            </a:br>
            <a:endParaRPr lang="fr-FR" sz="6000" dirty="0"/>
          </a:p>
        </p:txBody>
      </p:sp>
      <p:graphicFrame>
        <p:nvGraphicFramePr>
          <p:cNvPr id="3" name="Tableau 2">
            <a:extLst>
              <a:ext uri="{FF2B5EF4-FFF2-40B4-BE49-F238E27FC236}">
                <a16:creationId xmlns:a16="http://schemas.microsoft.com/office/drawing/2014/main" id="{2D6531DE-760C-4041-8A2C-86EF4D73A1E5}"/>
              </a:ext>
            </a:extLst>
          </p:cNvPr>
          <p:cNvGraphicFramePr>
            <a:graphicFrameLocks noGrp="1"/>
          </p:cNvGraphicFramePr>
          <p:nvPr/>
        </p:nvGraphicFramePr>
        <p:xfrm>
          <a:off x="5508172" y="144855"/>
          <a:ext cx="6502758" cy="6568290"/>
        </p:xfrm>
        <a:graphic>
          <a:graphicData uri="http://schemas.openxmlformats.org/drawingml/2006/table">
            <a:tbl>
              <a:tblPr firstRow="1" bandRow="1">
                <a:tableStyleId>{7DF18680-E054-41AD-8BC1-D1AEF772440D}</a:tableStyleId>
              </a:tblPr>
              <a:tblGrid>
                <a:gridCol w="1678220">
                  <a:extLst>
                    <a:ext uri="{9D8B030D-6E8A-4147-A177-3AD203B41FA5}">
                      <a16:colId xmlns:a16="http://schemas.microsoft.com/office/drawing/2014/main" val="2762310267"/>
                    </a:ext>
                  </a:extLst>
                </a:gridCol>
                <a:gridCol w="1938917">
                  <a:extLst>
                    <a:ext uri="{9D8B030D-6E8A-4147-A177-3AD203B41FA5}">
                      <a16:colId xmlns:a16="http://schemas.microsoft.com/office/drawing/2014/main" val="121786801"/>
                    </a:ext>
                  </a:extLst>
                </a:gridCol>
                <a:gridCol w="1531805">
                  <a:extLst>
                    <a:ext uri="{9D8B030D-6E8A-4147-A177-3AD203B41FA5}">
                      <a16:colId xmlns:a16="http://schemas.microsoft.com/office/drawing/2014/main" val="203294514"/>
                    </a:ext>
                  </a:extLst>
                </a:gridCol>
                <a:gridCol w="1353816">
                  <a:extLst>
                    <a:ext uri="{9D8B030D-6E8A-4147-A177-3AD203B41FA5}">
                      <a16:colId xmlns:a16="http://schemas.microsoft.com/office/drawing/2014/main" val="2623340228"/>
                    </a:ext>
                  </a:extLst>
                </a:gridCol>
              </a:tblGrid>
              <a:tr h="1596883">
                <a:tc>
                  <a:txBody>
                    <a:bodyPr/>
                    <a:lstStyle/>
                    <a:p>
                      <a:pPr algn="ctr"/>
                      <a:r>
                        <a:rPr lang="fr-FR" dirty="0"/>
                        <a:t>Charges reparties par clé de répartition</a:t>
                      </a:r>
                    </a:p>
                  </a:txBody>
                  <a:tcPr/>
                </a:tc>
                <a:tc>
                  <a:txBody>
                    <a:bodyPr/>
                    <a:lstStyle/>
                    <a:p>
                      <a:pPr algn="ctr"/>
                      <a:endParaRPr lang="fr-FR" dirty="0"/>
                    </a:p>
                    <a:p>
                      <a:pPr algn="ctr"/>
                      <a:r>
                        <a:rPr lang="fr-FR" dirty="0"/>
                        <a:t>Budget prévisionnel</a:t>
                      </a:r>
                    </a:p>
                  </a:txBody>
                  <a:tcPr/>
                </a:tc>
                <a:tc>
                  <a:txBody>
                    <a:bodyPr/>
                    <a:lstStyle/>
                    <a:p>
                      <a:pPr algn="ctr"/>
                      <a:endParaRPr lang="fr-FR" dirty="0"/>
                    </a:p>
                    <a:p>
                      <a:pPr algn="ctr"/>
                      <a:r>
                        <a:rPr lang="fr-FR" dirty="0"/>
                        <a:t>Charges constatées</a:t>
                      </a:r>
                    </a:p>
                  </a:txBody>
                  <a:tcPr/>
                </a:tc>
                <a:tc>
                  <a:txBody>
                    <a:bodyPr/>
                    <a:lstStyle/>
                    <a:p>
                      <a:pPr algn="ctr"/>
                      <a:endParaRPr lang="fr-FR" dirty="0"/>
                    </a:p>
                    <a:p>
                      <a:pPr algn="ctr"/>
                      <a:endParaRPr lang="fr-FR" dirty="0"/>
                    </a:p>
                    <a:p>
                      <a:pPr algn="ctr"/>
                      <a:r>
                        <a:rPr lang="fr-FR" dirty="0"/>
                        <a:t>Solde </a:t>
                      </a:r>
                    </a:p>
                  </a:txBody>
                  <a:tcPr/>
                </a:tc>
                <a:extLst>
                  <a:ext uri="{0D108BD9-81ED-4DB2-BD59-A6C34878D82A}">
                    <a16:rowId xmlns:a16="http://schemas.microsoft.com/office/drawing/2014/main" val="3919666955"/>
                  </a:ext>
                </a:extLst>
              </a:tr>
              <a:tr h="1719720">
                <a:tc>
                  <a:txBody>
                    <a:bodyPr/>
                    <a:lstStyle/>
                    <a:p>
                      <a:pPr algn="ctr"/>
                      <a:r>
                        <a:rPr lang="fr-FR" dirty="0">
                          <a:highlight>
                            <a:srgbClr val="FFFF00"/>
                          </a:highlight>
                        </a:rPr>
                        <a:t>Clé générale</a:t>
                      </a:r>
                    </a:p>
                    <a:p>
                      <a:pPr algn="ctr"/>
                      <a:endParaRPr lang="fr-FR" dirty="0"/>
                    </a:p>
                    <a:p>
                      <a:pPr marL="285750" indent="-285750" algn="ctr">
                        <a:buFontTx/>
                        <a:buChar char="-"/>
                      </a:pPr>
                      <a:r>
                        <a:rPr lang="fr-FR" sz="1200" dirty="0"/>
                        <a:t>Assurance</a:t>
                      </a:r>
                    </a:p>
                    <a:p>
                      <a:pPr marL="285750" indent="-285750" algn="ctr">
                        <a:buFontTx/>
                        <a:buChar char="-"/>
                      </a:pPr>
                      <a:r>
                        <a:rPr lang="fr-FR" sz="1200" dirty="0"/>
                        <a:t>Honoraires de syndic</a:t>
                      </a:r>
                    </a:p>
                    <a:p>
                      <a:pPr marL="285750" indent="-285750" algn="ctr">
                        <a:buFontTx/>
                        <a:buChar char="-"/>
                      </a:pPr>
                      <a:r>
                        <a:rPr lang="fr-FR" sz="1200" dirty="0"/>
                        <a:t>Electricité des paries communes </a:t>
                      </a:r>
                    </a:p>
                  </a:txBody>
                  <a:tcPr/>
                </a:tc>
                <a:tc>
                  <a:txBody>
                    <a:bodyPr/>
                    <a:lstStyle/>
                    <a:p>
                      <a:pPr algn="ctr"/>
                      <a:endParaRPr lang="fr-FR" dirty="0"/>
                    </a:p>
                    <a:p>
                      <a:pPr algn="ctr"/>
                      <a:endParaRPr lang="fr-FR" dirty="0"/>
                    </a:p>
                    <a:p>
                      <a:pPr algn="ctr"/>
                      <a:r>
                        <a:rPr lang="fr-FR" dirty="0"/>
                        <a:t>120 000€</a:t>
                      </a:r>
                    </a:p>
                  </a:txBody>
                  <a:tcPr/>
                </a:tc>
                <a:tc>
                  <a:txBody>
                    <a:bodyPr/>
                    <a:lstStyle/>
                    <a:p>
                      <a:pPr algn="ctr"/>
                      <a:r>
                        <a:rPr lang="fr-FR" dirty="0"/>
                        <a:t> </a:t>
                      </a:r>
                    </a:p>
                    <a:p>
                      <a:pPr algn="ctr"/>
                      <a:endParaRPr lang="fr-FR" dirty="0"/>
                    </a:p>
                    <a:p>
                      <a:pPr algn="ctr"/>
                      <a:r>
                        <a:rPr lang="fr-FR" dirty="0"/>
                        <a:t>97 670 €</a:t>
                      </a:r>
                    </a:p>
                  </a:txBody>
                  <a:tcPr/>
                </a:tc>
                <a:tc>
                  <a:txBody>
                    <a:bodyPr/>
                    <a:lstStyle/>
                    <a:p>
                      <a:pPr algn="ctr"/>
                      <a:endParaRPr lang="fr-FR" sz="2000" dirty="0"/>
                    </a:p>
                    <a:p>
                      <a:pPr algn="ctr"/>
                      <a:endParaRPr lang="fr-FR" sz="2000" dirty="0"/>
                    </a:p>
                    <a:p>
                      <a:pPr algn="ctr"/>
                      <a:r>
                        <a:rPr lang="fr-FR" sz="2000" b="1" dirty="0">
                          <a:solidFill>
                            <a:schemeClr val="accent6"/>
                          </a:solidFill>
                        </a:rPr>
                        <a:t>+ 22 330 €</a:t>
                      </a:r>
                    </a:p>
                  </a:txBody>
                  <a:tcPr/>
                </a:tc>
                <a:extLst>
                  <a:ext uri="{0D108BD9-81ED-4DB2-BD59-A6C34878D82A}">
                    <a16:rowId xmlns:a16="http://schemas.microsoft.com/office/drawing/2014/main" val="522687620"/>
                  </a:ext>
                </a:extLst>
              </a:tr>
              <a:tr h="1380169">
                <a:tc>
                  <a:txBody>
                    <a:bodyPr/>
                    <a:lstStyle/>
                    <a:p>
                      <a:pPr algn="ctr"/>
                      <a:r>
                        <a:rPr lang="fr-FR" dirty="0">
                          <a:highlight>
                            <a:srgbClr val="00FF00"/>
                          </a:highlight>
                        </a:rPr>
                        <a:t>Clé chauffage</a:t>
                      </a:r>
                    </a:p>
                    <a:p>
                      <a:pPr algn="ctr"/>
                      <a:endParaRPr lang="fr-FR" dirty="0"/>
                    </a:p>
                    <a:p>
                      <a:pPr marL="285750" indent="-285750" algn="ctr">
                        <a:buFontTx/>
                        <a:buChar char="-"/>
                      </a:pPr>
                      <a:r>
                        <a:rPr lang="fr-FR" sz="1200" dirty="0"/>
                        <a:t>Energie</a:t>
                      </a:r>
                    </a:p>
                    <a:p>
                      <a:pPr marL="285750" indent="-285750" algn="ctr">
                        <a:buFontTx/>
                        <a:buChar char="-"/>
                      </a:pPr>
                      <a:r>
                        <a:rPr lang="fr-FR" sz="1200" dirty="0"/>
                        <a:t>Contrat d’entretien</a:t>
                      </a:r>
                    </a:p>
                    <a:p>
                      <a:pPr marL="285750" indent="-285750" algn="ctr">
                        <a:buFontTx/>
                        <a:buChar char="-"/>
                      </a:pPr>
                      <a:r>
                        <a:rPr lang="fr-FR" sz="1200" dirty="0"/>
                        <a:t>Electricité </a:t>
                      </a:r>
                    </a:p>
                  </a:txBody>
                  <a:tcPr/>
                </a:tc>
                <a:tc>
                  <a:txBody>
                    <a:bodyPr/>
                    <a:lstStyle/>
                    <a:p>
                      <a:pPr algn="ctr"/>
                      <a:endParaRPr lang="fr-FR" dirty="0"/>
                    </a:p>
                    <a:p>
                      <a:pPr algn="ctr"/>
                      <a:endParaRPr lang="fr-FR" dirty="0"/>
                    </a:p>
                    <a:p>
                      <a:pPr algn="ctr"/>
                      <a:r>
                        <a:rPr lang="fr-FR" dirty="0"/>
                        <a:t>50 000€</a:t>
                      </a:r>
                    </a:p>
                  </a:txBody>
                  <a:tcPr/>
                </a:tc>
                <a:tc>
                  <a:txBody>
                    <a:bodyPr/>
                    <a:lstStyle/>
                    <a:p>
                      <a:pPr algn="ctr"/>
                      <a:endParaRPr lang="fr-FR" dirty="0"/>
                    </a:p>
                    <a:p>
                      <a:pPr algn="ctr"/>
                      <a:endParaRPr lang="fr-FR" dirty="0"/>
                    </a:p>
                    <a:p>
                      <a:pPr algn="ctr"/>
                      <a:r>
                        <a:rPr lang="fr-FR" dirty="0"/>
                        <a:t> 65 580€</a:t>
                      </a:r>
                    </a:p>
                  </a:txBody>
                  <a:tcPr/>
                </a:tc>
                <a:tc>
                  <a:txBody>
                    <a:bodyPr/>
                    <a:lstStyle/>
                    <a:p>
                      <a:pPr algn="ctr"/>
                      <a:endParaRPr lang="fr-FR" sz="2000" dirty="0"/>
                    </a:p>
                    <a:p>
                      <a:pPr algn="ctr"/>
                      <a:endParaRPr lang="fr-FR" sz="900" dirty="0"/>
                    </a:p>
                    <a:p>
                      <a:pPr algn="ctr"/>
                      <a:r>
                        <a:rPr lang="fr-FR" sz="2000" b="1" dirty="0">
                          <a:solidFill>
                            <a:srgbClr val="FF0000"/>
                          </a:solidFill>
                        </a:rPr>
                        <a:t>- 15 580€</a:t>
                      </a:r>
                    </a:p>
                  </a:txBody>
                  <a:tcPr/>
                </a:tc>
                <a:extLst>
                  <a:ext uri="{0D108BD9-81ED-4DB2-BD59-A6C34878D82A}">
                    <a16:rowId xmlns:a16="http://schemas.microsoft.com/office/drawing/2014/main" val="1947994869"/>
                  </a:ext>
                </a:extLst>
              </a:tr>
              <a:tr h="1380169">
                <a:tc>
                  <a:txBody>
                    <a:bodyPr/>
                    <a:lstStyle/>
                    <a:p>
                      <a:pPr algn="ctr"/>
                      <a:r>
                        <a:rPr lang="fr-FR" dirty="0">
                          <a:highlight>
                            <a:srgbClr val="FF0000"/>
                          </a:highlight>
                        </a:rPr>
                        <a:t>Clé ascenseur</a:t>
                      </a:r>
                    </a:p>
                    <a:p>
                      <a:pPr algn="ctr"/>
                      <a:endParaRPr lang="fr-FR" dirty="0"/>
                    </a:p>
                    <a:p>
                      <a:pPr marL="285750" indent="-285750" algn="ctr">
                        <a:buFontTx/>
                        <a:buChar char="-"/>
                      </a:pPr>
                      <a:r>
                        <a:rPr lang="fr-FR" sz="1200" dirty="0"/>
                        <a:t>Contrat d’entretien</a:t>
                      </a:r>
                    </a:p>
                    <a:p>
                      <a:pPr marL="285750" indent="-285750" algn="ctr">
                        <a:buFontTx/>
                        <a:buChar char="-"/>
                      </a:pPr>
                      <a:r>
                        <a:rPr lang="fr-FR" sz="1200" dirty="0"/>
                        <a:t>Entretien</a:t>
                      </a:r>
                    </a:p>
                    <a:p>
                      <a:pPr marL="285750" indent="-285750" algn="ctr">
                        <a:buFontTx/>
                        <a:buChar char="-"/>
                      </a:pPr>
                      <a:r>
                        <a:rPr lang="fr-FR" sz="1200" dirty="0"/>
                        <a:t>électricité</a:t>
                      </a:r>
                    </a:p>
                  </a:txBody>
                  <a:tcPr/>
                </a:tc>
                <a:tc>
                  <a:txBody>
                    <a:bodyPr/>
                    <a:lstStyle/>
                    <a:p>
                      <a:pPr algn="ctr"/>
                      <a:endParaRPr lang="fr-FR" dirty="0"/>
                    </a:p>
                    <a:p>
                      <a:pPr algn="ctr"/>
                      <a:endParaRPr lang="fr-FR" dirty="0"/>
                    </a:p>
                    <a:p>
                      <a:pPr algn="ctr"/>
                      <a:r>
                        <a:rPr lang="fr-FR" dirty="0"/>
                        <a:t>10 000€</a:t>
                      </a:r>
                    </a:p>
                  </a:txBody>
                  <a:tcPr/>
                </a:tc>
                <a:tc>
                  <a:txBody>
                    <a:bodyPr/>
                    <a:lstStyle/>
                    <a:p>
                      <a:pPr algn="ctr"/>
                      <a:endParaRPr lang="fr-FR" dirty="0"/>
                    </a:p>
                    <a:p>
                      <a:pPr algn="ctr"/>
                      <a:endParaRPr lang="fr-FR" dirty="0"/>
                    </a:p>
                    <a:p>
                      <a:pPr algn="ctr"/>
                      <a:r>
                        <a:rPr lang="fr-FR" dirty="0"/>
                        <a:t>8 250 €</a:t>
                      </a:r>
                    </a:p>
                    <a:p>
                      <a:pPr algn="ctr"/>
                      <a:endParaRPr lang="fr-FR" dirty="0"/>
                    </a:p>
                  </a:txBody>
                  <a:tcPr/>
                </a:tc>
                <a:tc>
                  <a:txBody>
                    <a:bodyPr/>
                    <a:lstStyle/>
                    <a:p>
                      <a:pPr algn="ctr"/>
                      <a:endParaRPr lang="fr-FR" sz="2000" dirty="0"/>
                    </a:p>
                    <a:p>
                      <a:pPr algn="ctr"/>
                      <a:endParaRPr lang="fr-FR" sz="2000" dirty="0"/>
                    </a:p>
                    <a:p>
                      <a:pPr algn="ctr"/>
                      <a:r>
                        <a:rPr lang="fr-FR" sz="2000" b="1" dirty="0">
                          <a:solidFill>
                            <a:schemeClr val="accent6"/>
                          </a:solidFill>
                        </a:rPr>
                        <a:t>+ 1 750 €</a:t>
                      </a:r>
                    </a:p>
                  </a:txBody>
                  <a:tcPr/>
                </a:tc>
                <a:extLst>
                  <a:ext uri="{0D108BD9-81ED-4DB2-BD59-A6C34878D82A}">
                    <a16:rowId xmlns:a16="http://schemas.microsoft.com/office/drawing/2014/main" val="652250272"/>
                  </a:ext>
                </a:extLst>
              </a:tr>
              <a:tr h="491349">
                <a:tc>
                  <a:txBody>
                    <a:bodyPr/>
                    <a:lstStyle/>
                    <a:p>
                      <a:pPr algn="ctr"/>
                      <a:r>
                        <a:rPr lang="fr-FR" sz="2000" b="1" dirty="0">
                          <a:solidFill>
                            <a:schemeClr val="tx1"/>
                          </a:solidFill>
                        </a:rPr>
                        <a:t>solde</a:t>
                      </a:r>
                    </a:p>
                  </a:txBody>
                  <a:tcPr>
                    <a:solidFill>
                      <a:schemeClr val="accent2">
                        <a:lumMod val="40000"/>
                        <a:lumOff val="60000"/>
                      </a:schemeClr>
                    </a:solidFill>
                  </a:tcPr>
                </a:tc>
                <a:tc>
                  <a:txBody>
                    <a:bodyPr/>
                    <a:lstStyle/>
                    <a:p>
                      <a:pPr algn="ctr"/>
                      <a:r>
                        <a:rPr lang="fr-FR" sz="2000" b="1" dirty="0">
                          <a:solidFill>
                            <a:schemeClr val="tx1"/>
                          </a:solidFill>
                        </a:rPr>
                        <a:t>180 000€</a:t>
                      </a:r>
                    </a:p>
                  </a:txBody>
                  <a:tcPr>
                    <a:solidFill>
                      <a:schemeClr val="accent2">
                        <a:lumMod val="40000"/>
                        <a:lumOff val="60000"/>
                      </a:schemeClr>
                    </a:solidFill>
                  </a:tcPr>
                </a:tc>
                <a:tc>
                  <a:txBody>
                    <a:bodyPr/>
                    <a:lstStyle/>
                    <a:p>
                      <a:pPr algn="ctr"/>
                      <a:r>
                        <a:rPr lang="fr-FR" sz="2000" b="1" dirty="0">
                          <a:solidFill>
                            <a:schemeClr val="tx1"/>
                          </a:solidFill>
                        </a:rPr>
                        <a:t>171 500 €</a:t>
                      </a:r>
                    </a:p>
                  </a:txBody>
                  <a:tcPr>
                    <a:solidFill>
                      <a:schemeClr val="accent2">
                        <a:lumMod val="40000"/>
                        <a:lumOff val="60000"/>
                      </a:schemeClr>
                    </a:solidFill>
                  </a:tcPr>
                </a:tc>
                <a:tc>
                  <a:txBody>
                    <a:bodyPr/>
                    <a:lstStyle/>
                    <a:p>
                      <a:pPr algn="ctr"/>
                      <a:r>
                        <a:rPr lang="fr-FR" sz="2000" b="1" dirty="0">
                          <a:solidFill>
                            <a:schemeClr val="accent6"/>
                          </a:solidFill>
                        </a:rPr>
                        <a:t>+ 8 500 €</a:t>
                      </a:r>
                    </a:p>
                  </a:txBody>
                  <a:tcPr>
                    <a:solidFill>
                      <a:schemeClr val="accent2">
                        <a:lumMod val="40000"/>
                        <a:lumOff val="60000"/>
                      </a:schemeClr>
                    </a:solidFill>
                  </a:tcPr>
                </a:tc>
                <a:extLst>
                  <a:ext uri="{0D108BD9-81ED-4DB2-BD59-A6C34878D82A}">
                    <a16:rowId xmlns:a16="http://schemas.microsoft.com/office/drawing/2014/main" val="932895732"/>
                  </a:ext>
                </a:extLst>
              </a:tr>
            </a:tbl>
          </a:graphicData>
        </a:graphic>
      </p:graphicFrame>
      <p:graphicFrame>
        <p:nvGraphicFramePr>
          <p:cNvPr id="4" name="Tableau 3">
            <a:extLst>
              <a:ext uri="{FF2B5EF4-FFF2-40B4-BE49-F238E27FC236}">
                <a16:creationId xmlns:a16="http://schemas.microsoft.com/office/drawing/2014/main" id="{22DD3932-136C-421C-8C5E-C295B4A4EE19}"/>
              </a:ext>
            </a:extLst>
          </p:cNvPr>
          <p:cNvGraphicFramePr>
            <a:graphicFrameLocks noGrp="1"/>
          </p:cNvGraphicFramePr>
          <p:nvPr/>
        </p:nvGraphicFramePr>
        <p:xfrm>
          <a:off x="181070" y="2209046"/>
          <a:ext cx="5124261" cy="1402080"/>
        </p:xfrm>
        <a:graphic>
          <a:graphicData uri="http://schemas.openxmlformats.org/drawingml/2006/table">
            <a:tbl>
              <a:tblPr firstRow="1" bandRow="1">
                <a:tableStyleId>{93296810-A885-4BE3-A3E7-6D5BEEA58F35}</a:tableStyleId>
              </a:tblPr>
              <a:tblGrid>
                <a:gridCol w="1708087">
                  <a:extLst>
                    <a:ext uri="{9D8B030D-6E8A-4147-A177-3AD203B41FA5}">
                      <a16:colId xmlns:a16="http://schemas.microsoft.com/office/drawing/2014/main" val="121786801"/>
                    </a:ext>
                  </a:extLst>
                </a:gridCol>
                <a:gridCol w="1708087">
                  <a:extLst>
                    <a:ext uri="{9D8B030D-6E8A-4147-A177-3AD203B41FA5}">
                      <a16:colId xmlns:a16="http://schemas.microsoft.com/office/drawing/2014/main" val="203294514"/>
                    </a:ext>
                  </a:extLst>
                </a:gridCol>
                <a:gridCol w="1708087">
                  <a:extLst>
                    <a:ext uri="{9D8B030D-6E8A-4147-A177-3AD203B41FA5}">
                      <a16:colId xmlns:a16="http://schemas.microsoft.com/office/drawing/2014/main" val="2623340228"/>
                    </a:ext>
                  </a:extLst>
                </a:gridCol>
              </a:tblGrid>
              <a:tr h="372013">
                <a:tc>
                  <a:txBody>
                    <a:bodyPr/>
                    <a:lstStyle/>
                    <a:p>
                      <a:pPr algn="ctr"/>
                      <a:r>
                        <a:rPr lang="fr-FR" sz="2000" dirty="0"/>
                        <a:t>Budget prévisionnel</a:t>
                      </a:r>
                    </a:p>
                  </a:txBody>
                  <a:tcPr/>
                </a:tc>
                <a:tc>
                  <a:txBody>
                    <a:bodyPr/>
                    <a:lstStyle/>
                    <a:p>
                      <a:pPr algn="ctr"/>
                      <a:r>
                        <a:rPr lang="fr-FR" sz="2000" dirty="0"/>
                        <a:t>Charges constatées</a:t>
                      </a:r>
                    </a:p>
                  </a:txBody>
                  <a:tcPr/>
                </a:tc>
                <a:tc>
                  <a:txBody>
                    <a:bodyPr/>
                    <a:lstStyle/>
                    <a:p>
                      <a:pPr algn="ctr"/>
                      <a:r>
                        <a:rPr lang="fr-FR" sz="2000" dirty="0"/>
                        <a:t>Solde </a:t>
                      </a:r>
                    </a:p>
                  </a:txBody>
                  <a:tcPr/>
                </a:tc>
                <a:extLst>
                  <a:ext uri="{0D108BD9-81ED-4DB2-BD59-A6C34878D82A}">
                    <a16:rowId xmlns:a16="http://schemas.microsoft.com/office/drawing/2014/main" val="3919666955"/>
                  </a:ext>
                </a:extLst>
              </a:tr>
              <a:tr h="67818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000" dirty="0"/>
                        <a:t>180 000€</a:t>
                      </a:r>
                    </a:p>
                    <a:p>
                      <a:pPr algn="ctr"/>
                      <a:endParaRPr lang="fr-FR" sz="2000" b="1"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000" dirty="0"/>
                        <a:t>171 500€</a:t>
                      </a:r>
                    </a:p>
                    <a:p>
                      <a:pPr algn="ctr"/>
                      <a:endParaRPr lang="fr-FR" sz="2000" b="1"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000" dirty="0"/>
                        <a:t>+ 8 500€</a:t>
                      </a:r>
                    </a:p>
                    <a:p>
                      <a:pPr algn="ctr"/>
                      <a:endParaRPr lang="fr-FR" sz="2000" b="1" dirty="0"/>
                    </a:p>
                  </a:txBody>
                  <a:tcPr/>
                </a:tc>
                <a:extLst>
                  <a:ext uri="{0D108BD9-81ED-4DB2-BD59-A6C34878D82A}">
                    <a16:rowId xmlns:a16="http://schemas.microsoft.com/office/drawing/2014/main" val="649747002"/>
                  </a:ext>
                </a:extLst>
              </a:tr>
            </a:tbl>
          </a:graphicData>
        </a:graphic>
      </p:graphicFrame>
      <p:pic>
        <p:nvPicPr>
          <p:cNvPr id="5" name="Image 4">
            <a:extLst>
              <a:ext uri="{FF2B5EF4-FFF2-40B4-BE49-F238E27FC236}">
                <a16:creationId xmlns:a16="http://schemas.microsoft.com/office/drawing/2014/main" id="{E98F21EC-A0D2-6B0D-95AE-4163B329C29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7355" y="205210"/>
            <a:ext cx="653637" cy="640283"/>
          </a:xfrm>
          <a:prstGeom prst="rect">
            <a:avLst/>
          </a:prstGeom>
        </p:spPr>
      </p:pic>
    </p:spTree>
    <p:extLst>
      <p:ext uri="{BB962C8B-B14F-4D97-AF65-F5344CB8AC3E}">
        <p14:creationId xmlns:p14="http://schemas.microsoft.com/office/powerpoint/2010/main" val="3495426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9950626-2B0D-43E8-99A8-E8FCF5D14CB4}"/>
              </a:ext>
            </a:extLst>
          </p:cNvPr>
          <p:cNvSpPr/>
          <p:nvPr/>
        </p:nvSpPr>
        <p:spPr>
          <a:xfrm>
            <a:off x="21448" y="0"/>
            <a:ext cx="11974716" cy="81149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500" b="1" i="0" u="none" strike="noStrike" kern="1200" cap="none" spc="0" normalizeH="0" baseline="0" noProof="0" dirty="0">
                <a:ln>
                  <a:noFill/>
                </a:ln>
                <a:solidFill>
                  <a:srgbClr val="0070C0"/>
                </a:solidFill>
                <a:effectLst/>
                <a:uLnTx/>
                <a:uFillTx/>
                <a:latin typeface="Calibri" panose="020F0502020204030204"/>
                <a:ea typeface="+mn-ea"/>
                <a:cs typeface="+mn-cs"/>
              </a:rPr>
              <a:t>Article 45-1 du décret du 17 mars 1967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500" b="0" i="0" u="none" strike="noStrike" kern="1200" cap="none" spc="0" normalizeH="0" baseline="0" noProof="0" dirty="0">
                <a:ln>
                  <a:noFill/>
                </a:ln>
                <a:solidFill>
                  <a:srgbClr val="0070C0"/>
                </a:solidFill>
                <a:effectLst/>
                <a:uLnTx/>
                <a:uFillTx/>
                <a:latin typeface="Calibri" panose="020F0502020204030204"/>
                <a:ea typeface="+mn-ea"/>
                <a:cs typeface="+mn-cs"/>
              </a:rPr>
              <a:t>exigibilité des appels de régularisation des charges</a:t>
            </a:r>
          </a:p>
        </p:txBody>
      </p:sp>
      <p:graphicFrame>
        <p:nvGraphicFramePr>
          <p:cNvPr id="4" name="Tableau 3">
            <a:extLst>
              <a:ext uri="{FF2B5EF4-FFF2-40B4-BE49-F238E27FC236}">
                <a16:creationId xmlns:a16="http://schemas.microsoft.com/office/drawing/2014/main" id="{72C32769-4107-4F0F-94E8-633D1767C867}"/>
              </a:ext>
            </a:extLst>
          </p:cNvPr>
          <p:cNvGraphicFramePr>
            <a:graphicFrameLocks noGrp="1"/>
          </p:cNvGraphicFramePr>
          <p:nvPr/>
        </p:nvGraphicFramePr>
        <p:xfrm>
          <a:off x="65045" y="865926"/>
          <a:ext cx="11887522" cy="5721730"/>
        </p:xfrm>
        <a:graphic>
          <a:graphicData uri="http://schemas.openxmlformats.org/drawingml/2006/table">
            <a:tbl>
              <a:tblPr firstRow="1" bandRow="1">
                <a:tableStyleId>{F5AB1C69-6EDB-4FF4-983F-18BD219EF322}</a:tableStyleId>
              </a:tblPr>
              <a:tblGrid>
                <a:gridCol w="1497139">
                  <a:extLst>
                    <a:ext uri="{9D8B030D-6E8A-4147-A177-3AD203B41FA5}">
                      <a16:colId xmlns:a16="http://schemas.microsoft.com/office/drawing/2014/main" val="20000"/>
                    </a:ext>
                  </a:extLst>
                </a:gridCol>
                <a:gridCol w="4976452">
                  <a:extLst>
                    <a:ext uri="{9D8B030D-6E8A-4147-A177-3AD203B41FA5}">
                      <a16:colId xmlns:a16="http://schemas.microsoft.com/office/drawing/2014/main" val="2899098085"/>
                    </a:ext>
                  </a:extLst>
                </a:gridCol>
                <a:gridCol w="2584538">
                  <a:extLst>
                    <a:ext uri="{9D8B030D-6E8A-4147-A177-3AD203B41FA5}">
                      <a16:colId xmlns:a16="http://schemas.microsoft.com/office/drawing/2014/main" val="20001"/>
                    </a:ext>
                  </a:extLst>
                </a:gridCol>
                <a:gridCol w="2829393">
                  <a:extLst>
                    <a:ext uri="{9D8B030D-6E8A-4147-A177-3AD203B41FA5}">
                      <a16:colId xmlns:a16="http://schemas.microsoft.com/office/drawing/2014/main" val="20002"/>
                    </a:ext>
                  </a:extLst>
                </a:gridCol>
              </a:tblGrid>
              <a:tr h="672430">
                <a:tc gridSpan="4">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2800" dirty="0"/>
                        <a:t>450-1  Copropriétaire  A</a:t>
                      </a:r>
                    </a:p>
                  </a:txBody>
                  <a:tcPr marL="91486" marR="91486" marT="45709" marB="45709">
                    <a:solidFill>
                      <a:schemeClr val="accent2"/>
                    </a:solidFill>
                  </a:tcPr>
                </a:tc>
                <a:tc hMerge="1">
                  <a:txBody>
                    <a:bodyPr/>
                    <a:lstStyle/>
                    <a:p>
                      <a:pPr algn="ctr"/>
                      <a:endParaRPr lang="fr-FR" sz="1600" dirty="0"/>
                    </a:p>
                  </a:txBody>
                  <a:tcPr marL="91486" marR="91486" marT="45709" marB="45709">
                    <a:solidFill>
                      <a:schemeClr val="accent2"/>
                    </a:solidFill>
                  </a:tcPr>
                </a:tc>
                <a:tc hMerge="1">
                  <a:txBody>
                    <a:bodyPr/>
                    <a:lstStyle/>
                    <a:p>
                      <a:pPr algn="ctr"/>
                      <a:endParaRPr lang="fr-FR" sz="1600" dirty="0"/>
                    </a:p>
                  </a:txBody>
                  <a:tcPr marL="91486" marR="91486" marT="45709" marB="45709">
                    <a:solidFill>
                      <a:schemeClr val="accent2"/>
                    </a:solidFill>
                  </a:tcPr>
                </a:tc>
                <a:tc hMerge="1">
                  <a:txBody>
                    <a:bodyPr/>
                    <a:lstStyle/>
                    <a:p>
                      <a:endParaRPr lang="fr-FR" dirty="0"/>
                    </a:p>
                  </a:txBody>
                  <a:tcPr/>
                </a:tc>
                <a:extLst>
                  <a:ext uri="{0D108BD9-81ED-4DB2-BD59-A6C34878D82A}">
                    <a16:rowId xmlns:a16="http://schemas.microsoft.com/office/drawing/2014/main" val="10000"/>
                  </a:ext>
                </a:extLst>
              </a:tr>
              <a:tr h="537934">
                <a:tc>
                  <a:txBody>
                    <a:bodyPr/>
                    <a:lstStyle/>
                    <a:p>
                      <a:pPr algn="ctr"/>
                      <a:r>
                        <a:rPr lang="fr-FR" sz="1300" b="1" dirty="0"/>
                        <a:t>date</a:t>
                      </a:r>
                    </a:p>
                  </a:txBody>
                  <a:tcPr marL="91486" marR="91486" marT="45709" marB="4570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600" b="1" dirty="0"/>
                        <a:t>Libellé</a:t>
                      </a:r>
                    </a:p>
                  </a:txBody>
                  <a:tcPr marL="91486" marR="91486" marT="45709" marB="45709"/>
                </a:tc>
                <a:tc>
                  <a:txBody>
                    <a:bodyPr/>
                    <a:lstStyle/>
                    <a:p>
                      <a:pPr algn="ctr"/>
                      <a:r>
                        <a:rPr lang="fr-FR" sz="1600" b="1" dirty="0"/>
                        <a:t>Débit</a:t>
                      </a:r>
                    </a:p>
                  </a:txBody>
                  <a:tcPr marL="91486" marR="91486" marT="45709" marB="45709"/>
                </a:tc>
                <a:tc>
                  <a:txBody>
                    <a:bodyPr/>
                    <a:lstStyle/>
                    <a:p>
                      <a:pPr algn="ctr"/>
                      <a:r>
                        <a:rPr lang="fr-FR" sz="1600" b="1" dirty="0"/>
                        <a:t>Crédit</a:t>
                      </a:r>
                    </a:p>
                  </a:txBody>
                  <a:tcPr marL="91486" marR="91486" marT="45709" marB="45709"/>
                </a:tc>
                <a:extLst>
                  <a:ext uri="{0D108BD9-81ED-4DB2-BD59-A6C34878D82A}">
                    <a16:rowId xmlns:a16="http://schemas.microsoft.com/office/drawing/2014/main" val="10001"/>
                  </a:ext>
                </a:extLst>
              </a:tr>
              <a:tr h="537934">
                <a:tc>
                  <a:txBody>
                    <a:bodyPr/>
                    <a:lstStyle/>
                    <a:p>
                      <a:pPr algn="ctr"/>
                      <a:r>
                        <a:rPr lang="fr-FR" sz="1200" dirty="0"/>
                        <a:t>31/12/2025</a:t>
                      </a:r>
                    </a:p>
                  </a:txBody>
                  <a:tcPr marL="91486" marR="91486" marT="45709" marB="45709">
                    <a:solidFill>
                      <a:schemeClr val="bg1">
                        <a:lumMod val="50000"/>
                      </a:schemeClr>
                    </a:solidFill>
                  </a:tcPr>
                </a:tc>
                <a:tc>
                  <a:txBody>
                    <a:bodyPr/>
                    <a:lstStyle/>
                    <a:p>
                      <a:pPr algn="ctr"/>
                      <a:r>
                        <a:rPr lang="fr-FR" sz="1600" dirty="0"/>
                        <a:t>Régularisation des charges courantes</a:t>
                      </a:r>
                    </a:p>
                  </a:txBody>
                  <a:tcPr marL="91486" marR="91486" marT="45709" marB="45709">
                    <a:solidFill>
                      <a:schemeClr val="bg1">
                        <a:lumMod val="50000"/>
                      </a:schemeClr>
                    </a:solidFill>
                  </a:tcPr>
                </a:tc>
                <a:tc>
                  <a:txBody>
                    <a:bodyPr/>
                    <a:lstStyle/>
                    <a:p>
                      <a:pPr algn="ctr"/>
                      <a:endParaRPr lang="fr-FR" sz="1600" dirty="0"/>
                    </a:p>
                  </a:txBody>
                  <a:tcPr marL="91486" marR="91486" marT="45709" marB="45709">
                    <a:solidFill>
                      <a:schemeClr val="bg1">
                        <a:lumMod val="50000"/>
                      </a:schemeClr>
                    </a:solidFill>
                  </a:tcPr>
                </a:tc>
                <a:tc>
                  <a:txBody>
                    <a:bodyPr/>
                    <a:lstStyle/>
                    <a:p>
                      <a:pPr algn="ctr"/>
                      <a:r>
                        <a:rPr lang="fr-FR" sz="1600" b="1" dirty="0">
                          <a:solidFill>
                            <a:srgbClr val="0070C0"/>
                          </a:solidFill>
                        </a:rPr>
                        <a:t>1 000€</a:t>
                      </a:r>
                    </a:p>
                  </a:txBody>
                  <a:tcPr marL="91486" marR="91486" marT="45709" marB="45709">
                    <a:solidFill>
                      <a:schemeClr val="bg1">
                        <a:lumMod val="50000"/>
                      </a:schemeClr>
                    </a:solidFill>
                  </a:tcPr>
                </a:tc>
                <a:extLst>
                  <a:ext uri="{0D108BD9-81ED-4DB2-BD59-A6C34878D82A}">
                    <a16:rowId xmlns:a16="http://schemas.microsoft.com/office/drawing/2014/main" val="2578624012"/>
                  </a:ext>
                </a:extLst>
              </a:tr>
              <a:tr h="537934">
                <a:tc>
                  <a:txBody>
                    <a:bodyPr/>
                    <a:lstStyle/>
                    <a:p>
                      <a:pPr algn="ctr"/>
                      <a:r>
                        <a:rPr lang="fr-FR" sz="1200" dirty="0"/>
                        <a:t>31/12/2025</a:t>
                      </a:r>
                    </a:p>
                  </a:txBody>
                  <a:tcPr marL="91486" marR="91486" marT="45709" marB="45709">
                    <a:solidFill>
                      <a:srgbClr val="996633"/>
                    </a:solidFill>
                  </a:tcPr>
                </a:tc>
                <a:tc>
                  <a:txBody>
                    <a:bodyPr/>
                    <a:lstStyle/>
                    <a:p>
                      <a:pPr algn="ctr"/>
                      <a:r>
                        <a:rPr lang="fr-FR" sz="1600" dirty="0"/>
                        <a:t>Régularisation des charges travaux</a:t>
                      </a:r>
                    </a:p>
                  </a:txBody>
                  <a:tcPr marL="91486" marR="91486" marT="45709" marB="45709">
                    <a:solidFill>
                      <a:srgbClr val="996633"/>
                    </a:solidFill>
                  </a:tcPr>
                </a:tc>
                <a:tc>
                  <a:txBody>
                    <a:bodyPr/>
                    <a:lstStyle/>
                    <a:p>
                      <a:pPr algn="ctr"/>
                      <a:endParaRPr lang="fr-FR" sz="1600" dirty="0"/>
                    </a:p>
                  </a:txBody>
                  <a:tcPr marL="91486" marR="91486" marT="45709" marB="45709">
                    <a:solidFill>
                      <a:srgbClr val="996633"/>
                    </a:solidFill>
                  </a:tcPr>
                </a:tc>
                <a:tc>
                  <a:txBody>
                    <a:bodyPr/>
                    <a:lstStyle/>
                    <a:p>
                      <a:pPr algn="ctr"/>
                      <a:r>
                        <a:rPr lang="fr-FR" sz="1600" b="1" dirty="0">
                          <a:solidFill>
                            <a:schemeClr val="tx1"/>
                          </a:solidFill>
                        </a:rPr>
                        <a:t>8 000€</a:t>
                      </a:r>
                    </a:p>
                  </a:txBody>
                  <a:tcPr marL="91486" marR="91486" marT="45709" marB="45709">
                    <a:solidFill>
                      <a:srgbClr val="996633"/>
                    </a:solidFill>
                  </a:tcPr>
                </a:tc>
                <a:extLst>
                  <a:ext uri="{0D108BD9-81ED-4DB2-BD59-A6C34878D82A}">
                    <a16:rowId xmlns:a16="http://schemas.microsoft.com/office/drawing/2014/main" val="651430599"/>
                  </a:ext>
                </a:extLst>
              </a:tr>
              <a:tr h="537934">
                <a:tc>
                  <a:txBody>
                    <a:bodyPr/>
                    <a:lstStyle/>
                    <a:p>
                      <a:pPr algn="ctr"/>
                      <a:r>
                        <a:rPr lang="fr-FR" sz="1200" dirty="0"/>
                        <a:t>Sous total</a:t>
                      </a:r>
                    </a:p>
                  </a:txBody>
                  <a:tcPr marL="91486" marR="91486" marT="45709" marB="45709">
                    <a:solidFill>
                      <a:srgbClr val="FF0000"/>
                    </a:solidFill>
                  </a:tcPr>
                </a:tc>
                <a:tc>
                  <a:txBody>
                    <a:bodyPr/>
                    <a:lstStyle/>
                    <a:p>
                      <a:pPr algn="ctr"/>
                      <a:endParaRPr lang="fr-FR" sz="1600" dirty="0"/>
                    </a:p>
                  </a:txBody>
                  <a:tcPr marL="91486" marR="91486" marT="45709" marB="45709">
                    <a:solidFill>
                      <a:srgbClr val="FF0000"/>
                    </a:solidFill>
                  </a:tcPr>
                </a:tc>
                <a:tc>
                  <a:txBody>
                    <a:bodyPr/>
                    <a:lstStyle/>
                    <a:p>
                      <a:pPr algn="ctr"/>
                      <a:r>
                        <a:rPr lang="fr-FR" sz="1600" dirty="0"/>
                        <a:t>0€</a:t>
                      </a:r>
                    </a:p>
                  </a:txBody>
                  <a:tcPr marL="91486" marR="91486" marT="45709" marB="45709">
                    <a:solidFill>
                      <a:srgbClr val="FF0000"/>
                    </a:solidFill>
                  </a:tcPr>
                </a:tc>
                <a:tc>
                  <a:txBody>
                    <a:bodyPr/>
                    <a:lstStyle/>
                    <a:p>
                      <a:pPr algn="ctr"/>
                      <a:endParaRPr lang="fr-FR" sz="1600" b="1" dirty="0">
                        <a:solidFill>
                          <a:srgbClr val="C00000"/>
                        </a:solidFill>
                      </a:endParaRPr>
                    </a:p>
                  </a:txBody>
                  <a:tcPr marL="91486" marR="91486" marT="45709" marB="45709">
                    <a:solidFill>
                      <a:srgbClr val="FF0000"/>
                    </a:solidFill>
                  </a:tcPr>
                </a:tc>
                <a:extLst>
                  <a:ext uri="{0D108BD9-81ED-4DB2-BD59-A6C34878D82A}">
                    <a16:rowId xmlns:a16="http://schemas.microsoft.com/office/drawing/2014/main" val="3832439879"/>
                  </a:ext>
                </a:extLst>
              </a:tr>
              <a:tr h="537934">
                <a:tc>
                  <a:txBody>
                    <a:bodyPr/>
                    <a:lstStyle/>
                    <a:p>
                      <a:pPr algn="ctr"/>
                      <a:r>
                        <a:rPr lang="fr-FR" sz="1200" dirty="0"/>
                        <a:t>31/12/2025</a:t>
                      </a:r>
                    </a:p>
                  </a:txBody>
                  <a:tcPr marL="91486" marR="91486" marT="45709" marB="45709">
                    <a:solidFill>
                      <a:srgbClr val="FFC000"/>
                    </a:solidFill>
                  </a:tcPr>
                </a:tc>
                <a:tc>
                  <a:txBody>
                    <a:bodyPr/>
                    <a:lstStyle/>
                    <a:p>
                      <a:pPr algn="ctr"/>
                      <a:r>
                        <a:rPr lang="fr-FR" sz="1600" dirty="0"/>
                        <a:t>Régularisation des charges courantes : clé générale</a:t>
                      </a:r>
                    </a:p>
                  </a:txBody>
                  <a:tcPr marL="91486" marR="91486" marT="45709" marB="45709">
                    <a:solidFill>
                      <a:srgbClr val="FFC000"/>
                    </a:solidFill>
                  </a:tcPr>
                </a:tc>
                <a:tc>
                  <a:txBody>
                    <a:bodyPr/>
                    <a:lstStyle/>
                    <a:p>
                      <a:pPr algn="ctr"/>
                      <a:r>
                        <a:rPr lang="fr-FR" sz="1600" dirty="0"/>
                        <a:t>820 €</a:t>
                      </a:r>
                    </a:p>
                  </a:txBody>
                  <a:tcPr marL="91486" marR="91486" marT="45709" marB="45709">
                    <a:solidFill>
                      <a:srgbClr val="FFC000"/>
                    </a:solidFill>
                  </a:tcPr>
                </a:tc>
                <a:tc>
                  <a:txBody>
                    <a:bodyPr/>
                    <a:lstStyle/>
                    <a:p>
                      <a:pPr algn="ctr"/>
                      <a:endParaRPr lang="fr-FR" sz="1600" dirty="0"/>
                    </a:p>
                  </a:txBody>
                  <a:tcPr marL="91486" marR="91486" marT="45709" marB="45709">
                    <a:solidFill>
                      <a:srgbClr val="FFC000"/>
                    </a:solidFill>
                  </a:tcPr>
                </a:tc>
                <a:extLst>
                  <a:ext uri="{0D108BD9-81ED-4DB2-BD59-A6C34878D82A}">
                    <a16:rowId xmlns:a16="http://schemas.microsoft.com/office/drawing/2014/main" val="692937317"/>
                  </a:ext>
                </a:extLst>
              </a:tr>
              <a:tr h="537934">
                <a:tc>
                  <a:txBody>
                    <a:bodyPr/>
                    <a:lstStyle/>
                    <a:p>
                      <a:pPr algn="ctr"/>
                      <a:r>
                        <a:rPr lang="fr-FR" sz="1200" dirty="0"/>
                        <a:t>31/12/2025</a:t>
                      </a:r>
                    </a:p>
                  </a:txBody>
                  <a:tcPr marL="91486" marR="91486" marT="45709" marB="45709">
                    <a:solidFill>
                      <a:srgbClr val="FFC000"/>
                    </a:solidFill>
                  </a:tcPr>
                </a:tc>
                <a:tc>
                  <a:txBody>
                    <a:bodyPr/>
                    <a:lstStyle/>
                    <a:p>
                      <a:pPr algn="ctr"/>
                      <a:r>
                        <a:rPr lang="fr-FR" sz="1600" dirty="0"/>
                        <a:t>Régularisation des charges courantes : clé chauffage</a:t>
                      </a:r>
                    </a:p>
                  </a:txBody>
                  <a:tcPr marL="91486" marR="91486" marT="45709" marB="45709">
                    <a:solidFill>
                      <a:srgbClr val="FFC000"/>
                    </a:solidFill>
                  </a:tcPr>
                </a:tc>
                <a:tc>
                  <a:txBody>
                    <a:bodyPr/>
                    <a:lstStyle/>
                    <a:p>
                      <a:pPr algn="ctr"/>
                      <a:r>
                        <a:rPr lang="fr-FR" sz="1600" dirty="0"/>
                        <a:t>145 €</a:t>
                      </a:r>
                    </a:p>
                  </a:txBody>
                  <a:tcPr marL="91486" marR="91486" marT="45709" marB="45709">
                    <a:solidFill>
                      <a:srgbClr val="FFC000"/>
                    </a:solidFill>
                  </a:tcPr>
                </a:tc>
                <a:tc>
                  <a:txBody>
                    <a:bodyPr/>
                    <a:lstStyle/>
                    <a:p>
                      <a:pPr algn="ctr"/>
                      <a:endParaRPr lang="fr-FR" sz="1600" dirty="0"/>
                    </a:p>
                  </a:txBody>
                  <a:tcPr marL="91486" marR="91486" marT="45709" marB="45709">
                    <a:solidFill>
                      <a:srgbClr val="FFC000"/>
                    </a:solidFill>
                  </a:tcPr>
                </a:tc>
                <a:extLst>
                  <a:ext uri="{0D108BD9-81ED-4DB2-BD59-A6C34878D82A}">
                    <a16:rowId xmlns:a16="http://schemas.microsoft.com/office/drawing/2014/main" val="3251471926"/>
                  </a:ext>
                </a:extLst>
              </a:tr>
              <a:tr h="537934">
                <a:tc>
                  <a:txBody>
                    <a:bodyPr/>
                    <a:lstStyle/>
                    <a:p>
                      <a:pPr algn="ctr"/>
                      <a:r>
                        <a:rPr lang="fr-FR" sz="1200" dirty="0"/>
                        <a:t>31/12/2025</a:t>
                      </a:r>
                    </a:p>
                  </a:txBody>
                  <a:tcPr marL="91486" marR="91486" marT="45709" marB="45709">
                    <a:solidFill>
                      <a:srgbClr val="FFC000"/>
                    </a:solidFill>
                  </a:tcPr>
                </a:tc>
                <a:tc>
                  <a:txBody>
                    <a:bodyPr/>
                    <a:lstStyle/>
                    <a:p>
                      <a:pPr algn="ctr"/>
                      <a:r>
                        <a:rPr lang="fr-FR" sz="1600" dirty="0"/>
                        <a:t>Régularisation des charges courantes : clé ascenseur</a:t>
                      </a:r>
                    </a:p>
                  </a:txBody>
                  <a:tcPr marL="91486" marR="91486" marT="45709" marB="45709">
                    <a:solidFill>
                      <a:srgbClr val="FFC000"/>
                    </a:solidFill>
                  </a:tcPr>
                </a:tc>
                <a:tc>
                  <a:txBody>
                    <a:bodyPr/>
                    <a:lstStyle/>
                    <a:p>
                      <a:pPr algn="ctr"/>
                      <a:r>
                        <a:rPr lang="fr-FR" sz="1600" dirty="0"/>
                        <a:t>0 €</a:t>
                      </a:r>
                    </a:p>
                  </a:txBody>
                  <a:tcPr marL="91486" marR="91486" marT="45709" marB="45709">
                    <a:solidFill>
                      <a:srgbClr val="FFC000"/>
                    </a:solidFill>
                  </a:tcPr>
                </a:tc>
                <a:tc>
                  <a:txBody>
                    <a:bodyPr/>
                    <a:lstStyle/>
                    <a:p>
                      <a:pPr algn="ctr"/>
                      <a:endParaRPr lang="fr-FR" sz="1600" dirty="0"/>
                    </a:p>
                  </a:txBody>
                  <a:tcPr marL="91486" marR="91486" marT="45709" marB="45709">
                    <a:solidFill>
                      <a:srgbClr val="FFC000"/>
                    </a:solidFill>
                  </a:tcPr>
                </a:tc>
                <a:extLst>
                  <a:ext uri="{0D108BD9-81ED-4DB2-BD59-A6C34878D82A}">
                    <a16:rowId xmlns:a16="http://schemas.microsoft.com/office/drawing/2014/main" val="1538462754"/>
                  </a:ext>
                </a:extLst>
              </a:tr>
              <a:tr h="537934">
                <a:tc>
                  <a:txBody>
                    <a:bodyPr/>
                    <a:lstStyle/>
                    <a:p>
                      <a:pPr algn="ctr"/>
                      <a:r>
                        <a:rPr lang="fr-FR" sz="1200" dirty="0"/>
                        <a:t>31/12/2025</a:t>
                      </a:r>
                    </a:p>
                  </a:txBody>
                  <a:tcPr marL="91486" marR="91486" marT="45709" marB="45709">
                    <a:solidFill>
                      <a:schemeClr val="accent3">
                        <a:lumMod val="75000"/>
                      </a:schemeClr>
                    </a:solidFill>
                  </a:tcPr>
                </a:tc>
                <a:tc>
                  <a:txBody>
                    <a:bodyPr/>
                    <a:lstStyle/>
                    <a:p>
                      <a:pPr algn="ctr"/>
                      <a:r>
                        <a:rPr lang="fr-FR" sz="1600" dirty="0"/>
                        <a:t>Régularisation des charges travaux</a:t>
                      </a:r>
                    </a:p>
                  </a:txBody>
                  <a:tcPr marL="91486" marR="91486" marT="45709" marB="45709">
                    <a:solidFill>
                      <a:schemeClr val="accent3">
                        <a:lumMod val="75000"/>
                      </a:schemeClr>
                    </a:solidFill>
                  </a:tcPr>
                </a:tc>
                <a:tc>
                  <a:txBody>
                    <a:bodyPr/>
                    <a:lstStyle/>
                    <a:p>
                      <a:pPr algn="ctr"/>
                      <a:r>
                        <a:rPr lang="fr-FR" sz="1600" dirty="0"/>
                        <a:t>9100€</a:t>
                      </a:r>
                    </a:p>
                  </a:txBody>
                  <a:tcPr marL="91486" marR="91486" marT="45709" marB="45709">
                    <a:solidFill>
                      <a:schemeClr val="accent3">
                        <a:lumMod val="75000"/>
                      </a:schemeClr>
                    </a:solidFill>
                  </a:tcPr>
                </a:tc>
                <a:tc>
                  <a:txBody>
                    <a:bodyPr/>
                    <a:lstStyle/>
                    <a:p>
                      <a:pPr algn="ctr"/>
                      <a:endParaRPr lang="fr-FR" sz="1600" dirty="0"/>
                    </a:p>
                  </a:txBody>
                  <a:tcPr marL="91486" marR="91486" marT="45709" marB="45709">
                    <a:solidFill>
                      <a:schemeClr val="accent3">
                        <a:lumMod val="75000"/>
                      </a:schemeClr>
                    </a:solidFill>
                  </a:tcPr>
                </a:tc>
                <a:extLst>
                  <a:ext uri="{0D108BD9-81ED-4DB2-BD59-A6C34878D82A}">
                    <a16:rowId xmlns:a16="http://schemas.microsoft.com/office/drawing/2014/main" val="1557224366"/>
                  </a:ext>
                </a:extLst>
              </a:tr>
              <a:tr h="745828">
                <a:tc gridSpan="2">
                  <a:txBody>
                    <a:bodyPr/>
                    <a:lstStyle/>
                    <a:p>
                      <a:pPr algn="ctr"/>
                      <a:r>
                        <a:rPr lang="fr-FR" sz="2400" b="1" dirty="0"/>
                        <a:t>Solde </a:t>
                      </a:r>
                    </a:p>
                  </a:txBody>
                  <a:tcPr marL="91486" marR="91486" marT="45709" marB="45709">
                    <a:solidFill>
                      <a:schemeClr val="accent6">
                        <a:lumMod val="60000"/>
                        <a:lumOff val="40000"/>
                      </a:schemeClr>
                    </a:solidFill>
                  </a:tcPr>
                </a:tc>
                <a:tc hMerge="1">
                  <a:txBody>
                    <a:bodyPr/>
                    <a:lstStyle/>
                    <a:p>
                      <a:endParaRPr lang="fr-FR" sz="1600" dirty="0"/>
                    </a:p>
                  </a:txBody>
                  <a:tcPr marL="91486" marR="91486" marT="45709" marB="45709"/>
                </a:tc>
                <a:tc>
                  <a:txBody>
                    <a:bodyPr/>
                    <a:lstStyle/>
                    <a:p>
                      <a:pPr algn="ctr"/>
                      <a:r>
                        <a:rPr lang="fr-FR" sz="2400" b="1" dirty="0">
                          <a:solidFill>
                            <a:srgbClr val="C00000"/>
                          </a:solidFill>
                        </a:rPr>
                        <a:t>10 065 €</a:t>
                      </a:r>
                    </a:p>
                  </a:txBody>
                  <a:tcPr marL="91486" marR="91486" marT="45709" marB="45709">
                    <a:solidFill>
                      <a:schemeClr val="accent6">
                        <a:lumMod val="60000"/>
                        <a:lumOff val="40000"/>
                      </a:schemeClr>
                    </a:solidFill>
                  </a:tcPr>
                </a:tc>
                <a:tc>
                  <a:txBody>
                    <a:bodyPr/>
                    <a:lstStyle/>
                    <a:p>
                      <a:pPr algn="ctr"/>
                      <a:endParaRPr lang="fr-FR" sz="2400" b="1" dirty="0">
                        <a:solidFill>
                          <a:srgbClr val="C00000"/>
                        </a:solidFill>
                      </a:endParaRPr>
                    </a:p>
                  </a:txBody>
                  <a:tcPr marL="91486" marR="91486" marT="45709" marB="45709">
                    <a:solidFill>
                      <a:schemeClr val="accent6">
                        <a:lumMod val="60000"/>
                        <a:lumOff val="40000"/>
                      </a:schemeClr>
                    </a:solidFill>
                  </a:tcPr>
                </a:tc>
                <a:extLst>
                  <a:ext uri="{0D108BD9-81ED-4DB2-BD59-A6C34878D82A}">
                    <a16:rowId xmlns:a16="http://schemas.microsoft.com/office/drawing/2014/main" val="10004"/>
                  </a:ext>
                </a:extLst>
              </a:tr>
            </a:tbl>
          </a:graphicData>
        </a:graphic>
      </p:graphicFrame>
      <p:sp>
        <p:nvSpPr>
          <p:cNvPr id="2" name="Ellipse 1">
            <a:extLst>
              <a:ext uri="{FF2B5EF4-FFF2-40B4-BE49-F238E27FC236}">
                <a16:creationId xmlns:a16="http://schemas.microsoft.com/office/drawing/2014/main" id="{2BA36677-72C6-4855-A8E3-8A8FA343A7C7}"/>
              </a:ext>
            </a:extLst>
          </p:cNvPr>
          <p:cNvSpPr/>
          <p:nvPr/>
        </p:nvSpPr>
        <p:spPr>
          <a:xfrm>
            <a:off x="152400" y="4495801"/>
            <a:ext cx="9263743" cy="805542"/>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ctr" defTabSz="457200" rtl="0" eaLnBrk="1" fontAlgn="auto" latinLnBrk="0" hangingPunct="1">
              <a:lnSpc>
                <a:spcPct val="100000"/>
              </a:lnSpc>
              <a:spcBef>
                <a:spcPts val="0"/>
              </a:spcBef>
              <a:spcAft>
                <a:spcPts val="0"/>
              </a:spcAft>
              <a:buClrTx/>
              <a:buSzTx/>
              <a:buFontTx/>
              <a:buChar char="-"/>
              <a:tabLst/>
              <a:defRPr/>
            </a:pPr>
            <a:endPar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3" name="Image 2">
            <a:extLst>
              <a:ext uri="{FF2B5EF4-FFF2-40B4-BE49-F238E27FC236}">
                <a16:creationId xmlns:a16="http://schemas.microsoft.com/office/drawing/2014/main" id="{9D2B6DCC-054A-1CAE-423E-69257CBC23B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68140" y="85607"/>
            <a:ext cx="653637" cy="640283"/>
          </a:xfrm>
          <a:prstGeom prst="rect">
            <a:avLst/>
          </a:prstGeom>
        </p:spPr>
      </p:pic>
    </p:spTree>
    <p:extLst>
      <p:ext uri="{BB962C8B-B14F-4D97-AF65-F5344CB8AC3E}">
        <p14:creationId xmlns:p14="http://schemas.microsoft.com/office/powerpoint/2010/main" val="864100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9950626-2B0D-43E8-99A8-E8FCF5D14CB4}"/>
              </a:ext>
            </a:extLst>
          </p:cNvPr>
          <p:cNvSpPr/>
          <p:nvPr/>
        </p:nvSpPr>
        <p:spPr>
          <a:xfrm>
            <a:off x="21448" y="0"/>
            <a:ext cx="11974716" cy="81149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500" b="1" i="0" u="none" strike="noStrike" kern="1200" cap="none" spc="0" normalizeH="0" baseline="0" noProof="0" dirty="0">
                <a:ln>
                  <a:noFill/>
                </a:ln>
                <a:solidFill>
                  <a:srgbClr val="0070C0"/>
                </a:solidFill>
                <a:effectLst/>
                <a:uLnTx/>
                <a:uFillTx/>
                <a:latin typeface="Calibri" panose="020F0502020204030204"/>
                <a:ea typeface="+mn-ea"/>
                <a:cs typeface="+mn-cs"/>
              </a:rPr>
              <a:t>LA CONTESTATION DES CHARGES</a:t>
            </a:r>
            <a:endParaRPr kumimoji="0" lang="fr-FR" sz="2500" b="0"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id="{FFACE43E-FDA3-480C-A132-BDB6F3305C71}"/>
              </a:ext>
            </a:extLst>
          </p:cNvPr>
          <p:cNvSpPr/>
          <p:nvPr/>
        </p:nvSpPr>
        <p:spPr>
          <a:xfrm>
            <a:off x="478971" y="2373085"/>
            <a:ext cx="4245429" cy="26125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ctr" defTabSz="457200" rtl="0" eaLnBrk="1" fontAlgn="auto" latinLnBrk="0" hangingPunct="1">
              <a:lnSpc>
                <a:spcPct val="100000"/>
              </a:lnSpc>
              <a:spcBef>
                <a:spcPts val="0"/>
              </a:spcBef>
              <a:spcAft>
                <a:spcPts val="0"/>
              </a:spcAft>
              <a:buClrTx/>
              <a:buSzTx/>
              <a:buFontTx/>
              <a:buChar char="-"/>
              <a:tabLst/>
              <a:defRPr/>
            </a:pPr>
            <a:r>
              <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rPr>
              <a:t>APPROBATION DES COMPTES DE CHARGE SOUS RESERVE</a:t>
            </a:r>
          </a:p>
        </p:txBody>
      </p:sp>
      <p:sp>
        <p:nvSpPr>
          <p:cNvPr id="7" name="Rectangle 6">
            <a:extLst>
              <a:ext uri="{FF2B5EF4-FFF2-40B4-BE49-F238E27FC236}">
                <a16:creationId xmlns:a16="http://schemas.microsoft.com/office/drawing/2014/main" id="{9E9099D4-EF6A-479B-8C7F-8E39325C9831}"/>
              </a:ext>
            </a:extLst>
          </p:cNvPr>
          <p:cNvSpPr/>
          <p:nvPr/>
        </p:nvSpPr>
        <p:spPr>
          <a:xfrm>
            <a:off x="6955971" y="1208314"/>
            <a:ext cx="5040193" cy="535577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just" defTabSz="457200" rtl="0" eaLnBrk="1" fontAlgn="auto" latinLnBrk="0" hangingPunct="1">
              <a:lnSpc>
                <a:spcPct val="100000"/>
              </a:lnSpc>
              <a:spcBef>
                <a:spcPts val="0"/>
              </a:spcBef>
              <a:spcAft>
                <a:spcPts val="0"/>
              </a:spcAft>
              <a:buClrTx/>
              <a:buSzTx/>
              <a:buFontTx/>
              <a:buChar char="-"/>
              <a:tabLst/>
              <a:defRPr/>
            </a:pPr>
            <a:r>
              <a:rPr kumimoji="0" lang="fr-FR" sz="2800" b="0" i="0" u="none" strike="noStrike" kern="1200" cap="none" spc="0" normalizeH="0" baseline="0" noProof="0" dirty="0">
                <a:ln>
                  <a:noFill/>
                </a:ln>
                <a:solidFill>
                  <a:prstClr val="white"/>
                </a:solidFill>
                <a:effectLst/>
                <a:uLnTx/>
                <a:uFillTx/>
                <a:latin typeface="Calibri" panose="020F0502020204030204"/>
                <a:ea typeface="+mn-ea"/>
                <a:cs typeface="+mn-cs"/>
              </a:rPr>
              <a:t>Le concept juridique n’existe pas</a:t>
            </a:r>
          </a:p>
          <a:p>
            <a:pPr marL="285750" marR="0" lvl="0" indent="-285750" algn="just" defTabSz="457200" rtl="0" eaLnBrk="1" fontAlgn="auto" latinLnBrk="0" hangingPunct="1">
              <a:lnSpc>
                <a:spcPct val="100000"/>
              </a:lnSpc>
              <a:spcBef>
                <a:spcPts val="0"/>
              </a:spcBef>
              <a:spcAft>
                <a:spcPts val="0"/>
              </a:spcAft>
              <a:buClrTx/>
              <a:buSzTx/>
              <a:buFontTx/>
              <a:buChar char="-"/>
              <a:tabLst/>
              <a:defRPr/>
            </a:pPr>
            <a:endParaRPr kumimoji="0" lang="fr-FR" sz="2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just" defTabSz="457200" rtl="0" eaLnBrk="1" fontAlgn="auto" latinLnBrk="0" hangingPunct="1">
              <a:lnSpc>
                <a:spcPct val="100000"/>
              </a:lnSpc>
              <a:spcBef>
                <a:spcPts val="0"/>
              </a:spcBef>
              <a:spcAft>
                <a:spcPts val="0"/>
              </a:spcAft>
              <a:buClrTx/>
              <a:buSzTx/>
              <a:buFontTx/>
              <a:buChar char="-"/>
              <a:tabLst/>
              <a:defRPr/>
            </a:pPr>
            <a:r>
              <a:rPr kumimoji="0" lang="fr-FR" sz="2800" b="0" i="0" u="none" strike="noStrike" kern="1200" cap="none" spc="0" normalizeH="0" baseline="0" noProof="0" dirty="0">
                <a:ln>
                  <a:noFill/>
                </a:ln>
                <a:solidFill>
                  <a:prstClr val="white"/>
                </a:solidFill>
                <a:effectLst/>
                <a:uLnTx/>
                <a:uFillTx/>
                <a:latin typeface="Calibri" panose="020F0502020204030204"/>
                <a:ea typeface="+mn-ea"/>
                <a:cs typeface="+mn-cs"/>
              </a:rPr>
              <a:t>Le syndic considère que l’intégralité des charges sont approuvées</a:t>
            </a:r>
          </a:p>
          <a:p>
            <a:pPr marL="285750" marR="0" lvl="0" indent="-285750" algn="just" defTabSz="457200" rtl="0" eaLnBrk="1" fontAlgn="auto" latinLnBrk="0" hangingPunct="1">
              <a:lnSpc>
                <a:spcPct val="100000"/>
              </a:lnSpc>
              <a:spcBef>
                <a:spcPts val="0"/>
              </a:spcBef>
              <a:spcAft>
                <a:spcPts val="0"/>
              </a:spcAft>
              <a:buClrTx/>
              <a:buSzTx/>
              <a:buFontTx/>
              <a:buChar char="-"/>
              <a:tabLst/>
              <a:defRPr/>
            </a:pPr>
            <a:endParaRPr kumimoji="0" lang="fr-FR" sz="2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just" defTabSz="457200" rtl="0" eaLnBrk="1" fontAlgn="auto" latinLnBrk="0" hangingPunct="1">
              <a:lnSpc>
                <a:spcPct val="100000"/>
              </a:lnSpc>
              <a:spcBef>
                <a:spcPts val="0"/>
              </a:spcBef>
              <a:spcAft>
                <a:spcPts val="0"/>
              </a:spcAft>
              <a:buClrTx/>
              <a:buSzTx/>
              <a:buFontTx/>
              <a:buChar char="-"/>
              <a:tabLst/>
              <a:defRPr/>
            </a:pPr>
            <a:r>
              <a:rPr kumimoji="0" lang="fr-FR" sz="2800" b="0" i="0" u="none" strike="noStrike" kern="1200" cap="none" spc="0" normalizeH="0" baseline="0" noProof="0" dirty="0">
                <a:ln>
                  <a:noFill/>
                </a:ln>
                <a:solidFill>
                  <a:prstClr val="white"/>
                </a:solidFill>
                <a:effectLst/>
                <a:uLnTx/>
                <a:uFillTx/>
                <a:latin typeface="Calibri" panose="020F0502020204030204"/>
                <a:ea typeface="+mn-ea"/>
                <a:cs typeface="+mn-cs"/>
              </a:rPr>
              <a:t>Le syndic régularise les comptes des copropriétaires sur le montant total des charges</a:t>
            </a:r>
          </a:p>
        </p:txBody>
      </p:sp>
      <p:sp>
        <p:nvSpPr>
          <p:cNvPr id="8" name="Flèche : droite 7">
            <a:extLst>
              <a:ext uri="{FF2B5EF4-FFF2-40B4-BE49-F238E27FC236}">
                <a16:creationId xmlns:a16="http://schemas.microsoft.com/office/drawing/2014/main" id="{484F07C5-4F93-4720-B839-8F69878EA288}"/>
              </a:ext>
            </a:extLst>
          </p:cNvPr>
          <p:cNvSpPr/>
          <p:nvPr/>
        </p:nvSpPr>
        <p:spPr>
          <a:xfrm>
            <a:off x="4971942" y="3134757"/>
            <a:ext cx="1687286" cy="734787"/>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285750" marR="0" lvl="0" indent="-285750" algn="ctr" defTabSz="457200" rtl="0" eaLnBrk="1" fontAlgn="auto" latinLnBrk="0" hangingPunct="1">
              <a:lnSpc>
                <a:spcPct val="100000"/>
              </a:lnSpc>
              <a:spcBef>
                <a:spcPts val="0"/>
              </a:spcBef>
              <a:spcAft>
                <a:spcPts val="0"/>
              </a:spcAft>
              <a:buClrTx/>
              <a:buSzTx/>
              <a:buFontTx/>
              <a:buChar char="-"/>
              <a:tabLst/>
              <a:defRPr/>
            </a:pPr>
            <a:endPar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ZoneTexte 1">
            <a:extLst>
              <a:ext uri="{FF2B5EF4-FFF2-40B4-BE49-F238E27FC236}">
                <a16:creationId xmlns:a16="http://schemas.microsoft.com/office/drawing/2014/main" id="{AFB62BAD-17D5-47C0-9010-4AD78FD94ED7}"/>
              </a:ext>
            </a:extLst>
          </p:cNvPr>
          <p:cNvSpPr txBox="1"/>
          <p:nvPr/>
        </p:nvSpPr>
        <p:spPr>
          <a:xfrm>
            <a:off x="1660072" y="405749"/>
            <a:ext cx="3200399" cy="54580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34400" b="0" i="0" u="none" strike="noStrike" kern="1200" cap="none" spc="0" normalizeH="0" baseline="0" noProof="0" dirty="0">
                <a:ln>
                  <a:noFill/>
                </a:ln>
                <a:solidFill>
                  <a:srgbClr val="FF0000"/>
                </a:solidFill>
                <a:effectLst/>
                <a:uLnTx/>
                <a:uFillTx/>
                <a:latin typeface="Calibri" panose="020F0502020204030204"/>
                <a:ea typeface="+mn-ea"/>
                <a:cs typeface="+mn-cs"/>
              </a:rPr>
              <a:t>x</a:t>
            </a:r>
          </a:p>
        </p:txBody>
      </p:sp>
      <p:pic>
        <p:nvPicPr>
          <p:cNvPr id="4" name="Image 3">
            <a:extLst>
              <a:ext uri="{FF2B5EF4-FFF2-40B4-BE49-F238E27FC236}">
                <a16:creationId xmlns:a16="http://schemas.microsoft.com/office/drawing/2014/main" id="{05CD396B-3CEC-7AA0-6E83-D0006A20641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68140" y="85607"/>
            <a:ext cx="653637" cy="640283"/>
          </a:xfrm>
          <a:prstGeom prst="rect">
            <a:avLst/>
          </a:prstGeom>
        </p:spPr>
      </p:pic>
    </p:spTree>
    <p:extLst>
      <p:ext uri="{BB962C8B-B14F-4D97-AF65-F5344CB8AC3E}">
        <p14:creationId xmlns:p14="http://schemas.microsoft.com/office/powerpoint/2010/main" val="37373195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9950626-2B0D-43E8-99A8-E8FCF5D14CB4}"/>
              </a:ext>
            </a:extLst>
          </p:cNvPr>
          <p:cNvSpPr/>
          <p:nvPr/>
        </p:nvSpPr>
        <p:spPr>
          <a:xfrm>
            <a:off x="0" y="-8434"/>
            <a:ext cx="11974716" cy="452673"/>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500" b="1" i="0" u="none" strike="noStrike" kern="1200" cap="none" spc="0" normalizeH="0" baseline="0" noProof="0" dirty="0">
                <a:ln>
                  <a:noFill/>
                </a:ln>
                <a:solidFill>
                  <a:srgbClr val="0070C0"/>
                </a:solidFill>
                <a:effectLst/>
                <a:uLnTx/>
                <a:uFillTx/>
                <a:latin typeface="Calibri" panose="020F0502020204030204"/>
                <a:ea typeface="+mn-ea"/>
                <a:cs typeface="+mn-cs"/>
              </a:rPr>
              <a:t>LA CONTESTATION DES CHARGES</a:t>
            </a:r>
            <a:endParaRPr kumimoji="0" lang="fr-FR" sz="2500" b="0"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pic>
        <p:nvPicPr>
          <p:cNvPr id="2" name="Image 1">
            <a:extLst>
              <a:ext uri="{FF2B5EF4-FFF2-40B4-BE49-F238E27FC236}">
                <a16:creationId xmlns:a16="http://schemas.microsoft.com/office/drawing/2014/main" id="{3AF0A4E8-C6C0-4E4E-AA8E-B39A69F0E065}"/>
              </a:ext>
            </a:extLst>
          </p:cNvPr>
          <p:cNvPicPr>
            <a:picLocks noChangeAspect="1"/>
          </p:cNvPicPr>
          <p:nvPr/>
        </p:nvPicPr>
        <p:blipFill>
          <a:blip r:embed="rId2"/>
          <a:stretch>
            <a:fillRect/>
          </a:stretch>
        </p:blipFill>
        <p:spPr>
          <a:xfrm>
            <a:off x="1" y="493723"/>
            <a:ext cx="5930020" cy="6314792"/>
          </a:xfrm>
          <a:prstGeom prst="rect">
            <a:avLst/>
          </a:prstGeom>
        </p:spPr>
      </p:pic>
      <p:pic>
        <p:nvPicPr>
          <p:cNvPr id="10" name="Image 9">
            <a:extLst>
              <a:ext uri="{FF2B5EF4-FFF2-40B4-BE49-F238E27FC236}">
                <a16:creationId xmlns:a16="http://schemas.microsoft.com/office/drawing/2014/main" id="{D5A8898E-A14E-42BA-8C38-B975466D9ADD}"/>
              </a:ext>
            </a:extLst>
          </p:cNvPr>
          <p:cNvPicPr>
            <a:picLocks noChangeAspect="1"/>
          </p:cNvPicPr>
          <p:nvPr/>
        </p:nvPicPr>
        <p:blipFill>
          <a:blip r:embed="rId3"/>
          <a:stretch>
            <a:fillRect/>
          </a:stretch>
        </p:blipFill>
        <p:spPr>
          <a:xfrm>
            <a:off x="5930021" y="444239"/>
            <a:ext cx="6261979" cy="6413761"/>
          </a:xfrm>
          <a:prstGeom prst="rect">
            <a:avLst/>
          </a:prstGeom>
        </p:spPr>
      </p:pic>
      <p:sp>
        <p:nvSpPr>
          <p:cNvPr id="4" name="Rectangle 3">
            <a:extLst>
              <a:ext uri="{FF2B5EF4-FFF2-40B4-BE49-F238E27FC236}">
                <a16:creationId xmlns:a16="http://schemas.microsoft.com/office/drawing/2014/main" id="{A6CE507C-9CF3-4C1D-A848-25C35EE4F91D}"/>
              </a:ext>
            </a:extLst>
          </p:cNvPr>
          <p:cNvSpPr/>
          <p:nvPr/>
        </p:nvSpPr>
        <p:spPr>
          <a:xfrm>
            <a:off x="407406" y="1674891"/>
            <a:ext cx="5420007" cy="2245259"/>
          </a:xfrm>
          <a:prstGeom prst="rect">
            <a:avLst/>
          </a:prstGeom>
          <a:noFill/>
          <a:ln w="2857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ctr" defTabSz="457200" rtl="0" eaLnBrk="1" fontAlgn="auto" latinLnBrk="0" hangingPunct="1">
              <a:lnSpc>
                <a:spcPct val="100000"/>
              </a:lnSpc>
              <a:spcBef>
                <a:spcPts val="0"/>
              </a:spcBef>
              <a:spcAft>
                <a:spcPts val="0"/>
              </a:spcAft>
              <a:buClrTx/>
              <a:buSzTx/>
              <a:buFontTx/>
              <a:buChar char="-"/>
              <a:tabLst/>
              <a:defRPr/>
            </a:pPr>
            <a:endPar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CD755255-4806-4F4F-920B-DAE874B17838}"/>
              </a:ext>
            </a:extLst>
          </p:cNvPr>
          <p:cNvSpPr/>
          <p:nvPr/>
        </p:nvSpPr>
        <p:spPr>
          <a:xfrm>
            <a:off x="407406" y="4037846"/>
            <a:ext cx="5420007" cy="344031"/>
          </a:xfrm>
          <a:prstGeom prst="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ctr" defTabSz="457200" rtl="0" eaLnBrk="1" fontAlgn="auto" latinLnBrk="0" hangingPunct="1">
              <a:lnSpc>
                <a:spcPct val="100000"/>
              </a:lnSpc>
              <a:spcBef>
                <a:spcPts val="0"/>
              </a:spcBef>
              <a:spcAft>
                <a:spcPts val="0"/>
              </a:spcAft>
              <a:buClrTx/>
              <a:buSzTx/>
              <a:buFontTx/>
              <a:buChar char="-"/>
              <a:tabLst/>
              <a:defRPr/>
            </a:pPr>
            <a:endPar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2EC14854-9BC0-439A-B3F8-AB2596C7C4FA}"/>
              </a:ext>
            </a:extLst>
          </p:cNvPr>
          <p:cNvSpPr/>
          <p:nvPr/>
        </p:nvSpPr>
        <p:spPr>
          <a:xfrm>
            <a:off x="262550" y="5839485"/>
            <a:ext cx="5564863" cy="88362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ctr" defTabSz="457200" rtl="0" eaLnBrk="1" fontAlgn="auto" latinLnBrk="0" hangingPunct="1">
              <a:lnSpc>
                <a:spcPct val="100000"/>
              </a:lnSpc>
              <a:spcBef>
                <a:spcPts val="0"/>
              </a:spcBef>
              <a:spcAft>
                <a:spcPts val="0"/>
              </a:spcAft>
              <a:buClrTx/>
              <a:buSzTx/>
              <a:buFontTx/>
              <a:buChar char="-"/>
              <a:tabLst/>
              <a:defRPr/>
            </a:pPr>
            <a:endPar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A4C44E4B-D24E-4AD5-AC35-0E0C65C31161}"/>
              </a:ext>
            </a:extLst>
          </p:cNvPr>
          <p:cNvSpPr/>
          <p:nvPr/>
        </p:nvSpPr>
        <p:spPr>
          <a:xfrm>
            <a:off x="407405" y="4481468"/>
            <a:ext cx="5420008" cy="280656"/>
          </a:xfrm>
          <a:prstGeom prst="rect">
            <a:avLst/>
          </a:prstGeom>
          <a:noFill/>
          <a:ln w="285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ctr" defTabSz="457200" rtl="0" eaLnBrk="1" fontAlgn="auto" latinLnBrk="0" hangingPunct="1">
              <a:lnSpc>
                <a:spcPct val="100000"/>
              </a:lnSpc>
              <a:spcBef>
                <a:spcPts val="0"/>
              </a:spcBef>
              <a:spcAft>
                <a:spcPts val="0"/>
              </a:spcAft>
              <a:buClrTx/>
              <a:buSzTx/>
              <a:buFontTx/>
              <a:buChar char="-"/>
              <a:tabLst/>
              <a:defRPr/>
            </a:pPr>
            <a:endPar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5C8D8CC7-6A69-4E5A-8E47-29A96849AEEE}"/>
              </a:ext>
            </a:extLst>
          </p:cNvPr>
          <p:cNvSpPr/>
          <p:nvPr/>
        </p:nvSpPr>
        <p:spPr>
          <a:xfrm>
            <a:off x="6726725" y="3861302"/>
            <a:ext cx="362138" cy="1176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ctr" defTabSz="457200" rtl="0" eaLnBrk="1" fontAlgn="auto" latinLnBrk="0" hangingPunct="1">
              <a:lnSpc>
                <a:spcPct val="100000"/>
              </a:lnSpc>
              <a:spcBef>
                <a:spcPts val="0"/>
              </a:spcBef>
              <a:spcAft>
                <a:spcPts val="0"/>
              </a:spcAft>
              <a:buClrTx/>
              <a:buSzTx/>
              <a:buFontTx/>
              <a:buChar char="-"/>
              <a:tabLst/>
              <a:defRPr/>
            </a:pPr>
            <a:endPar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6" name="Connecteur droit 15">
            <a:extLst>
              <a:ext uri="{FF2B5EF4-FFF2-40B4-BE49-F238E27FC236}">
                <a16:creationId xmlns:a16="http://schemas.microsoft.com/office/drawing/2014/main" id="{18C80767-FB17-41BE-A881-DE3F08A03498}"/>
              </a:ext>
            </a:extLst>
          </p:cNvPr>
          <p:cNvCxnSpPr>
            <a:cxnSpLocks/>
          </p:cNvCxnSpPr>
          <p:nvPr/>
        </p:nvCxnSpPr>
        <p:spPr>
          <a:xfrm>
            <a:off x="7197505" y="4119327"/>
            <a:ext cx="3385996"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8" name="Connecteur droit 17">
            <a:extLst>
              <a:ext uri="{FF2B5EF4-FFF2-40B4-BE49-F238E27FC236}">
                <a16:creationId xmlns:a16="http://schemas.microsoft.com/office/drawing/2014/main" id="{B2FBE66A-A14B-4DB2-8A31-41E7C6CE1ABF}"/>
              </a:ext>
            </a:extLst>
          </p:cNvPr>
          <p:cNvCxnSpPr>
            <a:cxnSpLocks/>
          </p:cNvCxnSpPr>
          <p:nvPr/>
        </p:nvCxnSpPr>
        <p:spPr>
          <a:xfrm>
            <a:off x="7088863" y="5557318"/>
            <a:ext cx="3385996"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9" name="Connecteur droit 18">
            <a:extLst>
              <a:ext uri="{FF2B5EF4-FFF2-40B4-BE49-F238E27FC236}">
                <a16:creationId xmlns:a16="http://schemas.microsoft.com/office/drawing/2014/main" id="{061374C0-E907-4A97-B8C4-AA5662199D70}"/>
              </a:ext>
            </a:extLst>
          </p:cNvPr>
          <p:cNvCxnSpPr>
            <a:cxnSpLocks/>
          </p:cNvCxnSpPr>
          <p:nvPr/>
        </p:nvCxnSpPr>
        <p:spPr>
          <a:xfrm>
            <a:off x="7088863" y="4280780"/>
            <a:ext cx="3385996"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3" name="Image 2">
            <a:extLst>
              <a:ext uri="{FF2B5EF4-FFF2-40B4-BE49-F238E27FC236}">
                <a16:creationId xmlns:a16="http://schemas.microsoft.com/office/drawing/2014/main" id="{A13F3E3A-89E0-2E3E-AAE8-E932FE6FD58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168140" y="85607"/>
            <a:ext cx="653637" cy="640283"/>
          </a:xfrm>
          <a:prstGeom prst="rect">
            <a:avLst/>
          </a:prstGeom>
        </p:spPr>
      </p:pic>
    </p:spTree>
    <p:extLst>
      <p:ext uri="{BB962C8B-B14F-4D97-AF65-F5344CB8AC3E}">
        <p14:creationId xmlns:p14="http://schemas.microsoft.com/office/powerpoint/2010/main" val="4114714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Connecteur droit avec flèche 24">
            <a:extLst>
              <a:ext uri="{FF2B5EF4-FFF2-40B4-BE49-F238E27FC236}">
                <a16:creationId xmlns:a16="http://schemas.microsoft.com/office/drawing/2014/main" id="{B083B45B-0114-44B2-A7BB-B5A702E7D8A1}"/>
              </a:ext>
            </a:extLst>
          </p:cNvPr>
          <p:cNvCxnSpPr>
            <a:cxnSpLocks/>
          </p:cNvCxnSpPr>
          <p:nvPr/>
        </p:nvCxnSpPr>
        <p:spPr>
          <a:xfrm>
            <a:off x="10965253" y="4481186"/>
            <a:ext cx="46006" cy="159013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4" name="Connecteur droit avec flèche 23">
            <a:extLst>
              <a:ext uri="{FF2B5EF4-FFF2-40B4-BE49-F238E27FC236}">
                <a16:creationId xmlns:a16="http://schemas.microsoft.com/office/drawing/2014/main" id="{C4EF2306-6EFF-4C47-96B9-3C87337E8BEB}"/>
              </a:ext>
            </a:extLst>
          </p:cNvPr>
          <p:cNvCxnSpPr/>
          <p:nvPr/>
        </p:nvCxnSpPr>
        <p:spPr>
          <a:xfrm>
            <a:off x="7161291" y="4481468"/>
            <a:ext cx="82986" cy="232704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D9950626-2B0D-43E8-99A8-E8FCF5D14CB4}"/>
              </a:ext>
            </a:extLst>
          </p:cNvPr>
          <p:cNvSpPr/>
          <p:nvPr/>
        </p:nvSpPr>
        <p:spPr>
          <a:xfrm>
            <a:off x="0" y="-8434"/>
            <a:ext cx="11974716" cy="452673"/>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500" b="1" i="0" u="none" strike="noStrike" kern="1200" cap="none" spc="0" normalizeH="0" baseline="0" noProof="0" dirty="0">
                <a:ln>
                  <a:noFill/>
                </a:ln>
                <a:solidFill>
                  <a:srgbClr val="0070C0"/>
                </a:solidFill>
                <a:effectLst/>
                <a:uLnTx/>
                <a:uFillTx/>
                <a:latin typeface="Calibri" panose="020F0502020204030204"/>
                <a:ea typeface="+mn-ea"/>
                <a:cs typeface="+mn-cs"/>
              </a:rPr>
              <a:t>LA CONTESTATION DES CHARGES</a:t>
            </a:r>
            <a:endParaRPr kumimoji="0" lang="fr-FR" sz="2500" b="0"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pic>
        <p:nvPicPr>
          <p:cNvPr id="2" name="Image 1">
            <a:extLst>
              <a:ext uri="{FF2B5EF4-FFF2-40B4-BE49-F238E27FC236}">
                <a16:creationId xmlns:a16="http://schemas.microsoft.com/office/drawing/2014/main" id="{3AF0A4E8-C6C0-4E4E-AA8E-B39A69F0E065}"/>
              </a:ext>
            </a:extLst>
          </p:cNvPr>
          <p:cNvPicPr>
            <a:picLocks noChangeAspect="1"/>
          </p:cNvPicPr>
          <p:nvPr/>
        </p:nvPicPr>
        <p:blipFill>
          <a:blip r:embed="rId2"/>
          <a:stretch>
            <a:fillRect/>
          </a:stretch>
        </p:blipFill>
        <p:spPr>
          <a:xfrm>
            <a:off x="1" y="493723"/>
            <a:ext cx="5930020" cy="6314792"/>
          </a:xfrm>
          <a:prstGeom prst="rect">
            <a:avLst/>
          </a:prstGeom>
        </p:spPr>
      </p:pic>
      <p:sp>
        <p:nvSpPr>
          <p:cNvPr id="4" name="Rectangle 3">
            <a:extLst>
              <a:ext uri="{FF2B5EF4-FFF2-40B4-BE49-F238E27FC236}">
                <a16:creationId xmlns:a16="http://schemas.microsoft.com/office/drawing/2014/main" id="{A6CE507C-9CF3-4C1D-A848-25C35EE4F91D}"/>
              </a:ext>
            </a:extLst>
          </p:cNvPr>
          <p:cNvSpPr/>
          <p:nvPr/>
        </p:nvSpPr>
        <p:spPr>
          <a:xfrm>
            <a:off x="407406" y="1674891"/>
            <a:ext cx="5420007" cy="2245259"/>
          </a:xfrm>
          <a:prstGeom prst="rect">
            <a:avLst/>
          </a:prstGeom>
          <a:noFill/>
          <a:ln w="2857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ctr" defTabSz="457200" rtl="0" eaLnBrk="1" fontAlgn="auto" latinLnBrk="0" hangingPunct="1">
              <a:lnSpc>
                <a:spcPct val="100000"/>
              </a:lnSpc>
              <a:spcBef>
                <a:spcPts val="0"/>
              </a:spcBef>
              <a:spcAft>
                <a:spcPts val="0"/>
              </a:spcAft>
              <a:buClrTx/>
              <a:buSzTx/>
              <a:buFontTx/>
              <a:buChar char="-"/>
              <a:tabLst/>
              <a:defRPr/>
            </a:pPr>
            <a:endPar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CD755255-4806-4F4F-920B-DAE874B17838}"/>
              </a:ext>
            </a:extLst>
          </p:cNvPr>
          <p:cNvSpPr/>
          <p:nvPr/>
        </p:nvSpPr>
        <p:spPr>
          <a:xfrm>
            <a:off x="407406" y="4037846"/>
            <a:ext cx="5420007" cy="344031"/>
          </a:xfrm>
          <a:prstGeom prst="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ctr" defTabSz="457200" rtl="0" eaLnBrk="1" fontAlgn="auto" latinLnBrk="0" hangingPunct="1">
              <a:lnSpc>
                <a:spcPct val="100000"/>
              </a:lnSpc>
              <a:spcBef>
                <a:spcPts val="0"/>
              </a:spcBef>
              <a:spcAft>
                <a:spcPts val="0"/>
              </a:spcAft>
              <a:buClrTx/>
              <a:buSzTx/>
              <a:buFontTx/>
              <a:buChar char="-"/>
              <a:tabLst/>
              <a:defRPr/>
            </a:pPr>
            <a:endPar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2EC14854-9BC0-439A-B3F8-AB2596C7C4FA}"/>
              </a:ext>
            </a:extLst>
          </p:cNvPr>
          <p:cNvSpPr/>
          <p:nvPr/>
        </p:nvSpPr>
        <p:spPr>
          <a:xfrm>
            <a:off x="262550" y="5839485"/>
            <a:ext cx="5564863" cy="88362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ctr" defTabSz="457200" rtl="0" eaLnBrk="1" fontAlgn="auto" latinLnBrk="0" hangingPunct="1">
              <a:lnSpc>
                <a:spcPct val="100000"/>
              </a:lnSpc>
              <a:spcBef>
                <a:spcPts val="0"/>
              </a:spcBef>
              <a:spcAft>
                <a:spcPts val="0"/>
              </a:spcAft>
              <a:buClrTx/>
              <a:buSzTx/>
              <a:buFontTx/>
              <a:buChar char="-"/>
              <a:tabLst/>
              <a:defRPr/>
            </a:pPr>
            <a:endPar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A4C44E4B-D24E-4AD5-AC35-0E0C65C31161}"/>
              </a:ext>
            </a:extLst>
          </p:cNvPr>
          <p:cNvSpPr/>
          <p:nvPr/>
        </p:nvSpPr>
        <p:spPr>
          <a:xfrm>
            <a:off x="407405" y="4481468"/>
            <a:ext cx="5420008" cy="280656"/>
          </a:xfrm>
          <a:prstGeom prst="rect">
            <a:avLst/>
          </a:prstGeom>
          <a:noFill/>
          <a:ln w="285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ctr" defTabSz="457200" rtl="0" eaLnBrk="1" fontAlgn="auto" latinLnBrk="0" hangingPunct="1">
              <a:lnSpc>
                <a:spcPct val="100000"/>
              </a:lnSpc>
              <a:spcBef>
                <a:spcPts val="0"/>
              </a:spcBef>
              <a:spcAft>
                <a:spcPts val="0"/>
              </a:spcAft>
              <a:buClrTx/>
              <a:buSzTx/>
              <a:buFontTx/>
              <a:buChar char="-"/>
              <a:tabLst/>
              <a:defRPr/>
            </a:pPr>
            <a:endPar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 name="ZoneTexte 2">
            <a:extLst>
              <a:ext uri="{FF2B5EF4-FFF2-40B4-BE49-F238E27FC236}">
                <a16:creationId xmlns:a16="http://schemas.microsoft.com/office/drawing/2014/main" id="{E5857AB1-7F06-4BC4-ACBB-A46F250383EE}"/>
              </a:ext>
            </a:extLst>
          </p:cNvPr>
          <p:cNvSpPr txBox="1"/>
          <p:nvPr/>
        </p:nvSpPr>
        <p:spPr>
          <a:xfrm>
            <a:off x="5930021" y="493723"/>
            <a:ext cx="6261978" cy="3416320"/>
          </a:xfrm>
          <a:prstGeom prst="rect">
            <a:avLst/>
          </a:prstGeom>
          <a:noFill/>
          <a:ln>
            <a:solidFill>
              <a:srgbClr val="FF0000"/>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5 APPROBATION DES COMPTES E L’EXERCICE DU 01/01/2023 AU 31/12/2023</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rPr>
              <a:t>L’assemblée générale approuve les charges de l’exercice du 01/01/2023 au 31/12/2023 pour un montant de </a:t>
            </a:r>
            <a:r>
              <a:rPr kumimoji="0" lang="fr-FR" sz="1800" b="0" i="0" u="none" strike="noStrike" kern="1200" cap="none" spc="0" normalizeH="0" baseline="0" noProof="0" dirty="0">
                <a:ln>
                  <a:noFill/>
                </a:ln>
                <a:solidFill>
                  <a:srgbClr val="FF0000"/>
                </a:solidFill>
                <a:effectLst/>
                <a:uLnTx/>
                <a:uFillTx/>
                <a:latin typeface="Calibri" panose="020F0502020204030204"/>
                <a:ea typeface="+mn-ea"/>
                <a:cs typeface="+mn-cs"/>
              </a:rPr>
              <a:t>20 547,62€.</a:t>
            </a:r>
            <a:endPar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rPr>
              <a:t>Les charges imputées sur le compte 614002 d’un montant de       2 376€ ainsi que la facture de 162,80€ imputée sur le compte 615001 seront affectées sur un compte d’attente 47002 intitulé « compte d’attente sur facture à justifier ». Elles feront l’objet d’une analyse plus approfondie du conseil syndical sur cet exercice afin de déterminer leur affectation définitive. </a:t>
            </a:r>
          </a:p>
        </p:txBody>
      </p:sp>
      <p:sp>
        <p:nvSpPr>
          <p:cNvPr id="7" name="Rectangle 6">
            <a:extLst>
              <a:ext uri="{FF2B5EF4-FFF2-40B4-BE49-F238E27FC236}">
                <a16:creationId xmlns:a16="http://schemas.microsoft.com/office/drawing/2014/main" id="{3B5FAE43-ADC4-4A5C-BC7C-5C0E23CBA936}"/>
              </a:ext>
            </a:extLst>
          </p:cNvPr>
          <p:cNvSpPr/>
          <p:nvPr/>
        </p:nvSpPr>
        <p:spPr>
          <a:xfrm>
            <a:off x="8172992" y="3929982"/>
            <a:ext cx="1029098" cy="3440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rPr>
              <a:t>2 376 €</a:t>
            </a:r>
          </a:p>
        </p:txBody>
      </p:sp>
      <p:sp>
        <p:nvSpPr>
          <p:cNvPr id="15" name="Rectangle 14">
            <a:extLst>
              <a:ext uri="{FF2B5EF4-FFF2-40B4-BE49-F238E27FC236}">
                <a16:creationId xmlns:a16="http://schemas.microsoft.com/office/drawing/2014/main" id="{8546DFD8-5238-4CE6-B6F5-981E78F83751}"/>
              </a:ext>
            </a:extLst>
          </p:cNvPr>
          <p:cNvSpPr/>
          <p:nvPr/>
        </p:nvSpPr>
        <p:spPr>
          <a:xfrm>
            <a:off x="6234817" y="4621796"/>
            <a:ext cx="2018923" cy="34403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prstClr val="white"/>
                </a:solidFill>
                <a:effectLst/>
                <a:uLnTx/>
                <a:uFillTx/>
                <a:latin typeface="Calibri" panose="020F0502020204030204"/>
                <a:ea typeface="+mn-ea"/>
                <a:cs typeface="+mn-cs"/>
              </a:rPr>
              <a:t>FACTURES ABUSIVES</a:t>
            </a:r>
          </a:p>
        </p:txBody>
      </p:sp>
      <p:sp>
        <p:nvSpPr>
          <p:cNvPr id="17" name="Rectangle 16">
            <a:extLst>
              <a:ext uri="{FF2B5EF4-FFF2-40B4-BE49-F238E27FC236}">
                <a16:creationId xmlns:a16="http://schemas.microsoft.com/office/drawing/2014/main" id="{F2D5ABC9-42E6-4F85-BD18-25C488403244}"/>
              </a:ext>
            </a:extLst>
          </p:cNvPr>
          <p:cNvSpPr/>
          <p:nvPr/>
        </p:nvSpPr>
        <p:spPr>
          <a:xfrm>
            <a:off x="9955793" y="4621796"/>
            <a:ext cx="2018923" cy="344031"/>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prstClr val="white"/>
                </a:solidFill>
                <a:effectLst/>
                <a:uLnTx/>
                <a:uFillTx/>
                <a:latin typeface="Calibri" panose="020F0502020204030204"/>
                <a:ea typeface="+mn-ea"/>
                <a:cs typeface="+mn-cs"/>
              </a:rPr>
              <a:t>FACTURES JUSTIFIEES</a:t>
            </a:r>
          </a:p>
        </p:txBody>
      </p:sp>
      <p:sp>
        <p:nvSpPr>
          <p:cNvPr id="19" name="Rectangle 18">
            <a:extLst>
              <a:ext uri="{FF2B5EF4-FFF2-40B4-BE49-F238E27FC236}">
                <a16:creationId xmlns:a16="http://schemas.microsoft.com/office/drawing/2014/main" id="{469406A3-C302-4986-9620-CE99F7E59496}"/>
              </a:ext>
            </a:extLst>
          </p:cNvPr>
          <p:cNvSpPr/>
          <p:nvPr/>
        </p:nvSpPr>
        <p:spPr>
          <a:xfrm>
            <a:off x="6234816" y="5205744"/>
            <a:ext cx="2018923" cy="58590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prstClr val="white"/>
                </a:solidFill>
                <a:effectLst/>
                <a:uLnTx/>
                <a:uFillTx/>
                <a:latin typeface="Calibri" panose="020F0502020204030204"/>
                <a:ea typeface="+mn-ea"/>
                <a:cs typeface="+mn-cs"/>
              </a:rPr>
              <a:t>ANNULATION DES FACTURES</a:t>
            </a:r>
          </a:p>
        </p:txBody>
      </p:sp>
      <p:sp>
        <p:nvSpPr>
          <p:cNvPr id="20" name="Rectangle 19">
            <a:extLst>
              <a:ext uri="{FF2B5EF4-FFF2-40B4-BE49-F238E27FC236}">
                <a16:creationId xmlns:a16="http://schemas.microsoft.com/office/drawing/2014/main" id="{D26AB0AA-FFE0-4953-9CF9-9B2D33841ED9}"/>
              </a:ext>
            </a:extLst>
          </p:cNvPr>
          <p:cNvSpPr/>
          <p:nvPr/>
        </p:nvSpPr>
        <p:spPr>
          <a:xfrm>
            <a:off x="6237838" y="6071322"/>
            <a:ext cx="2018923" cy="58590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prstClr val="white"/>
                </a:solidFill>
                <a:effectLst/>
                <a:uLnTx/>
                <a:uFillTx/>
                <a:latin typeface="Calibri" panose="020F0502020204030204"/>
                <a:ea typeface="+mn-ea"/>
                <a:cs typeface="+mn-cs"/>
              </a:rPr>
              <a:t>REMBOURSEMENT DES FACTURES</a:t>
            </a:r>
          </a:p>
        </p:txBody>
      </p:sp>
      <p:sp>
        <p:nvSpPr>
          <p:cNvPr id="21" name="Rectangle 20">
            <a:extLst>
              <a:ext uri="{FF2B5EF4-FFF2-40B4-BE49-F238E27FC236}">
                <a16:creationId xmlns:a16="http://schemas.microsoft.com/office/drawing/2014/main" id="{3FAC629C-2EB6-4D22-A9E9-761D8AF4B798}"/>
              </a:ext>
            </a:extLst>
          </p:cNvPr>
          <p:cNvSpPr/>
          <p:nvPr/>
        </p:nvSpPr>
        <p:spPr>
          <a:xfrm>
            <a:off x="9955792" y="5205745"/>
            <a:ext cx="2018923" cy="585909"/>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prstClr val="white"/>
                </a:solidFill>
                <a:effectLst/>
                <a:uLnTx/>
                <a:uFillTx/>
                <a:latin typeface="Calibri" panose="020F0502020204030204"/>
                <a:ea typeface="+mn-ea"/>
                <a:cs typeface="+mn-cs"/>
              </a:rPr>
              <a:t>REINTEGRATION EN CHARGES</a:t>
            </a:r>
          </a:p>
        </p:txBody>
      </p:sp>
      <p:cxnSp>
        <p:nvCxnSpPr>
          <p:cNvPr id="22" name="Connecteur droit 21">
            <a:extLst>
              <a:ext uri="{FF2B5EF4-FFF2-40B4-BE49-F238E27FC236}">
                <a16:creationId xmlns:a16="http://schemas.microsoft.com/office/drawing/2014/main" id="{8EA2C9D7-888E-4598-AC6E-0D5C44DA102E}"/>
              </a:ext>
            </a:extLst>
          </p:cNvPr>
          <p:cNvCxnSpPr>
            <a:cxnSpLocks/>
          </p:cNvCxnSpPr>
          <p:nvPr/>
        </p:nvCxnSpPr>
        <p:spPr>
          <a:xfrm>
            <a:off x="7153747" y="4481186"/>
            <a:ext cx="3811506"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5096848C-C90D-4315-BB0E-64328BDF9666}"/>
              </a:ext>
            </a:extLst>
          </p:cNvPr>
          <p:cNvSpPr/>
          <p:nvPr/>
        </p:nvSpPr>
        <p:spPr>
          <a:xfrm>
            <a:off x="9304698" y="3928290"/>
            <a:ext cx="1161107" cy="3440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rPr>
              <a:t>162,80 €</a:t>
            </a:r>
          </a:p>
        </p:txBody>
      </p:sp>
      <p:cxnSp>
        <p:nvCxnSpPr>
          <p:cNvPr id="29" name="Connecteur droit 28">
            <a:extLst>
              <a:ext uri="{FF2B5EF4-FFF2-40B4-BE49-F238E27FC236}">
                <a16:creationId xmlns:a16="http://schemas.microsoft.com/office/drawing/2014/main" id="{6152D454-2665-46CE-B09D-293120E3497C}"/>
              </a:ext>
            </a:extLst>
          </p:cNvPr>
          <p:cNvCxnSpPr>
            <a:cxnSpLocks/>
          </p:cNvCxnSpPr>
          <p:nvPr/>
        </p:nvCxnSpPr>
        <p:spPr>
          <a:xfrm>
            <a:off x="9877706" y="4287062"/>
            <a:ext cx="15089" cy="189627"/>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2" name="Connecteur droit 31">
            <a:extLst>
              <a:ext uri="{FF2B5EF4-FFF2-40B4-BE49-F238E27FC236}">
                <a16:creationId xmlns:a16="http://schemas.microsoft.com/office/drawing/2014/main" id="{E0F2F484-6995-4E78-82A2-DF4EBADF7DBE}"/>
              </a:ext>
            </a:extLst>
          </p:cNvPr>
          <p:cNvCxnSpPr>
            <a:stCxn id="7" idx="2"/>
          </p:cNvCxnSpPr>
          <p:nvPr/>
        </p:nvCxnSpPr>
        <p:spPr>
          <a:xfrm>
            <a:off x="8687541" y="4274013"/>
            <a:ext cx="0" cy="202676"/>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3" name="Connecteur droit 32">
            <a:extLst>
              <a:ext uri="{FF2B5EF4-FFF2-40B4-BE49-F238E27FC236}">
                <a16:creationId xmlns:a16="http://schemas.microsoft.com/office/drawing/2014/main" id="{536BA60B-AEEB-4D12-A386-8DFFFFD31629}"/>
              </a:ext>
            </a:extLst>
          </p:cNvPr>
          <p:cNvCxnSpPr>
            <a:cxnSpLocks/>
          </p:cNvCxnSpPr>
          <p:nvPr/>
        </p:nvCxnSpPr>
        <p:spPr>
          <a:xfrm>
            <a:off x="8672452" y="4293952"/>
            <a:ext cx="15089" cy="189627"/>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6" name="Image 5">
            <a:extLst>
              <a:ext uri="{FF2B5EF4-FFF2-40B4-BE49-F238E27FC236}">
                <a16:creationId xmlns:a16="http://schemas.microsoft.com/office/drawing/2014/main" id="{BB16C711-41E8-8643-79A5-BCAA3D7C60E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512601" y="85607"/>
            <a:ext cx="462114" cy="452673"/>
          </a:xfrm>
          <a:prstGeom prst="rect">
            <a:avLst/>
          </a:prstGeom>
        </p:spPr>
      </p:pic>
    </p:spTree>
    <p:extLst>
      <p:ext uri="{BB962C8B-B14F-4D97-AF65-F5344CB8AC3E}">
        <p14:creationId xmlns:p14="http://schemas.microsoft.com/office/powerpoint/2010/main" val="3724645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BC4A1-E294-2837-2F24-7E84AF4C6FC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2EF3A7B-389D-A4CA-B41E-82787A6CD275}"/>
              </a:ext>
            </a:extLst>
          </p:cNvPr>
          <p:cNvSpPr>
            <a:spLocks noGrp="1"/>
          </p:cNvSpPr>
          <p:nvPr>
            <p:ph type="title"/>
          </p:nvPr>
        </p:nvSpPr>
        <p:spPr>
          <a:xfrm>
            <a:off x="182946" y="2748160"/>
            <a:ext cx="11579289" cy="2756901"/>
          </a:xfrm>
          <a:solidFill>
            <a:schemeClr val="accent6">
              <a:lumMod val="20000"/>
              <a:lumOff val="80000"/>
            </a:schemeClr>
          </a:solidFill>
        </p:spPr>
        <p:txBody>
          <a:bodyPr>
            <a:normAutofit fontScale="90000"/>
          </a:bodyPr>
          <a:lstStyle/>
          <a:p>
            <a:pPr algn="ctr"/>
            <a:r>
              <a:rPr lang="fr-FR" sz="6000" b="1" dirty="0">
                <a:solidFill>
                  <a:schemeClr val="accent1">
                    <a:lumMod val="50000"/>
                  </a:schemeClr>
                </a:solidFill>
              </a:rPr>
              <a:t>L’exigibilité des appels de fonds et l’approbation des comptes</a:t>
            </a:r>
            <a:br>
              <a:rPr lang="fr-FR" sz="6000" b="1" dirty="0"/>
            </a:br>
            <a:r>
              <a:rPr lang="fr-FR" sz="6000" b="1" dirty="0"/>
              <a:t> </a:t>
            </a:r>
            <a:br>
              <a:rPr lang="fr-FR" sz="5500" b="1" dirty="0">
                <a:latin typeface="Arial Black" panose="020B0A04020102020204" pitchFamily="34" charset="0"/>
              </a:rPr>
            </a:br>
            <a:endParaRPr lang="fr-FR" sz="5500" b="1" dirty="0">
              <a:latin typeface="Arial Black" panose="020B0A04020102020204" pitchFamily="34" charset="0"/>
            </a:endParaRPr>
          </a:p>
        </p:txBody>
      </p:sp>
      <p:pic>
        <p:nvPicPr>
          <p:cNvPr id="6" name="Picture 3" descr="f8df1bef-6142-4e4a-b0fa-a0c9dc9f2f98@mxp5">
            <a:extLst>
              <a:ext uri="{FF2B5EF4-FFF2-40B4-BE49-F238E27FC236}">
                <a16:creationId xmlns:a16="http://schemas.microsoft.com/office/drawing/2014/main" id="{D1D74901-6072-A26B-3F4F-93C72558F76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63276" y="286247"/>
            <a:ext cx="1926001" cy="188778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6340359"/>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8642" y="1"/>
            <a:ext cx="11968681" cy="6858000"/>
          </a:xfrm>
          <a:solidFill>
            <a:schemeClr val="accent6">
              <a:lumMod val="20000"/>
              <a:lumOff val="80000"/>
            </a:schemeClr>
          </a:solidFill>
        </p:spPr>
        <p:txBody>
          <a:bodyPr>
            <a:noAutofit/>
          </a:bodyPr>
          <a:lstStyle/>
          <a:p>
            <a:br>
              <a:rPr lang="fr-FR" sz="1800" b="1" u="sng" dirty="0"/>
            </a:br>
            <a:br>
              <a:rPr lang="fr-FR" sz="1800" b="1" u="sng" dirty="0"/>
            </a:br>
            <a:br>
              <a:rPr lang="fr-FR" sz="1800" b="1" u="sng" dirty="0"/>
            </a:br>
            <a:br>
              <a:rPr lang="fr-FR" sz="1800" b="1" u="sng" dirty="0"/>
            </a:br>
            <a:br>
              <a:rPr lang="fr-FR" sz="1800" b="1" u="sng" dirty="0"/>
            </a:br>
            <a:br>
              <a:rPr lang="fr-FR" sz="1800" b="1" u="sng" dirty="0"/>
            </a:br>
            <a:r>
              <a:rPr lang="fr-FR" sz="1600" b="1" dirty="0"/>
              <a:t>I.- Pour faire face aux dépenses courantes de maintenance, de fonctionnement et d'administration des parties communes et équipements communs de l'immeuble, le syndicat des copropriétaires vote, chaque année, un budget prévisionnel</a:t>
            </a:r>
            <a:r>
              <a:rPr lang="fr-FR" sz="1600" dirty="0"/>
              <a:t>. </a:t>
            </a:r>
            <a:r>
              <a:rPr lang="fr-FR" sz="2000" b="1" dirty="0">
                <a:solidFill>
                  <a:schemeClr val="accent1">
                    <a:lumMod val="75000"/>
                  </a:schemeClr>
                </a:solidFill>
              </a:rPr>
              <a:t>L'assemblée générale des copropriétaires appelée à voter le budget prévisionnel </a:t>
            </a:r>
            <a:r>
              <a:rPr lang="fr-FR" sz="1600" b="1" dirty="0"/>
              <a:t>est réunie dans un délai de six mois à compter du dernier jour de l'exercice comptable précédent.</a:t>
            </a:r>
            <a:br>
              <a:rPr lang="fr-FR" sz="1600" dirty="0"/>
            </a:br>
            <a:br>
              <a:rPr lang="fr-FR" sz="1600" dirty="0"/>
            </a:br>
            <a:r>
              <a:rPr lang="fr-FR" sz="2000" b="1" dirty="0">
                <a:solidFill>
                  <a:srgbClr val="FF0000"/>
                </a:solidFill>
              </a:rPr>
              <a:t>Les copropriétaires versent au syndicat des provisions égales au quart du budget voté. Toutefois, l'assemblée générale peut fixer des modalités différentes</a:t>
            </a:r>
            <a:r>
              <a:rPr lang="fr-FR" sz="1800" b="1" dirty="0"/>
              <a:t>.</a:t>
            </a:r>
            <a:br>
              <a:rPr lang="fr-FR" sz="1800" b="1" dirty="0"/>
            </a:br>
            <a:br>
              <a:rPr lang="fr-FR" sz="1800" b="1" dirty="0"/>
            </a:br>
            <a:r>
              <a:rPr lang="fr-FR" sz="2000" b="1" dirty="0">
                <a:solidFill>
                  <a:srgbClr val="7030A0"/>
                </a:solidFill>
              </a:rPr>
              <a:t>La provision est exigible le premier jour de chaque trimestre ou le premier jour de la période fixée par l'assemblée générale.</a:t>
            </a: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br>
            <a:br>
              <a:rPr lang="fr-FR" sz="2000" b="1" dirty="0">
                <a:solidFill>
                  <a:srgbClr val="0070C0"/>
                </a:solidFill>
              </a:rPr>
            </a:br>
            <a:br>
              <a:rPr lang="fr-FR" sz="1600" dirty="0"/>
            </a:br>
            <a:br>
              <a:rPr lang="fr-FR" sz="2000" b="1" dirty="0">
                <a:solidFill>
                  <a:srgbClr val="FF0000"/>
                </a:solidFill>
              </a:rPr>
            </a:br>
            <a:endParaRPr lang="fr-FR" sz="1600" b="1" dirty="0">
              <a:solidFill>
                <a:srgbClr val="FF0000"/>
              </a:solidFill>
            </a:endParaRPr>
          </a:p>
        </p:txBody>
      </p:sp>
      <p:grpSp>
        <p:nvGrpSpPr>
          <p:cNvPr id="27" name="Groupe 26">
            <a:extLst>
              <a:ext uri="{FF2B5EF4-FFF2-40B4-BE49-F238E27FC236}">
                <a16:creationId xmlns:a16="http://schemas.microsoft.com/office/drawing/2014/main" id="{973814D2-8BD4-4571-A35D-F95DCE4D10FB}"/>
              </a:ext>
            </a:extLst>
          </p:cNvPr>
          <p:cNvGrpSpPr/>
          <p:nvPr/>
        </p:nvGrpSpPr>
        <p:grpSpPr>
          <a:xfrm>
            <a:off x="272282" y="3919929"/>
            <a:ext cx="11377963" cy="2802511"/>
            <a:chOff x="272282" y="3288557"/>
            <a:chExt cx="11377963" cy="2802511"/>
          </a:xfrm>
        </p:grpSpPr>
        <p:cxnSp>
          <p:nvCxnSpPr>
            <p:cNvPr id="5" name="Connecteur droit 4">
              <a:extLst>
                <a:ext uri="{FF2B5EF4-FFF2-40B4-BE49-F238E27FC236}">
                  <a16:creationId xmlns:a16="http://schemas.microsoft.com/office/drawing/2014/main" id="{06515844-87AA-4916-BA44-B6E50847B4A0}"/>
                </a:ext>
              </a:extLst>
            </p:cNvPr>
            <p:cNvCxnSpPr>
              <a:cxnSpLocks/>
            </p:cNvCxnSpPr>
            <p:nvPr/>
          </p:nvCxnSpPr>
          <p:spPr>
            <a:xfrm>
              <a:off x="805763" y="3508165"/>
              <a:ext cx="0" cy="2275126"/>
            </a:xfrm>
            <a:prstGeom prst="line">
              <a:avLst/>
            </a:prstGeom>
            <a:ln w="53975"/>
          </p:spPr>
          <p:style>
            <a:lnRef idx="1">
              <a:schemeClr val="accent1"/>
            </a:lnRef>
            <a:fillRef idx="0">
              <a:schemeClr val="accent1"/>
            </a:fillRef>
            <a:effectRef idx="0">
              <a:schemeClr val="accent1"/>
            </a:effectRef>
            <a:fontRef idx="minor">
              <a:schemeClr val="tx1"/>
            </a:fontRef>
          </p:style>
        </p:cxnSp>
        <p:cxnSp>
          <p:nvCxnSpPr>
            <p:cNvPr id="6" name="Connecteur droit 5">
              <a:extLst>
                <a:ext uri="{FF2B5EF4-FFF2-40B4-BE49-F238E27FC236}">
                  <a16:creationId xmlns:a16="http://schemas.microsoft.com/office/drawing/2014/main" id="{8C3A73E2-9514-4503-B2F7-B072667E1F95}"/>
                </a:ext>
              </a:extLst>
            </p:cNvPr>
            <p:cNvCxnSpPr>
              <a:cxnSpLocks/>
              <a:endCxn id="23" idx="0"/>
            </p:cNvCxnSpPr>
            <p:nvPr/>
          </p:nvCxnSpPr>
          <p:spPr>
            <a:xfrm>
              <a:off x="3668485" y="3428999"/>
              <a:ext cx="8730" cy="2347352"/>
            </a:xfrm>
            <a:prstGeom prst="line">
              <a:avLst/>
            </a:prstGeom>
            <a:ln w="53975"/>
          </p:spPr>
          <p:style>
            <a:lnRef idx="1">
              <a:schemeClr val="accent1"/>
            </a:lnRef>
            <a:fillRef idx="0">
              <a:schemeClr val="accent1"/>
            </a:fillRef>
            <a:effectRef idx="0">
              <a:schemeClr val="accent1"/>
            </a:effectRef>
            <a:fontRef idx="minor">
              <a:schemeClr val="tx1"/>
            </a:fontRef>
          </p:style>
        </p:cxnSp>
        <p:cxnSp>
          <p:nvCxnSpPr>
            <p:cNvPr id="7" name="Connecteur droit 6">
              <a:extLst>
                <a:ext uri="{FF2B5EF4-FFF2-40B4-BE49-F238E27FC236}">
                  <a16:creationId xmlns:a16="http://schemas.microsoft.com/office/drawing/2014/main" id="{101698AD-7B0F-496B-8793-0323E49F770A}"/>
                </a:ext>
              </a:extLst>
            </p:cNvPr>
            <p:cNvCxnSpPr>
              <a:cxnSpLocks/>
            </p:cNvCxnSpPr>
            <p:nvPr/>
          </p:nvCxnSpPr>
          <p:spPr>
            <a:xfrm>
              <a:off x="6672942" y="3428999"/>
              <a:ext cx="0" cy="2354292"/>
            </a:xfrm>
            <a:prstGeom prst="line">
              <a:avLst/>
            </a:prstGeom>
            <a:ln w="53975"/>
          </p:spPr>
          <p:style>
            <a:lnRef idx="1">
              <a:schemeClr val="accent1"/>
            </a:lnRef>
            <a:fillRef idx="0">
              <a:schemeClr val="accent1"/>
            </a:fillRef>
            <a:effectRef idx="0">
              <a:schemeClr val="accent1"/>
            </a:effectRef>
            <a:fontRef idx="minor">
              <a:schemeClr val="tx1"/>
            </a:fontRef>
          </p:style>
        </p:cxnSp>
        <p:cxnSp>
          <p:nvCxnSpPr>
            <p:cNvPr id="8" name="Connecteur droit 7">
              <a:extLst>
                <a:ext uri="{FF2B5EF4-FFF2-40B4-BE49-F238E27FC236}">
                  <a16:creationId xmlns:a16="http://schemas.microsoft.com/office/drawing/2014/main" id="{D789794D-D0CA-41FA-B611-8B50EBBDB806}"/>
                </a:ext>
              </a:extLst>
            </p:cNvPr>
            <p:cNvCxnSpPr>
              <a:cxnSpLocks/>
            </p:cNvCxnSpPr>
            <p:nvPr/>
          </p:nvCxnSpPr>
          <p:spPr>
            <a:xfrm>
              <a:off x="9644742" y="3442850"/>
              <a:ext cx="0" cy="2340441"/>
            </a:xfrm>
            <a:prstGeom prst="line">
              <a:avLst/>
            </a:prstGeom>
            <a:ln w="53975"/>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9593F55C-3959-4C8D-B297-B5D697A692EA}"/>
                </a:ext>
              </a:extLst>
            </p:cNvPr>
            <p:cNvSpPr txBox="1"/>
            <p:nvPr/>
          </p:nvSpPr>
          <p:spPr>
            <a:xfrm>
              <a:off x="9192989" y="3310234"/>
              <a:ext cx="1094008" cy="307777"/>
            </a:xfrm>
            <a:prstGeom prst="rect">
              <a:avLst/>
            </a:prstGeom>
            <a:solidFill>
              <a:schemeClr val="bg1"/>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 OCTOBRE</a:t>
              </a:r>
            </a:p>
          </p:txBody>
        </p:sp>
        <p:sp>
          <p:nvSpPr>
            <p:cNvPr id="11" name="ZoneTexte 10">
              <a:extLst>
                <a:ext uri="{FF2B5EF4-FFF2-40B4-BE49-F238E27FC236}">
                  <a16:creationId xmlns:a16="http://schemas.microsoft.com/office/drawing/2014/main" id="{62677785-DD0C-4009-86E0-A17B9D8F0D8C}"/>
                </a:ext>
              </a:extLst>
            </p:cNvPr>
            <p:cNvSpPr txBox="1"/>
            <p:nvPr/>
          </p:nvSpPr>
          <p:spPr>
            <a:xfrm>
              <a:off x="6197262" y="3288557"/>
              <a:ext cx="1006552" cy="307777"/>
            </a:xfrm>
            <a:prstGeom prst="rect">
              <a:avLst/>
            </a:prstGeom>
            <a:solidFill>
              <a:schemeClr val="tx2">
                <a:lumMod val="40000"/>
                <a:lumOff val="6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 JUILLET</a:t>
              </a:r>
            </a:p>
          </p:txBody>
        </p:sp>
        <p:sp>
          <p:nvSpPr>
            <p:cNvPr id="12" name="ZoneTexte 11">
              <a:extLst>
                <a:ext uri="{FF2B5EF4-FFF2-40B4-BE49-F238E27FC236}">
                  <a16:creationId xmlns:a16="http://schemas.microsoft.com/office/drawing/2014/main" id="{78B5FE63-EF2D-4C5F-8261-73A6AE4D9E02}"/>
                </a:ext>
              </a:extLst>
            </p:cNvPr>
            <p:cNvSpPr txBox="1"/>
            <p:nvPr/>
          </p:nvSpPr>
          <p:spPr>
            <a:xfrm>
              <a:off x="3220017" y="3304350"/>
              <a:ext cx="914397" cy="307777"/>
            </a:xfrm>
            <a:prstGeom prst="rect">
              <a:avLst/>
            </a:prstGeom>
            <a:solidFill>
              <a:schemeClr val="accent2"/>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 AVRIL</a:t>
              </a:r>
            </a:p>
          </p:txBody>
        </p:sp>
        <p:sp>
          <p:nvSpPr>
            <p:cNvPr id="13" name="ZoneTexte 12">
              <a:extLst>
                <a:ext uri="{FF2B5EF4-FFF2-40B4-BE49-F238E27FC236}">
                  <a16:creationId xmlns:a16="http://schemas.microsoft.com/office/drawing/2014/main" id="{44925269-C740-4B73-A251-9BECA9AAA2F6}"/>
                </a:ext>
              </a:extLst>
            </p:cNvPr>
            <p:cNvSpPr txBox="1"/>
            <p:nvPr/>
          </p:nvSpPr>
          <p:spPr>
            <a:xfrm>
              <a:off x="359072" y="3304350"/>
              <a:ext cx="1110499" cy="307777"/>
            </a:xfrm>
            <a:prstGeom prst="rect">
              <a:avLst/>
            </a:prstGeom>
            <a:solidFill>
              <a:schemeClr val="accent1">
                <a:lumMod val="60000"/>
                <a:lumOff val="4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 JANVIER</a:t>
              </a:r>
            </a:p>
          </p:txBody>
        </p:sp>
        <p:sp>
          <p:nvSpPr>
            <p:cNvPr id="3" name="Flèche : double flèche horizontale 2">
              <a:extLst>
                <a:ext uri="{FF2B5EF4-FFF2-40B4-BE49-F238E27FC236}">
                  <a16:creationId xmlns:a16="http://schemas.microsoft.com/office/drawing/2014/main" id="{5B8EBC44-82E8-4F34-AAE0-B1DE693FB0D2}"/>
                </a:ext>
              </a:extLst>
            </p:cNvPr>
            <p:cNvSpPr/>
            <p:nvPr/>
          </p:nvSpPr>
          <p:spPr>
            <a:xfrm>
              <a:off x="827532" y="3855024"/>
              <a:ext cx="10822713" cy="16847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rPr>
                <a:t>ANNEE 2025  – EXERCICE DU 01 JANVIER AU 31 DECEMBRE –</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rPr>
                <a:t>BUDGET PREVISIONNEL DE 100 000€</a:t>
              </a:r>
            </a:p>
          </p:txBody>
        </p:sp>
        <p:sp>
          <p:nvSpPr>
            <p:cNvPr id="18" name="ZoneTexte 17">
              <a:extLst>
                <a:ext uri="{FF2B5EF4-FFF2-40B4-BE49-F238E27FC236}">
                  <a16:creationId xmlns:a16="http://schemas.microsoft.com/office/drawing/2014/main" id="{0416C540-C0DA-403D-8844-8D9E6A53C116}"/>
                </a:ext>
              </a:extLst>
            </p:cNvPr>
            <p:cNvSpPr txBox="1"/>
            <p:nvPr/>
          </p:nvSpPr>
          <p:spPr>
            <a:xfrm>
              <a:off x="272282" y="5783291"/>
              <a:ext cx="1110499" cy="307777"/>
            </a:xfrm>
            <a:prstGeom prst="rect">
              <a:avLst/>
            </a:prstGeom>
            <a:solidFill>
              <a:schemeClr val="accent1">
                <a:lumMod val="60000"/>
                <a:lumOff val="4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25 000€</a:t>
              </a:r>
            </a:p>
          </p:txBody>
        </p:sp>
        <p:sp>
          <p:nvSpPr>
            <p:cNvPr id="23" name="ZoneTexte 22">
              <a:extLst>
                <a:ext uri="{FF2B5EF4-FFF2-40B4-BE49-F238E27FC236}">
                  <a16:creationId xmlns:a16="http://schemas.microsoft.com/office/drawing/2014/main" id="{14D0BD7F-A62A-4D20-9CC0-ADC1C8206952}"/>
                </a:ext>
              </a:extLst>
            </p:cNvPr>
            <p:cNvSpPr txBox="1"/>
            <p:nvPr/>
          </p:nvSpPr>
          <p:spPr>
            <a:xfrm>
              <a:off x="3121965" y="5776351"/>
              <a:ext cx="1110499" cy="307777"/>
            </a:xfrm>
            <a:prstGeom prst="rect">
              <a:avLst/>
            </a:prstGeom>
            <a:solidFill>
              <a:schemeClr val="accent2">
                <a:lumMod val="75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25 000€</a:t>
              </a:r>
            </a:p>
          </p:txBody>
        </p:sp>
        <p:sp>
          <p:nvSpPr>
            <p:cNvPr id="24" name="ZoneTexte 23">
              <a:extLst>
                <a:ext uri="{FF2B5EF4-FFF2-40B4-BE49-F238E27FC236}">
                  <a16:creationId xmlns:a16="http://schemas.microsoft.com/office/drawing/2014/main" id="{B5D60978-1B9A-4B57-A165-1257B7CEB63E}"/>
                </a:ext>
              </a:extLst>
            </p:cNvPr>
            <p:cNvSpPr txBox="1"/>
            <p:nvPr/>
          </p:nvSpPr>
          <p:spPr>
            <a:xfrm>
              <a:off x="5987140" y="5783291"/>
              <a:ext cx="1110499" cy="307777"/>
            </a:xfrm>
            <a:prstGeom prst="rect">
              <a:avLst/>
            </a:prstGeom>
            <a:solidFill>
              <a:schemeClr val="bg1">
                <a:lumMod val="75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25 000€</a:t>
              </a:r>
            </a:p>
          </p:txBody>
        </p:sp>
        <p:sp>
          <p:nvSpPr>
            <p:cNvPr id="25" name="ZoneTexte 24">
              <a:extLst>
                <a:ext uri="{FF2B5EF4-FFF2-40B4-BE49-F238E27FC236}">
                  <a16:creationId xmlns:a16="http://schemas.microsoft.com/office/drawing/2014/main" id="{0F8A9EAB-9495-4C7D-8352-8BC4D9B9A19A}"/>
                </a:ext>
              </a:extLst>
            </p:cNvPr>
            <p:cNvSpPr txBox="1"/>
            <p:nvPr/>
          </p:nvSpPr>
          <p:spPr>
            <a:xfrm>
              <a:off x="9080917" y="5776352"/>
              <a:ext cx="1206074" cy="307777"/>
            </a:xfrm>
            <a:prstGeom prst="rect">
              <a:avLst/>
            </a:prstGeom>
            <a:solidFill>
              <a:schemeClr val="bg1">
                <a:lumMod val="95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25 000€</a:t>
              </a:r>
            </a:p>
          </p:txBody>
        </p:sp>
      </p:grpSp>
      <p:sp>
        <p:nvSpPr>
          <p:cNvPr id="28" name="Rectangle 27">
            <a:extLst>
              <a:ext uri="{FF2B5EF4-FFF2-40B4-BE49-F238E27FC236}">
                <a16:creationId xmlns:a16="http://schemas.microsoft.com/office/drawing/2014/main" id="{CB9AB1AB-6959-41B2-AE2B-8520E7C2B46D}"/>
              </a:ext>
            </a:extLst>
          </p:cNvPr>
          <p:cNvSpPr/>
          <p:nvPr/>
        </p:nvSpPr>
        <p:spPr>
          <a:xfrm>
            <a:off x="195943" y="135559"/>
            <a:ext cx="11604171" cy="81149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Article 14-1 de la loi juillet 1965 : exigibilité des appels de provisions de charges courantes</a:t>
            </a:r>
          </a:p>
        </p:txBody>
      </p:sp>
      <p:sp>
        <p:nvSpPr>
          <p:cNvPr id="4" name="Flèche : droite 3">
            <a:extLst>
              <a:ext uri="{FF2B5EF4-FFF2-40B4-BE49-F238E27FC236}">
                <a16:creationId xmlns:a16="http://schemas.microsoft.com/office/drawing/2014/main" id="{6E7A11DF-DCF3-4F94-883A-15438FD5B19F}"/>
              </a:ext>
            </a:extLst>
          </p:cNvPr>
          <p:cNvSpPr/>
          <p:nvPr/>
        </p:nvSpPr>
        <p:spPr>
          <a:xfrm>
            <a:off x="1874067" y="4383941"/>
            <a:ext cx="8745648" cy="532091"/>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white"/>
                </a:solidFill>
                <a:effectLst/>
                <a:uLnTx/>
                <a:uFillTx/>
                <a:latin typeface="Calibri" panose="020F0502020204030204"/>
                <a:ea typeface="+mn-ea"/>
                <a:cs typeface="+mn-cs"/>
              </a:rPr>
              <a:t>E X I G I B I L I T E</a:t>
            </a:r>
          </a:p>
        </p:txBody>
      </p:sp>
      <p:pic>
        <p:nvPicPr>
          <p:cNvPr id="9" name="Image 8">
            <a:extLst>
              <a:ext uri="{FF2B5EF4-FFF2-40B4-BE49-F238E27FC236}">
                <a16:creationId xmlns:a16="http://schemas.microsoft.com/office/drawing/2014/main" id="{2C77EC65-1AAC-D857-065E-1D1A346440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33778" y="221166"/>
            <a:ext cx="653637" cy="640283"/>
          </a:xfrm>
          <a:prstGeom prst="rect">
            <a:avLst/>
          </a:prstGeom>
        </p:spPr>
      </p:pic>
    </p:spTree>
    <p:extLst>
      <p:ext uri="{BB962C8B-B14F-4D97-AF65-F5344CB8AC3E}">
        <p14:creationId xmlns:p14="http://schemas.microsoft.com/office/powerpoint/2010/main" val="3853219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8642" y="1"/>
            <a:ext cx="11968681" cy="6858000"/>
          </a:xfrm>
          <a:solidFill>
            <a:schemeClr val="accent6">
              <a:lumMod val="20000"/>
              <a:lumOff val="80000"/>
            </a:schemeClr>
          </a:solidFill>
        </p:spPr>
        <p:txBody>
          <a:bodyPr>
            <a:noAutofit/>
          </a:bodyPr>
          <a:lstStyle/>
          <a:p>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br>
            <a:br>
              <a:rPr lang="fr-FR" sz="2000" b="1" dirty="0">
                <a:solidFill>
                  <a:srgbClr val="0070C0"/>
                </a:solidFill>
              </a:rPr>
            </a:br>
            <a:br>
              <a:rPr lang="fr-FR" sz="1600" dirty="0"/>
            </a:br>
            <a:br>
              <a:rPr lang="fr-FR" sz="2000" b="1" dirty="0">
                <a:solidFill>
                  <a:srgbClr val="FF0000"/>
                </a:solidFill>
              </a:rPr>
            </a:br>
            <a:endParaRPr lang="fr-FR" sz="1600" b="1" dirty="0">
              <a:solidFill>
                <a:srgbClr val="FF0000"/>
              </a:solidFill>
            </a:endParaRPr>
          </a:p>
        </p:txBody>
      </p:sp>
      <p:grpSp>
        <p:nvGrpSpPr>
          <p:cNvPr id="4" name="Groupe 3">
            <a:extLst>
              <a:ext uri="{FF2B5EF4-FFF2-40B4-BE49-F238E27FC236}">
                <a16:creationId xmlns:a16="http://schemas.microsoft.com/office/drawing/2014/main" id="{D55AF4E2-BF08-4845-8290-D195A4E1D495}"/>
              </a:ext>
            </a:extLst>
          </p:cNvPr>
          <p:cNvGrpSpPr/>
          <p:nvPr/>
        </p:nvGrpSpPr>
        <p:grpSpPr>
          <a:xfrm>
            <a:off x="404000" y="294986"/>
            <a:ext cx="11377963" cy="2802511"/>
            <a:chOff x="272282" y="3288557"/>
            <a:chExt cx="11377963" cy="2802511"/>
          </a:xfrm>
        </p:grpSpPr>
        <p:cxnSp>
          <p:nvCxnSpPr>
            <p:cNvPr id="5" name="Connecteur droit 4">
              <a:extLst>
                <a:ext uri="{FF2B5EF4-FFF2-40B4-BE49-F238E27FC236}">
                  <a16:creationId xmlns:a16="http://schemas.microsoft.com/office/drawing/2014/main" id="{06515844-87AA-4916-BA44-B6E50847B4A0}"/>
                </a:ext>
              </a:extLst>
            </p:cNvPr>
            <p:cNvCxnSpPr>
              <a:cxnSpLocks/>
            </p:cNvCxnSpPr>
            <p:nvPr/>
          </p:nvCxnSpPr>
          <p:spPr>
            <a:xfrm>
              <a:off x="805763" y="3508165"/>
              <a:ext cx="0" cy="2275126"/>
            </a:xfrm>
            <a:prstGeom prst="line">
              <a:avLst/>
            </a:prstGeom>
            <a:ln w="53975"/>
          </p:spPr>
          <p:style>
            <a:lnRef idx="1">
              <a:schemeClr val="accent1"/>
            </a:lnRef>
            <a:fillRef idx="0">
              <a:schemeClr val="accent1"/>
            </a:fillRef>
            <a:effectRef idx="0">
              <a:schemeClr val="accent1"/>
            </a:effectRef>
            <a:fontRef idx="minor">
              <a:schemeClr val="tx1"/>
            </a:fontRef>
          </p:style>
        </p:cxnSp>
        <p:cxnSp>
          <p:nvCxnSpPr>
            <p:cNvPr id="6" name="Connecteur droit 5">
              <a:extLst>
                <a:ext uri="{FF2B5EF4-FFF2-40B4-BE49-F238E27FC236}">
                  <a16:creationId xmlns:a16="http://schemas.microsoft.com/office/drawing/2014/main" id="{8C3A73E2-9514-4503-B2F7-B072667E1F95}"/>
                </a:ext>
              </a:extLst>
            </p:cNvPr>
            <p:cNvCxnSpPr>
              <a:cxnSpLocks/>
              <a:endCxn id="23" idx="0"/>
            </p:cNvCxnSpPr>
            <p:nvPr/>
          </p:nvCxnSpPr>
          <p:spPr>
            <a:xfrm>
              <a:off x="3668485" y="3428999"/>
              <a:ext cx="8730" cy="2347352"/>
            </a:xfrm>
            <a:prstGeom prst="line">
              <a:avLst/>
            </a:prstGeom>
            <a:ln w="53975"/>
          </p:spPr>
          <p:style>
            <a:lnRef idx="1">
              <a:schemeClr val="accent1"/>
            </a:lnRef>
            <a:fillRef idx="0">
              <a:schemeClr val="accent1"/>
            </a:fillRef>
            <a:effectRef idx="0">
              <a:schemeClr val="accent1"/>
            </a:effectRef>
            <a:fontRef idx="minor">
              <a:schemeClr val="tx1"/>
            </a:fontRef>
          </p:style>
        </p:cxnSp>
        <p:cxnSp>
          <p:nvCxnSpPr>
            <p:cNvPr id="7" name="Connecteur droit 6">
              <a:extLst>
                <a:ext uri="{FF2B5EF4-FFF2-40B4-BE49-F238E27FC236}">
                  <a16:creationId xmlns:a16="http://schemas.microsoft.com/office/drawing/2014/main" id="{101698AD-7B0F-496B-8793-0323E49F770A}"/>
                </a:ext>
              </a:extLst>
            </p:cNvPr>
            <p:cNvCxnSpPr>
              <a:cxnSpLocks/>
            </p:cNvCxnSpPr>
            <p:nvPr/>
          </p:nvCxnSpPr>
          <p:spPr>
            <a:xfrm>
              <a:off x="6672942" y="3428999"/>
              <a:ext cx="0" cy="2354292"/>
            </a:xfrm>
            <a:prstGeom prst="line">
              <a:avLst/>
            </a:prstGeom>
            <a:ln w="53975"/>
          </p:spPr>
          <p:style>
            <a:lnRef idx="1">
              <a:schemeClr val="accent1"/>
            </a:lnRef>
            <a:fillRef idx="0">
              <a:schemeClr val="accent1"/>
            </a:fillRef>
            <a:effectRef idx="0">
              <a:schemeClr val="accent1"/>
            </a:effectRef>
            <a:fontRef idx="minor">
              <a:schemeClr val="tx1"/>
            </a:fontRef>
          </p:style>
        </p:cxnSp>
        <p:cxnSp>
          <p:nvCxnSpPr>
            <p:cNvPr id="8" name="Connecteur droit 7">
              <a:extLst>
                <a:ext uri="{FF2B5EF4-FFF2-40B4-BE49-F238E27FC236}">
                  <a16:creationId xmlns:a16="http://schemas.microsoft.com/office/drawing/2014/main" id="{D789794D-D0CA-41FA-B611-8B50EBBDB806}"/>
                </a:ext>
              </a:extLst>
            </p:cNvPr>
            <p:cNvCxnSpPr>
              <a:cxnSpLocks/>
            </p:cNvCxnSpPr>
            <p:nvPr/>
          </p:nvCxnSpPr>
          <p:spPr>
            <a:xfrm>
              <a:off x="9644742" y="3442850"/>
              <a:ext cx="0" cy="2340441"/>
            </a:xfrm>
            <a:prstGeom prst="line">
              <a:avLst/>
            </a:prstGeom>
            <a:ln w="53975"/>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9593F55C-3959-4C8D-B297-B5D697A692EA}"/>
                </a:ext>
              </a:extLst>
            </p:cNvPr>
            <p:cNvSpPr txBox="1"/>
            <p:nvPr/>
          </p:nvSpPr>
          <p:spPr>
            <a:xfrm>
              <a:off x="9192989" y="3310234"/>
              <a:ext cx="1094008" cy="307777"/>
            </a:xfrm>
            <a:prstGeom prst="rect">
              <a:avLst/>
            </a:prstGeom>
            <a:solidFill>
              <a:schemeClr val="bg1"/>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 OCTOBRE</a:t>
              </a:r>
            </a:p>
          </p:txBody>
        </p:sp>
        <p:sp>
          <p:nvSpPr>
            <p:cNvPr id="11" name="ZoneTexte 10">
              <a:extLst>
                <a:ext uri="{FF2B5EF4-FFF2-40B4-BE49-F238E27FC236}">
                  <a16:creationId xmlns:a16="http://schemas.microsoft.com/office/drawing/2014/main" id="{62677785-DD0C-4009-86E0-A17B9D8F0D8C}"/>
                </a:ext>
              </a:extLst>
            </p:cNvPr>
            <p:cNvSpPr txBox="1"/>
            <p:nvPr/>
          </p:nvSpPr>
          <p:spPr>
            <a:xfrm>
              <a:off x="6197262" y="3288557"/>
              <a:ext cx="1006552" cy="307777"/>
            </a:xfrm>
            <a:prstGeom prst="rect">
              <a:avLst/>
            </a:prstGeom>
            <a:solidFill>
              <a:schemeClr val="tx2">
                <a:lumMod val="40000"/>
                <a:lumOff val="6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 JUILLET</a:t>
              </a:r>
            </a:p>
          </p:txBody>
        </p:sp>
        <p:sp>
          <p:nvSpPr>
            <p:cNvPr id="12" name="ZoneTexte 11">
              <a:extLst>
                <a:ext uri="{FF2B5EF4-FFF2-40B4-BE49-F238E27FC236}">
                  <a16:creationId xmlns:a16="http://schemas.microsoft.com/office/drawing/2014/main" id="{78B5FE63-EF2D-4C5F-8261-73A6AE4D9E02}"/>
                </a:ext>
              </a:extLst>
            </p:cNvPr>
            <p:cNvSpPr txBox="1"/>
            <p:nvPr/>
          </p:nvSpPr>
          <p:spPr>
            <a:xfrm>
              <a:off x="3220017" y="3304350"/>
              <a:ext cx="914397" cy="307777"/>
            </a:xfrm>
            <a:prstGeom prst="rect">
              <a:avLst/>
            </a:prstGeom>
            <a:solidFill>
              <a:schemeClr val="accent2"/>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 AVRIL</a:t>
              </a:r>
            </a:p>
          </p:txBody>
        </p:sp>
        <p:sp>
          <p:nvSpPr>
            <p:cNvPr id="13" name="ZoneTexte 12">
              <a:extLst>
                <a:ext uri="{FF2B5EF4-FFF2-40B4-BE49-F238E27FC236}">
                  <a16:creationId xmlns:a16="http://schemas.microsoft.com/office/drawing/2014/main" id="{44925269-C740-4B73-A251-9BECA9AAA2F6}"/>
                </a:ext>
              </a:extLst>
            </p:cNvPr>
            <p:cNvSpPr txBox="1"/>
            <p:nvPr/>
          </p:nvSpPr>
          <p:spPr>
            <a:xfrm>
              <a:off x="359072" y="3304350"/>
              <a:ext cx="1110499" cy="307777"/>
            </a:xfrm>
            <a:prstGeom prst="rect">
              <a:avLst/>
            </a:prstGeom>
            <a:solidFill>
              <a:schemeClr val="accent1">
                <a:lumMod val="60000"/>
                <a:lumOff val="4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 JANVIER</a:t>
              </a:r>
            </a:p>
          </p:txBody>
        </p:sp>
        <p:sp>
          <p:nvSpPr>
            <p:cNvPr id="3" name="Flèche : double flèche horizontale 2">
              <a:extLst>
                <a:ext uri="{FF2B5EF4-FFF2-40B4-BE49-F238E27FC236}">
                  <a16:creationId xmlns:a16="http://schemas.microsoft.com/office/drawing/2014/main" id="{5B8EBC44-82E8-4F34-AAE0-B1DE693FB0D2}"/>
                </a:ext>
              </a:extLst>
            </p:cNvPr>
            <p:cNvSpPr/>
            <p:nvPr/>
          </p:nvSpPr>
          <p:spPr>
            <a:xfrm>
              <a:off x="827532" y="3855024"/>
              <a:ext cx="10822713" cy="16847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rPr>
                <a:t>ANNEE 2025  – EXERCICE DU 01 JANVIER AU 31 DECEMBRE –</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rPr>
                <a:t>BUDGET PREVISIONNEL DE 100 000€</a:t>
              </a:r>
            </a:p>
          </p:txBody>
        </p:sp>
        <p:sp>
          <p:nvSpPr>
            <p:cNvPr id="18" name="ZoneTexte 17">
              <a:extLst>
                <a:ext uri="{FF2B5EF4-FFF2-40B4-BE49-F238E27FC236}">
                  <a16:creationId xmlns:a16="http://schemas.microsoft.com/office/drawing/2014/main" id="{0416C540-C0DA-403D-8844-8D9E6A53C116}"/>
                </a:ext>
              </a:extLst>
            </p:cNvPr>
            <p:cNvSpPr txBox="1"/>
            <p:nvPr/>
          </p:nvSpPr>
          <p:spPr>
            <a:xfrm>
              <a:off x="272282" y="5783291"/>
              <a:ext cx="1110499" cy="307777"/>
            </a:xfrm>
            <a:prstGeom prst="rect">
              <a:avLst/>
            </a:prstGeom>
            <a:solidFill>
              <a:schemeClr val="accent1">
                <a:lumMod val="60000"/>
                <a:lumOff val="4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25 000€</a:t>
              </a:r>
            </a:p>
          </p:txBody>
        </p:sp>
        <p:sp>
          <p:nvSpPr>
            <p:cNvPr id="23" name="ZoneTexte 22">
              <a:extLst>
                <a:ext uri="{FF2B5EF4-FFF2-40B4-BE49-F238E27FC236}">
                  <a16:creationId xmlns:a16="http://schemas.microsoft.com/office/drawing/2014/main" id="{14D0BD7F-A62A-4D20-9CC0-ADC1C8206952}"/>
                </a:ext>
              </a:extLst>
            </p:cNvPr>
            <p:cNvSpPr txBox="1"/>
            <p:nvPr/>
          </p:nvSpPr>
          <p:spPr>
            <a:xfrm>
              <a:off x="3121965" y="5776351"/>
              <a:ext cx="1110499" cy="307777"/>
            </a:xfrm>
            <a:prstGeom prst="rect">
              <a:avLst/>
            </a:prstGeom>
            <a:solidFill>
              <a:schemeClr val="accent2">
                <a:lumMod val="75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25 000€</a:t>
              </a:r>
            </a:p>
          </p:txBody>
        </p:sp>
        <p:sp>
          <p:nvSpPr>
            <p:cNvPr id="24" name="ZoneTexte 23">
              <a:extLst>
                <a:ext uri="{FF2B5EF4-FFF2-40B4-BE49-F238E27FC236}">
                  <a16:creationId xmlns:a16="http://schemas.microsoft.com/office/drawing/2014/main" id="{B5D60978-1B9A-4B57-A165-1257B7CEB63E}"/>
                </a:ext>
              </a:extLst>
            </p:cNvPr>
            <p:cNvSpPr txBox="1"/>
            <p:nvPr/>
          </p:nvSpPr>
          <p:spPr>
            <a:xfrm>
              <a:off x="5987140" y="5783291"/>
              <a:ext cx="1110499" cy="307777"/>
            </a:xfrm>
            <a:prstGeom prst="rect">
              <a:avLst/>
            </a:prstGeom>
            <a:solidFill>
              <a:schemeClr val="bg1">
                <a:lumMod val="75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25 000€</a:t>
              </a:r>
            </a:p>
          </p:txBody>
        </p:sp>
        <p:sp>
          <p:nvSpPr>
            <p:cNvPr id="25" name="ZoneTexte 24">
              <a:extLst>
                <a:ext uri="{FF2B5EF4-FFF2-40B4-BE49-F238E27FC236}">
                  <a16:creationId xmlns:a16="http://schemas.microsoft.com/office/drawing/2014/main" id="{0F8A9EAB-9495-4C7D-8352-8BC4D9B9A19A}"/>
                </a:ext>
              </a:extLst>
            </p:cNvPr>
            <p:cNvSpPr txBox="1"/>
            <p:nvPr/>
          </p:nvSpPr>
          <p:spPr>
            <a:xfrm>
              <a:off x="9080917" y="5776352"/>
              <a:ext cx="1206074" cy="307777"/>
            </a:xfrm>
            <a:prstGeom prst="rect">
              <a:avLst/>
            </a:prstGeom>
            <a:solidFill>
              <a:schemeClr val="bg1">
                <a:lumMod val="95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25 000€</a:t>
              </a:r>
            </a:p>
          </p:txBody>
        </p:sp>
      </p:grpSp>
      <p:graphicFrame>
        <p:nvGraphicFramePr>
          <p:cNvPr id="17" name="Tableau 16">
            <a:extLst>
              <a:ext uri="{FF2B5EF4-FFF2-40B4-BE49-F238E27FC236}">
                <a16:creationId xmlns:a16="http://schemas.microsoft.com/office/drawing/2014/main" id="{1743E63A-0017-4687-A660-36E4562F2F5A}"/>
              </a:ext>
            </a:extLst>
          </p:cNvPr>
          <p:cNvGraphicFramePr>
            <a:graphicFrameLocks noGrp="1"/>
          </p:cNvGraphicFramePr>
          <p:nvPr/>
        </p:nvGraphicFramePr>
        <p:xfrm>
          <a:off x="1273630" y="3566535"/>
          <a:ext cx="10232570" cy="2997465"/>
        </p:xfrm>
        <a:graphic>
          <a:graphicData uri="http://schemas.openxmlformats.org/drawingml/2006/table">
            <a:tbl>
              <a:tblPr firstRow="1" bandRow="1">
                <a:tableStyleId>{F5AB1C69-6EDB-4FF4-983F-18BD219EF322}</a:tableStyleId>
              </a:tblPr>
              <a:tblGrid>
                <a:gridCol w="1288712">
                  <a:extLst>
                    <a:ext uri="{9D8B030D-6E8A-4147-A177-3AD203B41FA5}">
                      <a16:colId xmlns:a16="http://schemas.microsoft.com/office/drawing/2014/main" val="20000"/>
                    </a:ext>
                  </a:extLst>
                </a:gridCol>
                <a:gridCol w="4283641">
                  <a:extLst>
                    <a:ext uri="{9D8B030D-6E8A-4147-A177-3AD203B41FA5}">
                      <a16:colId xmlns:a16="http://schemas.microsoft.com/office/drawing/2014/main" val="2899098085"/>
                    </a:ext>
                  </a:extLst>
                </a:gridCol>
                <a:gridCol w="2224726">
                  <a:extLst>
                    <a:ext uri="{9D8B030D-6E8A-4147-A177-3AD203B41FA5}">
                      <a16:colId xmlns:a16="http://schemas.microsoft.com/office/drawing/2014/main" val="20001"/>
                    </a:ext>
                  </a:extLst>
                </a:gridCol>
                <a:gridCol w="2435491">
                  <a:extLst>
                    <a:ext uri="{9D8B030D-6E8A-4147-A177-3AD203B41FA5}">
                      <a16:colId xmlns:a16="http://schemas.microsoft.com/office/drawing/2014/main" val="20002"/>
                    </a:ext>
                  </a:extLst>
                </a:gridCol>
              </a:tblGrid>
              <a:tr h="563537">
                <a:tc gridSpan="4">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2800" dirty="0"/>
                        <a:t>450-1  Copropriétaire  A</a:t>
                      </a:r>
                    </a:p>
                  </a:txBody>
                  <a:tcPr marL="91486" marR="91486" marT="45709" marB="45709">
                    <a:solidFill>
                      <a:schemeClr val="accent2"/>
                    </a:solidFill>
                  </a:tcPr>
                </a:tc>
                <a:tc hMerge="1">
                  <a:txBody>
                    <a:bodyPr/>
                    <a:lstStyle/>
                    <a:p>
                      <a:pPr algn="ctr"/>
                      <a:endParaRPr lang="fr-FR" sz="1600" dirty="0"/>
                    </a:p>
                  </a:txBody>
                  <a:tcPr marL="91486" marR="91486" marT="45709" marB="45709">
                    <a:solidFill>
                      <a:schemeClr val="accent2"/>
                    </a:solidFill>
                  </a:tcPr>
                </a:tc>
                <a:tc hMerge="1">
                  <a:txBody>
                    <a:bodyPr/>
                    <a:lstStyle/>
                    <a:p>
                      <a:pPr algn="ctr"/>
                      <a:endParaRPr lang="fr-FR" sz="1600" dirty="0"/>
                    </a:p>
                  </a:txBody>
                  <a:tcPr marL="91486" marR="91486" marT="45709" marB="45709">
                    <a:solidFill>
                      <a:schemeClr val="accent2"/>
                    </a:solidFill>
                  </a:tcPr>
                </a:tc>
                <a:tc hMerge="1">
                  <a:txBody>
                    <a:bodyPr/>
                    <a:lstStyle/>
                    <a:p>
                      <a:endParaRPr lang="fr-FR" dirty="0"/>
                    </a:p>
                  </a:txBody>
                  <a:tcPr/>
                </a:tc>
                <a:extLst>
                  <a:ext uri="{0D108BD9-81ED-4DB2-BD59-A6C34878D82A}">
                    <a16:rowId xmlns:a16="http://schemas.microsoft.com/office/drawing/2014/main" val="10000"/>
                  </a:ext>
                </a:extLst>
              </a:tr>
              <a:tr h="326249">
                <a:tc>
                  <a:txBody>
                    <a:bodyPr/>
                    <a:lstStyle/>
                    <a:p>
                      <a:pPr algn="ctr"/>
                      <a:r>
                        <a:rPr lang="fr-FR" sz="1600" dirty="0"/>
                        <a:t>date</a:t>
                      </a:r>
                    </a:p>
                  </a:txBody>
                  <a:tcPr marL="91486" marR="91486" marT="45709" marB="4570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600" dirty="0"/>
                        <a:t>Libellé</a:t>
                      </a:r>
                    </a:p>
                  </a:txBody>
                  <a:tcPr marL="91486" marR="91486" marT="45709" marB="45709"/>
                </a:tc>
                <a:tc>
                  <a:txBody>
                    <a:bodyPr/>
                    <a:lstStyle/>
                    <a:p>
                      <a:pPr algn="ctr"/>
                      <a:r>
                        <a:rPr lang="fr-FR" sz="1600" dirty="0"/>
                        <a:t>Débit</a:t>
                      </a:r>
                    </a:p>
                  </a:txBody>
                  <a:tcPr marL="91486" marR="91486" marT="45709" marB="45709"/>
                </a:tc>
                <a:tc>
                  <a:txBody>
                    <a:bodyPr/>
                    <a:lstStyle/>
                    <a:p>
                      <a:pPr algn="ctr"/>
                      <a:r>
                        <a:rPr lang="fr-FR" sz="1600" dirty="0"/>
                        <a:t>Crédit</a:t>
                      </a:r>
                    </a:p>
                  </a:txBody>
                  <a:tcPr marL="91486" marR="91486" marT="45709" marB="45709"/>
                </a:tc>
                <a:extLst>
                  <a:ext uri="{0D108BD9-81ED-4DB2-BD59-A6C34878D82A}">
                    <a16:rowId xmlns:a16="http://schemas.microsoft.com/office/drawing/2014/main" val="10001"/>
                  </a:ext>
                </a:extLst>
              </a:tr>
              <a:tr h="440853">
                <a:tc>
                  <a:txBody>
                    <a:bodyPr/>
                    <a:lstStyle/>
                    <a:p>
                      <a:r>
                        <a:rPr lang="fr-FR" sz="1600" dirty="0"/>
                        <a:t>01/01/2025</a:t>
                      </a:r>
                    </a:p>
                  </a:txBody>
                  <a:tcPr marL="91486" marR="91486" marT="45709" marB="45709"/>
                </a:tc>
                <a:tc>
                  <a:txBody>
                    <a:bodyPr/>
                    <a:lstStyle/>
                    <a:p>
                      <a:r>
                        <a:rPr lang="fr-FR" sz="1600" dirty="0"/>
                        <a:t>Provision de charges courantes 1</a:t>
                      </a:r>
                      <a:r>
                        <a:rPr lang="fr-FR" sz="1600" baseline="30000" dirty="0"/>
                        <a:t>er</a:t>
                      </a:r>
                      <a:r>
                        <a:rPr lang="fr-FR" sz="1600" dirty="0"/>
                        <a:t> trimestre</a:t>
                      </a:r>
                    </a:p>
                  </a:txBody>
                  <a:tcPr marL="91486" marR="91486" marT="45709" marB="45709"/>
                </a:tc>
                <a:tc>
                  <a:txBody>
                    <a:bodyPr/>
                    <a:lstStyle/>
                    <a:p>
                      <a:pPr algn="ctr"/>
                      <a:r>
                        <a:rPr lang="fr-FR" sz="1600" b="1" dirty="0">
                          <a:solidFill>
                            <a:srgbClr val="0070C0"/>
                          </a:solidFill>
                        </a:rPr>
                        <a:t>250€</a:t>
                      </a:r>
                    </a:p>
                  </a:txBody>
                  <a:tcPr marL="91486" marR="91486" marT="45709" marB="45709"/>
                </a:tc>
                <a:tc>
                  <a:txBody>
                    <a:bodyPr/>
                    <a:lstStyle/>
                    <a:p>
                      <a:pPr algn="ctr"/>
                      <a:endParaRPr lang="fr-FR" sz="1600" dirty="0"/>
                    </a:p>
                  </a:txBody>
                  <a:tcPr marL="91486" marR="91486" marT="45709" marB="45709"/>
                </a:tc>
                <a:extLst>
                  <a:ext uri="{0D108BD9-81ED-4DB2-BD59-A6C34878D82A}">
                    <a16:rowId xmlns:a16="http://schemas.microsoft.com/office/drawing/2014/main" val="10002"/>
                  </a:ext>
                </a:extLst>
              </a:tr>
              <a:tr h="440853">
                <a:tc>
                  <a:txBody>
                    <a:bodyPr/>
                    <a:lstStyle/>
                    <a:p>
                      <a:r>
                        <a:rPr lang="fr-FR" sz="1600" dirty="0"/>
                        <a:t>01/04/2025</a:t>
                      </a:r>
                    </a:p>
                  </a:txBody>
                  <a:tcPr marL="91486" marR="91486" marT="45709" marB="45709"/>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t>Provision de charges courantes </a:t>
                      </a:r>
                      <a:r>
                        <a:rPr lang="fr-FR" sz="1600" baseline="30000" dirty="0"/>
                        <a:t>2eme</a:t>
                      </a:r>
                      <a:r>
                        <a:rPr lang="fr-FR" sz="1600" dirty="0"/>
                        <a:t> trimestre</a:t>
                      </a:r>
                    </a:p>
                  </a:txBody>
                  <a:tcPr marL="91486" marR="91486" marT="45709" marB="45709"/>
                </a:tc>
                <a:tc>
                  <a:txBody>
                    <a:bodyPr/>
                    <a:lstStyle/>
                    <a:p>
                      <a:pPr algn="ctr"/>
                      <a:r>
                        <a:rPr lang="fr-FR" sz="1600" b="1" dirty="0">
                          <a:solidFill>
                            <a:srgbClr val="0070C0"/>
                          </a:solidFill>
                        </a:rPr>
                        <a:t>250€</a:t>
                      </a:r>
                    </a:p>
                  </a:txBody>
                  <a:tcPr marL="91486" marR="91486" marT="45709" marB="45709"/>
                </a:tc>
                <a:tc>
                  <a:txBody>
                    <a:bodyPr/>
                    <a:lstStyle/>
                    <a:p>
                      <a:pPr algn="ctr"/>
                      <a:endParaRPr lang="fr-FR" sz="1600" dirty="0"/>
                    </a:p>
                  </a:txBody>
                  <a:tcPr marL="91486" marR="91486" marT="45709" marB="45709"/>
                </a:tc>
                <a:extLst>
                  <a:ext uri="{0D108BD9-81ED-4DB2-BD59-A6C34878D82A}">
                    <a16:rowId xmlns:a16="http://schemas.microsoft.com/office/drawing/2014/main" val="2513293045"/>
                  </a:ext>
                </a:extLst>
              </a:tr>
              <a:tr h="440853">
                <a:tc>
                  <a:txBody>
                    <a:bodyPr/>
                    <a:lstStyle/>
                    <a:p>
                      <a:r>
                        <a:rPr lang="fr-FR" sz="1600" dirty="0"/>
                        <a:t>01/07/2025</a:t>
                      </a:r>
                    </a:p>
                  </a:txBody>
                  <a:tcPr marL="91486" marR="91486" marT="45709" marB="45709"/>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t>Provision de charges courantes </a:t>
                      </a:r>
                      <a:r>
                        <a:rPr lang="fr-FR" sz="1600" baseline="30000" dirty="0"/>
                        <a:t>3eme</a:t>
                      </a:r>
                      <a:r>
                        <a:rPr lang="fr-FR" sz="1600" dirty="0"/>
                        <a:t> trimestre</a:t>
                      </a:r>
                    </a:p>
                  </a:txBody>
                  <a:tcPr marL="91486" marR="91486" marT="45709" marB="45709"/>
                </a:tc>
                <a:tc>
                  <a:txBody>
                    <a:bodyPr/>
                    <a:lstStyle/>
                    <a:p>
                      <a:pPr algn="ctr"/>
                      <a:r>
                        <a:rPr lang="fr-FR" sz="1600" b="1" dirty="0">
                          <a:solidFill>
                            <a:srgbClr val="0070C0"/>
                          </a:solidFill>
                        </a:rPr>
                        <a:t>250€</a:t>
                      </a:r>
                    </a:p>
                  </a:txBody>
                  <a:tcPr marL="91486" marR="91486" marT="45709" marB="45709"/>
                </a:tc>
                <a:tc>
                  <a:txBody>
                    <a:bodyPr/>
                    <a:lstStyle/>
                    <a:p>
                      <a:pPr algn="ctr"/>
                      <a:endParaRPr lang="fr-FR" sz="1600" dirty="0"/>
                    </a:p>
                  </a:txBody>
                  <a:tcPr marL="91486" marR="91486" marT="45709" marB="45709"/>
                </a:tc>
                <a:extLst>
                  <a:ext uri="{0D108BD9-81ED-4DB2-BD59-A6C34878D82A}">
                    <a16:rowId xmlns:a16="http://schemas.microsoft.com/office/drawing/2014/main" val="1113455657"/>
                  </a:ext>
                </a:extLst>
              </a:tr>
              <a:tr h="440853">
                <a:tc>
                  <a:txBody>
                    <a:bodyPr/>
                    <a:lstStyle/>
                    <a:p>
                      <a:r>
                        <a:rPr lang="fr-FR" sz="1600" dirty="0"/>
                        <a:t>01/10/2025</a:t>
                      </a:r>
                    </a:p>
                  </a:txBody>
                  <a:tcPr marL="91486" marR="91486" marT="45709" marB="45709"/>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t>Provision de charges courantes </a:t>
                      </a:r>
                      <a:r>
                        <a:rPr lang="fr-FR" sz="1600" baseline="30000" dirty="0"/>
                        <a:t>4eme</a:t>
                      </a:r>
                      <a:r>
                        <a:rPr lang="fr-FR" sz="1600" dirty="0"/>
                        <a:t> trimestre</a:t>
                      </a:r>
                    </a:p>
                  </a:txBody>
                  <a:tcPr marL="91486" marR="91486" marT="45709" marB="45709"/>
                </a:tc>
                <a:tc>
                  <a:txBody>
                    <a:bodyPr/>
                    <a:lstStyle/>
                    <a:p>
                      <a:pPr algn="ctr"/>
                      <a:r>
                        <a:rPr lang="fr-FR" sz="1600" b="1" dirty="0">
                          <a:solidFill>
                            <a:schemeClr val="accent1">
                              <a:lumMod val="75000"/>
                            </a:schemeClr>
                          </a:solidFill>
                        </a:rPr>
                        <a:t>250€</a:t>
                      </a:r>
                    </a:p>
                  </a:txBody>
                  <a:tcPr marL="91486" marR="91486" marT="45709" marB="45709"/>
                </a:tc>
                <a:tc>
                  <a:txBody>
                    <a:bodyPr/>
                    <a:lstStyle/>
                    <a:p>
                      <a:pPr algn="ctr"/>
                      <a:endParaRPr lang="fr-FR" sz="1600" b="1" dirty="0">
                        <a:solidFill>
                          <a:srgbClr val="C00000"/>
                        </a:solidFill>
                      </a:endParaRPr>
                    </a:p>
                  </a:txBody>
                  <a:tcPr marL="91486" marR="91486" marT="45709" marB="45709"/>
                </a:tc>
                <a:extLst>
                  <a:ext uri="{0D108BD9-81ED-4DB2-BD59-A6C34878D82A}">
                    <a16:rowId xmlns:a16="http://schemas.microsoft.com/office/drawing/2014/main" val="10003"/>
                  </a:ext>
                </a:extLst>
              </a:tr>
              <a:tr h="326249">
                <a:tc gridSpan="2">
                  <a:txBody>
                    <a:bodyPr/>
                    <a:lstStyle/>
                    <a:p>
                      <a:pPr algn="ctr"/>
                      <a:r>
                        <a:rPr lang="fr-FR" sz="1600" b="1" dirty="0"/>
                        <a:t>Solde </a:t>
                      </a:r>
                    </a:p>
                  </a:txBody>
                  <a:tcPr marL="91486" marR="91486" marT="45709" marB="45709">
                    <a:solidFill>
                      <a:schemeClr val="accent6">
                        <a:lumMod val="60000"/>
                        <a:lumOff val="40000"/>
                      </a:schemeClr>
                    </a:solidFill>
                  </a:tcPr>
                </a:tc>
                <a:tc hMerge="1">
                  <a:txBody>
                    <a:bodyPr/>
                    <a:lstStyle/>
                    <a:p>
                      <a:endParaRPr lang="fr-FR" sz="1600" dirty="0"/>
                    </a:p>
                  </a:txBody>
                  <a:tcPr marL="91486" marR="91486" marT="45709" marB="45709"/>
                </a:tc>
                <a:tc>
                  <a:txBody>
                    <a:bodyPr/>
                    <a:lstStyle/>
                    <a:p>
                      <a:pPr algn="ctr"/>
                      <a:r>
                        <a:rPr lang="fr-FR" sz="1600" b="1" dirty="0">
                          <a:solidFill>
                            <a:srgbClr val="C00000"/>
                          </a:solidFill>
                        </a:rPr>
                        <a:t>1 000€</a:t>
                      </a:r>
                    </a:p>
                  </a:txBody>
                  <a:tcPr marL="91486" marR="91486" marT="45709" marB="45709">
                    <a:solidFill>
                      <a:schemeClr val="accent6">
                        <a:lumMod val="60000"/>
                        <a:lumOff val="40000"/>
                      </a:schemeClr>
                    </a:solidFill>
                  </a:tcPr>
                </a:tc>
                <a:tc>
                  <a:txBody>
                    <a:bodyPr/>
                    <a:lstStyle/>
                    <a:p>
                      <a:pPr algn="ctr"/>
                      <a:endParaRPr lang="fr-FR" sz="1600" b="1" dirty="0">
                        <a:solidFill>
                          <a:srgbClr val="C00000"/>
                        </a:solidFill>
                      </a:endParaRPr>
                    </a:p>
                  </a:txBody>
                  <a:tcPr marL="91486" marR="91486" marT="45709" marB="45709">
                    <a:solidFill>
                      <a:schemeClr val="accent6">
                        <a:lumMod val="60000"/>
                        <a:lumOff val="40000"/>
                      </a:schemeClr>
                    </a:solidFill>
                  </a:tcPr>
                </a:tc>
                <a:extLst>
                  <a:ext uri="{0D108BD9-81ED-4DB2-BD59-A6C34878D82A}">
                    <a16:rowId xmlns:a16="http://schemas.microsoft.com/office/drawing/2014/main" val="10004"/>
                  </a:ext>
                </a:extLst>
              </a:tr>
            </a:tbl>
          </a:graphicData>
        </a:graphic>
      </p:graphicFrame>
      <p:pic>
        <p:nvPicPr>
          <p:cNvPr id="9" name="Image 8">
            <a:extLst>
              <a:ext uri="{FF2B5EF4-FFF2-40B4-BE49-F238E27FC236}">
                <a16:creationId xmlns:a16="http://schemas.microsoft.com/office/drawing/2014/main" id="{0705CA31-7111-24D8-D07C-57785055744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33778" y="221166"/>
            <a:ext cx="653637" cy="640283"/>
          </a:xfrm>
          <a:prstGeom prst="rect">
            <a:avLst/>
          </a:prstGeom>
        </p:spPr>
      </p:pic>
    </p:spTree>
    <p:extLst>
      <p:ext uri="{BB962C8B-B14F-4D97-AF65-F5344CB8AC3E}">
        <p14:creationId xmlns:p14="http://schemas.microsoft.com/office/powerpoint/2010/main" val="2844249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8642" y="228599"/>
            <a:ext cx="11968681" cy="6629401"/>
          </a:xfrm>
          <a:solidFill>
            <a:schemeClr val="accent6">
              <a:lumMod val="20000"/>
              <a:lumOff val="80000"/>
            </a:schemeClr>
          </a:solidFill>
        </p:spPr>
        <p:txBody>
          <a:bodyPr>
            <a:noAutofit/>
          </a:bodyPr>
          <a:lstStyle/>
          <a:p>
            <a:br>
              <a:rPr lang="fr-FR" sz="1800" b="1" u="sng" dirty="0">
                <a:hlinkClick r:id="rId2">
                  <a:extLst>
                    <a:ext uri="{A12FA001-AC4F-418D-AE19-62706E023703}">
                      <ahyp:hlinkClr xmlns:ahyp="http://schemas.microsoft.com/office/drawing/2018/hyperlinkcolor" val="tx"/>
                    </a:ext>
                  </a:extLst>
                </a:hlinkClick>
              </a:rPr>
            </a:br>
            <a:br>
              <a:rPr lang="fr-FR" sz="1600" b="1" dirty="0"/>
            </a:br>
            <a:br>
              <a:rPr lang="fr-FR" sz="1600" b="1" dirty="0"/>
            </a:br>
            <a:r>
              <a:rPr lang="fr-FR" sz="2000" b="1" dirty="0"/>
              <a:t>II.- Ne sont pas comprises dans le budget prévisionnel les dépenses du syndicat pour travaux, dont la liste est fixée par décret en Conseil d'Etat. </a:t>
            </a:r>
            <a:br>
              <a:rPr lang="fr-FR" sz="2000" b="1" dirty="0"/>
            </a:br>
            <a:br>
              <a:rPr lang="fr-FR" sz="2000" dirty="0"/>
            </a:br>
            <a:r>
              <a:rPr lang="fr-FR" sz="2800" b="1" dirty="0">
                <a:solidFill>
                  <a:srgbClr val="0070C0"/>
                </a:solidFill>
              </a:rPr>
              <a:t>Les sommes afférentes à ces dépenses sont exigibles selon les modalités votées par l'assemblée générale.</a:t>
            </a:r>
            <a:br>
              <a:rPr lang="fr-FR" sz="2800" b="1" dirty="0">
                <a:solidFill>
                  <a:srgbClr val="0070C0"/>
                </a:solidFill>
              </a:rPr>
            </a:br>
            <a:br>
              <a:rPr lang="fr-FR" sz="2000" dirty="0"/>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br>
            <a:br>
              <a:rPr lang="fr-FR" sz="2000" b="1" dirty="0">
                <a:solidFill>
                  <a:srgbClr val="FF0000"/>
                </a:solidFill>
              </a:rPr>
            </a:br>
            <a:endParaRPr lang="fr-FR" sz="1600" b="1" dirty="0">
              <a:solidFill>
                <a:srgbClr val="FF0000"/>
              </a:solidFill>
            </a:endParaRPr>
          </a:p>
        </p:txBody>
      </p:sp>
      <p:cxnSp>
        <p:nvCxnSpPr>
          <p:cNvPr id="5" name="Connecteur droit 4">
            <a:extLst>
              <a:ext uri="{FF2B5EF4-FFF2-40B4-BE49-F238E27FC236}">
                <a16:creationId xmlns:a16="http://schemas.microsoft.com/office/drawing/2014/main" id="{06515844-87AA-4916-BA44-B6E50847B4A0}"/>
              </a:ext>
            </a:extLst>
          </p:cNvPr>
          <p:cNvCxnSpPr>
            <a:cxnSpLocks/>
            <a:endCxn id="17" idx="2"/>
          </p:cNvCxnSpPr>
          <p:nvPr/>
        </p:nvCxnSpPr>
        <p:spPr>
          <a:xfrm flipH="1">
            <a:off x="800171" y="3508165"/>
            <a:ext cx="5592" cy="3118260"/>
          </a:xfrm>
          <a:prstGeom prst="line">
            <a:avLst/>
          </a:prstGeom>
          <a:ln w="53975"/>
        </p:spPr>
        <p:style>
          <a:lnRef idx="1">
            <a:schemeClr val="accent1"/>
          </a:lnRef>
          <a:fillRef idx="0">
            <a:schemeClr val="accent1"/>
          </a:fillRef>
          <a:effectRef idx="0">
            <a:schemeClr val="accent1"/>
          </a:effectRef>
          <a:fontRef idx="minor">
            <a:schemeClr val="tx1"/>
          </a:fontRef>
        </p:style>
      </p:cxnSp>
      <p:cxnSp>
        <p:nvCxnSpPr>
          <p:cNvPr id="6" name="Connecteur droit 5">
            <a:extLst>
              <a:ext uri="{FF2B5EF4-FFF2-40B4-BE49-F238E27FC236}">
                <a16:creationId xmlns:a16="http://schemas.microsoft.com/office/drawing/2014/main" id="{8C3A73E2-9514-4503-B2F7-B072667E1F95}"/>
              </a:ext>
            </a:extLst>
          </p:cNvPr>
          <p:cNvCxnSpPr>
            <a:cxnSpLocks/>
          </p:cNvCxnSpPr>
          <p:nvPr/>
        </p:nvCxnSpPr>
        <p:spPr>
          <a:xfrm flipH="1">
            <a:off x="3057672" y="3488566"/>
            <a:ext cx="22985" cy="3137859"/>
          </a:xfrm>
          <a:prstGeom prst="line">
            <a:avLst/>
          </a:prstGeom>
          <a:ln w="53975"/>
        </p:spPr>
        <p:style>
          <a:lnRef idx="1">
            <a:schemeClr val="accent1"/>
          </a:lnRef>
          <a:fillRef idx="0">
            <a:schemeClr val="accent1"/>
          </a:fillRef>
          <a:effectRef idx="0">
            <a:schemeClr val="accent1"/>
          </a:effectRef>
          <a:fontRef idx="minor">
            <a:schemeClr val="tx1"/>
          </a:fontRef>
        </p:style>
      </p:cxnSp>
      <p:cxnSp>
        <p:nvCxnSpPr>
          <p:cNvPr id="7" name="Connecteur droit 6">
            <a:extLst>
              <a:ext uri="{FF2B5EF4-FFF2-40B4-BE49-F238E27FC236}">
                <a16:creationId xmlns:a16="http://schemas.microsoft.com/office/drawing/2014/main" id="{101698AD-7B0F-496B-8793-0323E49F770A}"/>
              </a:ext>
            </a:extLst>
          </p:cNvPr>
          <p:cNvCxnSpPr>
            <a:cxnSpLocks/>
            <a:endCxn id="23" idx="0"/>
          </p:cNvCxnSpPr>
          <p:nvPr/>
        </p:nvCxnSpPr>
        <p:spPr>
          <a:xfrm>
            <a:off x="7707085" y="3543299"/>
            <a:ext cx="0" cy="2767164"/>
          </a:xfrm>
          <a:prstGeom prst="line">
            <a:avLst/>
          </a:prstGeom>
          <a:ln w="53975"/>
        </p:spPr>
        <p:style>
          <a:lnRef idx="1">
            <a:schemeClr val="accent1"/>
          </a:lnRef>
          <a:fillRef idx="0">
            <a:schemeClr val="accent1"/>
          </a:fillRef>
          <a:effectRef idx="0">
            <a:schemeClr val="accent1"/>
          </a:effectRef>
          <a:fontRef idx="minor">
            <a:schemeClr val="tx1"/>
          </a:fontRef>
        </p:style>
      </p:cxnSp>
      <p:cxnSp>
        <p:nvCxnSpPr>
          <p:cNvPr id="8" name="Connecteur droit 7">
            <a:extLst>
              <a:ext uri="{FF2B5EF4-FFF2-40B4-BE49-F238E27FC236}">
                <a16:creationId xmlns:a16="http://schemas.microsoft.com/office/drawing/2014/main" id="{D789794D-D0CA-41FA-B611-8B50EBBDB806}"/>
              </a:ext>
            </a:extLst>
          </p:cNvPr>
          <p:cNvCxnSpPr>
            <a:cxnSpLocks/>
          </p:cNvCxnSpPr>
          <p:nvPr/>
        </p:nvCxnSpPr>
        <p:spPr>
          <a:xfrm>
            <a:off x="10178142" y="3522016"/>
            <a:ext cx="38248" cy="2899536"/>
          </a:xfrm>
          <a:prstGeom prst="line">
            <a:avLst/>
          </a:prstGeom>
          <a:ln w="53975"/>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9593F55C-3959-4C8D-B297-B5D697A692EA}"/>
              </a:ext>
            </a:extLst>
          </p:cNvPr>
          <p:cNvSpPr txBox="1"/>
          <p:nvPr/>
        </p:nvSpPr>
        <p:spPr>
          <a:xfrm>
            <a:off x="9612385" y="3304349"/>
            <a:ext cx="1094008" cy="307777"/>
          </a:xfrm>
          <a:prstGeom prst="rect">
            <a:avLst/>
          </a:prstGeom>
          <a:solidFill>
            <a:schemeClr val="bg2">
              <a:lumMod val="5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 OCTOBRE</a:t>
            </a:r>
          </a:p>
        </p:txBody>
      </p:sp>
      <p:sp>
        <p:nvSpPr>
          <p:cNvPr id="11" name="ZoneTexte 10">
            <a:extLst>
              <a:ext uri="{FF2B5EF4-FFF2-40B4-BE49-F238E27FC236}">
                <a16:creationId xmlns:a16="http://schemas.microsoft.com/office/drawing/2014/main" id="{62677785-DD0C-4009-86E0-A17B9D8F0D8C}"/>
              </a:ext>
            </a:extLst>
          </p:cNvPr>
          <p:cNvSpPr txBox="1"/>
          <p:nvPr/>
        </p:nvSpPr>
        <p:spPr>
          <a:xfrm>
            <a:off x="7162347" y="3320116"/>
            <a:ext cx="1110495" cy="307777"/>
          </a:xfrm>
          <a:prstGeom prst="rect">
            <a:avLst/>
          </a:prstGeom>
          <a:solidFill>
            <a:schemeClr val="tx2">
              <a:lumMod val="40000"/>
              <a:lumOff val="6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 septembre</a:t>
            </a:r>
          </a:p>
        </p:txBody>
      </p:sp>
      <p:sp>
        <p:nvSpPr>
          <p:cNvPr id="12" name="ZoneTexte 11">
            <a:extLst>
              <a:ext uri="{FF2B5EF4-FFF2-40B4-BE49-F238E27FC236}">
                <a16:creationId xmlns:a16="http://schemas.microsoft.com/office/drawing/2014/main" id="{78B5FE63-EF2D-4C5F-8261-73A6AE4D9E02}"/>
              </a:ext>
            </a:extLst>
          </p:cNvPr>
          <p:cNvSpPr txBox="1"/>
          <p:nvPr/>
        </p:nvSpPr>
        <p:spPr>
          <a:xfrm>
            <a:off x="2623457" y="3304350"/>
            <a:ext cx="914397" cy="307777"/>
          </a:xfrm>
          <a:prstGeom prst="rect">
            <a:avLst/>
          </a:prstGeom>
          <a:solidFill>
            <a:schemeClr val="accent2"/>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 AVRIL</a:t>
            </a:r>
          </a:p>
        </p:txBody>
      </p:sp>
      <p:sp>
        <p:nvSpPr>
          <p:cNvPr id="13" name="ZoneTexte 12">
            <a:extLst>
              <a:ext uri="{FF2B5EF4-FFF2-40B4-BE49-F238E27FC236}">
                <a16:creationId xmlns:a16="http://schemas.microsoft.com/office/drawing/2014/main" id="{44925269-C740-4B73-A251-9BECA9AAA2F6}"/>
              </a:ext>
            </a:extLst>
          </p:cNvPr>
          <p:cNvSpPr txBox="1"/>
          <p:nvPr/>
        </p:nvSpPr>
        <p:spPr>
          <a:xfrm>
            <a:off x="359072" y="3304350"/>
            <a:ext cx="1110499" cy="307777"/>
          </a:xfrm>
          <a:prstGeom prst="rect">
            <a:avLst/>
          </a:prstGeom>
          <a:solidFill>
            <a:schemeClr val="accent1">
              <a:lumMod val="60000"/>
              <a:lumOff val="4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 février</a:t>
            </a:r>
          </a:p>
        </p:txBody>
      </p:sp>
      <p:sp>
        <p:nvSpPr>
          <p:cNvPr id="3" name="Flèche : double flèche horizontale 2">
            <a:extLst>
              <a:ext uri="{FF2B5EF4-FFF2-40B4-BE49-F238E27FC236}">
                <a16:creationId xmlns:a16="http://schemas.microsoft.com/office/drawing/2014/main" id="{5B8EBC44-82E8-4F34-AAE0-B1DE693FB0D2}"/>
              </a:ext>
            </a:extLst>
          </p:cNvPr>
          <p:cNvSpPr/>
          <p:nvPr/>
        </p:nvSpPr>
        <p:spPr>
          <a:xfrm>
            <a:off x="805763" y="4122698"/>
            <a:ext cx="10822713" cy="143198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rPr>
              <a:t>ANNEE 2025 – EXERCICE DU 01 JANVIER AU 31 DECEMBRE –</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5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rPr>
              <a:t>Devis 80 000€</a:t>
            </a:r>
          </a:p>
        </p:txBody>
      </p:sp>
      <p:sp>
        <p:nvSpPr>
          <p:cNvPr id="14" name="Rectangle 13">
            <a:extLst>
              <a:ext uri="{FF2B5EF4-FFF2-40B4-BE49-F238E27FC236}">
                <a16:creationId xmlns:a16="http://schemas.microsoft.com/office/drawing/2014/main" id="{B9D21CEF-837C-4562-9AB0-FD64A13ACCC5}"/>
              </a:ext>
            </a:extLst>
          </p:cNvPr>
          <p:cNvSpPr/>
          <p:nvPr/>
        </p:nvSpPr>
        <p:spPr>
          <a:xfrm>
            <a:off x="195943" y="135559"/>
            <a:ext cx="11604171" cy="81149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Article 14-1 de la loi juillet 1965</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exigibilité des appels de provisions de charges pour travaux </a:t>
            </a:r>
          </a:p>
        </p:txBody>
      </p:sp>
      <p:sp>
        <p:nvSpPr>
          <p:cNvPr id="15" name="ZoneTexte 14">
            <a:extLst>
              <a:ext uri="{FF2B5EF4-FFF2-40B4-BE49-F238E27FC236}">
                <a16:creationId xmlns:a16="http://schemas.microsoft.com/office/drawing/2014/main" id="{E1FD0862-C0D6-494B-82B0-6379A4F1BC24}"/>
              </a:ext>
            </a:extLst>
          </p:cNvPr>
          <p:cNvSpPr txBox="1"/>
          <p:nvPr/>
        </p:nvSpPr>
        <p:spPr>
          <a:xfrm>
            <a:off x="4887389" y="3341901"/>
            <a:ext cx="914397" cy="307777"/>
          </a:xfrm>
          <a:prstGeom prst="rect">
            <a:avLst/>
          </a:prstGeom>
          <a:solidFill>
            <a:schemeClr val="accent6">
              <a:lumMod val="40000"/>
              <a:lumOff val="6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 juin</a:t>
            </a:r>
          </a:p>
        </p:txBody>
      </p:sp>
      <p:cxnSp>
        <p:nvCxnSpPr>
          <p:cNvPr id="16" name="Connecteur droit 15">
            <a:extLst>
              <a:ext uri="{FF2B5EF4-FFF2-40B4-BE49-F238E27FC236}">
                <a16:creationId xmlns:a16="http://schemas.microsoft.com/office/drawing/2014/main" id="{0B1E9FE2-D91A-4C1E-8CE8-DE8CEB021B39}"/>
              </a:ext>
            </a:extLst>
          </p:cNvPr>
          <p:cNvCxnSpPr>
            <a:cxnSpLocks/>
          </p:cNvCxnSpPr>
          <p:nvPr/>
        </p:nvCxnSpPr>
        <p:spPr>
          <a:xfrm>
            <a:off x="5293210" y="3649678"/>
            <a:ext cx="0" cy="2771874"/>
          </a:xfrm>
          <a:prstGeom prst="line">
            <a:avLst/>
          </a:prstGeom>
          <a:ln w="53975"/>
        </p:spPr>
        <p:style>
          <a:lnRef idx="1">
            <a:schemeClr val="accent1"/>
          </a:lnRef>
          <a:fillRef idx="0">
            <a:schemeClr val="accent1"/>
          </a:fillRef>
          <a:effectRef idx="0">
            <a:schemeClr val="accent1"/>
          </a:effectRef>
          <a:fontRef idx="minor">
            <a:schemeClr val="tx1"/>
          </a:fontRef>
        </p:style>
      </p:cxnSp>
      <p:sp>
        <p:nvSpPr>
          <p:cNvPr id="17" name="ZoneTexte 16">
            <a:extLst>
              <a:ext uri="{FF2B5EF4-FFF2-40B4-BE49-F238E27FC236}">
                <a16:creationId xmlns:a16="http://schemas.microsoft.com/office/drawing/2014/main" id="{7F207C5E-2B75-428C-9637-E9443286161F}"/>
              </a:ext>
            </a:extLst>
          </p:cNvPr>
          <p:cNvSpPr txBox="1"/>
          <p:nvPr/>
        </p:nvSpPr>
        <p:spPr>
          <a:xfrm>
            <a:off x="244921" y="6318648"/>
            <a:ext cx="1110499" cy="307777"/>
          </a:xfrm>
          <a:prstGeom prst="rect">
            <a:avLst/>
          </a:prstGeom>
          <a:solidFill>
            <a:schemeClr val="accent1">
              <a:lumMod val="60000"/>
              <a:lumOff val="4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20 000€</a:t>
            </a:r>
          </a:p>
        </p:txBody>
      </p:sp>
      <p:sp>
        <p:nvSpPr>
          <p:cNvPr id="21" name="ZoneTexte 20">
            <a:extLst>
              <a:ext uri="{FF2B5EF4-FFF2-40B4-BE49-F238E27FC236}">
                <a16:creationId xmlns:a16="http://schemas.microsoft.com/office/drawing/2014/main" id="{F08CF3C0-61EB-4B3E-BD8B-62B76506498B}"/>
              </a:ext>
            </a:extLst>
          </p:cNvPr>
          <p:cNvSpPr txBox="1"/>
          <p:nvPr/>
        </p:nvSpPr>
        <p:spPr>
          <a:xfrm>
            <a:off x="2489450" y="6293625"/>
            <a:ext cx="1110498" cy="307777"/>
          </a:xfrm>
          <a:prstGeom prst="rect">
            <a:avLst/>
          </a:prstGeom>
          <a:solidFill>
            <a:schemeClr val="accent2"/>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10 000€</a:t>
            </a:r>
          </a:p>
        </p:txBody>
      </p:sp>
      <p:sp>
        <p:nvSpPr>
          <p:cNvPr id="22" name="ZoneTexte 21">
            <a:extLst>
              <a:ext uri="{FF2B5EF4-FFF2-40B4-BE49-F238E27FC236}">
                <a16:creationId xmlns:a16="http://schemas.microsoft.com/office/drawing/2014/main" id="{99087827-BC3B-4AD1-84A2-7858C4BDA3FA}"/>
              </a:ext>
            </a:extLst>
          </p:cNvPr>
          <p:cNvSpPr txBox="1"/>
          <p:nvPr/>
        </p:nvSpPr>
        <p:spPr>
          <a:xfrm>
            <a:off x="4836011" y="6321624"/>
            <a:ext cx="1110495" cy="307777"/>
          </a:xfrm>
          <a:prstGeom prst="rect">
            <a:avLst/>
          </a:prstGeom>
          <a:solidFill>
            <a:schemeClr val="accent6">
              <a:lumMod val="40000"/>
              <a:lumOff val="6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15 000€</a:t>
            </a:r>
          </a:p>
        </p:txBody>
      </p:sp>
      <p:sp>
        <p:nvSpPr>
          <p:cNvPr id="23" name="ZoneTexte 22">
            <a:extLst>
              <a:ext uri="{FF2B5EF4-FFF2-40B4-BE49-F238E27FC236}">
                <a16:creationId xmlns:a16="http://schemas.microsoft.com/office/drawing/2014/main" id="{7BDEF94E-FE0E-4DB8-8E49-72A902783147}"/>
              </a:ext>
            </a:extLst>
          </p:cNvPr>
          <p:cNvSpPr txBox="1"/>
          <p:nvPr/>
        </p:nvSpPr>
        <p:spPr>
          <a:xfrm>
            <a:off x="7151837" y="6310463"/>
            <a:ext cx="1110495" cy="307777"/>
          </a:xfrm>
          <a:prstGeom prst="rect">
            <a:avLst/>
          </a:prstGeom>
          <a:solidFill>
            <a:schemeClr val="tx2">
              <a:lumMod val="40000"/>
              <a:lumOff val="6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20 000€</a:t>
            </a:r>
          </a:p>
        </p:txBody>
      </p:sp>
      <p:sp>
        <p:nvSpPr>
          <p:cNvPr id="24" name="ZoneTexte 23">
            <a:extLst>
              <a:ext uri="{FF2B5EF4-FFF2-40B4-BE49-F238E27FC236}">
                <a16:creationId xmlns:a16="http://schemas.microsoft.com/office/drawing/2014/main" id="{CEF69195-3C87-4B39-A603-7133F1537B10}"/>
              </a:ext>
            </a:extLst>
          </p:cNvPr>
          <p:cNvSpPr txBox="1"/>
          <p:nvPr/>
        </p:nvSpPr>
        <p:spPr>
          <a:xfrm>
            <a:off x="9612384" y="6267664"/>
            <a:ext cx="1208013" cy="307777"/>
          </a:xfrm>
          <a:prstGeom prst="rect">
            <a:avLst/>
          </a:prstGeom>
          <a:solidFill>
            <a:schemeClr val="bg2">
              <a:lumMod val="5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15 000€</a:t>
            </a:r>
          </a:p>
        </p:txBody>
      </p:sp>
      <p:sp>
        <p:nvSpPr>
          <p:cNvPr id="26" name="ZoneTexte 25">
            <a:extLst>
              <a:ext uri="{FF2B5EF4-FFF2-40B4-BE49-F238E27FC236}">
                <a16:creationId xmlns:a16="http://schemas.microsoft.com/office/drawing/2014/main" id="{8EEB1562-5878-47C9-80F8-8C0AF896C212}"/>
              </a:ext>
            </a:extLst>
          </p:cNvPr>
          <p:cNvSpPr txBox="1"/>
          <p:nvPr/>
        </p:nvSpPr>
        <p:spPr>
          <a:xfrm>
            <a:off x="289869" y="5744674"/>
            <a:ext cx="1110499" cy="307777"/>
          </a:xfrm>
          <a:prstGeom prst="rect">
            <a:avLst/>
          </a:prstGeom>
          <a:solidFill>
            <a:schemeClr val="accent1">
              <a:lumMod val="60000"/>
              <a:lumOff val="4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25%</a:t>
            </a:r>
          </a:p>
        </p:txBody>
      </p:sp>
      <p:sp>
        <p:nvSpPr>
          <p:cNvPr id="27" name="ZoneTexte 26">
            <a:extLst>
              <a:ext uri="{FF2B5EF4-FFF2-40B4-BE49-F238E27FC236}">
                <a16:creationId xmlns:a16="http://schemas.microsoft.com/office/drawing/2014/main" id="{FCE23BB9-1CCD-4F3A-86E7-9E1C3CF46959}"/>
              </a:ext>
            </a:extLst>
          </p:cNvPr>
          <p:cNvSpPr txBox="1"/>
          <p:nvPr/>
        </p:nvSpPr>
        <p:spPr>
          <a:xfrm>
            <a:off x="2459789" y="5759004"/>
            <a:ext cx="1110498" cy="307777"/>
          </a:xfrm>
          <a:prstGeom prst="rect">
            <a:avLst/>
          </a:prstGeom>
          <a:solidFill>
            <a:schemeClr val="accent2"/>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12,5%</a:t>
            </a:r>
          </a:p>
        </p:txBody>
      </p:sp>
      <p:sp>
        <p:nvSpPr>
          <p:cNvPr id="28" name="ZoneTexte 27">
            <a:extLst>
              <a:ext uri="{FF2B5EF4-FFF2-40B4-BE49-F238E27FC236}">
                <a16:creationId xmlns:a16="http://schemas.microsoft.com/office/drawing/2014/main" id="{86FC3425-BCBC-4A0A-818B-3EAE6A71F3BA}"/>
              </a:ext>
            </a:extLst>
          </p:cNvPr>
          <p:cNvSpPr txBox="1"/>
          <p:nvPr/>
        </p:nvSpPr>
        <p:spPr>
          <a:xfrm>
            <a:off x="4805815" y="5673413"/>
            <a:ext cx="1110495" cy="307777"/>
          </a:xfrm>
          <a:prstGeom prst="rect">
            <a:avLst/>
          </a:prstGeom>
          <a:solidFill>
            <a:schemeClr val="accent6">
              <a:lumMod val="40000"/>
              <a:lumOff val="6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18,75%</a:t>
            </a:r>
          </a:p>
        </p:txBody>
      </p:sp>
      <p:sp>
        <p:nvSpPr>
          <p:cNvPr id="29" name="ZoneTexte 28">
            <a:extLst>
              <a:ext uri="{FF2B5EF4-FFF2-40B4-BE49-F238E27FC236}">
                <a16:creationId xmlns:a16="http://schemas.microsoft.com/office/drawing/2014/main" id="{E8271794-E5A9-436B-8A84-98ED60511B29}"/>
              </a:ext>
            </a:extLst>
          </p:cNvPr>
          <p:cNvSpPr txBox="1"/>
          <p:nvPr/>
        </p:nvSpPr>
        <p:spPr>
          <a:xfrm>
            <a:off x="7209019" y="5700122"/>
            <a:ext cx="1110495" cy="307777"/>
          </a:xfrm>
          <a:prstGeom prst="rect">
            <a:avLst/>
          </a:prstGeom>
          <a:solidFill>
            <a:schemeClr val="tx2">
              <a:lumMod val="40000"/>
              <a:lumOff val="6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25%</a:t>
            </a:r>
          </a:p>
        </p:txBody>
      </p:sp>
      <p:sp>
        <p:nvSpPr>
          <p:cNvPr id="30" name="ZoneTexte 29">
            <a:extLst>
              <a:ext uri="{FF2B5EF4-FFF2-40B4-BE49-F238E27FC236}">
                <a16:creationId xmlns:a16="http://schemas.microsoft.com/office/drawing/2014/main" id="{688DCB3C-1AE4-4BEC-9E7B-F099A4A03B04}"/>
              </a:ext>
            </a:extLst>
          </p:cNvPr>
          <p:cNvSpPr txBox="1"/>
          <p:nvPr/>
        </p:nvSpPr>
        <p:spPr>
          <a:xfrm>
            <a:off x="9589764" y="5713477"/>
            <a:ext cx="1208013" cy="307777"/>
          </a:xfrm>
          <a:prstGeom prst="rect">
            <a:avLst/>
          </a:prstGeom>
          <a:solidFill>
            <a:schemeClr val="bg2">
              <a:lumMod val="5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18,75%</a:t>
            </a:r>
          </a:p>
        </p:txBody>
      </p:sp>
      <p:sp>
        <p:nvSpPr>
          <p:cNvPr id="25" name="Flèche : droite 24">
            <a:extLst>
              <a:ext uri="{FF2B5EF4-FFF2-40B4-BE49-F238E27FC236}">
                <a16:creationId xmlns:a16="http://schemas.microsoft.com/office/drawing/2014/main" id="{3ADCA405-CEA4-4ADC-BFED-A45B9BCCCEEA}"/>
              </a:ext>
            </a:extLst>
          </p:cNvPr>
          <p:cNvSpPr/>
          <p:nvPr/>
        </p:nvSpPr>
        <p:spPr>
          <a:xfrm>
            <a:off x="1959263" y="3873370"/>
            <a:ext cx="8745648" cy="532091"/>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white"/>
                </a:solidFill>
                <a:effectLst/>
                <a:uLnTx/>
                <a:uFillTx/>
                <a:latin typeface="Calibri" panose="020F0502020204030204"/>
                <a:ea typeface="+mn-ea"/>
                <a:cs typeface="+mn-cs"/>
              </a:rPr>
              <a:t>E X I G I B I L I T E</a:t>
            </a:r>
          </a:p>
        </p:txBody>
      </p:sp>
      <p:pic>
        <p:nvPicPr>
          <p:cNvPr id="4" name="Image 3">
            <a:extLst>
              <a:ext uri="{FF2B5EF4-FFF2-40B4-BE49-F238E27FC236}">
                <a16:creationId xmlns:a16="http://schemas.microsoft.com/office/drawing/2014/main" id="{7E2BE5F0-77E7-06E2-CBE3-A04B7056F0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33778" y="221166"/>
            <a:ext cx="653637" cy="640283"/>
          </a:xfrm>
          <a:prstGeom prst="rect">
            <a:avLst/>
          </a:prstGeom>
        </p:spPr>
      </p:pic>
    </p:spTree>
    <p:extLst>
      <p:ext uri="{BB962C8B-B14F-4D97-AF65-F5344CB8AC3E}">
        <p14:creationId xmlns:p14="http://schemas.microsoft.com/office/powerpoint/2010/main" val="3466518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3" grpId="0" animBg="1"/>
      <p:bldP spid="15" grpId="0" animBg="1"/>
      <p:bldP spid="17" grpId="0" animBg="1"/>
      <p:bldP spid="21" grpId="0" animBg="1"/>
      <p:bldP spid="22" grpId="0" animBg="1"/>
      <p:bldP spid="23" grpId="0" animBg="1"/>
      <p:bldP spid="24" grpId="0" animBg="1"/>
      <p:bldP spid="26" grpId="0" animBg="1"/>
      <p:bldP spid="27" grpId="0" animBg="1"/>
      <p:bldP spid="28" grpId="0" animBg="1"/>
      <p:bldP spid="29" grpId="0" animBg="1"/>
      <p:bldP spid="30" grpId="0" animBg="1"/>
      <p:bldP spid="2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8642" y="228599"/>
            <a:ext cx="11968681" cy="6629401"/>
          </a:xfrm>
          <a:solidFill>
            <a:schemeClr val="accent6">
              <a:lumMod val="20000"/>
              <a:lumOff val="80000"/>
            </a:schemeClr>
          </a:solidFill>
        </p:spPr>
        <p:txBody>
          <a:bodyPr>
            <a:noAutofit/>
          </a:bodyPr>
          <a:lstStyle/>
          <a:p>
            <a:br>
              <a:rPr lang="fr-FR" sz="1800" b="1" u="sng" dirty="0">
                <a:hlinkClick r:id="rId2">
                  <a:extLst>
                    <a:ext uri="{A12FA001-AC4F-418D-AE19-62706E023703}">
                      <ahyp:hlinkClr xmlns:ahyp="http://schemas.microsoft.com/office/drawing/2018/hyperlinkcolor" val="tx"/>
                    </a:ext>
                  </a:extLst>
                </a:hlinkClick>
              </a:rPr>
            </a:br>
            <a:br>
              <a:rPr lang="fr-FR" sz="1600" b="1" dirty="0"/>
            </a:br>
            <a:br>
              <a:rPr lang="fr-FR" sz="1600" b="1" dirty="0"/>
            </a:br>
            <a:br>
              <a:rPr lang="fr-FR" sz="2800" b="1" dirty="0">
                <a:solidFill>
                  <a:srgbClr val="0070C0"/>
                </a:solidFill>
              </a:rPr>
            </a:br>
            <a:br>
              <a:rPr lang="fr-FR" sz="2000" dirty="0"/>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solidFill>
                  <a:srgbClr val="7030A0"/>
                </a:solidFill>
              </a:rPr>
            </a:br>
            <a:br>
              <a:rPr lang="fr-FR" sz="2000" b="1" dirty="0"/>
            </a:br>
            <a:br>
              <a:rPr lang="fr-FR" sz="2000" b="1" dirty="0">
                <a:solidFill>
                  <a:srgbClr val="FF0000"/>
                </a:solidFill>
              </a:rPr>
            </a:br>
            <a:endParaRPr lang="fr-FR" sz="1600" b="1" dirty="0">
              <a:solidFill>
                <a:srgbClr val="FF0000"/>
              </a:solidFill>
            </a:endParaRPr>
          </a:p>
        </p:txBody>
      </p:sp>
      <p:cxnSp>
        <p:nvCxnSpPr>
          <p:cNvPr id="5" name="Connecteur droit 4">
            <a:extLst>
              <a:ext uri="{FF2B5EF4-FFF2-40B4-BE49-F238E27FC236}">
                <a16:creationId xmlns:a16="http://schemas.microsoft.com/office/drawing/2014/main" id="{06515844-87AA-4916-BA44-B6E50847B4A0}"/>
              </a:ext>
            </a:extLst>
          </p:cNvPr>
          <p:cNvCxnSpPr>
            <a:cxnSpLocks/>
          </p:cNvCxnSpPr>
          <p:nvPr/>
        </p:nvCxnSpPr>
        <p:spPr>
          <a:xfrm flipH="1">
            <a:off x="881315" y="1509661"/>
            <a:ext cx="22985" cy="2417183"/>
          </a:xfrm>
          <a:prstGeom prst="line">
            <a:avLst/>
          </a:prstGeom>
          <a:ln w="53975"/>
        </p:spPr>
        <p:style>
          <a:lnRef idx="1">
            <a:schemeClr val="accent1"/>
          </a:lnRef>
          <a:fillRef idx="0">
            <a:schemeClr val="accent1"/>
          </a:fillRef>
          <a:effectRef idx="0">
            <a:schemeClr val="accent1"/>
          </a:effectRef>
          <a:fontRef idx="minor">
            <a:schemeClr val="tx1"/>
          </a:fontRef>
        </p:style>
      </p:cxnSp>
      <p:cxnSp>
        <p:nvCxnSpPr>
          <p:cNvPr id="6" name="Connecteur droit 5">
            <a:extLst>
              <a:ext uri="{FF2B5EF4-FFF2-40B4-BE49-F238E27FC236}">
                <a16:creationId xmlns:a16="http://schemas.microsoft.com/office/drawing/2014/main" id="{8C3A73E2-9514-4503-B2F7-B072667E1F95}"/>
              </a:ext>
            </a:extLst>
          </p:cNvPr>
          <p:cNvCxnSpPr>
            <a:cxnSpLocks/>
          </p:cNvCxnSpPr>
          <p:nvPr/>
        </p:nvCxnSpPr>
        <p:spPr>
          <a:xfrm>
            <a:off x="2986571" y="1452300"/>
            <a:ext cx="32427" cy="2463234"/>
          </a:xfrm>
          <a:prstGeom prst="line">
            <a:avLst/>
          </a:prstGeom>
          <a:ln w="53975"/>
        </p:spPr>
        <p:style>
          <a:lnRef idx="1">
            <a:schemeClr val="accent1"/>
          </a:lnRef>
          <a:fillRef idx="0">
            <a:schemeClr val="accent1"/>
          </a:fillRef>
          <a:effectRef idx="0">
            <a:schemeClr val="accent1"/>
          </a:effectRef>
          <a:fontRef idx="minor">
            <a:schemeClr val="tx1"/>
          </a:fontRef>
        </p:style>
      </p:cxnSp>
      <p:cxnSp>
        <p:nvCxnSpPr>
          <p:cNvPr id="7" name="Connecteur droit 6">
            <a:extLst>
              <a:ext uri="{FF2B5EF4-FFF2-40B4-BE49-F238E27FC236}">
                <a16:creationId xmlns:a16="http://schemas.microsoft.com/office/drawing/2014/main" id="{101698AD-7B0F-496B-8793-0323E49F770A}"/>
              </a:ext>
            </a:extLst>
          </p:cNvPr>
          <p:cNvCxnSpPr>
            <a:cxnSpLocks/>
            <a:endCxn id="23" idx="0"/>
          </p:cNvCxnSpPr>
          <p:nvPr/>
        </p:nvCxnSpPr>
        <p:spPr>
          <a:xfrm>
            <a:off x="7614903" y="1591482"/>
            <a:ext cx="26829" cy="2027585"/>
          </a:xfrm>
          <a:prstGeom prst="line">
            <a:avLst/>
          </a:prstGeom>
          <a:ln w="53975"/>
        </p:spPr>
        <p:style>
          <a:lnRef idx="1">
            <a:schemeClr val="accent1"/>
          </a:lnRef>
          <a:fillRef idx="0">
            <a:schemeClr val="accent1"/>
          </a:fillRef>
          <a:effectRef idx="0">
            <a:schemeClr val="accent1"/>
          </a:effectRef>
          <a:fontRef idx="minor">
            <a:schemeClr val="tx1"/>
          </a:fontRef>
        </p:style>
      </p:cxnSp>
      <p:cxnSp>
        <p:nvCxnSpPr>
          <p:cNvPr id="8" name="Connecteur droit 7">
            <a:extLst>
              <a:ext uri="{FF2B5EF4-FFF2-40B4-BE49-F238E27FC236}">
                <a16:creationId xmlns:a16="http://schemas.microsoft.com/office/drawing/2014/main" id="{D789794D-D0CA-41FA-B611-8B50EBBDB806}"/>
              </a:ext>
            </a:extLst>
          </p:cNvPr>
          <p:cNvCxnSpPr>
            <a:cxnSpLocks/>
          </p:cNvCxnSpPr>
          <p:nvPr/>
        </p:nvCxnSpPr>
        <p:spPr>
          <a:xfrm>
            <a:off x="10169827" y="1561590"/>
            <a:ext cx="16593" cy="3066331"/>
          </a:xfrm>
          <a:prstGeom prst="line">
            <a:avLst/>
          </a:prstGeom>
          <a:ln w="53975"/>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9593F55C-3959-4C8D-B297-B5D697A692EA}"/>
              </a:ext>
            </a:extLst>
          </p:cNvPr>
          <p:cNvSpPr txBox="1"/>
          <p:nvPr/>
        </p:nvSpPr>
        <p:spPr>
          <a:xfrm>
            <a:off x="9622823" y="1273412"/>
            <a:ext cx="1094008" cy="307777"/>
          </a:xfrm>
          <a:prstGeom prst="rect">
            <a:avLst/>
          </a:prstGeom>
          <a:solidFill>
            <a:schemeClr val="bg2">
              <a:lumMod val="5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 OCTOBRE</a:t>
            </a:r>
          </a:p>
        </p:txBody>
      </p:sp>
      <p:sp>
        <p:nvSpPr>
          <p:cNvPr id="11" name="ZoneTexte 10">
            <a:extLst>
              <a:ext uri="{FF2B5EF4-FFF2-40B4-BE49-F238E27FC236}">
                <a16:creationId xmlns:a16="http://schemas.microsoft.com/office/drawing/2014/main" id="{62677785-DD0C-4009-86E0-A17B9D8F0D8C}"/>
              </a:ext>
            </a:extLst>
          </p:cNvPr>
          <p:cNvSpPr txBox="1"/>
          <p:nvPr/>
        </p:nvSpPr>
        <p:spPr>
          <a:xfrm>
            <a:off x="7151837" y="1273412"/>
            <a:ext cx="1110495" cy="307777"/>
          </a:xfrm>
          <a:prstGeom prst="rect">
            <a:avLst/>
          </a:prstGeom>
          <a:solidFill>
            <a:schemeClr val="tx2">
              <a:lumMod val="40000"/>
              <a:lumOff val="6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 septembre</a:t>
            </a:r>
          </a:p>
        </p:txBody>
      </p:sp>
      <p:sp>
        <p:nvSpPr>
          <p:cNvPr id="12" name="ZoneTexte 11">
            <a:extLst>
              <a:ext uri="{FF2B5EF4-FFF2-40B4-BE49-F238E27FC236}">
                <a16:creationId xmlns:a16="http://schemas.microsoft.com/office/drawing/2014/main" id="{78B5FE63-EF2D-4C5F-8261-73A6AE4D9E02}"/>
              </a:ext>
            </a:extLst>
          </p:cNvPr>
          <p:cNvSpPr txBox="1"/>
          <p:nvPr/>
        </p:nvSpPr>
        <p:spPr>
          <a:xfrm>
            <a:off x="2489450" y="1298412"/>
            <a:ext cx="914397" cy="307777"/>
          </a:xfrm>
          <a:prstGeom prst="rect">
            <a:avLst/>
          </a:prstGeom>
          <a:solidFill>
            <a:schemeClr val="accent2"/>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 AVRIL</a:t>
            </a:r>
          </a:p>
        </p:txBody>
      </p:sp>
      <p:sp>
        <p:nvSpPr>
          <p:cNvPr id="13" name="ZoneTexte 12">
            <a:extLst>
              <a:ext uri="{FF2B5EF4-FFF2-40B4-BE49-F238E27FC236}">
                <a16:creationId xmlns:a16="http://schemas.microsoft.com/office/drawing/2014/main" id="{44925269-C740-4B73-A251-9BECA9AAA2F6}"/>
              </a:ext>
            </a:extLst>
          </p:cNvPr>
          <p:cNvSpPr txBox="1"/>
          <p:nvPr/>
        </p:nvSpPr>
        <p:spPr>
          <a:xfrm>
            <a:off x="424387" y="1253813"/>
            <a:ext cx="1110499" cy="307777"/>
          </a:xfrm>
          <a:prstGeom prst="rect">
            <a:avLst/>
          </a:prstGeom>
          <a:solidFill>
            <a:schemeClr val="accent1">
              <a:lumMod val="60000"/>
              <a:lumOff val="4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 février</a:t>
            </a:r>
          </a:p>
        </p:txBody>
      </p:sp>
      <p:sp>
        <p:nvSpPr>
          <p:cNvPr id="14" name="Rectangle 13">
            <a:extLst>
              <a:ext uri="{FF2B5EF4-FFF2-40B4-BE49-F238E27FC236}">
                <a16:creationId xmlns:a16="http://schemas.microsoft.com/office/drawing/2014/main" id="{B9D21CEF-837C-4562-9AB0-FD64A13ACCC5}"/>
              </a:ext>
            </a:extLst>
          </p:cNvPr>
          <p:cNvSpPr/>
          <p:nvPr/>
        </p:nvSpPr>
        <p:spPr>
          <a:xfrm>
            <a:off x="195943" y="135559"/>
            <a:ext cx="11604171" cy="81149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Article 14-1 de la loi juillet 1965</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exigibilité des appels de provisions de charges pour travaux </a:t>
            </a:r>
          </a:p>
        </p:txBody>
      </p:sp>
      <p:sp>
        <p:nvSpPr>
          <p:cNvPr id="15" name="ZoneTexte 14">
            <a:extLst>
              <a:ext uri="{FF2B5EF4-FFF2-40B4-BE49-F238E27FC236}">
                <a16:creationId xmlns:a16="http://schemas.microsoft.com/office/drawing/2014/main" id="{E1FD0862-C0D6-494B-82B0-6379A4F1BC24}"/>
              </a:ext>
            </a:extLst>
          </p:cNvPr>
          <p:cNvSpPr txBox="1"/>
          <p:nvPr/>
        </p:nvSpPr>
        <p:spPr>
          <a:xfrm>
            <a:off x="4836011" y="1298412"/>
            <a:ext cx="914397" cy="307777"/>
          </a:xfrm>
          <a:prstGeom prst="rect">
            <a:avLst/>
          </a:prstGeom>
          <a:solidFill>
            <a:schemeClr val="accent6">
              <a:lumMod val="40000"/>
              <a:lumOff val="6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 juin</a:t>
            </a:r>
          </a:p>
        </p:txBody>
      </p:sp>
      <p:cxnSp>
        <p:nvCxnSpPr>
          <p:cNvPr id="16" name="Connecteur droit 15">
            <a:extLst>
              <a:ext uri="{FF2B5EF4-FFF2-40B4-BE49-F238E27FC236}">
                <a16:creationId xmlns:a16="http://schemas.microsoft.com/office/drawing/2014/main" id="{0B1E9FE2-D91A-4C1E-8CE8-DE8CEB021B39}"/>
              </a:ext>
            </a:extLst>
          </p:cNvPr>
          <p:cNvCxnSpPr>
            <a:cxnSpLocks/>
          </p:cNvCxnSpPr>
          <p:nvPr/>
        </p:nvCxnSpPr>
        <p:spPr>
          <a:xfrm>
            <a:off x="5299556" y="1584977"/>
            <a:ext cx="55413" cy="2015327"/>
          </a:xfrm>
          <a:prstGeom prst="line">
            <a:avLst/>
          </a:prstGeom>
          <a:ln w="53975"/>
        </p:spPr>
        <p:style>
          <a:lnRef idx="1">
            <a:schemeClr val="accent1"/>
          </a:lnRef>
          <a:fillRef idx="0">
            <a:schemeClr val="accent1"/>
          </a:fillRef>
          <a:effectRef idx="0">
            <a:schemeClr val="accent1"/>
          </a:effectRef>
          <a:fontRef idx="minor">
            <a:schemeClr val="tx1"/>
          </a:fontRef>
        </p:style>
      </p:cxnSp>
      <p:sp>
        <p:nvSpPr>
          <p:cNvPr id="17" name="ZoneTexte 16">
            <a:extLst>
              <a:ext uri="{FF2B5EF4-FFF2-40B4-BE49-F238E27FC236}">
                <a16:creationId xmlns:a16="http://schemas.microsoft.com/office/drawing/2014/main" id="{7F207C5E-2B75-428C-9637-E9443286161F}"/>
              </a:ext>
            </a:extLst>
          </p:cNvPr>
          <p:cNvSpPr txBox="1"/>
          <p:nvPr/>
        </p:nvSpPr>
        <p:spPr>
          <a:xfrm>
            <a:off x="420175" y="3607757"/>
            <a:ext cx="1110499" cy="307777"/>
          </a:xfrm>
          <a:prstGeom prst="rect">
            <a:avLst/>
          </a:prstGeom>
          <a:solidFill>
            <a:schemeClr val="accent1">
              <a:lumMod val="60000"/>
              <a:lumOff val="4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20 000€</a:t>
            </a:r>
          </a:p>
        </p:txBody>
      </p:sp>
      <p:sp>
        <p:nvSpPr>
          <p:cNvPr id="21" name="ZoneTexte 20">
            <a:extLst>
              <a:ext uri="{FF2B5EF4-FFF2-40B4-BE49-F238E27FC236}">
                <a16:creationId xmlns:a16="http://schemas.microsoft.com/office/drawing/2014/main" id="{F08CF3C0-61EB-4B3E-BD8B-62B76506498B}"/>
              </a:ext>
            </a:extLst>
          </p:cNvPr>
          <p:cNvSpPr txBox="1"/>
          <p:nvPr/>
        </p:nvSpPr>
        <p:spPr>
          <a:xfrm>
            <a:off x="2367232" y="3619067"/>
            <a:ext cx="1110498" cy="307777"/>
          </a:xfrm>
          <a:prstGeom prst="rect">
            <a:avLst/>
          </a:prstGeom>
          <a:solidFill>
            <a:schemeClr val="accent2"/>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10 000€</a:t>
            </a:r>
          </a:p>
        </p:txBody>
      </p:sp>
      <p:sp>
        <p:nvSpPr>
          <p:cNvPr id="22" name="ZoneTexte 21">
            <a:extLst>
              <a:ext uri="{FF2B5EF4-FFF2-40B4-BE49-F238E27FC236}">
                <a16:creationId xmlns:a16="http://schemas.microsoft.com/office/drawing/2014/main" id="{99087827-BC3B-4AD1-84A2-7858C4BDA3FA}"/>
              </a:ext>
            </a:extLst>
          </p:cNvPr>
          <p:cNvSpPr txBox="1"/>
          <p:nvPr/>
        </p:nvSpPr>
        <p:spPr>
          <a:xfrm>
            <a:off x="4704210" y="3621516"/>
            <a:ext cx="1110495" cy="307777"/>
          </a:xfrm>
          <a:prstGeom prst="rect">
            <a:avLst/>
          </a:prstGeom>
          <a:solidFill>
            <a:schemeClr val="accent6">
              <a:lumMod val="40000"/>
              <a:lumOff val="6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15 000€</a:t>
            </a:r>
          </a:p>
        </p:txBody>
      </p:sp>
      <p:sp>
        <p:nvSpPr>
          <p:cNvPr id="23" name="ZoneTexte 22">
            <a:extLst>
              <a:ext uri="{FF2B5EF4-FFF2-40B4-BE49-F238E27FC236}">
                <a16:creationId xmlns:a16="http://schemas.microsoft.com/office/drawing/2014/main" id="{7BDEF94E-FE0E-4DB8-8E49-72A902783147}"/>
              </a:ext>
            </a:extLst>
          </p:cNvPr>
          <p:cNvSpPr txBox="1"/>
          <p:nvPr/>
        </p:nvSpPr>
        <p:spPr>
          <a:xfrm>
            <a:off x="7086484" y="3619067"/>
            <a:ext cx="1110495" cy="307777"/>
          </a:xfrm>
          <a:prstGeom prst="rect">
            <a:avLst/>
          </a:prstGeom>
          <a:solidFill>
            <a:schemeClr val="tx2">
              <a:lumMod val="40000"/>
              <a:lumOff val="6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20 000€</a:t>
            </a:r>
          </a:p>
        </p:txBody>
      </p:sp>
      <p:sp>
        <p:nvSpPr>
          <p:cNvPr id="24" name="ZoneTexte 23">
            <a:extLst>
              <a:ext uri="{FF2B5EF4-FFF2-40B4-BE49-F238E27FC236}">
                <a16:creationId xmlns:a16="http://schemas.microsoft.com/office/drawing/2014/main" id="{CEF69195-3C87-4B39-A603-7133F1537B10}"/>
              </a:ext>
            </a:extLst>
          </p:cNvPr>
          <p:cNvSpPr txBox="1"/>
          <p:nvPr/>
        </p:nvSpPr>
        <p:spPr>
          <a:xfrm>
            <a:off x="9565820" y="3607757"/>
            <a:ext cx="1208013" cy="307777"/>
          </a:xfrm>
          <a:prstGeom prst="rect">
            <a:avLst/>
          </a:prstGeom>
          <a:solidFill>
            <a:schemeClr val="bg2">
              <a:lumMod val="5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15 000€</a:t>
            </a:r>
          </a:p>
        </p:txBody>
      </p:sp>
      <p:sp>
        <p:nvSpPr>
          <p:cNvPr id="26" name="ZoneTexte 25">
            <a:extLst>
              <a:ext uri="{FF2B5EF4-FFF2-40B4-BE49-F238E27FC236}">
                <a16:creationId xmlns:a16="http://schemas.microsoft.com/office/drawing/2014/main" id="{8EEB1562-5878-47C9-80F8-8C0AF896C212}"/>
              </a:ext>
            </a:extLst>
          </p:cNvPr>
          <p:cNvSpPr txBox="1"/>
          <p:nvPr/>
        </p:nvSpPr>
        <p:spPr>
          <a:xfrm>
            <a:off x="402181" y="3081517"/>
            <a:ext cx="1110499" cy="307777"/>
          </a:xfrm>
          <a:prstGeom prst="rect">
            <a:avLst/>
          </a:prstGeom>
          <a:solidFill>
            <a:schemeClr val="accent1">
              <a:lumMod val="60000"/>
              <a:lumOff val="4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25%</a:t>
            </a:r>
          </a:p>
        </p:txBody>
      </p:sp>
      <p:sp>
        <p:nvSpPr>
          <p:cNvPr id="27" name="ZoneTexte 26">
            <a:extLst>
              <a:ext uri="{FF2B5EF4-FFF2-40B4-BE49-F238E27FC236}">
                <a16:creationId xmlns:a16="http://schemas.microsoft.com/office/drawing/2014/main" id="{FCE23BB9-1CCD-4F3A-86E7-9E1C3CF46959}"/>
              </a:ext>
            </a:extLst>
          </p:cNvPr>
          <p:cNvSpPr txBox="1"/>
          <p:nvPr/>
        </p:nvSpPr>
        <p:spPr>
          <a:xfrm>
            <a:off x="2388860" y="3053356"/>
            <a:ext cx="1110498" cy="307777"/>
          </a:xfrm>
          <a:prstGeom prst="rect">
            <a:avLst/>
          </a:prstGeom>
          <a:solidFill>
            <a:schemeClr val="accent2"/>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12,5%</a:t>
            </a:r>
          </a:p>
        </p:txBody>
      </p:sp>
      <p:sp>
        <p:nvSpPr>
          <p:cNvPr id="28" name="ZoneTexte 27">
            <a:extLst>
              <a:ext uri="{FF2B5EF4-FFF2-40B4-BE49-F238E27FC236}">
                <a16:creationId xmlns:a16="http://schemas.microsoft.com/office/drawing/2014/main" id="{86FC3425-BCBC-4A0A-818B-3EAE6A71F3BA}"/>
              </a:ext>
            </a:extLst>
          </p:cNvPr>
          <p:cNvSpPr txBox="1"/>
          <p:nvPr/>
        </p:nvSpPr>
        <p:spPr>
          <a:xfrm>
            <a:off x="4731632" y="3061791"/>
            <a:ext cx="1110495" cy="307777"/>
          </a:xfrm>
          <a:prstGeom prst="rect">
            <a:avLst/>
          </a:prstGeom>
          <a:solidFill>
            <a:schemeClr val="accent6">
              <a:lumMod val="40000"/>
              <a:lumOff val="6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18,75%</a:t>
            </a:r>
          </a:p>
        </p:txBody>
      </p:sp>
      <p:sp>
        <p:nvSpPr>
          <p:cNvPr id="29" name="ZoneTexte 28">
            <a:extLst>
              <a:ext uri="{FF2B5EF4-FFF2-40B4-BE49-F238E27FC236}">
                <a16:creationId xmlns:a16="http://schemas.microsoft.com/office/drawing/2014/main" id="{E8271794-E5A9-436B-8A84-98ED60511B29}"/>
              </a:ext>
            </a:extLst>
          </p:cNvPr>
          <p:cNvSpPr txBox="1"/>
          <p:nvPr/>
        </p:nvSpPr>
        <p:spPr>
          <a:xfrm>
            <a:off x="7061868" y="3053356"/>
            <a:ext cx="1110495" cy="307777"/>
          </a:xfrm>
          <a:prstGeom prst="rect">
            <a:avLst/>
          </a:prstGeom>
          <a:solidFill>
            <a:schemeClr val="tx2">
              <a:lumMod val="40000"/>
              <a:lumOff val="6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25%</a:t>
            </a:r>
          </a:p>
        </p:txBody>
      </p:sp>
      <p:sp>
        <p:nvSpPr>
          <p:cNvPr id="30" name="ZoneTexte 29">
            <a:extLst>
              <a:ext uri="{FF2B5EF4-FFF2-40B4-BE49-F238E27FC236}">
                <a16:creationId xmlns:a16="http://schemas.microsoft.com/office/drawing/2014/main" id="{688DCB3C-1AE4-4BEC-9E7B-F099A4A03B04}"/>
              </a:ext>
            </a:extLst>
          </p:cNvPr>
          <p:cNvSpPr txBox="1"/>
          <p:nvPr/>
        </p:nvSpPr>
        <p:spPr>
          <a:xfrm>
            <a:off x="9615708" y="2932638"/>
            <a:ext cx="1208013" cy="307777"/>
          </a:xfrm>
          <a:prstGeom prst="rect">
            <a:avLst/>
          </a:prstGeom>
          <a:solidFill>
            <a:schemeClr val="bg2">
              <a:lumMod val="50000"/>
            </a:schemeClr>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panose="020F0502020204030204"/>
                <a:ea typeface="+mn-ea"/>
                <a:cs typeface="+mn-cs"/>
              </a:rPr>
              <a:t>18,75%</a:t>
            </a:r>
          </a:p>
        </p:txBody>
      </p:sp>
      <p:graphicFrame>
        <p:nvGraphicFramePr>
          <p:cNvPr id="31" name="Tableau 30">
            <a:extLst>
              <a:ext uri="{FF2B5EF4-FFF2-40B4-BE49-F238E27FC236}">
                <a16:creationId xmlns:a16="http://schemas.microsoft.com/office/drawing/2014/main" id="{EADB43DD-F454-4D53-8DDA-3000A5ED3319}"/>
              </a:ext>
            </a:extLst>
          </p:cNvPr>
          <p:cNvGraphicFramePr>
            <a:graphicFrameLocks noGrp="1"/>
          </p:cNvGraphicFramePr>
          <p:nvPr/>
        </p:nvGraphicFramePr>
        <p:xfrm>
          <a:off x="725841" y="4066026"/>
          <a:ext cx="10896461" cy="2798480"/>
        </p:xfrm>
        <a:graphic>
          <a:graphicData uri="http://schemas.openxmlformats.org/drawingml/2006/table">
            <a:tbl>
              <a:tblPr firstRow="1" bandRow="1">
                <a:tableStyleId>{F5AB1C69-6EDB-4FF4-983F-18BD219EF322}</a:tableStyleId>
              </a:tblPr>
              <a:tblGrid>
                <a:gridCol w="1372323">
                  <a:extLst>
                    <a:ext uri="{9D8B030D-6E8A-4147-A177-3AD203B41FA5}">
                      <a16:colId xmlns:a16="http://schemas.microsoft.com/office/drawing/2014/main" val="20000"/>
                    </a:ext>
                  </a:extLst>
                </a:gridCol>
                <a:gridCol w="4561565">
                  <a:extLst>
                    <a:ext uri="{9D8B030D-6E8A-4147-A177-3AD203B41FA5}">
                      <a16:colId xmlns:a16="http://schemas.microsoft.com/office/drawing/2014/main" val="2899098085"/>
                    </a:ext>
                  </a:extLst>
                </a:gridCol>
                <a:gridCol w="2369066">
                  <a:extLst>
                    <a:ext uri="{9D8B030D-6E8A-4147-A177-3AD203B41FA5}">
                      <a16:colId xmlns:a16="http://schemas.microsoft.com/office/drawing/2014/main" val="20001"/>
                    </a:ext>
                  </a:extLst>
                </a:gridCol>
                <a:gridCol w="2593507">
                  <a:extLst>
                    <a:ext uri="{9D8B030D-6E8A-4147-A177-3AD203B41FA5}">
                      <a16:colId xmlns:a16="http://schemas.microsoft.com/office/drawing/2014/main" val="20002"/>
                    </a:ext>
                  </a:extLst>
                </a:gridCol>
              </a:tblGrid>
              <a:tr h="412186">
                <a:tc gridSpan="4">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400" dirty="0"/>
                        <a:t>450-1  Copropriétaire  A</a:t>
                      </a:r>
                    </a:p>
                  </a:txBody>
                  <a:tcPr marL="91486" marR="91486" marT="45709" marB="45709">
                    <a:solidFill>
                      <a:schemeClr val="accent2"/>
                    </a:solidFill>
                  </a:tcPr>
                </a:tc>
                <a:tc hMerge="1">
                  <a:txBody>
                    <a:bodyPr/>
                    <a:lstStyle/>
                    <a:p>
                      <a:pPr algn="ctr"/>
                      <a:endParaRPr lang="fr-FR" sz="1600" dirty="0"/>
                    </a:p>
                  </a:txBody>
                  <a:tcPr marL="91486" marR="91486" marT="45709" marB="45709">
                    <a:solidFill>
                      <a:schemeClr val="accent2"/>
                    </a:solidFill>
                  </a:tcPr>
                </a:tc>
                <a:tc hMerge="1">
                  <a:txBody>
                    <a:bodyPr/>
                    <a:lstStyle/>
                    <a:p>
                      <a:pPr algn="ctr"/>
                      <a:endParaRPr lang="fr-FR" sz="1600" dirty="0"/>
                    </a:p>
                  </a:txBody>
                  <a:tcPr marL="91486" marR="91486" marT="45709" marB="45709">
                    <a:solidFill>
                      <a:schemeClr val="accent2"/>
                    </a:solidFill>
                  </a:tcPr>
                </a:tc>
                <a:tc hMerge="1">
                  <a:txBody>
                    <a:bodyPr/>
                    <a:lstStyle/>
                    <a:p>
                      <a:endParaRPr lang="fr-FR" dirty="0"/>
                    </a:p>
                  </a:txBody>
                  <a:tcPr/>
                </a:tc>
                <a:extLst>
                  <a:ext uri="{0D108BD9-81ED-4DB2-BD59-A6C34878D82A}">
                    <a16:rowId xmlns:a16="http://schemas.microsoft.com/office/drawing/2014/main" val="10000"/>
                  </a:ext>
                </a:extLst>
              </a:tr>
              <a:tr h="329743">
                <a:tc>
                  <a:txBody>
                    <a:bodyPr/>
                    <a:lstStyle/>
                    <a:p>
                      <a:pPr algn="ctr"/>
                      <a:r>
                        <a:rPr lang="fr-FR" sz="1300" b="1" dirty="0"/>
                        <a:t>date</a:t>
                      </a:r>
                    </a:p>
                  </a:txBody>
                  <a:tcPr marL="91486" marR="91486" marT="45709" marB="4570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300" b="1" dirty="0"/>
                        <a:t>Libellé</a:t>
                      </a:r>
                    </a:p>
                  </a:txBody>
                  <a:tcPr marL="91486" marR="91486" marT="45709" marB="45709"/>
                </a:tc>
                <a:tc>
                  <a:txBody>
                    <a:bodyPr/>
                    <a:lstStyle/>
                    <a:p>
                      <a:pPr algn="ctr"/>
                      <a:r>
                        <a:rPr lang="fr-FR" sz="1300" b="1" dirty="0"/>
                        <a:t>Débit</a:t>
                      </a:r>
                    </a:p>
                  </a:txBody>
                  <a:tcPr marL="91486" marR="91486" marT="45709" marB="45709"/>
                </a:tc>
                <a:tc>
                  <a:txBody>
                    <a:bodyPr/>
                    <a:lstStyle/>
                    <a:p>
                      <a:pPr algn="ctr"/>
                      <a:r>
                        <a:rPr lang="fr-FR" sz="1300" b="1" dirty="0"/>
                        <a:t>Crédit</a:t>
                      </a:r>
                    </a:p>
                  </a:txBody>
                  <a:tcPr marL="91486" marR="91486" marT="45709" marB="45709"/>
                </a:tc>
                <a:extLst>
                  <a:ext uri="{0D108BD9-81ED-4DB2-BD59-A6C34878D82A}">
                    <a16:rowId xmlns:a16="http://schemas.microsoft.com/office/drawing/2014/main" val="10001"/>
                  </a:ext>
                </a:extLst>
              </a:tr>
              <a:tr h="399247">
                <a:tc>
                  <a:txBody>
                    <a:bodyPr/>
                    <a:lstStyle/>
                    <a:p>
                      <a:pPr algn="ctr"/>
                      <a:r>
                        <a:rPr lang="fr-FR" sz="1400" dirty="0"/>
                        <a:t>01/02/2025</a:t>
                      </a:r>
                    </a:p>
                  </a:txBody>
                  <a:tcPr marL="91486" marR="91486" marT="45709" marB="4570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400" dirty="0"/>
                        <a:t>Provision de charges travaux ascenseur 1</a:t>
                      </a:r>
                      <a:r>
                        <a:rPr lang="fr-FR" sz="1400" baseline="30000" dirty="0"/>
                        <a:t>er</a:t>
                      </a:r>
                      <a:r>
                        <a:rPr lang="fr-FR" sz="1400" dirty="0"/>
                        <a:t> appel 25%</a:t>
                      </a:r>
                    </a:p>
                  </a:txBody>
                  <a:tcPr marL="91486" marR="91486" marT="45709" marB="45709"/>
                </a:tc>
                <a:tc>
                  <a:txBody>
                    <a:bodyPr/>
                    <a:lstStyle/>
                    <a:p>
                      <a:pPr algn="ctr"/>
                      <a:r>
                        <a:rPr lang="fr-FR" sz="1400" b="1" dirty="0">
                          <a:solidFill>
                            <a:srgbClr val="0070C0"/>
                          </a:solidFill>
                        </a:rPr>
                        <a:t>2 000€</a:t>
                      </a:r>
                    </a:p>
                  </a:txBody>
                  <a:tcPr marL="91486" marR="91486" marT="45709" marB="45709"/>
                </a:tc>
                <a:tc>
                  <a:txBody>
                    <a:bodyPr/>
                    <a:lstStyle/>
                    <a:p>
                      <a:pPr algn="ctr"/>
                      <a:endParaRPr lang="fr-FR" sz="1200" dirty="0"/>
                    </a:p>
                  </a:txBody>
                  <a:tcPr marL="91486" marR="91486" marT="45709" marB="45709"/>
                </a:tc>
                <a:extLst>
                  <a:ext uri="{0D108BD9-81ED-4DB2-BD59-A6C34878D82A}">
                    <a16:rowId xmlns:a16="http://schemas.microsoft.com/office/drawing/2014/main" val="3161875994"/>
                  </a:ext>
                </a:extLst>
              </a:tr>
              <a:tr h="329743">
                <a:tc>
                  <a:txBody>
                    <a:bodyPr/>
                    <a:lstStyle/>
                    <a:p>
                      <a:pPr algn="ctr"/>
                      <a:r>
                        <a:rPr lang="fr-FR" sz="1400" dirty="0"/>
                        <a:t>01/04/2025</a:t>
                      </a:r>
                    </a:p>
                  </a:txBody>
                  <a:tcPr marL="91486" marR="91486" marT="45709" marB="4570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400" dirty="0"/>
                        <a:t>Provision de charges travaux ascenseur </a:t>
                      </a:r>
                      <a:r>
                        <a:rPr lang="fr-FR" sz="1400" baseline="30000" dirty="0"/>
                        <a:t>2eme</a:t>
                      </a:r>
                      <a:r>
                        <a:rPr lang="fr-FR" sz="1400" dirty="0"/>
                        <a:t> appel 12,5%</a:t>
                      </a:r>
                    </a:p>
                  </a:txBody>
                  <a:tcPr marL="91486" marR="91486" marT="45709" marB="45709"/>
                </a:tc>
                <a:tc>
                  <a:txBody>
                    <a:bodyPr/>
                    <a:lstStyle/>
                    <a:p>
                      <a:pPr algn="ctr"/>
                      <a:r>
                        <a:rPr lang="fr-FR" sz="1400" b="1" dirty="0">
                          <a:solidFill>
                            <a:srgbClr val="0070C0"/>
                          </a:solidFill>
                        </a:rPr>
                        <a:t>1 000€</a:t>
                      </a:r>
                    </a:p>
                  </a:txBody>
                  <a:tcPr marL="91486" marR="91486" marT="45709" marB="45709"/>
                </a:tc>
                <a:tc>
                  <a:txBody>
                    <a:bodyPr/>
                    <a:lstStyle/>
                    <a:p>
                      <a:pPr algn="ctr"/>
                      <a:endParaRPr lang="fr-FR" sz="1200" dirty="0"/>
                    </a:p>
                  </a:txBody>
                  <a:tcPr marL="91486" marR="91486" marT="45709" marB="45709"/>
                </a:tc>
                <a:extLst>
                  <a:ext uri="{0D108BD9-81ED-4DB2-BD59-A6C34878D82A}">
                    <a16:rowId xmlns:a16="http://schemas.microsoft.com/office/drawing/2014/main" val="10002"/>
                  </a:ext>
                </a:extLst>
              </a:tr>
              <a:tr h="329743">
                <a:tc>
                  <a:txBody>
                    <a:bodyPr/>
                    <a:lstStyle/>
                    <a:p>
                      <a:pPr algn="ctr"/>
                      <a:r>
                        <a:rPr lang="fr-FR" sz="1400" dirty="0"/>
                        <a:t>01/06/2025</a:t>
                      </a:r>
                    </a:p>
                  </a:txBody>
                  <a:tcPr marL="91486" marR="91486" marT="45709" marB="4570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400" dirty="0"/>
                        <a:t>Provision de charges travaux ascenseur </a:t>
                      </a:r>
                      <a:r>
                        <a:rPr lang="fr-FR" sz="1400" baseline="30000" dirty="0"/>
                        <a:t>3eme</a:t>
                      </a:r>
                      <a:r>
                        <a:rPr lang="fr-FR" sz="1400" dirty="0"/>
                        <a:t> appel 18,75%</a:t>
                      </a:r>
                    </a:p>
                  </a:txBody>
                  <a:tcPr marL="91486" marR="91486" marT="45709" marB="45709"/>
                </a:tc>
                <a:tc>
                  <a:txBody>
                    <a:bodyPr/>
                    <a:lstStyle/>
                    <a:p>
                      <a:pPr algn="ctr"/>
                      <a:r>
                        <a:rPr lang="fr-FR" sz="1400" b="1" dirty="0">
                          <a:solidFill>
                            <a:srgbClr val="0070C0"/>
                          </a:solidFill>
                        </a:rPr>
                        <a:t>1 500€</a:t>
                      </a:r>
                    </a:p>
                  </a:txBody>
                  <a:tcPr marL="91486" marR="91486" marT="45709" marB="45709"/>
                </a:tc>
                <a:tc>
                  <a:txBody>
                    <a:bodyPr/>
                    <a:lstStyle/>
                    <a:p>
                      <a:pPr algn="ctr"/>
                      <a:endParaRPr lang="fr-FR" sz="1200" dirty="0"/>
                    </a:p>
                  </a:txBody>
                  <a:tcPr marL="91486" marR="91486" marT="45709" marB="45709"/>
                </a:tc>
                <a:extLst>
                  <a:ext uri="{0D108BD9-81ED-4DB2-BD59-A6C34878D82A}">
                    <a16:rowId xmlns:a16="http://schemas.microsoft.com/office/drawing/2014/main" val="2513293045"/>
                  </a:ext>
                </a:extLst>
              </a:tr>
              <a:tr h="329743">
                <a:tc>
                  <a:txBody>
                    <a:bodyPr/>
                    <a:lstStyle/>
                    <a:p>
                      <a:pPr algn="ctr"/>
                      <a:r>
                        <a:rPr lang="fr-FR" sz="1400" dirty="0"/>
                        <a:t>01/09/2025</a:t>
                      </a:r>
                    </a:p>
                  </a:txBody>
                  <a:tcPr marL="91486" marR="91486" marT="45709" marB="4570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400" dirty="0"/>
                        <a:t>Provision de charges travaux ascenseur </a:t>
                      </a:r>
                      <a:r>
                        <a:rPr lang="fr-FR" sz="1400" baseline="30000" dirty="0"/>
                        <a:t>4eme</a:t>
                      </a:r>
                      <a:r>
                        <a:rPr lang="fr-FR" sz="1400" dirty="0"/>
                        <a:t> appel 25%</a:t>
                      </a:r>
                    </a:p>
                  </a:txBody>
                  <a:tcPr marL="91486" marR="91486" marT="45709" marB="45709"/>
                </a:tc>
                <a:tc>
                  <a:txBody>
                    <a:bodyPr/>
                    <a:lstStyle/>
                    <a:p>
                      <a:pPr algn="ctr"/>
                      <a:r>
                        <a:rPr lang="fr-FR" sz="1400" b="1" dirty="0">
                          <a:solidFill>
                            <a:srgbClr val="0070C0"/>
                          </a:solidFill>
                        </a:rPr>
                        <a:t>2 000€</a:t>
                      </a:r>
                    </a:p>
                  </a:txBody>
                  <a:tcPr marL="91486" marR="91486" marT="45709" marB="45709"/>
                </a:tc>
                <a:tc>
                  <a:txBody>
                    <a:bodyPr/>
                    <a:lstStyle/>
                    <a:p>
                      <a:pPr algn="ctr"/>
                      <a:endParaRPr lang="fr-FR" sz="1200" dirty="0"/>
                    </a:p>
                  </a:txBody>
                  <a:tcPr marL="91486" marR="91486" marT="45709" marB="45709"/>
                </a:tc>
                <a:extLst>
                  <a:ext uri="{0D108BD9-81ED-4DB2-BD59-A6C34878D82A}">
                    <a16:rowId xmlns:a16="http://schemas.microsoft.com/office/drawing/2014/main" val="1113455657"/>
                  </a:ext>
                </a:extLst>
              </a:tr>
              <a:tr h="329743">
                <a:tc>
                  <a:txBody>
                    <a:bodyPr/>
                    <a:lstStyle/>
                    <a:p>
                      <a:pPr algn="ctr"/>
                      <a:r>
                        <a:rPr lang="fr-FR" sz="1400" dirty="0"/>
                        <a:t>01/11/2025</a:t>
                      </a:r>
                    </a:p>
                  </a:txBody>
                  <a:tcPr marL="91486" marR="91486" marT="45709" marB="4570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400" dirty="0"/>
                        <a:t>Provision de charges travaux ascenseur </a:t>
                      </a:r>
                      <a:r>
                        <a:rPr lang="fr-FR" sz="1400" baseline="30000" dirty="0"/>
                        <a:t>5eme</a:t>
                      </a:r>
                      <a:r>
                        <a:rPr lang="fr-FR" sz="1400" dirty="0"/>
                        <a:t> appel 18,75%</a:t>
                      </a:r>
                    </a:p>
                  </a:txBody>
                  <a:tcPr marL="91486" marR="91486" marT="45709" marB="45709"/>
                </a:tc>
                <a:tc>
                  <a:txBody>
                    <a:bodyPr/>
                    <a:lstStyle/>
                    <a:p>
                      <a:pPr algn="ctr"/>
                      <a:r>
                        <a:rPr lang="fr-FR" sz="1400" b="1" dirty="0">
                          <a:solidFill>
                            <a:schemeClr val="accent1">
                              <a:lumMod val="75000"/>
                            </a:schemeClr>
                          </a:solidFill>
                        </a:rPr>
                        <a:t>1 500€</a:t>
                      </a:r>
                    </a:p>
                  </a:txBody>
                  <a:tcPr marL="91486" marR="91486" marT="45709" marB="45709"/>
                </a:tc>
                <a:tc>
                  <a:txBody>
                    <a:bodyPr/>
                    <a:lstStyle/>
                    <a:p>
                      <a:pPr algn="ctr"/>
                      <a:endParaRPr lang="fr-FR" sz="1200" b="1" dirty="0">
                        <a:solidFill>
                          <a:srgbClr val="C00000"/>
                        </a:solidFill>
                      </a:endParaRPr>
                    </a:p>
                  </a:txBody>
                  <a:tcPr marL="91486" marR="91486" marT="45709" marB="45709"/>
                </a:tc>
                <a:extLst>
                  <a:ext uri="{0D108BD9-81ED-4DB2-BD59-A6C34878D82A}">
                    <a16:rowId xmlns:a16="http://schemas.microsoft.com/office/drawing/2014/main" val="10003"/>
                  </a:ext>
                </a:extLst>
              </a:tr>
              <a:tr h="338332">
                <a:tc gridSpan="2">
                  <a:txBody>
                    <a:bodyPr/>
                    <a:lstStyle/>
                    <a:p>
                      <a:pPr algn="ctr"/>
                      <a:r>
                        <a:rPr lang="fr-FR" sz="1600" b="1" dirty="0"/>
                        <a:t>Solde </a:t>
                      </a:r>
                    </a:p>
                  </a:txBody>
                  <a:tcPr marL="91486" marR="91486" marT="45709" marB="45709">
                    <a:solidFill>
                      <a:schemeClr val="accent6">
                        <a:lumMod val="60000"/>
                        <a:lumOff val="40000"/>
                      </a:schemeClr>
                    </a:solidFill>
                  </a:tcPr>
                </a:tc>
                <a:tc hMerge="1">
                  <a:txBody>
                    <a:bodyPr/>
                    <a:lstStyle/>
                    <a:p>
                      <a:endParaRPr lang="fr-FR" sz="1600" dirty="0"/>
                    </a:p>
                  </a:txBody>
                  <a:tcPr marL="91486" marR="91486" marT="45709" marB="45709"/>
                </a:tc>
                <a:tc>
                  <a:txBody>
                    <a:bodyPr/>
                    <a:lstStyle/>
                    <a:p>
                      <a:pPr algn="ctr"/>
                      <a:r>
                        <a:rPr lang="fr-FR" sz="1600" b="1" dirty="0">
                          <a:solidFill>
                            <a:srgbClr val="C00000"/>
                          </a:solidFill>
                        </a:rPr>
                        <a:t>8000 €</a:t>
                      </a:r>
                    </a:p>
                  </a:txBody>
                  <a:tcPr marL="91486" marR="91486" marT="45709" marB="45709">
                    <a:solidFill>
                      <a:schemeClr val="accent6">
                        <a:lumMod val="60000"/>
                        <a:lumOff val="40000"/>
                      </a:schemeClr>
                    </a:solidFill>
                  </a:tcPr>
                </a:tc>
                <a:tc>
                  <a:txBody>
                    <a:bodyPr/>
                    <a:lstStyle/>
                    <a:p>
                      <a:pPr algn="ctr"/>
                      <a:endParaRPr lang="fr-FR" sz="1000" b="1" dirty="0">
                        <a:solidFill>
                          <a:srgbClr val="C00000"/>
                        </a:solidFill>
                      </a:endParaRPr>
                    </a:p>
                  </a:txBody>
                  <a:tcPr marL="91486" marR="91486" marT="45709" marB="45709">
                    <a:solidFill>
                      <a:schemeClr val="accent6">
                        <a:lumMod val="60000"/>
                        <a:lumOff val="40000"/>
                      </a:schemeClr>
                    </a:solidFill>
                  </a:tcPr>
                </a:tc>
                <a:extLst>
                  <a:ext uri="{0D108BD9-81ED-4DB2-BD59-A6C34878D82A}">
                    <a16:rowId xmlns:a16="http://schemas.microsoft.com/office/drawing/2014/main" val="10004"/>
                  </a:ext>
                </a:extLst>
              </a:tr>
            </a:tbl>
          </a:graphicData>
        </a:graphic>
      </p:graphicFrame>
      <p:sp>
        <p:nvSpPr>
          <p:cNvPr id="3" name="Flèche : double flèche horizontale 2">
            <a:extLst>
              <a:ext uri="{FF2B5EF4-FFF2-40B4-BE49-F238E27FC236}">
                <a16:creationId xmlns:a16="http://schemas.microsoft.com/office/drawing/2014/main" id="{5B8EBC44-82E8-4F34-AAE0-B1DE693FB0D2}"/>
              </a:ext>
            </a:extLst>
          </p:cNvPr>
          <p:cNvSpPr/>
          <p:nvPr/>
        </p:nvSpPr>
        <p:spPr>
          <a:xfrm>
            <a:off x="681625" y="1591482"/>
            <a:ext cx="10822713" cy="143198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rPr>
              <a:t>ANNEE 2025 – EXERCICE DU 01 JANVIER AU 31 DECEMBRE –</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5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rPr>
              <a:t>Devis ASCENSEUR 80 000€</a:t>
            </a:r>
          </a:p>
        </p:txBody>
      </p:sp>
      <p:pic>
        <p:nvPicPr>
          <p:cNvPr id="4" name="Image 3">
            <a:extLst>
              <a:ext uri="{FF2B5EF4-FFF2-40B4-BE49-F238E27FC236}">
                <a16:creationId xmlns:a16="http://schemas.microsoft.com/office/drawing/2014/main" id="{3CD111E1-2518-E078-755F-0D18E802C75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33778" y="221166"/>
            <a:ext cx="653637" cy="640283"/>
          </a:xfrm>
          <a:prstGeom prst="rect">
            <a:avLst/>
          </a:prstGeom>
        </p:spPr>
      </p:pic>
    </p:spTree>
    <p:extLst>
      <p:ext uri="{BB962C8B-B14F-4D97-AF65-F5344CB8AC3E}">
        <p14:creationId xmlns:p14="http://schemas.microsoft.com/office/powerpoint/2010/main" val="385332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8642" y="144855"/>
            <a:ext cx="11968681" cy="6590923"/>
          </a:xfrm>
          <a:solidFill>
            <a:schemeClr val="accent6">
              <a:lumMod val="20000"/>
              <a:lumOff val="80000"/>
            </a:schemeClr>
          </a:solidFill>
        </p:spPr>
        <p:txBody>
          <a:bodyPr>
            <a:noAutofit/>
          </a:bodyPr>
          <a:lstStyle/>
          <a:p>
            <a:br>
              <a:rPr lang="fr-FR" sz="3200" b="1" u="sng" dirty="0"/>
            </a:br>
            <a:br>
              <a:rPr lang="fr-FR" sz="2400" b="1" dirty="0"/>
            </a:br>
            <a:br>
              <a:rPr lang="fr-FR" sz="2400" b="1" dirty="0"/>
            </a:br>
            <a:br>
              <a:rPr lang="fr-FR" sz="2400" b="1" dirty="0"/>
            </a:br>
            <a:br>
              <a:rPr lang="fr-FR" sz="2400" b="1" dirty="0"/>
            </a:br>
            <a:br>
              <a:rPr lang="fr-FR" sz="2400" b="1" dirty="0"/>
            </a:br>
            <a:r>
              <a:rPr lang="fr-FR" sz="2400" dirty="0"/>
              <a:t>Les charges sont les dépenses incombant définitivement aux copropriétaires, chacun pour sa quote-part. </a:t>
            </a:r>
            <a:br>
              <a:rPr lang="fr-FR" sz="2400" dirty="0"/>
            </a:br>
            <a:br>
              <a:rPr lang="fr-FR" sz="2400" dirty="0"/>
            </a:br>
            <a:r>
              <a:rPr lang="fr-FR" sz="3200" dirty="0"/>
              <a:t>-</a:t>
            </a:r>
            <a:r>
              <a:rPr lang="fr-FR" sz="3200" b="1" dirty="0">
                <a:solidFill>
                  <a:srgbClr val="7030A0"/>
                </a:solidFill>
              </a:rPr>
              <a:t>L'approbation des comptes du syndicat par l'assemblée générale ne constitue pas une approbation du compte individuel de chacun des copropriétaires.</a:t>
            </a:r>
            <a:br>
              <a:rPr lang="fr-FR" sz="2400" b="1" dirty="0">
                <a:solidFill>
                  <a:srgbClr val="7030A0"/>
                </a:solidFill>
              </a:rPr>
            </a:br>
            <a:br>
              <a:rPr lang="fr-FR" sz="2400" dirty="0"/>
            </a:br>
            <a:r>
              <a:rPr lang="fr-FR" sz="2400" dirty="0"/>
              <a:t>Au sens et pour l'application des règles comptables du syndicat :</a:t>
            </a:r>
            <a:br>
              <a:rPr lang="fr-FR" sz="2400" dirty="0"/>
            </a:br>
            <a:br>
              <a:rPr lang="fr-FR" sz="2400" dirty="0"/>
            </a:br>
            <a:r>
              <a:rPr lang="fr-FR" sz="3200" b="1" dirty="0">
                <a:solidFill>
                  <a:srgbClr val="FF0000"/>
                </a:solidFill>
              </a:rPr>
              <a:t>- sont nommées provisions sur charges les sommes versées ou à verser en attente du solde définitif qui résultera de l'approbation des comptes du syndicat.</a:t>
            </a:r>
            <a:br>
              <a:rPr lang="fr-FR" sz="3200" b="1" dirty="0">
                <a:solidFill>
                  <a:srgbClr val="FF0000"/>
                </a:solidFill>
              </a:rPr>
            </a:br>
            <a:br>
              <a:rPr lang="fr-FR" sz="3200" b="1" dirty="0">
                <a:solidFill>
                  <a:srgbClr val="FF0000"/>
                </a:solidFill>
              </a:rPr>
            </a:br>
            <a:br>
              <a:rPr lang="fr-FR" sz="3200" b="1" dirty="0">
                <a:solidFill>
                  <a:srgbClr val="FF0000"/>
                </a:solidFill>
              </a:rPr>
            </a:br>
            <a:endParaRPr lang="fr-FR" sz="3200" dirty="0"/>
          </a:p>
        </p:txBody>
      </p:sp>
      <p:sp>
        <p:nvSpPr>
          <p:cNvPr id="5" name="Rectangle 4">
            <a:extLst>
              <a:ext uri="{FF2B5EF4-FFF2-40B4-BE49-F238E27FC236}">
                <a16:creationId xmlns:a16="http://schemas.microsoft.com/office/drawing/2014/main" id="{D9950626-2B0D-43E8-99A8-E8FCF5D14CB4}"/>
              </a:ext>
            </a:extLst>
          </p:cNvPr>
          <p:cNvSpPr/>
          <p:nvPr/>
        </p:nvSpPr>
        <p:spPr>
          <a:xfrm>
            <a:off x="192925" y="424543"/>
            <a:ext cx="11604171" cy="81149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Article 45-1 du décret du 17 mars 1967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exigibilité des appels de régularisation des charges</a:t>
            </a:r>
          </a:p>
        </p:txBody>
      </p:sp>
      <p:pic>
        <p:nvPicPr>
          <p:cNvPr id="3" name="Image 2">
            <a:extLst>
              <a:ext uri="{FF2B5EF4-FFF2-40B4-BE49-F238E27FC236}">
                <a16:creationId xmlns:a16="http://schemas.microsoft.com/office/drawing/2014/main" id="{88E0453A-A040-46D3-DAB1-69CB90BD790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27742" y="510150"/>
            <a:ext cx="653637" cy="640283"/>
          </a:xfrm>
          <a:prstGeom prst="rect">
            <a:avLst/>
          </a:prstGeom>
        </p:spPr>
      </p:pic>
    </p:spTree>
    <p:extLst>
      <p:ext uri="{BB962C8B-B14F-4D97-AF65-F5344CB8AC3E}">
        <p14:creationId xmlns:p14="http://schemas.microsoft.com/office/powerpoint/2010/main" val="4029795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8642" y="144855"/>
            <a:ext cx="11968681" cy="6590923"/>
          </a:xfrm>
          <a:solidFill>
            <a:schemeClr val="accent6">
              <a:lumMod val="20000"/>
              <a:lumOff val="80000"/>
            </a:schemeClr>
          </a:solidFill>
        </p:spPr>
        <p:txBody>
          <a:bodyPr>
            <a:noAutofit/>
          </a:bodyPr>
          <a:lstStyle/>
          <a:p>
            <a:br>
              <a:rPr lang="fr-FR" sz="3200" b="1" u="sng" dirty="0"/>
            </a:br>
            <a:br>
              <a:rPr lang="fr-FR" sz="2400" b="1" dirty="0"/>
            </a:br>
            <a:br>
              <a:rPr lang="fr-FR" sz="2400" b="1" dirty="0"/>
            </a:br>
            <a:br>
              <a:rPr lang="fr-FR" sz="2400" b="1" dirty="0"/>
            </a:br>
            <a:br>
              <a:rPr lang="fr-FR" sz="2400" b="1" dirty="0"/>
            </a:br>
            <a:br>
              <a:rPr lang="fr-FR" sz="2400" b="1" dirty="0"/>
            </a:br>
            <a:br>
              <a:rPr lang="fr-FR" sz="2400" dirty="0"/>
            </a:br>
            <a:br>
              <a:rPr lang="fr-FR" sz="3200" b="1" dirty="0">
                <a:solidFill>
                  <a:srgbClr val="FF0000"/>
                </a:solidFill>
              </a:rPr>
            </a:br>
            <a:br>
              <a:rPr lang="fr-FR" sz="3200" b="1" dirty="0">
                <a:solidFill>
                  <a:srgbClr val="FF0000"/>
                </a:solidFill>
              </a:rPr>
            </a:br>
            <a:br>
              <a:rPr lang="fr-FR" sz="3200" b="1" dirty="0">
                <a:solidFill>
                  <a:srgbClr val="FF0000"/>
                </a:solidFill>
              </a:rPr>
            </a:br>
            <a:endParaRPr lang="fr-FR" sz="3200" dirty="0"/>
          </a:p>
        </p:txBody>
      </p:sp>
      <p:sp>
        <p:nvSpPr>
          <p:cNvPr id="5" name="Rectangle 4">
            <a:extLst>
              <a:ext uri="{FF2B5EF4-FFF2-40B4-BE49-F238E27FC236}">
                <a16:creationId xmlns:a16="http://schemas.microsoft.com/office/drawing/2014/main" id="{D9950626-2B0D-43E8-99A8-E8FCF5D14CB4}"/>
              </a:ext>
            </a:extLst>
          </p:cNvPr>
          <p:cNvSpPr/>
          <p:nvPr/>
        </p:nvSpPr>
        <p:spPr>
          <a:xfrm>
            <a:off x="192925" y="424543"/>
            <a:ext cx="11604171" cy="81149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srgbClr val="0070C0"/>
                </a:solidFill>
                <a:effectLst/>
                <a:uLnTx/>
                <a:uFillTx/>
                <a:latin typeface="Calibri" panose="020F0502020204030204"/>
                <a:ea typeface="+mn-ea"/>
                <a:cs typeface="+mn-cs"/>
              </a:rPr>
              <a:t>Article 45-1 du décret du 17 mars 1967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srgbClr val="0070C0"/>
                </a:solidFill>
                <a:effectLst/>
                <a:uLnTx/>
                <a:uFillTx/>
                <a:latin typeface="Calibri" panose="020F0502020204030204"/>
                <a:ea typeface="+mn-ea"/>
                <a:cs typeface="+mn-cs"/>
              </a:rPr>
              <a:t>exigibilité des appels de régularisation des charges</a:t>
            </a:r>
          </a:p>
        </p:txBody>
      </p:sp>
      <p:sp>
        <p:nvSpPr>
          <p:cNvPr id="3" name="Flèche : droite 2">
            <a:extLst>
              <a:ext uri="{FF2B5EF4-FFF2-40B4-BE49-F238E27FC236}">
                <a16:creationId xmlns:a16="http://schemas.microsoft.com/office/drawing/2014/main" id="{037A6406-0F5B-46FF-BDE9-FA1AAB62C415}"/>
              </a:ext>
            </a:extLst>
          </p:cNvPr>
          <p:cNvSpPr/>
          <p:nvPr/>
        </p:nvSpPr>
        <p:spPr>
          <a:xfrm>
            <a:off x="1221356" y="1236041"/>
            <a:ext cx="7369629" cy="1028188"/>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285750" marR="0" lvl="0" indent="-285750" algn="ctr" defTabSz="457200" rtl="0" eaLnBrk="1" fontAlgn="auto" latinLnBrk="0" hangingPunct="1">
              <a:lnSpc>
                <a:spcPct val="100000"/>
              </a:lnSpc>
              <a:spcBef>
                <a:spcPts val="0"/>
              </a:spcBef>
              <a:spcAft>
                <a:spcPts val="0"/>
              </a:spcAft>
              <a:buClrTx/>
              <a:buSzTx/>
              <a:buFontTx/>
              <a:buChar char="-"/>
              <a:tabLst/>
              <a:defRPr/>
            </a:pPr>
            <a:r>
              <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rPr>
              <a:t>Recrédite les provisions de charges courantes et travaux appelées</a:t>
            </a:r>
          </a:p>
        </p:txBody>
      </p:sp>
      <p:sp>
        <p:nvSpPr>
          <p:cNvPr id="7" name="Flèche : gauche 6">
            <a:extLst>
              <a:ext uri="{FF2B5EF4-FFF2-40B4-BE49-F238E27FC236}">
                <a16:creationId xmlns:a16="http://schemas.microsoft.com/office/drawing/2014/main" id="{8E3B5827-DEE3-4E19-8172-A5F0A3C8B442}"/>
              </a:ext>
            </a:extLst>
          </p:cNvPr>
          <p:cNvSpPr/>
          <p:nvPr/>
        </p:nvSpPr>
        <p:spPr>
          <a:xfrm>
            <a:off x="4340382" y="2047538"/>
            <a:ext cx="7456714" cy="116477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ctr" defTabSz="457200" rtl="0" eaLnBrk="1" fontAlgn="auto" latinLnBrk="0" hangingPunct="1">
              <a:lnSpc>
                <a:spcPct val="100000"/>
              </a:lnSpc>
              <a:spcBef>
                <a:spcPts val="0"/>
              </a:spcBef>
              <a:spcAft>
                <a:spcPts val="0"/>
              </a:spcAft>
              <a:buClrTx/>
              <a:buSzTx/>
              <a:buFontTx/>
              <a:buChar char="-"/>
              <a:tabLst/>
              <a:defRPr/>
            </a:pPr>
            <a:r>
              <a:rPr kumimoji="0" lang="fr-FR" sz="2000" b="0" i="0" u="none" strike="noStrike" kern="1200" cap="none" spc="0" normalizeH="0" baseline="0" noProof="0" dirty="0">
                <a:ln>
                  <a:noFill/>
                </a:ln>
                <a:solidFill>
                  <a:prstClr val="white"/>
                </a:solidFill>
                <a:effectLst/>
                <a:uLnTx/>
                <a:uFillTx/>
                <a:latin typeface="Calibri" panose="020F0502020204030204"/>
                <a:ea typeface="+mn-ea"/>
                <a:cs typeface="+mn-cs"/>
              </a:rPr>
              <a:t>Débite le montant réel des charges approuvé</a:t>
            </a:r>
          </a:p>
        </p:txBody>
      </p:sp>
      <p:graphicFrame>
        <p:nvGraphicFramePr>
          <p:cNvPr id="9" name="Tableau 8">
            <a:extLst>
              <a:ext uri="{FF2B5EF4-FFF2-40B4-BE49-F238E27FC236}">
                <a16:creationId xmlns:a16="http://schemas.microsoft.com/office/drawing/2014/main" id="{3690A621-C9E9-410D-BC41-7BE05A6EFAA1}"/>
              </a:ext>
            </a:extLst>
          </p:cNvPr>
          <p:cNvGraphicFramePr>
            <a:graphicFrameLocks noGrp="1"/>
          </p:cNvGraphicFramePr>
          <p:nvPr/>
        </p:nvGraphicFramePr>
        <p:xfrm>
          <a:off x="142234" y="3535810"/>
          <a:ext cx="5889600" cy="3032634"/>
        </p:xfrm>
        <a:graphic>
          <a:graphicData uri="http://schemas.openxmlformats.org/drawingml/2006/table">
            <a:tbl>
              <a:tblPr firstRow="1" bandRow="1">
                <a:tableStyleId>{7DF18680-E054-41AD-8BC1-D1AEF772440D}</a:tableStyleId>
              </a:tblPr>
              <a:tblGrid>
                <a:gridCol w="1519978">
                  <a:extLst>
                    <a:ext uri="{9D8B030D-6E8A-4147-A177-3AD203B41FA5}">
                      <a16:colId xmlns:a16="http://schemas.microsoft.com/office/drawing/2014/main" val="2762310267"/>
                    </a:ext>
                  </a:extLst>
                </a:gridCol>
                <a:gridCol w="1412834">
                  <a:extLst>
                    <a:ext uri="{9D8B030D-6E8A-4147-A177-3AD203B41FA5}">
                      <a16:colId xmlns:a16="http://schemas.microsoft.com/office/drawing/2014/main" val="121786801"/>
                    </a:ext>
                  </a:extLst>
                </a:gridCol>
                <a:gridCol w="1381199">
                  <a:extLst>
                    <a:ext uri="{9D8B030D-6E8A-4147-A177-3AD203B41FA5}">
                      <a16:colId xmlns:a16="http://schemas.microsoft.com/office/drawing/2014/main" val="203294514"/>
                    </a:ext>
                  </a:extLst>
                </a:gridCol>
                <a:gridCol w="1575589">
                  <a:extLst>
                    <a:ext uri="{9D8B030D-6E8A-4147-A177-3AD203B41FA5}">
                      <a16:colId xmlns:a16="http://schemas.microsoft.com/office/drawing/2014/main" val="2623340228"/>
                    </a:ext>
                  </a:extLst>
                </a:gridCol>
              </a:tblGrid>
              <a:tr h="896363">
                <a:tc>
                  <a:txBody>
                    <a:bodyPr/>
                    <a:lstStyle/>
                    <a:p>
                      <a:pPr algn="ctr"/>
                      <a:r>
                        <a:rPr lang="fr-FR" dirty="0"/>
                        <a:t>Types de charges</a:t>
                      </a:r>
                    </a:p>
                  </a:txBody>
                  <a:tcPr/>
                </a:tc>
                <a:tc>
                  <a:txBody>
                    <a:bodyPr/>
                    <a:lstStyle/>
                    <a:p>
                      <a:pPr algn="ctr"/>
                      <a:r>
                        <a:rPr lang="fr-FR" dirty="0"/>
                        <a:t>Budget prévisionnel</a:t>
                      </a:r>
                    </a:p>
                  </a:txBody>
                  <a:tcPr/>
                </a:tc>
                <a:tc>
                  <a:txBody>
                    <a:bodyPr/>
                    <a:lstStyle/>
                    <a:p>
                      <a:pPr algn="ctr"/>
                      <a:r>
                        <a:rPr lang="fr-FR" dirty="0"/>
                        <a:t>Charges constatées</a:t>
                      </a:r>
                    </a:p>
                  </a:txBody>
                  <a:tcPr/>
                </a:tc>
                <a:tc>
                  <a:txBody>
                    <a:bodyPr/>
                    <a:lstStyle/>
                    <a:p>
                      <a:pPr algn="ctr"/>
                      <a:r>
                        <a:rPr lang="fr-FR" dirty="0"/>
                        <a:t>Solde </a:t>
                      </a:r>
                    </a:p>
                  </a:txBody>
                  <a:tcPr/>
                </a:tc>
                <a:extLst>
                  <a:ext uri="{0D108BD9-81ED-4DB2-BD59-A6C34878D82A}">
                    <a16:rowId xmlns:a16="http://schemas.microsoft.com/office/drawing/2014/main" val="3919666955"/>
                  </a:ext>
                </a:extLst>
              </a:tr>
              <a:tr h="965314">
                <a:tc>
                  <a:txBody>
                    <a:bodyPr/>
                    <a:lstStyle/>
                    <a:p>
                      <a:pPr algn="ctr"/>
                      <a:r>
                        <a:rPr lang="fr-FR" b="1" dirty="0"/>
                        <a:t>Charges courantes</a:t>
                      </a:r>
                      <a:endParaRPr lang="fr-FR" sz="1200" b="1" dirty="0"/>
                    </a:p>
                  </a:txBody>
                  <a:tcPr/>
                </a:tc>
                <a:tc>
                  <a:txBody>
                    <a:bodyPr/>
                    <a:lstStyle/>
                    <a:p>
                      <a:pPr algn="ctr"/>
                      <a:endParaRPr lang="fr-FR" b="1" dirty="0"/>
                    </a:p>
                    <a:p>
                      <a:pPr algn="ctr"/>
                      <a:r>
                        <a:rPr lang="fr-FR" b="1" dirty="0"/>
                        <a:t>100 000€</a:t>
                      </a:r>
                    </a:p>
                  </a:txBody>
                  <a:tcPr/>
                </a:tc>
                <a:tc>
                  <a:txBody>
                    <a:bodyPr/>
                    <a:lstStyle/>
                    <a:p>
                      <a:pPr algn="ctr"/>
                      <a:r>
                        <a:rPr lang="fr-FR" b="1" dirty="0"/>
                        <a:t> </a:t>
                      </a:r>
                    </a:p>
                    <a:p>
                      <a:pPr algn="ctr"/>
                      <a:r>
                        <a:rPr lang="fr-FR" b="1" dirty="0"/>
                        <a:t>85 500€</a:t>
                      </a:r>
                    </a:p>
                  </a:txBody>
                  <a:tcPr/>
                </a:tc>
                <a:tc>
                  <a:txBody>
                    <a:bodyPr/>
                    <a:lstStyle/>
                    <a:p>
                      <a:pPr algn="ctr"/>
                      <a:endParaRPr lang="fr-FR" dirty="0"/>
                    </a:p>
                    <a:p>
                      <a:pPr algn="ctr"/>
                      <a:r>
                        <a:rPr lang="fr-FR" b="1" dirty="0">
                          <a:solidFill>
                            <a:srgbClr val="00B050"/>
                          </a:solidFill>
                        </a:rPr>
                        <a:t>+ 14 500€</a:t>
                      </a:r>
                    </a:p>
                  </a:txBody>
                  <a:tcPr/>
                </a:tc>
                <a:extLst>
                  <a:ext uri="{0D108BD9-81ED-4DB2-BD59-A6C34878D82A}">
                    <a16:rowId xmlns:a16="http://schemas.microsoft.com/office/drawing/2014/main" val="522687620"/>
                  </a:ext>
                </a:extLst>
              </a:tr>
              <a:tr h="774717">
                <a:tc>
                  <a:txBody>
                    <a:bodyPr/>
                    <a:lstStyle/>
                    <a:p>
                      <a:pPr algn="ctr"/>
                      <a:r>
                        <a:rPr lang="fr-FR" b="1" dirty="0"/>
                        <a:t>Charges travaux</a:t>
                      </a:r>
                      <a:endParaRPr lang="fr-FR" sz="1200" b="1" dirty="0"/>
                    </a:p>
                  </a:txBody>
                  <a:tcPr/>
                </a:tc>
                <a:tc>
                  <a:txBody>
                    <a:bodyPr/>
                    <a:lstStyle/>
                    <a:p>
                      <a:pPr algn="ctr"/>
                      <a:endParaRPr lang="fr-FR" b="1" dirty="0"/>
                    </a:p>
                    <a:p>
                      <a:pPr algn="ctr"/>
                      <a:r>
                        <a:rPr lang="fr-FR" b="1" dirty="0"/>
                        <a:t>80 000€</a:t>
                      </a:r>
                    </a:p>
                  </a:txBody>
                  <a:tcPr/>
                </a:tc>
                <a:tc>
                  <a:txBody>
                    <a:bodyPr/>
                    <a:lstStyle/>
                    <a:p>
                      <a:pPr algn="ctr"/>
                      <a:endParaRPr lang="fr-FR" b="1" dirty="0"/>
                    </a:p>
                    <a:p>
                      <a:pPr algn="ctr"/>
                      <a:r>
                        <a:rPr lang="fr-FR" b="1" dirty="0"/>
                        <a:t>86 000€</a:t>
                      </a:r>
                    </a:p>
                  </a:txBody>
                  <a:tcPr/>
                </a:tc>
                <a:tc>
                  <a:txBody>
                    <a:bodyPr/>
                    <a:lstStyle/>
                    <a:p>
                      <a:pPr algn="ctr"/>
                      <a:endParaRPr lang="fr-FR" dirty="0"/>
                    </a:p>
                    <a:p>
                      <a:pPr algn="ctr"/>
                      <a:r>
                        <a:rPr lang="fr-FR" b="1" dirty="0">
                          <a:solidFill>
                            <a:srgbClr val="FF0000"/>
                          </a:solidFill>
                        </a:rPr>
                        <a:t>- 6 000€</a:t>
                      </a:r>
                    </a:p>
                  </a:txBody>
                  <a:tcPr/>
                </a:tc>
                <a:extLst>
                  <a:ext uri="{0D108BD9-81ED-4DB2-BD59-A6C34878D82A}">
                    <a16:rowId xmlns:a16="http://schemas.microsoft.com/office/drawing/2014/main" val="1947994869"/>
                  </a:ext>
                </a:extLst>
              </a:tr>
              <a:tr h="275804">
                <a:tc>
                  <a:txBody>
                    <a:bodyPr/>
                    <a:lstStyle/>
                    <a:p>
                      <a:pPr algn="ctr"/>
                      <a:r>
                        <a:rPr lang="fr-FR" sz="2000" b="1" dirty="0">
                          <a:solidFill>
                            <a:schemeClr val="tx1"/>
                          </a:solidFill>
                        </a:rPr>
                        <a:t>solde</a:t>
                      </a:r>
                    </a:p>
                  </a:txBody>
                  <a:tcPr>
                    <a:solidFill>
                      <a:schemeClr val="accent4">
                        <a:lumMod val="40000"/>
                        <a:lumOff val="60000"/>
                      </a:schemeClr>
                    </a:solidFill>
                  </a:tcPr>
                </a:tc>
                <a:tc>
                  <a:txBody>
                    <a:bodyPr/>
                    <a:lstStyle/>
                    <a:p>
                      <a:pPr algn="ctr"/>
                      <a:r>
                        <a:rPr lang="fr-FR" sz="2000" b="1" dirty="0">
                          <a:solidFill>
                            <a:schemeClr val="tx1"/>
                          </a:solidFill>
                        </a:rPr>
                        <a:t>180 000€</a:t>
                      </a:r>
                    </a:p>
                  </a:txBody>
                  <a:tcPr>
                    <a:solidFill>
                      <a:schemeClr val="accent4">
                        <a:lumMod val="40000"/>
                        <a:lumOff val="60000"/>
                      </a:schemeClr>
                    </a:solidFill>
                  </a:tcPr>
                </a:tc>
                <a:tc>
                  <a:txBody>
                    <a:bodyPr/>
                    <a:lstStyle/>
                    <a:p>
                      <a:pPr algn="ctr"/>
                      <a:r>
                        <a:rPr lang="fr-FR" sz="2000" b="1" dirty="0">
                          <a:solidFill>
                            <a:schemeClr val="tx1"/>
                          </a:solidFill>
                        </a:rPr>
                        <a:t>171 500€</a:t>
                      </a:r>
                    </a:p>
                  </a:txBody>
                  <a:tcPr>
                    <a:solidFill>
                      <a:schemeClr val="accent4">
                        <a:lumMod val="40000"/>
                        <a:lumOff val="60000"/>
                      </a:schemeClr>
                    </a:solidFill>
                  </a:tcPr>
                </a:tc>
                <a:tc>
                  <a:txBody>
                    <a:bodyPr/>
                    <a:lstStyle/>
                    <a:p>
                      <a:pPr algn="ctr"/>
                      <a:r>
                        <a:rPr lang="fr-FR" sz="2000" b="1" dirty="0">
                          <a:solidFill>
                            <a:srgbClr val="00B050"/>
                          </a:solidFill>
                        </a:rPr>
                        <a:t>+ 8500€</a:t>
                      </a:r>
                    </a:p>
                  </a:txBody>
                  <a:tcPr>
                    <a:solidFill>
                      <a:schemeClr val="accent4">
                        <a:lumMod val="40000"/>
                        <a:lumOff val="60000"/>
                      </a:schemeClr>
                    </a:solidFill>
                  </a:tcPr>
                </a:tc>
                <a:extLst>
                  <a:ext uri="{0D108BD9-81ED-4DB2-BD59-A6C34878D82A}">
                    <a16:rowId xmlns:a16="http://schemas.microsoft.com/office/drawing/2014/main" val="932895732"/>
                  </a:ext>
                </a:extLst>
              </a:tr>
            </a:tbl>
          </a:graphicData>
        </a:graphic>
      </p:graphicFrame>
      <p:graphicFrame>
        <p:nvGraphicFramePr>
          <p:cNvPr id="10" name="Tableau 9">
            <a:extLst>
              <a:ext uri="{FF2B5EF4-FFF2-40B4-BE49-F238E27FC236}">
                <a16:creationId xmlns:a16="http://schemas.microsoft.com/office/drawing/2014/main" id="{8CA62125-5295-47B5-8A97-DFF3F481C80E}"/>
              </a:ext>
            </a:extLst>
          </p:cNvPr>
          <p:cNvGraphicFramePr>
            <a:graphicFrameLocks noGrp="1"/>
          </p:cNvGraphicFramePr>
          <p:nvPr/>
        </p:nvGraphicFramePr>
        <p:xfrm>
          <a:off x="6160168" y="3151434"/>
          <a:ext cx="5853261" cy="3417010"/>
        </p:xfrm>
        <a:graphic>
          <a:graphicData uri="http://schemas.openxmlformats.org/drawingml/2006/table">
            <a:tbl>
              <a:tblPr firstRow="1" bandRow="1">
                <a:tableStyleId>{7DF18680-E054-41AD-8BC1-D1AEF772440D}</a:tableStyleId>
              </a:tblPr>
              <a:tblGrid>
                <a:gridCol w="1510600">
                  <a:extLst>
                    <a:ext uri="{9D8B030D-6E8A-4147-A177-3AD203B41FA5}">
                      <a16:colId xmlns:a16="http://schemas.microsoft.com/office/drawing/2014/main" val="2762310267"/>
                    </a:ext>
                  </a:extLst>
                </a:gridCol>
                <a:gridCol w="1404117">
                  <a:extLst>
                    <a:ext uri="{9D8B030D-6E8A-4147-A177-3AD203B41FA5}">
                      <a16:colId xmlns:a16="http://schemas.microsoft.com/office/drawing/2014/main" val="121786801"/>
                    </a:ext>
                  </a:extLst>
                </a:gridCol>
                <a:gridCol w="1372677">
                  <a:extLst>
                    <a:ext uri="{9D8B030D-6E8A-4147-A177-3AD203B41FA5}">
                      <a16:colId xmlns:a16="http://schemas.microsoft.com/office/drawing/2014/main" val="203294514"/>
                    </a:ext>
                  </a:extLst>
                </a:gridCol>
                <a:gridCol w="1565867">
                  <a:extLst>
                    <a:ext uri="{9D8B030D-6E8A-4147-A177-3AD203B41FA5}">
                      <a16:colId xmlns:a16="http://schemas.microsoft.com/office/drawing/2014/main" val="2623340228"/>
                    </a:ext>
                  </a:extLst>
                </a:gridCol>
              </a:tblGrid>
              <a:tr h="447456">
                <a:tc gridSpan="4">
                  <a:txBody>
                    <a:bodyPr/>
                    <a:lstStyle/>
                    <a:p>
                      <a:pPr algn="ctr"/>
                      <a:r>
                        <a:rPr lang="fr-FR" dirty="0"/>
                        <a:t>450- </a:t>
                      </a:r>
                      <a:r>
                        <a:rPr lang="fr-FR" dirty="0" err="1"/>
                        <a:t>coproprietaire</a:t>
                      </a:r>
                      <a:r>
                        <a:rPr lang="fr-FR" dirty="0"/>
                        <a:t> A</a:t>
                      </a:r>
                    </a:p>
                  </a:txBody>
                  <a:tcPr>
                    <a:solidFill>
                      <a:schemeClr val="accent2"/>
                    </a:solidFill>
                  </a:tcPr>
                </a:tc>
                <a:tc hMerge="1">
                  <a:txBody>
                    <a:bodyPr/>
                    <a:lstStyle/>
                    <a:p>
                      <a:pPr algn="ctr"/>
                      <a:endParaRPr lang="fr-FR" dirty="0"/>
                    </a:p>
                  </a:txBody>
                  <a:tcPr/>
                </a:tc>
                <a:tc hMerge="1">
                  <a:txBody>
                    <a:bodyPr/>
                    <a:lstStyle/>
                    <a:p>
                      <a:pPr algn="ctr"/>
                      <a:endParaRPr lang="fr-FR" dirty="0"/>
                    </a:p>
                  </a:txBody>
                  <a:tcPr/>
                </a:tc>
                <a:tc hMerge="1">
                  <a:txBody>
                    <a:bodyPr/>
                    <a:lstStyle/>
                    <a:p>
                      <a:pPr algn="ctr"/>
                      <a:endParaRPr lang="fr-FR" dirty="0"/>
                    </a:p>
                  </a:txBody>
                  <a:tcPr/>
                </a:tc>
                <a:extLst>
                  <a:ext uri="{0D108BD9-81ED-4DB2-BD59-A6C34878D82A}">
                    <a16:rowId xmlns:a16="http://schemas.microsoft.com/office/drawing/2014/main" val="4256566677"/>
                  </a:ext>
                </a:extLst>
              </a:tr>
              <a:tr h="803333">
                <a:tc>
                  <a:txBody>
                    <a:bodyPr/>
                    <a:lstStyle/>
                    <a:p>
                      <a:pPr algn="ctr"/>
                      <a:r>
                        <a:rPr lang="fr-FR" dirty="0"/>
                        <a:t>Types de charges</a:t>
                      </a:r>
                    </a:p>
                  </a:txBody>
                  <a:tcPr>
                    <a:solidFill>
                      <a:schemeClr val="tx2">
                        <a:lumMod val="60000"/>
                        <a:lumOff val="40000"/>
                      </a:schemeClr>
                    </a:solidFill>
                  </a:tcPr>
                </a:tc>
                <a:tc>
                  <a:txBody>
                    <a:bodyPr/>
                    <a:lstStyle/>
                    <a:p>
                      <a:pPr algn="ctr"/>
                      <a:r>
                        <a:rPr lang="fr-FR" dirty="0"/>
                        <a:t>Budget prévisionnel</a:t>
                      </a:r>
                    </a:p>
                  </a:txBody>
                  <a:tcPr>
                    <a:solidFill>
                      <a:schemeClr val="tx2">
                        <a:lumMod val="60000"/>
                        <a:lumOff val="40000"/>
                      </a:schemeClr>
                    </a:solidFill>
                  </a:tcPr>
                </a:tc>
                <a:tc>
                  <a:txBody>
                    <a:bodyPr/>
                    <a:lstStyle/>
                    <a:p>
                      <a:pPr algn="ctr"/>
                      <a:r>
                        <a:rPr lang="fr-FR" dirty="0"/>
                        <a:t>Charges constatées</a:t>
                      </a:r>
                    </a:p>
                  </a:txBody>
                  <a:tcPr>
                    <a:solidFill>
                      <a:schemeClr val="tx2">
                        <a:lumMod val="60000"/>
                        <a:lumOff val="40000"/>
                      </a:schemeClr>
                    </a:solidFill>
                  </a:tcPr>
                </a:tc>
                <a:tc>
                  <a:txBody>
                    <a:bodyPr/>
                    <a:lstStyle/>
                    <a:p>
                      <a:pPr algn="ctr"/>
                      <a:r>
                        <a:rPr lang="fr-FR" dirty="0"/>
                        <a:t>Solde </a:t>
                      </a:r>
                    </a:p>
                  </a:txBody>
                  <a:tcPr>
                    <a:solidFill>
                      <a:schemeClr val="tx2">
                        <a:lumMod val="60000"/>
                        <a:lumOff val="40000"/>
                      </a:schemeClr>
                    </a:solidFill>
                  </a:tcPr>
                </a:tc>
                <a:extLst>
                  <a:ext uri="{0D108BD9-81ED-4DB2-BD59-A6C34878D82A}">
                    <a16:rowId xmlns:a16="http://schemas.microsoft.com/office/drawing/2014/main" val="3919666955"/>
                  </a:ext>
                </a:extLst>
              </a:tr>
              <a:tr h="951685">
                <a:tc>
                  <a:txBody>
                    <a:bodyPr/>
                    <a:lstStyle/>
                    <a:p>
                      <a:pPr algn="ctr"/>
                      <a:r>
                        <a:rPr lang="fr-FR" b="1" dirty="0"/>
                        <a:t>Charges courantes</a:t>
                      </a:r>
                      <a:endParaRPr lang="fr-FR" sz="1200" b="1" dirty="0"/>
                    </a:p>
                  </a:txBody>
                  <a:tcPr/>
                </a:tc>
                <a:tc>
                  <a:txBody>
                    <a:bodyPr/>
                    <a:lstStyle/>
                    <a:p>
                      <a:pPr algn="ctr"/>
                      <a:endParaRPr lang="fr-FR" b="1" dirty="0"/>
                    </a:p>
                    <a:p>
                      <a:pPr algn="ctr"/>
                      <a:r>
                        <a:rPr lang="fr-FR" b="1" dirty="0"/>
                        <a:t>1 000 €</a:t>
                      </a:r>
                    </a:p>
                  </a:txBody>
                  <a:tcPr/>
                </a:tc>
                <a:tc>
                  <a:txBody>
                    <a:bodyPr/>
                    <a:lstStyle/>
                    <a:p>
                      <a:pPr algn="ctr"/>
                      <a:r>
                        <a:rPr lang="fr-FR" b="1" dirty="0"/>
                        <a:t> </a:t>
                      </a:r>
                    </a:p>
                    <a:p>
                      <a:pPr algn="ctr"/>
                      <a:r>
                        <a:rPr lang="fr-FR" b="1" dirty="0"/>
                        <a:t>965 €</a:t>
                      </a:r>
                    </a:p>
                  </a:txBody>
                  <a:tcPr/>
                </a:tc>
                <a:tc>
                  <a:txBody>
                    <a:bodyPr/>
                    <a:lstStyle/>
                    <a:p>
                      <a:pPr algn="ctr"/>
                      <a:endParaRPr lang="fr-FR" dirty="0"/>
                    </a:p>
                    <a:p>
                      <a:pPr algn="ctr"/>
                      <a:r>
                        <a:rPr lang="fr-FR" b="1" dirty="0">
                          <a:solidFill>
                            <a:srgbClr val="00B050"/>
                          </a:solidFill>
                        </a:rPr>
                        <a:t>+ 35 €</a:t>
                      </a:r>
                    </a:p>
                  </a:txBody>
                  <a:tcPr/>
                </a:tc>
                <a:extLst>
                  <a:ext uri="{0D108BD9-81ED-4DB2-BD59-A6C34878D82A}">
                    <a16:rowId xmlns:a16="http://schemas.microsoft.com/office/drawing/2014/main" val="522687620"/>
                  </a:ext>
                </a:extLst>
              </a:tr>
              <a:tr h="763779">
                <a:tc>
                  <a:txBody>
                    <a:bodyPr/>
                    <a:lstStyle/>
                    <a:p>
                      <a:pPr algn="ctr"/>
                      <a:r>
                        <a:rPr lang="fr-FR" b="1" dirty="0"/>
                        <a:t>Charges travaux</a:t>
                      </a:r>
                      <a:endParaRPr lang="fr-FR" sz="1200" b="1" dirty="0"/>
                    </a:p>
                  </a:txBody>
                  <a:tcPr/>
                </a:tc>
                <a:tc>
                  <a:txBody>
                    <a:bodyPr/>
                    <a:lstStyle/>
                    <a:p>
                      <a:pPr algn="ctr"/>
                      <a:endParaRPr lang="fr-FR" sz="500" b="1" dirty="0"/>
                    </a:p>
                    <a:p>
                      <a:pPr algn="ctr"/>
                      <a:r>
                        <a:rPr lang="fr-FR" b="1" dirty="0"/>
                        <a:t>8 000 €</a:t>
                      </a:r>
                    </a:p>
                  </a:txBody>
                  <a:tcPr/>
                </a:tc>
                <a:tc>
                  <a:txBody>
                    <a:bodyPr/>
                    <a:lstStyle/>
                    <a:p>
                      <a:pPr algn="ctr"/>
                      <a:endParaRPr lang="fr-FR" sz="500" b="1" dirty="0"/>
                    </a:p>
                    <a:p>
                      <a:pPr algn="ctr"/>
                      <a:r>
                        <a:rPr lang="fr-FR" b="1" dirty="0"/>
                        <a:t>9 100 €</a:t>
                      </a:r>
                    </a:p>
                  </a:txBody>
                  <a:tcPr/>
                </a:tc>
                <a:tc>
                  <a:txBody>
                    <a:bodyPr/>
                    <a:lstStyle/>
                    <a:p>
                      <a:pPr algn="ctr"/>
                      <a:endParaRPr lang="fr-FR" sz="500" b="1" dirty="0">
                        <a:solidFill>
                          <a:srgbClr val="FF0000"/>
                        </a:solidFill>
                      </a:endParaRPr>
                    </a:p>
                    <a:p>
                      <a:pPr algn="ctr"/>
                      <a:r>
                        <a:rPr lang="fr-FR" b="1" dirty="0">
                          <a:solidFill>
                            <a:srgbClr val="FF0000"/>
                          </a:solidFill>
                        </a:rPr>
                        <a:t>- 1 100 €</a:t>
                      </a:r>
                    </a:p>
                  </a:txBody>
                  <a:tcPr/>
                </a:tc>
                <a:extLst>
                  <a:ext uri="{0D108BD9-81ED-4DB2-BD59-A6C34878D82A}">
                    <a16:rowId xmlns:a16="http://schemas.microsoft.com/office/drawing/2014/main" val="1947994869"/>
                  </a:ext>
                </a:extLst>
              </a:tr>
              <a:tr h="450757">
                <a:tc>
                  <a:txBody>
                    <a:bodyPr/>
                    <a:lstStyle/>
                    <a:p>
                      <a:pPr algn="ctr"/>
                      <a:r>
                        <a:rPr lang="fr-FR" sz="2000" b="1" dirty="0">
                          <a:solidFill>
                            <a:schemeClr val="tx1"/>
                          </a:solidFill>
                        </a:rPr>
                        <a:t>solde</a:t>
                      </a:r>
                    </a:p>
                  </a:txBody>
                  <a:tcPr>
                    <a:solidFill>
                      <a:schemeClr val="accent4">
                        <a:lumMod val="40000"/>
                        <a:lumOff val="60000"/>
                      </a:schemeClr>
                    </a:solidFill>
                  </a:tcPr>
                </a:tc>
                <a:tc>
                  <a:txBody>
                    <a:bodyPr/>
                    <a:lstStyle/>
                    <a:p>
                      <a:pPr algn="ctr"/>
                      <a:r>
                        <a:rPr lang="fr-FR" sz="2000" b="1" dirty="0">
                          <a:solidFill>
                            <a:schemeClr val="tx1"/>
                          </a:solidFill>
                        </a:rPr>
                        <a:t>9 000 €</a:t>
                      </a:r>
                    </a:p>
                  </a:txBody>
                  <a:tcPr>
                    <a:solidFill>
                      <a:schemeClr val="accent4">
                        <a:lumMod val="40000"/>
                        <a:lumOff val="60000"/>
                      </a:schemeClr>
                    </a:solidFill>
                  </a:tcPr>
                </a:tc>
                <a:tc>
                  <a:txBody>
                    <a:bodyPr/>
                    <a:lstStyle/>
                    <a:p>
                      <a:pPr algn="ctr"/>
                      <a:r>
                        <a:rPr lang="fr-FR" sz="2000" b="1">
                          <a:solidFill>
                            <a:schemeClr val="tx1"/>
                          </a:solidFill>
                        </a:rPr>
                        <a:t>10 065 €</a:t>
                      </a:r>
                      <a:endParaRPr lang="fr-FR" sz="2000" b="1" dirty="0">
                        <a:solidFill>
                          <a:schemeClr val="tx1"/>
                        </a:solidFill>
                      </a:endParaRPr>
                    </a:p>
                  </a:txBody>
                  <a:tcPr>
                    <a:solidFill>
                      <a:schemeClr val="accent4">
                        <a:lumMod val="40000"/>
                        <a:lumOff val="60000"/>
                      </a:schemeClr>
                    </a:solidFill>
                  </a:tcPr>
                </a:tc>
                <a:tc>
                  <a:txBody>
                    <a:bodyPr/>
                    <a:lstStyle/>
                    <a:p>
                      <a:pPr algn="ctr"/>
                      <a:r>
                        <a:rPr lang="fr-FR" sz="2000" b="1" dirty="0">
                          <a:solidFill>
                            <a:srgbClr val="FF0000"/>
                          </a:solidFill>
                        </a:rPr>
                        <a:t>- 1065 €</a:t>
                      </a:r>
                    </a:p>
                  </a:txBody>
                  <a:tcPr>
                    <a:solidFill>
                      <a:schemeClr val="accent4">
                        <a:lumMod val="40000"/>
                        <a:lumOff val="60000"/>
                      </a:schemeClr>
                    </a:solidFill>
                  </a:tcPr>
                </a:tc>
                <a:extLst>
                  <a:ext uri="{0D108BD9-81ED-4DB2-BD59-A6C34878D82A}">
                    <a16:rowId xmlns:a16="http://schemas.microsoft.com/office/drawing/2014/main" val="932895732"/>
                  </a:ext>
                </a:extLst>
              </a:tr>
            </a:tbl>
          </a:graphicData>
        </a:graphic>
      </p:graphicFrame>
      <p:pic>
        <p:nvPicPr>
          <p:cNvPr id="4" name="Image 3">
            <a:extLst>
              <a:ext uri="{FF2B5EF4-FFF2-40B4-BE49-F238E27FC236}">
                <a16:creationId xmlns:a16="http://schemas.microsoft.com/office/drawing/2014/main" id="{819CCEFF-D6B3-0F5A-CC20-AC527DCC173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27742" y="535166"/>
            <a:ext cx="653637" cy="640283"/>
          </a:xfrm>
          <a:prstGeom prst="rect">
            <a:avLst/>
          </a:prstGeom>
        </p:spPr>
      </p:pic>
    </p:spTree>
    <p:extLst>
      <p:ext uri="{BB962C8B-B14F-4D97-AF65-F5344CB8AC3E}">
        <p14:creationId xmlns:p14="http://schemas.microsoft.com/office/powerpoint/2010/main" val="342544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1000" fill="hold"/>
                                        <p:tgtEl>
                                          <p:spTgt spid="7"/>
                                        </p:tgtEl>
                                        <p:attrNameLst>
                                          <p:attrName>ppt_w</p:attrName>
                                        </p:attrNameLst>
                                      </p:cBhvr>
                                      <p:tavLst>
                                        <p:tav tm="0">
                                          <p:val>
                                            <p:fltVal val="0"/>
                                          </p:val>
                                        </p:tav>
                                        <p:tav tm="100000">
                                          <p:val>
                                            <p:strVal val="#ppt_w"/>
                                          </p:val>
                                        </p:tav>
                                      </p:tavLst>
                                    </p:anim>
                                    <p:anim calcmode="lin" valueType="num">
                                      <p:cBhvr>
                                        <p:cTn id="14" dur="1000" fill="hold"/>
                                        <p:tgtEl>
                                          <p:spTgt spid="7"/>
                                        </p:tgtEl>
                                        <p:attrNameLst>
                                          <p:attrName>ppt_h</p:attrName>
                                        </p:attrNameLst>
                                      </p:cBhvr>
                                      <p:tavLst>
                                        <p:tav tm="0">
                                          <p:val>
                                            <p:fltVal val="0"/>
                                          </p:val>
                                        </p:tav>
                                        <p:tav tm="100000">
                                          <p:val>
                                            <p:strVal val="#ppt_h"/>
                                          </p:val>
                                        </p:tav>
                                      </p:tavLst>
                                    </p:anim>
                                    <p:anim calcmode="lin" valueType="num">
                                      <p:cBhvr>
                                        <p:cTn id="15" dur="1000" fill="hold"/>
                                        <p:tgtEl>
                                          <p:spTgt spid="7"/>
                                        </p:tgtEl>
                                        <p:attrNameLst>
                                          <p:attrName>style.rotation</p:attrName>
                                        </p:attrNameLst>
                                      </p:cBhvr>
                                      <p:tavLst>
                                        <p:tav tm="0">
                                          <p:val>
                                            <p:fltVal val="90"/>
                                          </p:val>
                                        </p:tav>
                                        <p:tav tm="100000">
                                          <p:val>
                                            <p:fltVal val="0"/>
                                          </p:val>
                                        </p:tav>
                                      </p:tavLst>
                                    </p:anim>
                                    <p:animEffect transition="in" filter="fade">
                                      <p:cBhvr>
                                        <p:cTn id="16" dur="10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9950626-2B0D-43E8-99A8-E8FCF5D14CB4}"/>
              </a:ext>
            </a:extLst>
          </p:cNvPr>
          <p:cNvSpPr/>
          <p:nvPr/>
        </p:nvSpPr>
        <p:spPr>
          <a:xfrm>
            <a:off x="21448" y="0"/>
            <a:ext cx="11974716" cy="81149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500" b="1" i="0" u="none" strike="noStrike" kern="1200" cap="none" spc="0" normalizeH="0" baseline="0" noProof="0" dirty="0">
                <a:ln>
                  <a:noFill/>
                </a:ln>
                <a:solidFill>
                  <a:srgbClr val="0070C0"/>
                </a:solidFill>
                <a:effectLst/>
                <a:uLnTx/>
                <a:uFillTx/>
                <a:latin typeface="Calibri" panose="020F0502020204030204"/>
                <a:ea typeface="+mn-ea"/>
                <a:cs typeface="+mn-cs"/>
              </a:rPr>
              <a:t>Article 45-1 du décret du 17 mars 1967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500" b="0" i="0" u="none" strike="noStrike" kern="1200" cap="none" spc="0" normalizeH="0" baseline="0" noProof="0" dirty="0">
                <a:ln>
                  <a:noFill/>
                </a:ln>
                <a:solidFill>
                  <a:srgbClr val="0070C0"/>
                </a:solidFill>
                <a:effectLst/>
                <a:uLnTx/>
                <a:uFillTx/>
                <a:latin typeface="Calibri" panose="020F0502020204030204"/>
                <a:ea typeface="+mn-ea"/>
                <a:cs typeface="+mn-cs"/>
              </a:rPr>
              <a:t>exigibilité des appels de régularisation des charges</a:t>
            </a:r>
          </a:p>
        </p:txBody>
      </p:sp>
      <p:graphicFrame>
        <p:nvGraphicFramePr>
          <p:cNvPr id="4" name="Tableau 3">
            <a:extLst>
              <a:ext uri="{FF2B5EF4-FFF2-40B4-BE49-F238E27FC236}">
                <a16:creationId xmlns:a16="http://schemas.microsoft.com/office/drawing/2014/main" id="{72C32769-4107-4F0F-94E8-633D1767C867}"/>
              </a:ext>
            </a:extLst>
          </p:cNvPr>
          <p:cNvGraphicFramePr>
            <a:graphicFrameLocks noGrp="1"/>
          </p:cNvGraphicFramePr>
          <p:nvPr/>
        </p:nvGraphicFramePr>
        <p:xfrm>
          <a:off x="21448" y="842354"/>
          <a:ext cx="11800329" cy="4305802"/>
        </p:xfrm>
        <a:graphic>
          <a:graphicData uri="http://schemas.openxmlformats.org/drawingml/2006/table">
            <a:tbl>
              <a:tblPr firstRow="1" bandRow="1">
                <a:tableStyleId>{F5AB1C69-6EDB-4FF4-983F-18BD219EF322}</a:tableStyleId>
              </a:tblPr>
              <a:tblGrid>
                <a:gridCol w="1486158">
                  <a:extLst>
                    <a:ext uri="{9D8B030D-6E8A-4147-A177-3AD203B41FA5}">
                      <a16:colId xmlns:a16="http://schemas.microsoft.com/office/drawing/2014/main" val="20000"/>
                    </a:ext>
                  </a:extLst>
                </a:gridCol>
                <a:gridCol w="4939950">
                  <a:extLst>
                    <a:ext uri="{9D8B030D-6E8A-4147-A177-3AD203B41FA5}">
                      <a16:colId xmlns:a16="http://schemas.microsoft.com/office/drawing/2014/main" val="2899098085"/>
                    </a:ext>
                  </a:extLst>
                </a:gridCol>
                <a:gridCol w="2565581">
                  <a:extLst>
                    <a:ext uri="{9D8B030D-6E8A-4147-A177-3AD203B41FA5}">
                      <a16:colId xmlns:a16="http://schemas.microsoft.com/office/drawing/2014/main" val="20001"/>
                    </a:ext>
                  </a:extLst>
                </a:gridCol>
                <a:gridCol w="2808640">
                  <a:extLst>
                    <a:ext uri="{9D8B030D-6E8A-4147-A177-3AD203B41FA5}">
                      <a16:colId xmlns:a16="http://schemas.microsoft.com/office/drawing/2014/main" val="20002"/>
                    </a:ext>
                  </a:extLst>
                </a:gridCol>
              </a:tblGrid>
              <a:tr h="412186">
                <a:tc gridSpan="4">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400" dirty="0"/>
                        <a:t>450-1  Copropriétaire  A</a:t>
                      </a:r>
                    </a:p>
                  </a:txBody>
                  <a:tcPr marL="91486" marR="91486" marT="45709" marB="45709">
                    <a:solidFill>
                      <a:schemeClr val="accent2"/>
                    </a:solidFill>
                  </a:tcPr>
                </a:tc>
                <a:tc hMerge="1">
                  <a:txBody>
                    <a:bodyPr/>
                    <a:lstStyle/>
                    <a:p>
                      <a:pPr algn="ctr"/>
                      <a:endParaRPr lang="fr-FR" sz="1600" dirty="0"/>
                    </a:p>
                  </a:txBody>
                  <a:tcPr marL="91486" marR="91486" marT="45709" marB="45709">
                    <a:solidFill>
                      <a:schemeClr val="accent2"/>
                    </a:solidFill>
                  </a:tcPr>
                </a:tc>
                <a:tc hMerge="1">
                  <a:txBody>
                    <a:bodyPr/>
                    <a:lstStyle/>
                    <a:p>
                      <a:pPr algn="ctr"/>
                      <a:endParaRPr lang="fr-FR" sz="1600" dirty="0"/>
                    </a:p>
                  </a:txBody>
                  <a:tcPr marL="91486" marR="91486" marT="45709" marB="45709">
                    <a:solidFill>
                      <a:schemeClr val="accent2"/>
                    </a:solidFill>
                  </a:tcPr>
                </a:tc>
                <a:tc hMerge="1">
                  <a:txBody>
                    <a:bodyPr/>
                    <a:lstStyle/>
                    <a:p>
                      <a:endParaRPr lang="fr-FR" dirty="0"/>
                    </a:p>
                  </a:txBody>
                  <a:tcPr/>
                </a:tc>
                <a:extLst>
                  <a:ext uri="{0D108BD9-81ED-4DB2-BD59-A6C34878D82A}">
                    <a16:rowId xmlns:a16="http://schemas.microsoft.com/office/drawing/2014/main" val="10000"/>
                  </a:ext>
                </a:extLst>
              </a:tr>
              <a:tr h="329743">
                <a:tc>
                  <a:txBody>
                    <a:bodyPr/>
                    <a:lstStyle/>
                    <a:p>
                      <a:pPr algn="ctr"/>
                      <a:r>
                        <a:rPr lang="fr-FR" sz="1300" b="1" dirty="0"/>
                        <a:t>date</a:t>
                      </a:r>
                    </a:p>
                  </a:txBody>
                  <a:tcPr marL="91486" marR="91486" marT="45709" marB="4570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300" b="1" dirty="0"/>
                        <a:t>Libellé</a:t>
                      </a:r>
                    </a:p>
                  </a:txBody>
                  <a:tcPr marL="91486" marR="91486" marT="45709" marB="45709"/>
                </a:tc>
                <a:tc>
                  <a:txBody>
                    <a:bodyPr/>
                    <a:lstStyle/>
                    <a:p>
                      <a:pPr algn="ctr"/>
                      <a:r>
                        <a:rPr lang="fr-FR" sz="1300" b="1" dirty="0"/>
                        <a:t>Débit</a:t>
                      </a:r>
                    </a:p>
                  </a:txBody>
                  <a:tcPr marL="91486" marR="91486" marT="45709" marB="45709"/>
                </a:tc>
                <a:tc>
                  <a:txBody>
                    <a:bodyPr/>
                    <a:lstStyle/>
                    <a:p>
                      <a:pPr algn="ctr"/>
                      <a:r>
                        <a:rPr lang="fr-FR" sz="1300" b="1" dirty="0"/>
                        <a:t>Crédit</a:t>
                      </a:r>
                    </a:p>
                  </a:txBody>
                  <a:tcPr marL="91486" marR="91486" marT="45709" marB="45709"/>
                </a:tc>
                <a:extLst>
                  <a:ext uri="{0D108BD9-81ED-4DB2-BD59-A6C34878D82A}">
                    <a16:rowId xmlns:a16="http://schemas.microsoft.com/office/drawing/2014/main" val="10001"/>
                  </a:ext>
                </a:extLst>
              </a:tr>
              <a:tr h="399247">
                <a:tc>
                  <a:txBody>
                    <a:bodyPr/>
                    <a:lstStyle/>
                    <a:p>
                      <a:pPr algn="ctr"/>
                      <a:r>
                        <a:rPr lang="fr-FR" sz="1200" dirty="0"/>
                        <a:t>01/01/2025</a:t>
                      </a:r>
                    </a:p>
                  </a:txBody>
                  <a:tcPr marL="91486" marR="91486" marT="45709" marB="45709">
                    <a:solidFill>
                      <a:schemeClr val="accent6">
                        <a:lumMod val="40000"/>
                        <a:lumOff val="60000"/>
                      </a:schemeClr>
                    </a:solidFill>
                  </a:tcPr>
                </a:tc>
                <a:tc>
                  <a:txBody>
                    <a:bodyPr/>
                    <a:lstStyle/>
                    <a:p>
                      <a:pPr algn="ctr"/>
                      <a:r>
                        <a:rPr lang="fr-FR" sz="1200" dirty="0"/>
                        <a:t>Provision de charges courantes 1</a:t>
                      </a:r>
                      <a:r>
                        <a:rPr lang="fr-FR" sz="1200" baseline="30000" dirty="0"/>
                        <a:t>er</a:t>
                      </a:r>
                      <a:r>
                        <a:rPr lang="fr-FR" sz="1200" dirty="0"/>
                        <a:t> trimestre</a:t>
                      </a:r>
                    </a:p>
                  </a:txBody>
                  <a:tcPr marL="91486" marR="91486" marT="45709" marB="45709">
                    <a:solidFill>
                      <a:schemeClr val="accent6">
                        <a:lumMod val="40000"/>
                        <a:lumOff val="60000"/>
                      </a:schemeClr>
                    </a:solidFill>
                  </a:tcPr>
                </a:tc>
                <a:tc>
                  <a:txBody>
                    <a:bodyPr/>
                    <a:lstStyle/>
                    <a:p>
                      <a:pPr algn="ctr"/>
                      <a:r>
                        <a:rPr lang="fr-FR" sz="1500" b="1" dirty="0">
                          <a:solidFill>
                            <a:srgbClr val="0070C0"/>
                          </a:solidFill>
                        </a:rPr>
                        <a:t>250€</a:t>
                      </a:r>
                    </a:p>
                  </a:txBody>
                  <a:tcPr marL="91486" marR="91486" marT="45709" marB="45709">
                    <a:solidFill>
                      <a:schemeClr val="accent6">
                        <a:lumMod val="40000"/>
                        <a:lumOff val="60000"/>
                      </a:schemeClr>
                    </a:solidFill>
                  </a:tcPr>
                </a:tc>
                <a:tc>
                  <a:txBody>
                    <a:bodyPr/>
                    <a:lstStyle/>
                    <a:p>
                      <a:pPr algn="ctr"/>
                      <a:endParaRPr lang="fr-FR" sz="1500" dirty="0"/>
                    </a:p>
                  </a:txBody>
                  <a:tcPr marL="91486" marR="91486" marT="45709" marB="45709">
                    <a:solidFill>
                      <a:schemeClr val="accent6">
                        <a:lumMod val="40000"/>
                        <a:lumOff val="60000"/>
                      </a:schemeClr>
                    </a:solidFill>
                  </a:tcPr>
                </a:tc>
                <a:extLst>
                  <a:ext uri="{0D108BD9-81ED-4DB2-BD59-A6C34878D82A}">
                    <a16:rowId xmlns:a16="http://schemas.microsoft.com/office/drawing/2014/main" val="3161875994"/>
                  </a:ext>
                </a:extLst>
              </a:tr>
              <a:tr h="399247">
                <a:tc>
                  <a:txBody>
                    <a:bodyPr/>
                    <a:lstStyle/>
                    <a:p>
                      <a:pPr algn="ctr"/>
                      <a:r>
                        <a:rPr lang="fr-FR" sz="1200" dirty="0"/>
                        <a:t>01/02/2025</a:t>
                      </a:r>
                    </a:p>
                  </a:txBody>
                  <a:tcPr marL="91486" marR="91486" marT="45709" marB="45709">
                    <a:solidFill>
                      <a:schemeClr val="accent2">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solidFill>
                            <a:srgbClr val="FF0000"/>
                          </a:solidFill>
                        </a:rPr>
                        <a:t>Provision de charges travaux ascenseur 1</a:t>
                      </a:r>
                      <a:r>
                        <a:rPr lang="fr-FR" sz="1200" baseline="30000" dirty="0">
                          <a:solidFill>
                            <a:srgbClr val="FF0000"/>
                          </a:solidFill>
                        </a:rPr>
                        <a:t>er</a:t>
                      </a:r>
                      <a:r>
                        <a:rPr lang="fr-FR" sz="1200" dirty="0">
                          <a:solidFill>
                            <a:srgbClr val="FF0000"/>
                          </a:solidFill>
                        </a:rPr>
                        <a:t> appel 25%</a:t>
                      </a:r>
                    </a:p>
                  </a:txBody>
                  <a:tcPr marL="91486" marR="91486" marT="45709" marB="45709">
                    <a:solidFill>
                      <a:schemeClr val="accent2">
                        <a:lumMod val="60000"/>
                        <a:lumOff val="40000"/>
                      </a:schemeClr>
                    </a:solidFill>
                  </a:tcPr>
                </a:tc>
                <a:tc>
                  <a:txBody>
                    <a:bodyPr/>
                    <a:lstStyle/>
                    <a:p>
                      <a:pPr algn="ctr"/>
                      <a:r>
                        <a:rPr lang="fr-FR" sz="1500" b="1" dirty="0">
                          <a:solidFill>
                            <a:srgbClr val="C00000"/>
                          </a:solidFill>
                        </a:rPr>
                        <a:t>2 000€</a:t>
                      </a:r>
                    </a:p>
                  </a:txBody>
                  <a:tcPr marL="91486" marR="91486" marT="45709" marB="45709">
                    <a:solidFill>
                      <a:schemeClr val="accent2">
                        <a:lumMod val="60000"/>
                        <a:lumOff val="40000"/>
                      </a:schemeClr>
                    </a:solidFill>
                  </a:tcPr>
                </a:tc>
                <a:tc>
                  <a:txBody>
                    <a:bodyPr/>
                    <a:lstStyle/>
                    <a:p>
                      <a:pPr algn="ctr"/>
                      <a:endParaRPr lang="fr-FR" sz="1500" dirty="0"/>
                    </a:p>
                  </a:txBody>
                  <a:tcPr marL="91486" marR="91486" marT="45709" marB="45709">
                    <a:solidFill>
                      <a:schemeClr val="accent2">
                        <a:lumMod val="60000"/>
                        <a:lumOff val="40000"/>
                      </a:schemeClr>
                    </a:solidFill>
                  </a:tcPr>
                </a:tc>
                <a:extLst>
                  <a:ext uri="{0D108BD9-81ED-4DB2-BD59-A6C34878D82A}">
                    <a16:rowId xmlns:a16="http://schemas.microsoft.com/office/drawing/2014/main" val="4105994672"/>
                  </a:ext>
                </a:extLst>
              </a:tr>
              <a:tr h="329743">
                <a:tc>
                  <a:txBody>
                    <a:bodyPr/>
                    <a:lstStyle/>
                    <a:p>
                      <a:pPr algn="ctr"/>
                      <a:r>
                        <a:rPr lang="fr-FR" sz="1200" dirty="0"/>
                        <a:t>01/04/2025</a:t>
                      </a:r>
                    </a:p>
                  </a:txBody>
                  <a:tcPr marL="91486" marR="91486" marT="45709" marB="45709">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t>Provision de charges courantes</a:t>
                      </a:r>
                      <a:r>
                        <a:rPr lang="fr-FR" sz="1200" baseline="30000" dirty="0"/>
                        <a:t>2eme</a:t>
                      </a:r>
                      <a:r>
                        <a:rPr lang="fr-FR" sz="1200" dirty="0"/>
                        <a:t> trimestre</a:t>
                      </a:r>
                    </a:p>
                  </a:txBody>
                  <a:tcPr marL="91486" marR="91486" marT="45709" marB="45709">
                    <a:solidFill>
                      <a:schemeClr val="accent6">
                        <a:lumMod val="60000"/>
                        <a:lumOff val="40000"/>
                      </a:schemeClr>
                    </a:solidFill>
                  </a:tcPr>
                </a:tc>
                <a:tc>
                  <a:txBody>
                    <a:bodyPr/>
                    <a:lstStyle/>
                    <a:p>
                      <a:pPr algn="ctr"/>
                      <a:r>
                        <a:rPr lang="fr-FR" sz="1500" b="1" dirty="0">
                          <a:solidFill>
                            <a:srgbClr val="0070C0"/>
                          </a:solidFill>
                        </a:rPr>
                        <a:t>250€</a:t>
                      </a:r>
                    </a:p>
                  </a:txBody>
                  <a:tcPr marL="91486" marR="91486" marT="45709" marB="45709">
                    <a:solidFill>
                      <a:schemeClr val="accent6">
                        <a:lumMod val="60000"/>
                        <a:lumOff val="40000"/>
                      </a:schemeClr>
                    </a:solidFill>
                  </a:tcPr>
                </a:tc>
                <a:tc>
                  <a:txBody>
                    <a:bodyPr/>
                    <a:lstStyle/>
                    <a:p>
                      <a:pPr algn="ctr"/>
                      <a:endParaRPr lang="fr-FR" sz="1500" dirty="0"/>
                    </a:p>
                  </a:txBody>
                  <a:tcPr marL="91486" marR="91486" marT="45709" marB="45709">
                    <a:solidFill>
                      <a:schemeClr val="accent6">
                        <a:lumMod val="60000"/>
                        <a:lumOff val="40000"/>
                      </a:schemeClr>
                    </a:solidFill>
                  </a:tcPr>
                </a:tc>
                <a:extLst>
                  <a:ext uri="{0D108BD9-81ED-4DB2-BD59-A6C34878D82A}">
                    <a16:rowId xmlns:a16="http://schemas.microsoft.com/office/drawing/2014/main" val="3241939236"/>
                  </a:ext>
                </a:extLst>
              </a:tr>
              <a:tr h="329743">
                <a:tc>
                  <a:txBody>
                    <a:bodyPr/>
                    <a:lstStyle/>
                    <a:p>
                      <a:pPr algn="ctr"/>
                      <a:r>
                        <a:rPr lang="fr-FR" sz="1200" dirty="0"/>
                        <a:t>01/04/2025</a:t>
                      </a:r>
                    </a:p>
                  </a:txBody>
                  <a:tcPr marL="91486" marR="91486" marT="45709" marB="45709">
                    <a:solidFill>
                      <a:schemeClr val="accent2">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solidFill>
                            <a:srgbClr val="FF0000"/>
                          </a:solidFill>
                        </a:rPr>
                        <a:t>Provision de charges travaux ascenseur </a:t>
                      </a:r>
                      <a:r>
                        <a:rPr lang="fr-FR" sz="1200" baseline="30000" dirty="0">
                          <a:solidFill>
                            <a:srgbClr val="FF0000"/>
                          </a:solidFill>
                        </a:rPr>
                        <a:t>2eme</a:t>
                      </a:r>
                      <a:r>
                        <a:rPr lang="fr-FR" sz="1200" dirty="0">
                          <a:solidFill>
                            <a:srgbClr val="FF0000"/>
                          </a:solidFill>
                        </a:rPr>
                        <a:t> appel 12,5%</a:t>
                      </a:r>
                    </a:p>
                  </a:txBody>
                  <a:tcPr marL="91486" marR="91486" marT="45709" marB="45709">
                    <a:solidFill>
                      <a:schemeClr val="accent2">
                        <a:lumMod val="60000"/>
                        <a:lumOff val="40000"/>
                      </a:schemeClr>
                    </a:solidFill>
                  </a:tcPr>
                </a:tc>
                <a:tc>
                  <a:txBody>
                    <a:bodyPr/>
                    <a:lstStyle/>
                    <a:p>
                      <a:pPr algn="ctr"/>
                      <a:r>
                        <a:rPr lang="fr-FR" sz="1500" b="1" dirty="0">
                          <a:solidFill>
                            <a:srgbClr val="C00000"/>
                          </a:solidFill>
                        </a:rPr>
                        <a:t>1 000€</a:t>
                      </a:r>
                    </a:p>
                  </a:txBody>
                  <a:tcPr marL="91486" marR="91486" marT="45709" marB="45709">
                    <a:solidFill>
                      <a:schemeClr val="accent2">
                        <a:lumMod val="60000"/>
                        <a:lumOff val="40000"/>
                      </a:schemeClr>
                    </a:solidFill>
                  </a:tcPr>
                </a:tc>
                <a:tc>
                  <a:txBody>
                    <a:bodyPr/>
                    <a:lstStyle/>
                    <a:p>
                      <a:pPr algn="ctr"/>
                      <a:endParaRPr lang="fr-FR" sz="1500" dirty="0">
                        <a:solidFill>
                          <a:srgbClr val="FF0000"/>
                        </a:solidFill>
                      </a:endParaRPr>
                    </a:p>
                  </a:txBody>
                  <a:tcPr marL="91486" marR="91486" marT="45709" marB="45709">
                    <a:solidFill>
                      <a:schemeClr val="accent2">
                        <a:lumMod val="60000"/>
                        <a:lumOff val="40000"/>
                      </a:schemeClr>
                    </a:solidFill>
                  </a:tcPr>
                </a:tc>
                <a:extLst>
                  <a:ext uri="{0D108BD9-81ED-4DB2-BD59-A6C34878D82A}">
                    <a16:rowId xmlns:a16="http://schemas.microsoft.com/office/drawing/2014/main" val="10002"/>
                  </a:ext>
                </a:extLst>
              </a:tr>
              <a:tr h="329743">
                <a:tc>
                  <a:txBody>
                    <a:bodyPr/>
                    <a:lstStyle/>
                    <a:p>
                      <a:pPr algn="ctr"/>
                      <a:r>
                        <a:rPr lang="fr-FR" sz="1200" dirty="0"/>
                        <a:t>01/06/2025</a:t>
                      </a:r>
                    </a:p>
                  </a:txBody>
                  <a:tcPr marL="91486" marR="91486" marT="45709" marB="45709">
                    <a:solidFill>
                      <a:schemeClr val="accent2">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solidFill>
                            <a:srgbClr val="FF0000"/>
                          </a:solidFill>
                        </a:rPr>
                        <a:t>Provision de charges travaux ascenseur </a:t>
                      </a:r>
                      <a:r>
                        <a:rPr lang="fr-FR" sz="1200" baseline="30000" dirty="0">
                          <a:solidFill>
                            <a:srgbClr val="FF0000"/>
                          </a:solidFill>
                        </a:rPr>
                        <a:t>3eme</a:t>
                      </a:r>
                      <a:r>
                        <a:rPr lang="fr-FR" sz="1200" dirty="0">
                          <a:solidFill>
                            <a:srgbClr val="FF0000"/>
                          </a:solidFill>
                        </a:rPr>
                        <a:t> appel 18,75%</a:t>
                      </a:r>
                    </a:p>
                  </a:txBody>
                  <a:tcPr marL="91486" marR="91486" marT="45709" marB="45709">
                    <a:solidFill>
                      <a:schemeClr val="accent2">
                        <a:lumMod val="60000"/>
                        <a:lumOff val="40000"/>
                      </a:schemeClr>
                    </a:solidFill>
                  </a:tcPr>
                </a:tc>
                <a:tc>
                  <a:txBody>
                    <a:bodyPr/>
                    <a:lstStyle/>
                    <a:p>
                      <a:pPr algn="ctr"/>
                      <a:r>
                        <a:rPr lang="fr-FR" sz="1500" b="1" dirty="0">
                          <a:solidFill>
                            <a:srgbClr val="C00000"/>
                          </a:solidFill>
                        </a:rPr>
                        <a:t>1 500€</a:t>
                      </a:r>
                    </a:p>
                  </a:txBody>
                  <a:tcPr marL="91486" marR="91486" marT="45709" marB="45709">
                    <a:solidFill>
                      <a:schemeClr val="accent2">
                        <a:lumMod val="60000"/>
                        <a:lumOff val="40000"/>
                      </a:schemeClr>
                    </a:solidFill>
                  </a:tcPr>
                </a:tc>
                <a:tc>
                  <a:txBody>
                    <a:bodyPr/>
                    <a:lstStyle/>
                    <a:p>
                      <a:pPr algn="ctr"/>
                      <a:endParaRPr lang="fr-FR" sz="1500" dirty="0"/>
                    </a:p>
                  </a:txBody>
                  <a:tcPr marL="91486" marR="91486" marT="45709" marB="45709">
                    <a:solidFill>
                      <a:schemeClr val="accent2">
                        <a:lumMod val="60000"/>
                        <a:lumOff val="40000"/>
                      </a:schemeClr>
                    </a:solidFill>
                  </a:tcPr>
                </a:tc>
                <a:extLst>
                  <a:ext uri="{0D108BD9-81ED-4DB2-BD59-A6C34878D82A}">
                    <a16:rowId xmlns:a16="http://schemas.microsoft.com/office/drawing/2014/main" val="138700597"/>
                  </a:ext>
                </a:extLst>
              </a:tr>
              <a:tr h="329743">
                <a:tc>
                  <a:txBody>
                    <a:bodyPr/>
                    <a:lstStyle/>
                    <a:p>
                      <a:pPr algn="ctr"/>
                      <a:r>
                        <a:rPr lang="fr-FR" sz="1200" dirty="0"/>
                        <a:t>01/07/2025</a:t>
                      </a:r>
                    </a:p>
                  </a:txBody>
                  <a:tcPr marL="91486" marR="91486" marT="45709" marB="45709">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t>Provision de charges courantes</a:t>
                      </a:r>
                      <a:r>
                        <a:rPr lang="fr-FR" sz="1200" baseline="30000" dirty="0"/>
                        <a:t>3eme</a:t>
                      </a:r>
                      <a:r>
                        <a:rPr lang="fr-FR" sz="1200" dirty="0"/>
                        <a:t> trimestre</a:t>
                      </a:r>
                    </a:p>
                  </a:txBody>
                  <a:tcPr marL="91486" marR="91486" marT="45709" marB="45709">
                    <a:solidFill>
                      <a:schemeClr val="accent6">
                        <a:lumMod val="60000"/>
                        <a:lumOff val="40000"/>
                      </a:schemeClr>
                    </a:solidFill>
                  </a:tcPr>
                </a:tc>
                <a:tc>
                  <a:txBody>
                    <a:bodyPr/>
                    <a:lstStyle/>
                    <a:p>
                      <a:pPr algn="ctr"/>
                      <a:r>
                        <a:rPr lang="fr-FR" sz="1500" b="1" dirty="0">
                          <a:solidFill>
                            <a:srgbClr val="0070C0"/>
                          </a:solidFill>
                        </a:rPr>
                        <a:t>250€</a:t>
                      </a:r>
                    </a:p>
                  </a:txBody>
                  <a:tcPr marL="91486" marR="91486" marT="45709" marB="45709">
                    <a:solidFill>
                      <a:schemeClr val="accent6">
                        <a:lumMod val="60000"/>
                        <a:lumOff val="40000"/>
                      </a:schemeClr>
                    </a:solidFill>
                  </a:tcPr>
                </a:tc>
                <a:tc>
                  <a:txBody>
                    <a:bodyPr/>
                    <a:lstStyle/>
                    <a:p>
                      <a:pPr algn="ctr"/>
                      <a:endParaRPr lang="fr-FR" sz="1500" dirty="0"/>
                    </a:p>
                  </a:txBody>
                  <a:tcPr marL="91486" marR="91486" marT="45709" marB="45709">
                    <a:solidFill>
                      <a:schemeClr val="accent6">
                        <a:lumMod val="60000"/>
                        <a:lumOff val="40000"/>
                      </a:schemeClr>
                    </a:solidFill>
                  </a:tcPr>
                </a:tc>
                <a:extLst>
                  <a:ext uri="{0D108BD9-81ED-4DB2-BD59-A6C34878D82A}">
                    <a16:rowId xmlns:a16="http://schemas.microsoft.com/office/drawing/2014/main" val="3425207858"/>
                  </a:ext>
                </a:extLst>
              </a:tr>
              <a:tr h="329743">
                <a:tc>
                  <a:txBody>
                    <a:bodyPr/>
                    <a:lstStyle/>
                    <a:p>
                      <a:pPr algn="ctr"/>
                      <a:r>
                        <a:rPr lang="fr-FR" sz="1200" dirty="0"/>
                        <a:t>01/09/2025</a:t>
                      </a:r>
                    </a:p>
                  </a:txBody>
                  <a:tcPr marL="91486" marR="91486" marT="45709" marB="45709">
                    <a:solidFill>
                      <a:schemeClr val="accent2">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solidFill>
                            <a:srgbClr val="FF0000"/>
                          </a:solidFill>
                        </a:rPr>
                        <a:t>Provision de charges travaux ascenseur </a:t>
                      </a:r>
                      <a:r>
                        <a:rPr lang="fr-FR" sz="1200" baseline="30000" dirty="0">
                          <a:solidFill>
                            <a:srgbClr val="FF0000"/>
                          </a:solidFill>
                        </a:rPr>
                        <a:t>4eme</a:t>
                      </a:r>
                      <a:r>
                        <a:rPr lang="fr-FR" sz="1200" dirty="0">
                          <a:solidFill>
                            <a:srgbClr val="FF0000"/>
                          </a:solidFill>
                        </a:rPr>
                        <a:t> appel 25%</a:t>
                      </a:r>
                    </a:p>
                  </a:txBody>
                  <a:tcPr marL="91486" marR="91486" marT="45709" marB="45709">
                    <a:solidFill>
                      <a:schemeClr val="accent2">
                        <a:lumMod val="60000"/>
                        <a:lumOff val="40000"/>
                      </a:schemeClr>
                    </a:solidFill>
                  </a:tcPr>
                </a:tc>
                <a:tc>
                  <a:txBody>
                    <a:bodyPr/>
                    <a:lstStyle/>
                    <a:p>
                      <a:pPr algn="ctr"/>
                      <a:r>
                        <a:rPr lang="fr-FR" sz="1500" b="1" dirty="0">
                          <a:solidFill>
                            <a:srgbClr val="C00000"/>
                          </a:solidFill>
                        </a:rPr>
                        <a:t>2 000€</a:t>
                      </a:r>
                    </a:p>
                  </a:txBody>
                  <a:tcPr marL="91486" marR="91486" marT="45709" marB="45709">
                    <a:solidFill>
                      <a:schemeClr val="accent2">
                        <a:lumMod val="60000"/>
                        <a:lumOff val="40000"/>
                      </a:schemeClr>
                    </a:solidFill>
                  </a:tcPr>
                </a:tc>
                <a:tc>
                  <a:txBody>
                    <a:bodyPr/>
                    <a:lstStyle/>
                    <a:p>
                      <a:pPr algn="ctr"/>
                      <a:endParaRPr lang="fr-FR" sz="1500" dirty="0"/>
                    </a:p>
                  </a:txBody>
                  <a:tcPr marL="91486" marR="91486" marT="45709" marB="45709">
                    <a:solidFill>
                      <a:schemeClr val="accent2">
                        <a:lumMod val="60000"/>
                        <a:lumOff val="40000"/>
                      </a:schemeClr>
                    </a:solidFill>
                  </a:tcPr>
                </a:tc>
                <a:extLst>
                  <a:ext uri="{0D108BD9-81ED-4DB2-BD59-A6C34878D82A}">
                    <a16:rowId xmlns:a16="http://schemas.microsoft.com/office/drawing/2014/main" val="1113455657"/>
                  </a:ext>
                </a:extLst>
              </a:tr>
              <a:tr h="329743">
                <a:tc>
                  <a:txBody>
                    <a:bodyPr/>
                    <a:lstStyle/>
                    <a:p>
                      <a:pPr algn="ctr"/>
                      <a:r>
                        <a:rPr lang="fr-FR" sz="1200" dirty="0"/>
                        <a:t>01/10/2025</a:t>
                      </a:r>
                    </a:p>
                  </a:txBody>
                  <a:tcPr marL="91486" marR="91486" marT="45709" marB="45709">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t>Provision de charges courantes </a:t>
                      </a:r>
                      <a:r>
                        <a:rPr lang="fr-FR" sz="1200" baseline="30000" dirty="0"/>
                        <a:t>4eme</a:t>
                      </a:r>
                      <a:r>
                        <a:rPr lang="fr-FR" sz="1200" dirty="0"/>
                        <a:t> trimestre</a:t>
                      </a:r>
                    </a:p>
                  </a:txBody>
                  <a:tcPr marL="91486" marR="91486" marT="45709" marB="45709">
                    <a:solidFill>
                      <a:schemeClr val="accent6">
                        <a:lumMod val="60000"/>
                        <a:lumOff val="40000"/>
                      </a:schemeClr>
                    </a:solidFill>
                  </a:tcPr>
                </a:tc>
                <a:tc>
                  <a:txBody>
                    <a:bodyPr/>
                    <a:lstStyle/>
                    <a:p>
                      <a:pPr algn="ctr"/>
                      <a:r>
                        <a:rPr lang="fr-FR" sz="1500" b="1" dirty="0">
                          <a:solidFill>
                            <a:schemeClr val="accent1">
                              <a:lumMod val="75000"/>
                            </a:schemeClr>
                          </a:solidFill>
                        </a:rPr>
                        <a:t>250€</a:t>
                      </a:r>
                    </a:p>
                  </a:txBody>
                  <a:tcPr marL="91486" marR="91486" marT="45709" marB="45709">
                    <a:solidFill>
                      <a:schemeClr val="accent6">
                        <a:lumMod val="60000"/>
                        <a:lumOff val="40000"/>
                      </a:schemeClr>
                    </a:solidFill>
                  </a:tcPr>
                </a:tc>
                <a:tc>
                  <a:txBody>
                    <a:bodyPr/>
                    <a:lstStyle/>
                    <a:p>
                      <a:pPr algn="ctr"/>
                      <a:endParaRPr lang="fr-FR" sz="1500" dirty="0"/>
                    </a:p>
                  </a:txBody>
                  <a:tcPr marL="91486" marR="91486" marT="45709" marB="45709">
                    <a:solidFill>
                      <a:schemeClr val="accent6">
                        <a:lumMod val="60000"/>
                        <a:lumOff val="40000"/>
                      </a:schemeClr>
                    </a:solidFill>
                  </a:tcPr>
                </a:tc>
                <a:extLst>
                  <a:ext uri="{0D108BD9-81ED-4DB2-BD59-A6C34878D82A}">
                    <a16:rowId xmlns:a16="http://schemas.microsoft.com/office/drawing/2014/main" val="669652300"/>
                  </a:ext>
                </a:extLst>
              </a:tr>
              <a:tr h="329743">
                <a:tc>
                  <a:txBody>
                    <a:bodyPr/>
                    <a:lstStyle/>
                    <a:p>
                      <a:pPr algn="ctr"/>
                      <a:r>
                        <a:rPr lang="fr-FR" sz="1200" dirty="0"/>
                        <a:t>01/11/2025</a:t>
                      </a:r>
                    </a:p>
                  </a:txBody>
                  <a:tcPr marL="91486" marR="91486" marT="45709" marB="45709">
                    <a:solidFill>
                      <a:schemeClr val="accent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solidFill>
                            <a:srgbClr val="FF0000"/>
                          </a:solidFill>
                        </a:rPr>
                        <a:t>Provision de charges travaux ascenseur </a:t>
                      </a:r>
                      <a:r>
                        <a:rPr lang="fr-FR" sz="1200" baseline="30000" dirty="0">
                          <a:solidFill>
                            <a:srgbClr val="FF0000"/>
                          </a:solidFill>
                        </a:rPr>
                        <a:t>5eme</a:t>
                      </a:r>
                      <a:r>
                        <a:rPr lang="fr-FR" sz="1200" dirty="0">
                          <a:solidFill>
                            <a:srgbClr val="FF0000"/>
                          </a:solidFill>
                        </a:rPr>
                        <a:t> appel 18,75%</a:t>
                      </a:r>
                    </a:p>
                  </a:txBody>
                  <a:tcPr marL="91486" marR="91486" marT="45709" marB="45709">
                    <a:solidFill>
                      <a:schemeClr val="accent2">
                        <a:lumMod val="40000"/>
                        <a:lumOff val="60000"/>
                      </a:schemeClr>
                    </a:solidFill>
                  </a:tcPr>
                </a:tc>
                <a:tc>
                  <a:txBody>
                    <a:bodyPr/>
                    <a:lstStyle/>
                    <a:p>
                      <a:pPr algn="ctr"/>
                      <a:r>
                        <a:rPr lang="fr-FR" sz="1500" b="1" dirty="0">
                          <a:solidFill>
                            <a:srgbClr val="C00000"/>
                          </a:solidFill>
                        </a:rPr>
                        <a:t>1 500€</a:t>
                      </a:r>
                    </a:p>
                  </a:txBody>
                  <a:tcPr marL="91486" marR="91486" marT="45709" marB="45709">
                    <a:solidFill>
                      <a:schemeClr val="accent2">
                        <a:lumMod val="40000"/>
                        <a:lumOff val="60000"/>
                      </a:schemeClr>
                    </a:solidFill>
                  </a:tcPr>
                </a:tc>
                <a:tc>
                  <a:txBody>
                    <a:bodyPr/>
                    <a:lstStyle/>
                    <a:p>
                      <a:pPr algn="ctr"/>
                      <a:endParaRPr lang="fr-FR" sz="1500" b="1" dirty="0">
                        <a:solidFill>
                          <a:srgbClr val="C00000"/>
                        </a:solidFill>
                      </a:endParaRPr>
                    </a:p>
                  </a:txBody>
                  <a:tcPr marL="91486" marR="91486" marT="45709" marB="45709">
                    <a:solidFill>
                      <a:schemeClr val="accent2">
                        <a:lumMod val="40000"/>
                        <a:lumOff val="60000"/>
                      </a:schemeClr>
                    </a:solidFill>
                  </a:tcPr>
                </a:tc>
                <a:extLst>
                  <a:ext uri="{0D108BD9-81ED-4DB2-BD59-A6C34878D82A}">
                    <a16:rowId xmlns:a16="http://schemas.microsoft.com/office/drawing/2014/main" val="2853401765"/>
                  </a:ext>
                </a:extLst>
              </a:tr>
              <a:tr h="338332">
                <a:tc gridSpan="2">
                  <a:txBody>
                    <a:bodyPr/>
                    <a:lstStyle/>
                    <a:p>
                      <a:pPr algn="ctr"/>
                      <a:r>
                        <a:rPr lang="fr-FR" sz="2400" b="1" dirty="0"/>
                        <a:t>Solde </a:t>
                      </a:r>
                    </a:p>
                  </a:txBody>
                  <a:tcPr marL="91486" marR="91486" marT="45709" marB="45709">
                    <a:solidFill>
                      <a:schemeClr val="accent6">
                        <a:lumMod val="60000"/>
                        <a:lumOff val="40000"/>
                      </a:schemeClr>
                    </a:solidFill>
                  </a:tcPr>
                </a:tc>
                <a:tc hMerge="1">
                  <a:txBody>
                    <a:bodyPr/>
                    <a:lstStyle/>
                    <a:p>
                      <a:endParaRPr lang="fr-FR" sz="1600" dirty="0"/>
                    </a:p>
                  </a:txBody>
                  <a:tcPr marL="91486" marR="91486" marT="45709" marB="45709"/>
                </a:tc>
                <a:tc>
                  <a:txBody>
                    <a:bodyPr/>
                    <a:lstStyle/>
                    <a:p>
                      <a:pPr algn="ctr"/>
                      <a:r>
                        <a:rPr lang="fr-FR" sz="2400" b="1" dirty="0">
                          <a:solidFill>
                            <a:srgbClr val="C00000"/>
                          </a:solidFill>
                        </a:rPr>
                        <a:t>9 000 €</a:t>
                      </a:r>
                    </a:p>
                  </a:txBody>
                  <a:tcPr marL="91486" marR="91486" marT="45709" marB="45709">
                    <a:solidFill>
                      <a:schemeClr val="accent6">
                        <a:lumMod val="60000"/>
                        <a:lumOff val="40000"/>
                      </a:schemeClr>
                    </a:solidFill>
                  </a:tcPr>
                </a:tc>
                <a:tc>
                  <a:txBody>
                    <a:bodyPr/>
                    <a:lstStyle/>
                    <a:p>
                      <a:pPr algn="ctr"/>
                      <a:endParaRPr lang="fr-FR" sz="2400" b="1" dirty="0">
                        <a:solidFill>
                          <a:srgbClr val="C00000"/>
                        </a:solidFill>
                      </a:endParaRPr>
                    </a:p>
                  </a:txBody>
                  <a:tcPr marL="91486" marR="91486" marT="45709" marB="45709">
                    <a:solidFill>
                      <a:schemeClr val="accent6">
                        <a:lumMod val="60000"/>
                        <a:lumOff val="40000"/>
                      </a:schemeClr>
                    </a:solidFill>
                  </a:tcPr>
                </a:tc>
                <a:extLst>
                  <a:ext uri="{0D108BD9-81ED-4DB2-BD59-A6C34878D82A}">
                    <a16:rowId xmlns:a16="http://schemas.microsoft.com/office/drawing/2014/main" val="10004"/>
                  </a:ext>
                </a:extLst>
              </a:tr>
            </a:tbl>
          </a:graphicData>
        </a:graphic>
      </p:graphicFrame>
      <p:pic>
        <p:nvPicPr>
          <p:cNvPr id="2" name="Image 1">
            <a:extLst>
              <a:ext uri="{FF2B5EF4-FFF2-40B4-BE49-F238E27FC236}">
                <a16:creationId xmlns:a16="http://schemas.microsoft.com/office/drawing/2014/main" id="{99F45D4F-A451-ED52-8864-65155D45D56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68140" y="85607"/>
            <a:ext cx="653637" cy="640283"/>
          </a:xfrm>
          <a:prstGeom prst="rect">
            <a:avLst/>
          </a:prstGeom>
        </p:spPr>
      </p:pic>
    </p:spTree>
    <p:extLst>
      <p:ext uri="{BB962C8B-B14F-4D97-AF65-F5344CB8AC3E}">
        <p14:creationId xmlns:p14="http://schemas.microsoft.com/office/powerpoint/2010/main" val="2757696741"/>
      </p:ext>
    </p:extLst>
  </p:cSld>
  <p:clrMapOvr>
    <a:masterClrMapping/>
  </p:clrMapOvr>
</p:sld>
</file>

<file path=ppt/theme/theme1.xml><?xml version="1.0" encoding="utf-8"?>
<a:theme xmlns:a="http://schemas.openxmlformats.org/drawingml/2006/main" name="Nouvelle présentation">
  <a:themeElements>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ouvelle présentation">
      <a:majorFont>
        <a:latin typeface="Arial Black"/>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ouvelle pré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ouvelle pré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ouvelle pré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ouvelle pré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ouvelle pré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ouvelle pré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ouvelle pré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ouvelle pré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ouvelle pré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ouvelle pré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ouvelle pré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marL="285750" indent="-285750" defTabSz="457200">
          <a:buFontTx/>
          <a:buChar char="-"/>
          <a:defRPr sz="2000" dirty="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1744</TotalTime>
  <Words>1600</Words>
  <Application>Microsoft Office PowerPoint</Application>
  <PresentationFormat>Grand écran</PresentationFormat>
  <Paragraphs>406</Paragraphs>
  <Slides>16</Slides>
  <Notes>0</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16</vt:i4>
      </vt:variant>
    </vt:vector>
  </HeadingPairs>
  <TitlesOfParts>
    <vt:vector size="25" baseType="lpstr">
      <vt:lpstr>Arial</vt:lpstr>
      <vt:lpstr>Arial Black</vt:lpstr>
      <vt:lpstr>Arial Rounded MT Bold</vt:lpstr>
      <vt:lpstr>Calibri</vt:lpstr>
      <vt:lpstr>Calibri Light</vt:lpstr>
      <vt:lpstr>Wingdings</vt:lpstr>
      <vt:lpstr>Wingdings 3</vt:lpstr>
      <vt:lpstr>Nouvelle présentation</vt:lpstr>
      <vt:lpstr>1_Thème Office</vt:lpstr>
      <vt:lpstr>Présentation PowerPoint</vt:lpstr>
      <vt:lpstr>L’exigibilité des appels de fonds et l’approbation des comptes   </vt:lpstr>
      <vt:lpstr>      I.- Pour faire face aux dépenses courantes de maintenance, de fonctionnement et d'administration des parties communes et équipements communs de l'immeuble, le syndicat des copropriétaires vote, chaque année, un budget prévisionnel. L'assemblée générale des copropriétaires appelée à voter le budget prévisionnel est réunie dans un délai de six mois à compter du dernier jour de l'exercice comptable précédent.  Les copropriétaires versent au syndicat des provisions égales au quart du budget voté. Toutefois, l'assemblée générale peut fixer des modalités différentes.  La provision est exigible le premier jour de chaque trimestre ou le premier jour de la période fixée par l'assemblée générale.             </vt:lpstr>
      <vt:lpstr>            </vt:lpstr>
      <vt:lpstr>   II.- Ne sont pas comprises dans le budget prévisionnel les dépenses du syndicat pour travaux, dont la liste est fixée par décret en Conseil d'Etat.   Les sommes afférentes à ces dépenses sont exigibles selon les modalités votées par l'assemblée générale.             </vt:lpstr>
      <vt:lpstr>                </vt:lpstr>
      <vt:lpstr>      Les charges sont les dépenses incombant définitivement aux copropriétaires, chacun pour sa quote-part.   -L'approbation des comptes du syndicat par l'assemblée générale ne constitue pas une approbation du compte individuel de chacun des copropriétaires.  Au sens et pour l'application des règles comptables du syndicat :  - sont nommées provisions sur charges les sommes versées ou à verser en attente du solde définitif qui résultera de l'approbation des comptes du syndicat.   </vt:lpstr>
      <vt:lpstr>          </vt:lpstr>
      <vt:lpstr>Présentation PowerPoint</vt:lpstr>
      <vt:lpstr>Présentation PowerPoint</vt:lpstr>
      <vt:lpstr>Présentation PowerPoint</vt:lpstr>
      <vt:lpstr>  </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dc:creator>
  <cp:lastModifiedBy>suivi</cp:lastModifiedBy>
  <cp:revision>3</cp:revision>
  <dcterms:created xsi:type="dcterms:W3CDTF">2025-03-31T09:30:18Z</dcterms:created>
  <dcterms:modified xsi:type="dcterms:W3CDTF">2025-04-03T14:27:00Z</dcterms:modified>
</cp:coreProperties>
</file>