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60" r:id="rId4"/>
    <p:sldId id="262" r:id="rId5"/>
    <p:sldId id="261" r:id="rId6"/>
    <p:sldId id="263" r:id="rId7"/>
    <p:sldId id="264" r:id="rId8"/>
    <p:sldId id="295" r:id="rId9"/>
    <p:sldId id="290" r:id="rId10"/>
    <p:sldId id="279" r:id="rId11"/>
    <p:sldId id="265" r:id="rId12"/>
    <p:sldId id="267" r:id="rId13"/>
    <p:sldId id="268" r:id="rId14"/>
    <p:sldId id="269" r:id="rId15"/>
    <p:sldId id="270" r:id="rId16"/>
    <p:sldId id="281" r:id="rId17"/>
    <p:sldId id="271" r:id="rId18"/>
    <p:sldId id="277" r:id="rId19"/>
    <p:sldId id="282" r:id="rId20"/>
    <p:sldId id="272" r:id="rId21"/>
    <p:sldId id="284" r:id="rId22"/>
    <p:sldId id="273" r:id="rId23"/>
    <p:sldId id="283" r:id="rId24"/>
    <p:sldId id="296" r:id="rId25"/>
    <p:sldId id="274" r:id="rId26"/>
    <p:sldId id="258"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09D4B-535C-4AE1-B046-190017774C02}" type="datetimeFigureOut">
              <a:rPr lang="fr-FR" smtClean="0"/>
              <a:t>03/04/2025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9A6B3-9C7F-42ED-8D63-39438C5F81CD}" type="slidenum">
              <a:rPr lang="fr-FR" smtClean="0"/>
              <a:t>‹N°›</a:t>
            </a:fld>
            <a:endParaRPr lang="fr-FR"/>
          </a:p>
        </p:txBody>
      </p:sp>
    </p:spTree>
    <p:extLst>
      <p:ext uri="{BB962C8B-B14F-4D97-AF65-F5344CB8AC3E}">
        <p14:creationId xmlns:p14="http://schemas.microsoft.com/office/powerpoint/2010/main" val="3269828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57A7DCA-F3CB-40E2-8F4F-E3ABD33BB80D}" type="slidenum">
              <a:rPr lang="fr-FR" smtClean="0"/>
              <a:t>2</a:t>
            </a:fld>
            <a:endParaRPr lang="fr-FR"/>
          </a:p>
        </p:txBody>
      </p:sp>
    </p:spTree>
    <p:extLst>
      <p:ext uri="{BB962C8B-B14F-4D97-AF65-F5344CB8AC3E}">
        <p14:creationId xmlns:p14="http://schemas.microsoft.com/office/powerpoint/2010/main" val="228936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519A6B3-9C7F-42ED-8D63-39438C5F81CD}" type="slidenum">
              <a:rPr lang="fr-FR" smtClean="0"/>
              <a:t>6</a:t>
            </a:fld>
            <a:endParaRPr lang="fr-FR"/>
          </a:p>
        </p:txBody>
      </p:sp>
    </p:spTree>
    <p:extLst>
      <p:ext uri="{BB962C8B-B14F-4D97-AF65-F5344CB8AC3E}">
        <p14:creationId xmlns:p14="http://schemas.microsoft.com/office/powerpoint/2010/main" val="1662677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3916" y="2130154"/>
            <a:ext cx="10364168" cy="1470687"/>
          </a:xfrm>
          <a:prstGeom prst="rect">
            <a:avLst/>
          </a:prstGeom>
        </p:spPr>
        <p:txBody>
          <a:bodyPr/>
          <a:lstStyle>
            <a:lvl1pPr>
              <a:defRPr sz="5061">
                <a:latin typeface="Arial Rounded MT Bold" pitchFamily="34" charset="0"/>
              </a:defRPr>
            </a:lvl1pPr>
          </a:lstStyle>
          <a:p>
            <a:r>
              <a:rPr lang="fr-FR"/>
              <a:t>Modifiez le style du titre</a:t>
            </a:r>
          </a:p>
        </p:txBody>
      </p:sp>
      <p:sp>
        <p:nvSpPr>
          <p:cNvPr id="3" name="Sous-titre 2"/>
          <p:cNvSpPr>
            <a:spLocks noGrp="1"/>
          </p:cNvSpPr>
          <p:nvPr>
            <p:ph type="subTitle" idx="1"/>
          </p:nvPr>
        </p:nvSpPr>
        <p:spPr>
          <a:xfrm>
            <a:off x="1829322" y="3886498"/>
            <a:ext cx="8533357" cy="1751881"/>
          </a:xfrm>
          <a:prstGeom prst="rect">
            <a:avLst/>
          </a:prstGeom>
        </p:spPr>
        <p:txBody>
          <a:bodyPr/>
          <a:lstStyle>
            <a:lvl1pPr marL="0" indent="0" algn="ctr">
              <a:buNone/>
              <a:defRPr sz="2812">
                <a:latin typeface="Arial Rounded MT Bold" pitchFamily="34" charset="0"/>
              </a:defRPr>
            </a:lvl1pPr>
            <a:lvl2pPr marL="321366" indent="0" algn="ctr">
              <a:buNone/>
              <a:defRPr/>
            </a:lvl2pPr>
            <a:lvl3pPr marL="642732" indent="0" algn="ctr">
              <a:buNone/>
              <a:defRPr/>
            </a:lvl3pPr>
            <a:lvl4pPr marL="964098" indent="0" algn="ctr">
              <a:buNone/>
              <a:defRPr/>
            </a:lvl4pPr>
            <a:lvl5pPr marL="1285464" indent="0" algn="ctr">
              <a:buNone/>
              <a:defRPr/>
            </a:lvl5pPr>
            <a:lvl6pPr marL="1606829" indent="0" algn="ctr">
              <a:buNone/>
              <a:defRPr/>
            </a:lvl6pPr>
            <a:lvl7pPr marL="1928195" indent="0" algn="ctr">
              <a:buNone/>
              <a:defRPr/>
            </a:lvl7pPr>
            <a:lvl8pPr marL="2249561" indent="0" algn="ctr">
              <a:buNone/>
              <a:defRPr/>
            </a:lvl8pPr>
            <a:lvl9pPr marL="2570927" indent="0" algn="ctr">
              <a:buNone/>
              <a:defRPr/>
            </a:lvl9pPr>
          </a:lstStyle>
          <a:p>
            <a:r>
              <a:rPr lang="fr-FR" dirty="0"/>
              <a:t>Modifiez le style des sous-titres du masque</a:t>
            </a:r>
          </a:p>
        </p:txBody>
      </p:sp>
    </p:spTree>
    <p:extLst>
      <p:ext uri="{BB962C8B-B14F-4D97-AF65-F5344CB8AC3E}">
        <p14:creationId xmlns:p14="http://schemas.microsoft.com/office/powerpoint/2010/main" val="350351240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610270" y="1600126"/>
            <a:ext cx="10971460" cy="452587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21004706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982" y="274499"/>
            <a:ext cx="2741749" cy="585150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10270" y="274499"/>
            <a:ext cx="8086819" cy="585150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82325462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610270" y="1600126"/>
            <a:ext cx="10971460" cy="4525878"/>
          </a:xfrm>
          <a:prstGeom prst="rect">
            <a:avLst/>
          </a:prstGeom>
        </p:spPr>
        <p:txBody>
          <a:bodyPr/>
          <a:lstStyle>
            <a:lvl1pPr>
              <a:defRPr>
                <a:latin typeface="Arial Rounded MT Bold" pitchFamily="34" charset="0"/>
              </a:defRPr>
            </a:lvl1pPr>
            <a:lvl2pPr marL="743159" indent="-285659">
              <a:buClr>
                <a:schemeClr val="accent1">
                  <a:lumMod val="50000"/>
                </a:schemeClr>
              </a:buClr>
              <a:buFont typeface="Wingdings" pitchFamily="2" charset="2"/>
              <a:buChar char="q"/>
              <a:defRPr>
                <a:latin typeface="Arial Rounded MT Bold" pitchFamily="34" charset="0"/>
              </a:defRPr>
            </a:lvl2pPr>
            <a:lvl3pPr>
              <a:buClr>
                <a:schemeClr val="bg2">
                  <a:lumMod val="75000"/>
                </a:schemeClr>
              </a:buClr>
              <a:defRPr>
                <a:latin typeface="Arial Rounded MT Bold" pitchFamily="34" charset="0"/>
              </a:defRPr>
            </a:lvl3pPr>
            <a:lvl4pPr>
              <a:defRPr>
                <a:latin typeface="Arial Rounded MT Bold" pitchFamily="34" charset="0"/>
              </a:defRPr>
            </a:lvl4pPr>
            <a:lvl5pPr>
              <a:defRPr>
                <a:latin typeface="Arial Rounded MT Bold"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420724485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36" y="4406483"/>
            <a:ext cx="10362679" cy="1362450"/>
          </a:xfrm>
          <a:prstGeom prst="rect">
            <a:avLst/>
          </a:prstGeom>
        </p:spPr>
        <p:txBody>
          <a:bodyPr anchor="t"/>
          <a:lstStyle>
            <a:lvl1pPr algn="l">
              <a:defRPr sz="2812" b="1" cap="all">
                <a:latin typeface="Arial Rounded MT Bold" pitchFamily="34" charset="0"/>
              </a:defRPr>
            </a:lvl1pPr>
          </a:lstStyle>
          <a:p>
            <a:r>
              <a:rPr lang="fr-FR" dirty="0"/>
              <a:t>Modifiez le style du titre</a:t>
            </a:r>
          </a:p>
        </p:txBody>
      </p:sp>
      <p:sp>
        <p:nvSpPr>
          <p:cNvPr id="3" name="Espace réservé du texte 2"/>
          <p:cNvSpPr>
            <a:spLocks noGrp="1"/>
          </p:cNvSpPr>
          <p:nvPr>
            <p:ph type="body" idx="1"/>
          </p:nvPr>
        </p:nvSpPr>
        <p:spPr>
          <a:xfrm>
            <a:off x="963036" y="2906784"/>
            <a:ext cx="10362679" cy="1499699"/>
          </a:xfrm>
          <a:prstGeom prst="rect">
            <a:avLst/>
          </a:prstGeom>
        </p:spPr>
        <p:txBody>
          <a:bodyPr anchor="b"/>
          <a:lstStyle>
            <a:lvl1pPr marL="0" indent="0">
              <a:buNone/>
              <a:defRPr sz="1406">
                <a:latin typeface="Arial Rounded MT Bold" pitchFamily="34" charset="0"/>
              </a:defRPr>
            </a:lvl1pPr>
            <a:lvl2pPr marL="321366" indent="0">
              <a:buNone/>
              <a:defRPr sz="1265"/>
            </a:lvl2pPr>
            <a:lvl3pPr marL="642732" indent="0">
              <a:buNone/>
              <a:defRPr sz="1125"/>
            </a:lvl3pPr>
            <a:lvl4pPr marL="964098" indent="0">
              <a:buNone/>
              <a:defRPr sz="984"/>
            </a:lvl4pPr>
            <a:lvl5pPr marL="1285464" indent="0">
              <a:buNone/>
              <a:defRPr sz="984"/>
            </a:lvl5pPr>
            <a:lvl6pPr marL="1606829" indent="0">
              <a:buNone/>
              <a:defRPr sz="984"/>
            </a:lvl6pPr>
            <a:lvl7pPr marL="1928195" indent="0">
              <a:buNone/>
              <a:defRPr sz="984"/>
            </a:lvl7pPr>
            <a:lvl8pPr marL="2249561" indent="0">
              <a:buNone/>
              <a:defRPr sz="984"/>
            </a:lvl8pPr>
            <a:lvl9pPr marL="2570927" indent="0">
              <a:buNone/>
              <a:defRPr sz="984"/>
            </a:lvl9pPr>
          </a:lstStyle>
          <a:p>
            <a:pPr lvl="0"/>
            <a:r>
              <a:rPr lang="fr-FR" dirty="0"/>
              <a:t>Modifiez les styles du texte du masque</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131584507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610270" y="1600126"/>
            <a:ext cx="5413540" cy="4525878"/>
          </a:xfrm>
          <a:prstGeom prst="rect">
            <a:avLst/>
          </a:prstGeom>
        </p:spPr>
        <p:txBody>
          <a:bodyPr/>
          <a:lstStyle>
            <a:lvl1pPr>
              <a:defRPr sz="1968">
                <a:latin typeface="Arial Rounded MT Bold" pitchFamily="34" charset="0"/>
              </a:defRPr>
            </a:lvl1pPr>
            <a:lvl2pPr marL="743159" indent="-285659">
              <a:buClr>
                <a:schemeClr val="accent1">
                  <a:lumMod val="50000"/>
                </a:schemeClr>
              </a:buClr>
              <a:buFont typeface="Wingdings" pitchFamily="2" charset="2"/>
              <a:buChar char="q"/>
              <a:defRPr sz="1687">
                <a:latin typeface="Arial Rounded MT Bold" pitchFamily="34" charset="0"/>
              </a:defRPr>
            </a:lvl2pPr>
            <a:lvl3pPr>
              <a:buClr>
                <a:schemeClr val="bg2">
                  <a:lumMod val="75000"/>
                </a:schemeClr>
              </a:buClr>
              <a:defRPr sz="1406">
                <a:latin typeface="Arial Rounded MT Bold" pitchFamily="34" charset="0"/>
              </a:defRPr>
            </a:lvl3pPr>
            <a:lvl4pPr>
              <a:defRPr sz="1265">
                <a:latin typeface="Arial Rounded MT Bold" pitchFamily="34" charset="0"/>
              </a:defRPr>
            </a:lvl4pPr>
            <a:lvl5pPr>
              <a:defRPr sz="1265">
                <a:latin typeface="Arial Rounded MT Bold" pitchFamily="34" charset="0"/>
              </a:defRPr>
            </a:lvl5pPr>
            <a:lvl6pPr>
              <a:defRPr sz="1265"/>
            </a:lvl6pPr>
            <a:lvl7pPr>
              <a:defRPr sz="1265"/>
            </a:lvl7pPr>
            <a:lvl8pPr>
              <a:defRPr sz="1265"/>
            </a:lvl8pPr>
            <a:lvl9pPr>
              <a:defRPr sz="1265"/>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66703" y="1600126"/>
            <a:ext cx="5415028" cy="4525878"/>
          </a:xfrm>
          <a:prstGeom prst="rect">
            <a:avLst/>
          </a:prstGeom>
        </p:spPr>
        <p:txBody>
          <a:bodyPr/>
          <a:lstStyle>
            <a:lvl1pPr>
              <a:defRPr sz="1968">
                <a:latin typeface="Arial Rounded MT Bold" pitchFamily="34" charset="0"/>
              </a:defRPr>
            </a:lvl1pPr>
            <a:lvl2pPr marL="778866" indent="-321366">
              <a:buClr>
                <a:schemeClr val="accent1">
                  <a:lumMod val="50000"/>
                </a:schemeClr>
              </a:buClr>
              <a:buFont typeface="Wingdings" pitchFamily="2" charset="2"/>
              <a:buChar char="q"/>
              <a:defRPr sz="1687">
                <a:latin typeface="Arial Rounded MT Bold" pitchFamily="34" charset="0"/>
              </a:defRPr>
            </a:lvl2pPr>
            <a:lvl3pPr>
              <a:buClr>
                <a:schemeClr val="bg2">
                  <a:lumMod val="75000"/>
                </a:schemeClr>
              </a:buClr>
              <a:defRPr sz="1406">
                <a:latin typeface="Arial Rounded MT Bold" pitchFamily="34" charset="0"/>
              </a:defRPr>
            </a:lvl3pPr>
            <a:lvl4pPr>
              <a:defRPr sz="1265">
                <a:latin typeface="Arial Rounded MT Bold" pitchFamily="34" charset="0"/>
              </a:defRPr>
            </a:lvl4pPr>
            <a:lvl5pPr>
              <a:defRPr sz="1265">
                <a:latin typeface="Arial Rounded MT Bold" pitchFamily="34" charset="0"/>
              </a:defRPr>
            </a:lvl5pPr>
            <a:lvl6pPr>
              <a:defRPr sz="1265"/>
            </a:lvl6pPr>
            <a:lvl7pPr>
              <a:defRPr sz="1265"/>
            </a:lvl7pPr>
            <a:lvl8pPr>
              <a:defRPr sz="1265"/>
            </a:lvl8pPr>
            <a:lvl9pPr>
              <a:defRPr sz="1265"/>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406319629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10270" y="1535406"/>
            <a:ext cx="5386748" cy="639381"/>
          </a:xfrm>
          <a:prstGeom prst="rect">
            <a:avLst/>
          </a:prstGeom>
        </p:spPr>
        <p:txBody>
          <a:bodyPr anchor="b"/>
          <a:lstStyle>
            <a:lvl1pPr marL="0" indent="0">
              <a:buNone/>
              <a:defRPr sz="1687" b="1"/>
            </a:lvl1pPr>
            <a:lvl2pPr marL="321366" indent="0">
              <a:buNone/>
              <a:defRPr sz="1406" b="1"/>
            </a:lvl2pPr>
            <a:lvl3pPr marL="642732" indent="0">
              <a:buNone/>
              <a:defRPr sz="1265" b="1"/>
            </a:lvl3pPr>
            <a:lvl4pPr marL="964098" indent="0">
              <a:buNone/>
              <a:defRPr sz="1125" b="1"/>
            </a:lvl4pPr>
            <a:lvl5pPr marL="1285464" indent="0">
              <a:buNone/>
              <a:defRPr sz="1125" b="1"/>
            </a:lvl5pPr>
            <a:lvl6pPr marL="1606829" indent="0">
              <a:buNone/>
              <a:defRPr sz="1125" b="1"/>
            </a:lvl6pPr>
            <a:lvl7pPr marL="1928195" indent="0">
              <a:buNone/>
              <a:defRPr sz="1125" b="1"/>
            </a:lvl7pPr>
            <a:lvl8pPr marL="2249561" indent="0">
              <a:buNone/>
              <a:defRPr sz="1125" b="1"/>
            </a:lvl8pPr>
            <a:lvl9pPr marL="2570927" indent="0">
              <a:buNone/>
              <a:defRPr sz="1125" b="1"/>
            </a:lvl9pPr>
          </a:lstStyle>
          <a:p>
            <a:pPr lvl="0"/>
            <a:r>
              <a:rPr lang="fr-FR"/>
              <a:t>Modifiez les styles du texte du masque</a:t>
            </a:r>
          </a:p>
        </p:txBody>
      </p:sp>
      <p:sp>
        <p:nvSpPr>
          <p:cNvPr id="4" name="Espace réservé du contenu 3"/>
          <p:cNvSpPr>
            <a:spLocks noGrp="1"/>
          </p:cNvSpPr>
          <p:nvPr>
            <p:ph sz="half" idx="2"/>
          </p:nvPr>
        </p:nvSpPr>
        <p:spPr>
          <a:xfrm>
            <a:off x="610270" y="2174788"/>
            <a:ext cx="5386748" cy="3951216"/>
          </a:xfrm>
          <a:prstGeom prst="rect">
            <a:avLst/>
          </a:prstGeom>
        </p:spPr>
        <p:txBody>
          <a:bodyPr/>
          <a:lstStyle>
            <a:lvl1pPr>
              <a:defRPr sz="1687"/>
            </a:lvl1pPr>
            <a:lvl2pPr>
              <a:defRPr sz="1406"/>
            </a:lvl2pPr>
            <a:lvl3pPr>
              <a:defRPr sz="1265"/>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494" y="1535406"/>
            <a:ext cx="5388236" cy="639381"/>
          </a:xfrm>
          <a:prstGeom prst="rect">
            <a:avLst/>
          </a:prstGeom>
        </p:spPr>
        <p:txBody>
          <a:bodyPr anchor="b"/>
          <a:lstStyle>
            <a:lvl1pPr marL="0" indent="0">
              <a:buNone/>
              <a:defRPr sz="1687" b="1"/>
            </a:lvl1pPr>
            <a:lvl2pPr marL="321366" indent="0">
              <a:buNone/>
              <a:defRPr sz="1406" b="1"/>
            </a:lvl2pPr>
            <a:lvl3pPr marL="642732" indent="0">
              <a:buNone/>
              <a:defRPr sz="1265" b="1"/>
            </a:lvl3pPr>
            <a:lvl4pPr marL="964098" indent="0">
              <a:buNone/>
              <a:defRPr sz="1125" b="1"/>
            </a:lvl4pPr>
            <a:lvl5pPr marL="1285464" indent="0">
              <a:buNone/>
              <a:defRPr sz="1125" b="1"/>
            </a:lvl5pPr>
            <a:lvl6pPr marL="1606829" indent="0">
              <a:buNone/>
              <a:defRPr sz="1125" b="1"/>
            </a:lvl6pPr>
            <a:lvl7pPr marL="1928195" indent="0">
              <a:buNone/>
              <a:defRPr sz="1125" b="1"/>
            </a:lvl7pPr>
            <a:lvl8pPr marL="2249561" indent="0">
              <a:buNone/>
              <a:defRPr sz="1125" b="1"/>
            </a:lvl8pPr>
            <a:lvl9pPr marL="2570927" indent="0">
              <a:buNone/>
              <a:defRPr sz="1125" b="1"/>
            </a:lvl9pPr>
          </a:lstStyle>
          <a:p>
            <a:pPr lvl="0"/>
            <a:r>
              <a:rPr lang="fr-FR"/>
              <a:t>Modifiez les styles du texte du masque</a:t>
            </a:r>
          </a:p>
        </p:txBody>
      </p:sp>
      <p:sp>
        <p:nvSpPr>
          <p:cNvPr id="6" name="Espace réservé du contenu 5"/>
          <p:cNvSpPr>
            <a:spLocks noGrp="1"/>
          </p:cNvSpPr>
          <p:nvPr>
            <p:ph sz="quarter" idx="4"/>
          </p:nvPr>
        </p:nvSpPr>
        <p:spPr>
          <a:xfrm>
            <a:off x="6193494" y="2174788"/>
            <a:ext cx="5388236" cy="3951216"/>
          </a:xfrm>
          <a:prstGeom prst="rect">
            <a:avLst/>
          </a:prstGeom>
        </p:spPr>
        <p:txBody>
          <a:bodyPr/>
          <a:lstStyle>
            <a:lvl1pPr>
              <a:defRPr sz="1687"/>
            </a:lvl1pPr>
            <a:lvl2pPr>
              <a:defRPr sz="1406"/>
            </a:lvl2pPr>
            <a:lvl3pPr>
              <a:defRPr sz="1265"/>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29365816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408597901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204462069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10270" y="273383"/>
            <a:ext cx="4009919" cy="1161597"/>
          </a:xfrm>
          <a:prstGeom prst="rect">
            <a:avLst/>
          </a:prstGeom>
        </p:spPr>
        <p:txBody>
          <a:bodyPr anchor="b"/>
          <a:lstStyle>
            <a:lvl1pPr algn="l">
              <a:defRPr sz="1406" b="1"/>
            </a:lvl1pPr>
          </a:lstStyle>
          <a:p>
            <a:r>
              <a:rPr lang="fr-FR"/>
              <a:t>Modifiez le style du titre</a:t>
            </a:r>
          </a:p>
        </p:txBody>
      </p:sp>
      <p:sp>
        <p:nvSpPr>
          <p:cNvPr id="3" name="Espace réservé du contenu 2"/>
          <p:cNvSpPr>
            <a:spLocks noGrp="1"/>
          </p:cNvSpPr>
          <p:nvPr>
            <p:ph idx="1"/>
          </p:nvPr>
        </p:nvSpPr>
        <p:spPr>
          <a:xfrm>
            <a:off x="4766059" y="273383"/>
            <a:ext cx="6815672" cy="5852621"/>
          </a:xfrm>
          <a:prstGeom prst="rect">
            <a:avLst/>
          </a:prstGeom>
        </p:spPr>
        <p:txBody>
          <a:bodyPr/>
          <a:lstStyle>
            <a:lvl1pPr>
              <a:defRPr sz="2249"/>
            </a:lvl1pPr>
            <a:lvl2pPr>
              <a:defRPr sz="1968"/>
            </a:lvl2pPr>
            <a:lvl3pPr>
              <a:defRPr sz="1687"/>
            </a:lvl3pPr>
            <a:lvl4pPr>
              <a:defRPr sz="1406"/>
            </a:lvl4pPr>
            <a:lvl5pPr>
              <a:defRPr sz="1406"/>
            </a:lvl5pPr>
            <a:lvl6pPr>
              <a:defRPr sz="1406"/>
            </a:lvl6pPr>
            <a:lvl7pPr>
              <a:defRPr sz="1406"/>
            </a:lvl7pPr>
            <a:lvl8pPr>
              <a:defRPr sz="1406"/>
            </a:lvl8pPr>
            <a:lvl9pPr>
              <a:defRPr sz="1406"/>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10270" y="1434980"/>
            <a:ext cx="4009919" cy="4691024"/>
          </a:xfrm>
          <a:prstGeom prst="rect">
            <a:avLst/>
          </a:prstGeom>
        </p:spPr>
        <p:txBody>
          <a:bodyPr/>
          <a:lstStyle>
            <a:lvl1pPr marL="0" indent="0">
              <a:buNone/>
              <a:defRPr sz="984"/>
            </a:lvl1pPr>
            <a:lvl2pPr marL="321366" indent="0">
              <a:buNone/>
              <a:defRPr sz="843"/>
            </a:lvl2pPr>
            <a:lvl3pPr marL="642732" indent="0">
              <a:buNone/>
              <a:defRPr sz="703"/>
            </a:lvl3pPr>
            <a:lvl4pPr marL="964098" indent="0">
              <a:buNone/>
              <a:defRPr sz="633"/>
            </a:lvl4pPr>
            <a:lvl5pPr marL="1285464" indent="0">
              <a:buNone/>
              <a:defRPr sz="633"/>
            </a:lvl5pPr>
            <a:lvl6pPr marL="1606829" indent="0">
              <a:buNone/>
              <a:defRPr sz="633"/>
            </a:lvl6pPr>
            <a:lvl7pPr marL="1928195" indent="0">
              <a:buNone/>
              <a:defRPr sz="633"/>
            </a:lvl7pPr>
            <a:lvl8pPr marL="2249561" indent="0">
              <a:buNone/>
              <a:defRPr sz="633"/>
            </a:lvl8pPr>
            <a:lvl9pPr marL="2570927" indent="0">
              <a:buNone/>
              <a:defRPr sz="633"/>
            </a:lvl9pPr>
          </a:lstStyle>
          <a:p>
            <a:pPr lvl="0"/>
            <a:r>
              <a:rPr lang="fr-FR"/>
              <a:t>Modifiez les styles du texte du masque</a:t>
            </a: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26987670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8983" y="4800377"/>
            <a:ext cx="7315795" cy="566851"/>
          </a:xfrm>
          <a:prstGeom prst="rect">
            <a:avLst/>
          </a:prstGeom>
        </p:spPr>
        <p:txBody>
          <a:bodyPr anchor="b"/>
          <a:lstStyle>
            <a:lvl1pPr algn="l">
              <a:defRPr sz="1406" b="1"/>
            </a:lvl1pPr>
          </a:lstStyle>
          <a:p>
            <a:r>
              <a:rPr lang="fr-FR"/>
              <a:t>Modifiez le style du titre</a:t>
            </a:r>
          </a:p>
        </p:txBody>
      </p:sp>
      <p:sp>
        <p:nvSpPr>
          <p:cNvPr id="3" name="Espace réservé pour une image  2"/>
          <p:cNvSpPr>
            <a:spLocks noGrp="1"/>
          </p:cNvSpPr>
          <p:nvPr>
            <p:ph type="pic" idx="1"/>
          </p:nvPr>
        </p:nvSpPr>
        <p:spPr>
          <a:xfrm>
            <a:off x="2388983" y="612601"/>
            <a:ext cx="7315795" cy="4115246"/>
          </a:xfrm>
          <a:prstGeom prst="rect">
            <a:avLst/>
          </a:prstGeom>
        </p:spPr>
        <p:txBody>
          <a:bodyPr/>
          <a:lstStyle>
            <a:lvl1pPr marL="0" indent="0">
              <a:buNone/>
              <a:defRPr sz="2249"/>
            </a:lvl1pPr>
            <a:lvl2pPr marL="321366" indent="0">
              <a:buNone/>
              <a:defRPr sz="1968"/>
            </a:lvl2pPr>
            <a:lvl3pPr marL="642732" indent="0">
              <a:buNone/>
              <a:defRPr sz="1687"/>
            </a:lvl3pPr>
            <a:lvl4pPr marL="964098" indent="0">
              <a:buNone/>
              <a:defRPr sz="1406"/>
            </a:lvl4pPr>
            <a:lvl5pPr marL="1285464" indent="0">
              <a:buNone/>
              <a:defRPr sz="1406"/>
            </a:lvl5pPr>
            <a:lvl6pPr marL="1606829" indent="0">
              <a:buNone/>
              <a:defRPr sz="1406"/>
            </a:lvl6pPr>
            <a:lvl7pPr marL="1928195" indent="0">
              <a:buNone/>
              <a:defRPr sz="1406"/>
            </a:lvl7pPr>
            <a:lvl8pPr marL="2249561" indent="0">
              <a:buNone/>
              <a:defRPr sz="1406"/>
            </a:lvl8pPr>
            <a:lvl9pPr marL="2570927" indent="0">
              <a:buNone/>
              <a:defRPr sz="1406"/>
            </a:lvl9pPr>
          </a:lstStyle>
          <a:p>
            <a:endParaRPr lang="fr-FR"/>
          </a:p>
        </p:txBody>
      </p:sp>
      <p:sp>
        <p:nvSpPr>
          <p:cNvPr id="4" name="Espace réservé du texte 3"/>
          <p:cNvSpPr>
            <a:spLocks noGrp="1"/>
          </p:cNvSpPr>
          <p:nvPr>
            <p:ph type="body" sz="half" idx="2"/>
          </p:nvPr>
        </p:nvSpPr>
        <p:spPr>
          <a:xfrm>
            <a:off x="2388983" y="5367227"/>
            <a:ext cx="7315795" cy="804527"/>
          </a:xfrm>
          <a:prstGeom prst="rect">
            <a:avLst/>
          </a:prstGeom>
        </p:spPr>
        <p:txBody>
          <a:bodyPr/>
          <a:lstStyle>
            <a:lvl1pPr marL="0" indent="0">
              <a:buNone/>
              <a:defRPr sz="984"/>
            </a:lvl1pPr>
            <a:lvl2pPr marL="321366" indent="0">
              <a:buNone/>
              <a:defRPr sz="843"/>
            </a:lvl2pPr>
            <a:lvl3pPr marL="642732" indent="0">
              <a:buNone/>
              <a:defRPr sz="703"/>
            </a:lvl3pPr>
            <a:lvl4pPr marL="964098" indent="0">
              <a:buNone/>
              <a:defRPr sz="633"/>
            </a:lvl4pPr>
            <a:lvl5pPr marL="1285464" indent="0">
              <a:buNone/>
              <a:defRPr sz="633"/>
            </a:lvl5pPr>
            <a:lvl6pPr marL="1606829" indent="0">
              <a:buNone/>
              <a:defRPr sz="633"/>
            </a:lvl6pPr>
            <a:lvl7pPr marL="1928195" indent="0">
              <a:buNone/>
              <a:defRPr sz="633"/>
            </a:lvl7pPr>
            <a:lvl8pPr marL="2249561" indent="0">
              <a:buNone/>
              <a:defRPr sz="633"/>
            </a:lvl8pPr>
            <a:lvl9pPr marL="2570927" indent="0">
              <a:buNone/>
              <a:defRPr sz="633"/>
            </a:lvl9pPr>
          </a:lstStyle>
          <a:p>
            <a:pPr lvl="0"/>
            <a:r>
              <a:rPr lang="fr-FR"/>
              <a:t>Modifiez les styles du texte du masque</a:t>
            </a: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295353802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4548">
              <a:srgbClr val="D1EAEC"/>
            </a:gs>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42" name="Picture 18" descr="fd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36233" y="0"/>
            <a:ext cx="12556440" cy="685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415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hf hdr="0" ftr="0" dt="0"/>
  <p:txStyles>
    <p:titleStyle>
      <a:lvl1pPr algn="ctr" defTabSz="913885" rtl="0" fontAlgn="base">
        <a:spcBef>
          <a:spcPct val="0"/>
        </a:spcBef>
        <a:spcAft>
          <a:spcPct val="0"/>
        </a:spcAft>
        <a:defRPr sz="2530">
          <a:solidFill>
            <a:schemeClr val="tx2"/>
          </a:solidFill>
          <a:latin typeface="+mj-lt"/>
          <a:ea typeface="+mj-ea"/>
          <a:cs typeface="+mj-cs"/>
        </a:defRPr>
      </a:lvl1pPr>
      <a:lvl2pPr algn="ctr" defTabSz="913885" rtl="0" fontAlgn="base">
        <a:spcBef>
          <a:spcPct val="0"/>
        </a:spcBef>
        <a:spcAft>
          <a:spcPct val="0"/>
        </a:spcAft>
        <a:defRPr sz="2530">
          <a:solidFill>
            <a:schemeClr val="tx2"/>
          </a:solidFill>
          <a:latin typeface="Arial Black" pitchFamily="1" charset="0"/>
          <a:ea typeface="ＭＳ Ｐゴシック" pitchFamily="1" charset="-128"/>
        </a:defRPr>
      </a:lvl2pPr>
      <a:lvl3pPr algn="ctr" defTabSz="913885" rtl="0" fontAlgn="base">
        <a:spcBef>
          <a:spcPct val="0"/>
        </a:spcBef>
        <a:spcAft>
          <a:spcPct val="0"/>
        </a:spcAft>
        <a:defRPr sz="2530">
          <a:solidFill>
            <a:schemeClr val="tx2"/>
          </a:solidFill>
          <a:latin typeface="Arial Black" pitchFamily="1" charset="0"/>
          <a:ea typeface="ＭＳ Ｐゴシック" pitchFamily="1" charset="-128"/>
        </a:defRPr>
      </a:lvl3pPr>
      <a:lvl4pPr algn="ctr" defTabSz="913885" rtl="0" fontAlgn="base">
        <a:spcBef>
          <a:spcPct val="0"/>
        </a:spcBef>
        <a:spcAft>
          <a:spcPct val="0"/>
        </a:spcAft>
        <a:defRPr sz="2530">
          <a:solidFill>
            <a:schemeClr val="tx2"/>
          </a:solidFill>
          <a:latin typeface="Arial Black" pitchFamily="1" charset="0"/>
          <a:ea typeface="ＭＳ Ｐゴシック" pitchFamily="1" charset="-128"/>
        </a:defRPr>
      </a:lvl4pPr>
      <a:lvl5pPr algn="ctr" defTabSz="913885" rtl="0" fontAlgn="base">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rtl="0" fontAlgn="base">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rtl="0" fontAlgn="base">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rtl="0" fontAlgn="base">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rtl="0" fontAlgn="base">
        <a:spcBef>
          <a:spcPct val="0"/>
        </a:spcBef>
        <a:spcAft>
          <a:spcPct val="0"/>
        </a:spcAft>
        <a:defRPr sz="2530">
          <a:solidFill>
            <a:schemeClr val="tx2"/>
          </a:solidFill>
          <a:latin typeface="Arial Black" pitchFamily="1" charset="0"/>
          <a:ea typeface="ＭＳ Ｐゴシック" pitchFamily="1" charset="-128"/>
        </a:defRPr>
      </a:lvl9pPr>
    </p:titleStyle>
    <p:bodyStyle>
      <a:lvl1pPr marL="342567" indent="-342567" algn="l" defTabSz="913885" rtl="0" fontAlgn="base">
        <a:spcBef>
          <a:spcPct val="20000"/>
        </a:spcBef>
        <a:spcAft>
          <a:spcPct val="0"/>
        </a:spcAft>
        <a:defRPr sz="3233">
          <a:solidFill>
            <a:schemeClr val="tx1"/>
          </a:solidFill>
          <a:latin typeface="+mn-lt"/>
          <a:ea typeface="+mn-ea"/>
          <a:cs typeface="+mn-cs"/>
        </a:defRPr>
      </a:lvl1pPr>
      <a:lvl2pPr marL="743159" indent="-285659" algn="l" defTabSz="913885" rtl="0" fontAlgn="base">
        <a:spcBef>
          <a:spcPct val="20000"/>
        </a:spcBef>
        <a:spcAft>
          <a:spcPct val="0"/>
        </a:spcAft>
        <a:buChar char="–"/>
        <a:defRPr sz="2812">
          <a:solidFill>
            <a:schemeClr val="tx1"/>
          </a:solidFill>
          <a:latin typeface="+mn-lt"/>
          <a:ea typeface="+mn-ea"/>
        </a:defRPr>
      </a:lvl2pPr>
      <a:lvl3pPr marL="1142634" indent="-228750" algn="l" defTabSz="913885" rtl="0" fontAlgn="base">
        <a:spcBef>
          <a:spcPct val="20000"/>
        </a:spcBef>
        <a:spcAft>
          <a:spcPct val="0"/>
        </a:spcAft>
        <a:buChar char="•"/>
        <a:defRPr sz="2390">
          <a:solidFill>
            <a:schemeClr val="tx1"/>
          </a:solidFill>
          <a:latin typeface="+mn-lt"/>
          <a:ea typeface="+mn-ea"/>
        </a:defRPr>
      </a:lvl3pPr>
      <a:lvl4pPr marL="1600134" indent="-228750" algn="l" defTabSz="913885" rtl="0" fontAlgn="base">
        <a:spcBef>
          <a:spcPct val="20000"/>
        </a:spcBef>
        <a:spcAft>
          <a:spcPct val="0"/>
        </a:spcAft>
        <a:buChar char="–"/>
        <a:defRPr sz="1968">
          <a:solidFill>
            <a:schemeClr val="tx1"/>
          </a:solidFill>
          <a:latin typeface="+mn-lt"/>
          <a:ea typeface="+mn-ea"/>
        </a:defRPr>
      </a:lvl4pPr>
      <a:lvl5pPr marL="2056519" indent="-228750" algn="l" defTabSz="913885" rtl="0" fontAlgn="base">
        <a:spcBef>
          <a:spcPct val="20000"/>
        </a:spcBef>
        <a:spcAft>
          <a:spcPct val="0"/>
        </a:spcAft>
        <a:buChar char="»"/>
        <a:defRPr sz="1968">
          <a:solidFill>
            <a:schemeClr val="tx1"/>
          </a:solidFill>
          <a:latin typeface="+mn-lt"/>
          <a:ea typeface="+mn-ea"/>
        </a:defRPr>
      </a:lvl5pPr>
      <a:lvl6pPr marL="2377885" indent="-228750" algn="l" defTabSz="913885" rtl="0" fontAlgn="base">
        <a:spcBef>
          <a:spcPct val="20000"/>
        </a:spcBef>
        <a:spcAft>
          <a:spcPct val="0"/>
        </a:spcAft>
        <a:buChar char="»"/>
        <a:defRPr sz="1968">
          <a:solidFill>
            <a:schemeClr val="tx1"/>
          </a:solidFill>
          <a:latin typeface="+mn-lt"/>
          <a:ea typeface="+mn-ea"/>
        </a:defRPr>
      </a:lvl6pPr>
      <a:lvl7pPr marL="2699251" indent="-228750" algn="l" defTabSz="913885" rtl="0" fontAlgn="base">
        <a:spcBef>
          <a:spcPct val="20000"/>
        </a:spcBef>
        <a:spcAft>
          <a:spcPct val="0"/>
        </a:spcAft>
        <a:buChar char="»"/>
        <a:defRPr sz="1968">
          <a:solidFill>
            <a:schemeClr val="tx1"/>
          </a:solidFill>
          <a:latin typeface="+mn-lt"/>
          <a:ea typeface="+mn-ea"/>
        </a:defRPr>
      </a:lvl7pPr>
      <a:lvl8pPr marL="3020616" indent="-228750" algn="l" defTabSz="913885" rtl="0" fontAlgn="base">
        <a:spcBef>
          <a:spcPct val="20000"/>
        </a:spcBef>
        <a:spcAft>
          <a:spcPct val="0"/>
        </a:spcAft>
        <a:buChar char="»"/>
        <a:defRPr sz="1968">
          <a:solidFill>
            <a:schemeClr val="tx1"/>
          </a:solidFill>
          <a:latin typeface="+mn-lt"/>
          <a:ea typeface="+mn-ea"/>
        </a:defRPr>
      </a:lvl8pPr>
      <a:lvl9pPr marL="3341982" indent="-228750" algn="l" defTabSz="913885" rtl="0" fontAlgn="base">
        <a:spcBef>
          <a:spcPct val="20000"/>
        </a:spcBef>
        <a:spcAft>
          <a:spcPct val="0"/>
        </a:spcAft>
        <a:buChar char="»"/>
        <a:defRPr sz="1968">
          <a:solidFill>
            <a:schemeClr val="tx1"/>
          </a:solidFill>
          <a:latin typeface="+mn-lt"/>
          <a:ea typeface="+mn-ea"/>
        </a:defRPr>
      </a:lvl9pPr>
    </p:bodyStyle>
    <p:otherStyle>
      <a:defPPr>
        <a:defRPr lang="fr-FR"/>
      </a:defPPr>
      <a:lvl1pPr marL="0" algn="l" defTabSz="642732" rtl="0" eaLnBrk="1" latinLnBrk="0" hangingPunct="1">
        <a:defRPr sz="1265" kern="1200">
          <a:solidFill>
            <a:schemeClr val="tx1"/>
          </a:solidFill>
          <a:latin typeface="+mn-lt"/>
          <a:ea typeface="+mn-ea"/>
          <a:cs typeface="+mn-cs"/>
        </a:defRPr>
      </a:lvl1pPr>
      <a:lvl2pPr marL="321366" algn="l" defTabSz="642732" rtl="0" eaLnBrk="1" latinLnBrk="0" hangingPunct="1">
        <a:defRPr sz="1265" kern="1200">
          <a:solidFill>
            <a:schemeClr val="tx1"/>
          </a:solidFill>
          <a:latin typeface="+mn-lt"/>
          <a:ea typeface="+mn-ea"/>
          <a:cs typeface="+mn-cs"/>
        </a:defRPr>
      </a:lvl2pPr>
      <a:lvl3pPr marL="642732" algn="l" defTabSz="642732" rtl="0" eaLnBrk="1" latinLnBrk="0" hangingPunct="1">
        <a:defRPr sz="1265" kern="1200">
          <a:solidFill>
            <a:schemeClr val="tx1"/>
          </a:solidFill>
          <a:latin typeface="+mn-lt"/>
          <a:ea typeface="+mn-ea"/>
          <a:cs typeface="+mn-cs"/>
        </a:defRPr>
      </a:lvl3pPr>
      <a:lvl4pPr marL="964098" algn="l" defTabSz="642732" rtl="0" eaLnBrk="1" latinLnBrk="0" hangingPunct="1">
        <a:defRPr sz="1265" kern="1200">
          <a:solidFill>
            <a:schemeClr val="tx1"/>
          </a:solidFill>
          <a:latin typeface="+mn-lt"/>
          <a:ea typeface="+mn-ea"/>
          <a:cs typeface="+mn-cs"/>
        </a:defRPr>
      </a:lvl4pPr>
      <a:lvl5pPr marL="1285464" algn="l" defTabSz="642732" rtl="0" eaLnBrk="1" latinLnBrk="0" hangingPunct="1">
        <a:defRPr sz="1265" kern="1200">
          <a:solidFill>
            <a:schemeClr val="tx1"/>
          </a:solidFill>
          <a:latin typeface="+mn-lt"/>
          <a:ea typeface="+mn-ea"/>
          <a:cs typeface="+mn-cs"/>
        </a:defRPr>
      </a:lvl5pPr>
      <a:lvl6pPr marL="1606829" algn="l" defTabSz="642732" rtl="0" eaLnBrk="1" latinLnBrk="0" hangingPunct="1">
        <a:defRPr sz="1265" kern="1200">
          <a:solidFill>
            <a:schemeClr val="tx1"/>
          </a:solidFill>
          <a:latin typeface="+mn-lt"/>
          <a:ea typeface="+mn-ea"/>
          <a:cs typeface="+mn-cs"/>
        </a:defRPr>
      </a:lvl6pPr>
      <a:lvl7pPr marL="1928195" algn="l" defTabSz="642732" rtl="0" eaLnBrk="1" latinLnBrk="0" hangingPunct="1">
        <a:defRPr sz="1265" kern="1200">
          <a:solidFill>
            <a:schemeClr val="tx1"/>
          </a:solidFill>
          <a:latin typeface="+mn-lt"/>
          <a:ea typeface="+mn-ea"/>
          <a:cs typeface="+mn-cs"/>
        </a:defRPr>
      </a:lvl7pPr>
      <a:lvl8pPr marL="2249561" algn="l" defTabSz="642732" rtl="0" eaLnBrk="1" latinLnBrk="0" hangingPunct="1">
        <a:defRPr sz="1265" kern="1200">
          <a:solidFill>
            <a:schemeClr val="tx1"/>
          </a:solidFill>
          <a:latin typeface="+mn-lt"/>
          <a:ea typeface="+mn-ea"/>
          <a:cs typeface="+mn-cs"/>
        </a:defRPr>
      </a:lvl8pPr>
      <a:lvl9pPr marL="2570927" algn="l" defTabSz="642732" rtl="0" eaLnBrk="1" latinLnBrk="0" hangingPunct="1">
        <a:defRPr sz="12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xlsx"/><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8.emf"/><Relationship Id="rId4" Type="http://schemas.openxmlformats.org/officeDocument/2006/relationships/package" Target="../embeddings/Microsoft_Excel_Worksheet1.xlsx"/></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83121" y="1720159"/>
            <a:ext cx="8542595" cy="3566232"/>
          </a:xfrm>
          <a:solidFill>
            <a:srgbClr val="00B050"/>
          </a:solidFill>
          <a:ln>
            <a:solidFill>
              <a:schemeClr val="accent1"/>
            </a:solidFill>
          </a:ln>
        </p:spPr>
        <p:txBody>
          <a:bodyPr>
            <a:normAutofit fontScale="90000"/>
          </a:bodyPr>
          <a:lstStyle/>
          <a:p>
            <a:r>
              <a:rPr lang="fr-FR" dirty="0"/>
              <a:t>LES ANNEXES COMPTABLES</a:t>
            </a:r>
            <a:br>
              <a:rPr lang="fr-FR" dirty="0"/>
            </a:br>
            <a:r>
              <a:rPr lang="fr-FR" dirty="0"/>
              <a:t>-</a:t>
            </a:r>
            <a:br>
              <a:rPr lang="fr-FR" dirty="0"/>
            </a:br>
            <a:r>
              <a:rPr lang="fr-FR" dirty="0"/>
              <a:t>Forum de la copropriété du </a:t>
            </a:r>
            <a:br>
              <a:rPr lang="fr-FR" dirty="0"/>
            </a:br>
            <a:r>
              <a:rPr lang="fr-FR" dirty="0"/>
              <a:t>09 avril 2025</a:t>
            </a:r>
          </a:p>
        </p:txBody>
      </p:sp>
      <p:sp>
        <p:nvSpPr>
          <p:cNvPr id="3" name="Sous-titre 2"/>
          <p:cNvSpPr>
            <a:spLocks noGrp="1"/>
          </p:cNvSpPr>
          <p:nvPr>
            <p:ph type="subTitle" idx="1"/>
          </p:nvPr>
        </p:nvSpPr>
        <p:spPr>
          <a:xfrm>
            <a:off x="1883120" y="5429264"/>
            <a:ext cx="8542595" cy="785818"/>
          </a:xfrm>
          <a:solidFill>
            <a:srgbClr val="92D050"/>
          </a:solidFill>
          <a:ln>
            <a:solidFill>
              <a:schemeClr val="accent1"/>
            </a:solidFill>
          </a:ln>
        </p:spPr>
        <p:txBody>
          <a:bodyPr>
            <a:normAutofit/>
          </a:bodyPr>
          <a:lstStyle/>
          <a:p>
            <a:r>
              <a:rPr lang="fr-FR" dirty="0">
                <a:solidFill>
                  <a:schemeClr val="tx1">
                    <a:lumMod val="95000"/>
                    <a:lumOff val="5000"/>
                  </a:schemeClr>
                </a:solidFill>
              </a:rPr>
              <a:t>LAURENCE VILSALMON</a:t>
            </a:r>
          </a:p>
        </p:txBody>
      </p:sp>
      <p:sp>
        <p:nvSpPr>
          <p:cNvPr id="1026" name="AutoShape 2" descr="flyer_salon-2_2018"/>
          <p:cNvSpPr>
            <a:spLocks noChangeAspect="1" noChangeArrowheads="1"/>
          </p:cNvSpPr>
          <p:nvPr/>
        </p:nvSpPr>
        <p:spPr bwMode="auto">
          <a:xfrm>
            <a:off x="1555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 name="Image 6">
            <a:extLst>
              <a:ext uri="{FF2B5EF4-FFF2-40B4-BE49-F238E27FC236}">
                <a16:creationId xmlns:a16="http://schemas.microsoft.com/office/drawing/2014/main" id="{BE4BE7EE-3A05-45E1-B693-A7347AEF26FD}"/>
              </a:ext>
            </a:extLst>
          </p:cNvPr>
          <p:cNvPicPr>
            <a:picLocks noChangeAspect="1"/>
          </p:cNvPicPr>
          <p:nvPr/>
        </p:nvPicPr>
        <p:blipFill>
          <a:blip r:embed="rId2"/>
          <a:stretch>
            <a:fillRect/>
          </a:stretch>
        </p:blipFill>
        <p:spPr>
          <a:xfrm>
            <a:off x="10425716" y="26987"/>
            <a:ext cx="1264182" cy="1236089"/>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47731" y="215641"/>
            <a:ext cx="8637804" cy="954107"/>
          </a:xfrm>
          <a:solidFill>
            <a:schemeClr val="accent1">
              <a:lumMod val="20000"/>
              <a:lumOff val="80000"/>
            </a:schemeClr>
          </a:solidFill>
          <a:ln>
            <a:solidFill>
              <a:schemeClr val="tx2"/>
            </a:solidFill>
          </a:ln>
        </p:spPr>
        <p:txBody>
          <a:bodyPr wrap="square">
            <a:spAutoFit/>
          </a:bodyPr>
          <a:lstStyle/>
          <a:p>
            <a:r>
              <a:rPr lang="fr-FR" sz="2800" b="1" dirty="0">
                <a:latin typeface="+mn-lt"/>
                <a:ea typeface="+mn-ea"/>
                <a:cs typeface="+mn-cs"/>
              </a:rPr>
              <a:t>RÉCAPITULATIF DES POINTS DE CONTRÔLE DE L’ANNEXE 1</a:t>
            </a:r>
          </a:p>
        </p:txBody>
      </p:sp>
      <p:sp>
        <p:nvSpPr>
          <p:cNvPr id="5" name="Espace réservé du contenu 2"/>
          <p:cNvSpPr txBox="1">
            <a:spLocks noGrp="1"/>
          </p:cNvSpPr>
          <p:nvPr>
            <p:ph idx="1"/>
          </p:nvPr>
        </p:nvSpPr>
        <p:spPr>
          <a:xfrm>
            <a:off x="1647731" y="1602463"/>
            <a:ext cx="8863342" cy="4888872"/>
          </a:xfrm>
          <a:prstGeom prst="rect">
            <a:avLst/>
          </a:prstGeom>
          <a:solidFill>
            <a:schemeClr val="tx2">
              <a:lumMod val="20000"/>
              <a:lumOff val="80000"/>
            </a:schemeClr>
          </a:solidFill>
          <a:ln w="28575" cap="flat">
            <a:solidFill>
              <a:srgbClr val="000000"/>
            </a:solidFill>
            <a:prstDash val="solid"/>
            <a:miter/>
          </a:ln>
        </p:spPr>
        <p:txBody>
          <a:bodyPr vert="horz" wrap="square" lIns="91440" tIns="45720" rIns="91440" bIns="45720" anchor="t" anchorCtr="0" compatLnSpc="1">
            <a:noAutofit/>
          </a:bodyPr>
          <a:lstStyle/>
          <a:p>
            <a:pPr marL="228600" indent="-228600" algn="ctr" defTabSz="914400" fontAlgn="auto">
              <a:lnSpc>
                <a:spcPct val="90000"/>
              </a:lnSpc>
              <a:spcBef>
                <a:spcPts val="1000"/>
              </a:spcBef>
              <a:spcAft>
                <a:spcPts val="0"/>
              </a:spcAft>
              <a:buSzPct val="100000"/>
              <a:buFont typeface="Arial" pitchFamily="34"/>
              <a:buChar char="•"/>
              <a:defRPr sz="1800" b="0" i="0" u="none" strike="noStrike" kern="0" cap="none" spc="0" baseline="0">
                <a:solidFill>
                  <a:srgbClr val="000000"/>
                </a:solidFill>
                <a:uFillTx/>
              </a:defRPr>
            </a:pPr>
            <a:endParaRPr lang="fr-FR" sz="2400" b="1" u="sng" kern="1200" dirty="0">
              <a:solidFill>
                <a:srgbClr val="4472C4"/>
              </a:solidFill>
              <a:latin typeface="Calibri"/>
            </a:endParaRPr>
          </a:p>
          <a:p>
            <a:pPr marL="228600" indent="-228600" defTabSz="914400" fontAlgn="auto">
              <a:lnSpc>
                <a:spcPct val="90000"/>
              </a:lnSpc>
              <a:spcBef>
                <a:spcPts val="1000"/>
              </a:spcBef>
              <a:spcAft>
                <a:spcPts val="0"/>
              </a:spcAft>
              <a:buSzPct val="100000"/>
              <a:buFont typeface="Wingdings" pitchFamily="2"/>
              <a:buChar char="Ø"/>
              <a:defRPr sz="1800" b="0" i="0" u="none" strike="noStrike" kern="0" cap="none" spc="0" baseline="0">
                <a:solidFill>
                  <a:srgbClr val="000000"/>
                </a:solidFill>
                <a:uFillTx/>
              </a:defRPr>
            </a:pPr>
            <a:r>
              <a:rPr lang="fr-FR" sz="2000" b="1" kern="1200" dirty="0">
                <a:solidFill>
                  <a:srgbClr val="4472C4"/>
                </a:solidFill>
                <a:latin typeface="Calibri"/>
              </a:rPr>
              <a:t> Vérifier si cette annexe est bien équilibrée débit/crédit ;</a:t>
            </a:r>
          </a:p>
          <a:p>
            <a:pPr marL="228600" indent="-228600" defTabSz="914400" fontAlgn="auto">
              <a:lnSpc>
                <a:spcPct val="90000"/>
              </a:lnSpc>
              <a:spcBef>
                <a:spcPts val="1000"/>
              </a:spcBef>
              <a:spcAft>
                <a:spcPts val="0"/>
              </a:spcAft>
              <a:buSzPct val="100000"/>
              <a:buFont typeface="Wingdings" pitchFamily="2"/>
              <a:buChar char="Ø"/>
              <a:defRPr sz="1800" b="0" i="0" u="none" strike="noStrike" kern="0" cap="none" spc="0" baseline="0">
                <a:solidFill>
                  <a:srgbClr val="000000"/>
                </a:solidFill>
                <a:uFillTx/>
              </a:defRPr>
            </a:pPr>
            <a:r>
              <a:rPr lang="fr-FR" sz="2000" b="1" kern="1200" dirty="0">
                <a:solidFill>
                  <a:srgbClr val="4472C4"/>
                </a:solidFill>
                <a:latin typeface="Calibri"/>
              </a:rPr>
              <a:t> Vérifier si cet état financier est bien établi au dernier jour de votre exercice comptable ;</a:t>
            </a:r>
          </a:p>
          <a:p>
            <a:pPr marL="228600" indent="-228600" defTabSz="914400" fontAlgn="auto">
              <a:lnSpc>
                <a:spcPct val="90000"/>
              </a:lnSpc>
              <a:spcBef>
                <a:spcPts val="1000"/>
              </a:spcBef>
              <a:spcAft>
                <a:spcPts val="0"/>
              </a:spcAft>
              <a:buSzPct val="100000"/>
              <a:buFont typeface="Wingdings" pitchFamily="2"/>
              <a:buChar char="Ø"/>
              <a:defRPr sz="1800" b="0" i="0" u="none" strike="noStrike" kern="0" cap="none" spc="0" baseline="0">
                <a:solidFill>
                  <a:srgbClr val="000000"/>
                </a:solidFill>
                <a:uFillTx/>
              </a:defRPr>
            </a:pPr>
            <a:r>
              <a:rPr lang="fr-FR" sz="2000" b="1" kern="1200" dirty="0">
                <a:solidFill>
                  <a:srgbClr val="4472C4"/>
                </a:solidFill>
                <a:latin typeface="Calibri"/>
              </a:rPr>
              <a:t> Vérifier si cet état financier est bien établi après répartition ;</a:t>
            </a:r>
          </a:p>
          <a:p>
            <a:pPr marL="228600" indent="-228600" defTabSz="914400" fontAlgn="auto">
              <a:lnSpc>
                <a:spcPct val="90000"/>
              </a:lnSpc>
              <a:spcBef>
                <a:spcPts val="1000"/>
              </a:spcBef>
              <a:spcAft>
                <a:spcPts val="0"/>
              </a:spcAft>
              <a:buSzPct val="100000"/>
              <a:buFont typeface="Wingdings" pitchFamily="2"/>
              <a:buChar char="Ø"/>
              <a:defRPr sz="1800" b="0" i="0" u="none" strike="noStrike" kern="0" cap="none" spc="0" baseline="0">
                <a:solidFill>
                  <a:srgbClr val="000000"/>
                </a:solidFill>
                <a:uFillTx/>
              </a:defRPr>
            </a:pPr>
            <a:r>
              <a:rPr lang="fr-FR" sz="2000" b="1" kern="1200" dirty="0">
                <a:solidFill>
                  <a:srgbClr val="4472C4"/>
                </a:solidFill>
                <a:latin typeface="Calibri"/>
              </a:rPr>
              <a:t> Vérifier le montant de l’avance de trésorerie qui ne doit pas excéder 1/6 éme du budget      prévisionnel (art. 35 du décret du 17 mars 1967) ;</a:t>
            </a:r>
          </a:p>
          <a:p>
            <a:pPr marL="228600" indent="-228600" defTabSz="914400" fontAlgn="auto">
              <a:lnSpc>
                <a:spcPct val="90000"/>
              </a:lnSpc>
              <a:spcBef>
                <a:spcPts val="1000"/>
              </a:spcBef>
              <a:spcAft>
                <a:spcPts val="0"/>
              </a:spcAft>
              <a:buSzPct val="100000"/>
              <a:buFont typeface="Wingdings" pitchFamily="2"/>
              <a:buChar char="Ø"/>
              <a:defRPr sz="1800" b="0" i="0" u="none" strike="noStrike" kern="0" cap="none" spc="0" baseline="0">
                <a:solidFill>
                  <a:srgbClr val="000000"/>
                </a:solidFill>
                <a:uFillTx/>
              </a:defRPr>
            </a:pPr>
            <a:r>
              <a:rPr lang="fr-FR" sz="2000" b="1" kern="1200" dirty="0">
                <a:solidFill>
                  <a:srgbClr val="4472C4"/>
                </a:solidFill>
                <a:latin typeface="Calibri"/>
              </a:rPr>
              <a:t> Vérifier si le fonds travaux art. 14-2 a bien été mis en place (pour rappel ceci est une obligation  depuis le 01/01/2017, sauf dérogation à l’unanimité pour les copropriétés de moins de 10 lots en totalité) ; </a:t>
            </a:r>
          </a:p>
          <a:p>
            <a:pPr marL="228600" indent="-228600" defTabSz="914400" fontAlgn="auto">
              <a:lnSpc>
                <a:spcPct val="90000"/>
              </a:lnSpc>
              <a:spcBef>
                <a:spcPts val="1000"/>
              </a:spcBef>
              <a:spcAft>
                <a:spcPts val="0"/>
              </a:spcAft>
              <a:buSzPct val="100000"/>
              <a:buFont typeface="Wingdings" pitchFamily="2"/>
              <a:buChar char="Ø"/>
              <a:defRPr sz="1800" b="0" i="0" u="none" strike="noStrike" kern="0" cap="none" spc="0" baseline="0">
                <a:solidFill>
                  <a:srgbClr val="000000"/>
                </a:solidFill>
                <a:uFillTx/>
              </a:defRPr>
            </a:pPr>
            <a:r>
              <a:rPr lang="fr-FR" sz="2000" b="1" kern="1200" dirty="0">
                <a:solidFill>
                  <a:srgbClr val="4472C4"/>
                </a:solidFill>
                <a:latin typeface="Calibri"/>
              </a:rPr>
              <a:t> Vérifier si ils existent des comptes d’attente qu’il faut solder (décision d’assemblée générale)   </a:t>
            </a:r>
          </a:p>
        </p:txBody>
      </p:sp>
      <p:pic>
        <p:nvPicPr>
          <p:cNvPr id="3" name="Image 2">
            <a:extLst>
              <a:ext uri="{FF2B5EF4-FFF2-40B4-BE49-F238E27FC236}">
                <a16:creationId xmlns:a16="http://schemas.microsoft.com/office/drawing/2014/main" id="{0B0BE929-8FC7-212F-57A0-1DECD39EF405}"/>
              </a:ext>
            </a:extLst>
          </p:cNvPr>
          <p:cNvPicPr>
            <a:picLocks noChangeAspect="1"/>
          </p:cNvPicPr>
          <p:nvPr/>
        </p:nvPicPr>
        <p:blipFill>
          <a:blip r:embed="rId2"/>
          <a:stretch>
            <a:fillRect/>
          </a:stretch>
        </p:blipFill>
        <p:spPr>
          <a:xfrm>
            <a:off x="0" y="5685981"/>
            <a:ext cx="1198656" cy="1172019"/>
          </a:xfrm>
          <a:prstGeom prst="rect">
            <a:avLst/>
          </a:prstGeom>
        </p:spPr>
      </p:pic>
    </p:spTree>
    <p:extLst>
      <p:ext uri="{BB962C8B-B14F-4D97-AF65-F5344CB8AC3E}">
        <p14:creationId xmlns:p14="http://schemas.microsoft.com/office/powerpoint/2010/main" val="378409427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6880978-8255-84A3-D087-61F21516F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202" y="147119"/>
            <a:ext cx="9823010" cy="6563762"/>
          </a:xfrm>
          <a:prstGeom prst="rect">
            <a:avLst/>
          </a:prstGeom>
        </p:spPr>
      </p:pic>
      <p:pic>
        <p:nvPicPr>
          <p:cNvPr id="2" name="Image 1">
            <a:extLst>
              <a:ext uri="{FF2B5EF4-FFF2-40B4-BE49-F238E27FC236}">
                <a16:creationId xmlns:a16="http://schemas.microsoft.com/office/drawing/2014/main" id="{262884D3-92D3-C78D-35B0-AC158FCD7F2A}"/>
              </a:ext>
            </a:extLst>
          </p:cNvPr>
          <p:cNvPicPr>
            <a:picLocks noChangeAspect="1"/>
          </p:cNvPicPr>
          <p:nvPr/>
        </p:nvPicPr>
        <p:blipFill>
          <a:blip r:embed="rId3"/>
          <a:stretch>
            <a:fillRect/>
          </a:stretch>
        </p:blipFill>
        <p:spPr>
          <a:xfrm>
            <a:off x="-97151" y="5833100"/>
            <a:ext cx="1048193" cy="1024900"/>
          </a:xfrm>
          <a:prstGeom prst="rect">
            <a:avLst/>
          </a:prstGeom>
        </p:spPr>
      </p:pic>
    </p:spTree>
    <p:extLst>
      <p:ext uri="{BB962C8B-B14F-4D97-AF65-F5344CB8AC3E}">
        <p14:creationId xmlns:p14="http://schemas.microsoft.com/office/powerpoint/2010/main" val="407921584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96744" y="195590"/>
            <a:ext cx="10953864" cy="523220"/>
          </a:xfrm>
          <a:prstGeom prst="rect">
            <a:avLst/>
          </a:prstGeom>
          <a:solidFill>
            <a:schemeClr val="accent1">
              <a:lumMod val="20000"/>
              <a:lumOff val="80000"/>
            </a:schemeClr>
          </a:solidFill>
          <a:ln>
            <a:solidFill>
              <a:schemeClr val="tx2"/>
            </a:solidFill>
          </a:ln>
        </p:spPr>
        <p:txBody>
          <a:bodyPr wrap="square">
            <a:spAutoFit/>
          </a:bodyPr>
          <a:lstStyle>
            <a:defPPr>
              <a:defRPr lang="fr-FR"/>
            </a:defPPr>
            <a:lvl1pPr algn="ctr">
              <a:defRPr sz="2800" b="1">
                <a:solidFill>
                  <a:schemeClr val="tx2"/>
                </a:solidFill>
              </a:defRPr>
            </a:lvl1pPr>
          </a:lstStyle>
          <a:p>
            <a:r>
              <a:rPr lang="fr-FR" dirty="0"/>
              <a:t>L’ANNEXE 2 : COMPTE DE GESTION, PARTIE HAUTE</a:t>
            </a:r>
          </a:p>
        </p:txBody>
      </p:sp>
      <p:pic>
        <p:nvPicPr>
          <p:cNvPr id="8" name="Image 7">
            <a:extLst>
              <a:ext uri="{FF2B5EF4-FFF2-40B4-BE49-F238E27FC236}">
                <a16:creationId xmlns:a16="http://schemas.microsoft.com/office/drawing/2014/main" id="{B42392BA-C8E4-1276-24CF-17FF8BEE4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81" y="1013988"/>
            <a:ext cx="11420590" cy="5386812"/>
          </a:xfrm>
          <a:prstGeom prst="rect">
            <a:avLst/>
          </a:prstGeom>
        </p:spPr>
      </p:pic>
      <p:pic>
        <p:nvPicPr>
          <p:cNvPr id="10" name="Image 9">
            <a:extLst>
              <a:ext uri="{FF2B5EF4-FFF2-40B4-BE49-F238E27FC236}">
                <a16:creationId xmlns:a16="http://schemas.microsoft.com/office/drawing/2014/main" id="{DA9BF5A4-C659-110F-186A-E41A480522B3}"/>
              </a:ext>
            </a:extLst>
          </p:cNvPr>
          <p:cNvPicPr>
            <a:picLocks noChangeAspect="1"/>
          </p:cNvPicPr>
          <p:nvPr/>
        </p:nvPicPr>
        <p:blipFill>
          <a:blip r:embed="rId3"/>
          <a:stretch>
            <a:fillRect/>
          </a:stretch>
        </p:blipFill>
        <p:spPr>
          <a:xfrm>
            <a:off x="7260879" y="1013988"/>
            <a:ext cx="4535786" cy="3775295"/>
          </a:xfrm>
          <a:prstGeom prst="rect">
            <a:avLst/>
          </a:prstGeom>
        </p:spPr>
      </p:pic>
      <p:pic>
        <p:nvPicPr>
          <p:cNvPr id="2" name="Image 1">
            <a:extLst>
              <a:ext uri="{FF2B5EF4-FFF2-40B4-BE49-F238E27FC236}">
                <a16:creationId xmlns:a16="http://schemas.microsoft.com/office/drawing/2014/main" id="{339CF7AD-32DA-27EE-374A-6BF14C9F0F99}"/>
              </a:ext>
            </a:extLst>
          </p:cNvPr>
          <p:cNvPicPr>
            <a:picLocks noChangeAspect="1"/>
          </p:cNvPicPr>
          <p:nvPr/>
        </p:nvPicPr>
        <p:blipFill>
          <a:blip r:embed="rId4"/>
          <a:stretch>
            <a:fillRect/>
          </a:stretch>
        </p:blipFill>
        <p:spPr>
          <a:xfrm>
            <a:off x="10952492" y="99588"/>
            <a:ext cx="731479" cy="715224"/>
          </a:xfrm>
          <a:prstGeom prst="rect">
            <a:avLst/>
          </a:prstGeom>
        </p:spPr>
      </p:pic>
    </p:spTree>
    <p:extLst>
      <p:ext uri="{BB962C8B-B14F-4D97-AF65-F5344CB8AC3E}">
        <p14:creationId xmlns:p14="http://schemas.microsoft.com/office/powerpoint/2010/main" val="132910975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3119" y="194650"/>
            <a:ext cx="10076507" cy="523220"/>
          </a:xfrm>
          <a:prstGeom prst="rect">
            <a:avLst/>
          </a:prstGeom>
          <a:solidFill>
            <a:schemeClr val="accent1">
              <a:lumMod val="20000"/>
              <a:lumOff val="80000"/>
            </a:schemeClr>
          </a:solidFill>
          <a:ln>
            <a:solidFill>
              <a:schemeClr val="tx2"/>
            </a:solidFill>
          </a:ln>
        </p:spPr>
        <p:txBody>
          <a:bodyPr wrap="square">
            <a:spAutoFit/>
          </a:bodyPr>
          <a:lstStyle>
            <a:defPPr>
              <a:defRPr lang="fr-FR"/>
            </a:defPPr>
            <a:lvl1pPr algn="ctr">
              <a:defRPr sz="2800" b="1">
                <a:solidFill>
                  <a:schemeClr val="tx2"/>
                </a:solidFill>
              </a:defRPr>
            </a:lvl1pPr>
          </a:lstStyle>
          <a:p>
            <a:r>
              <a:rPr lang="fr-FR" dirty="0"/>
              <a:t>L’ANNEXE 2 : COMPTE DE GESTION, PARTIE HAUTE</a:t>
            </a:r>
          </a:p>
        </p:txBody>
      </p:sp>
      <p:pic>
        <p:nvPicPr>
          <p:cNvPr id="8" name="Image 7">
            <a:extLst>
              <a:ext uri="{FF2B5EF4-FFF2-40B4-BE49-F238E27FC236}">
                <a16:creationId xmlns:a16="http://schemas.microsoft.com/office/drawing/2014/main" id="{B124914F-84AC-CA7C-2293-D14C6FC0C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712" y="923453"/>
            <a:ext cx="10583322" cy="5667470"/>
          </a:xfrm>
          <a:prstGeom prst="rect">
            <a:avLst/>
          </a:prstGeom>
        </p:spPr>
      </p:pic>
      <p:pic>
        <p:nvPicPr>
          <p:cNvPr id="4" name="Image 3">
            <a:extLst>
              <a:ext uri="{FF2B5EF4-FFF2-40B4-BE49-F238E27FC236}">
                <a16:creationId xmlns:a16="http://schemas.microsoft.com/office/drawing/2014/main" id="{3265F0D7-71FF-437C-AEEA-E7BF428CBE96}"/>
              </a:ext>
            </a:extLst>
          </p:cNvPr>
          <p:cNvPicPr>
            <a:picLocks noChangeAspect="1"/>
          </p:cNvPicPr>
          <p:nvPr/>
        </p:nvPicPr>
        <p:blipFill>
          <a:blip r:embed="rId3"/>
          <a:stretch>
            <a:fillRect/>
          </a:stretch>
        </p:blipFill>
        <p:spPr>
          <a:xfrm>
            <a:off x="6389013" y="923453"/>
            <a:ext cx="5221962" cy="3972397"/>
          </a:xfrm>
          <a:prstGeom prst="rect">
            <a:avLst/>
          </a:prstGeom>
        </p:spPr>
      </p:pic>
      <p:pic>
        <p:nvPicPr>
          <p:cNvPr id="2" name="Image 1">
            <a:extLst>
              <a:ext uri="{FF2B5EF4-FFF2-40B4-BE49-F238E27FC236}">
                <a16:creationId xmlns:a16="http://schemas.microsoft.com/office/drawing/2014/main" id="{AC69EABF-93CA-868C-B71F-08123926B037}"/>
              </a:ext>
            </a:extLst>
          </p:cNvPr>
          <p:cNvPicPr>
            <a:picLocks noChangeAspect="1"/>
          </p:cNvPicPr>
          <p:nvPr/>
        </p:nvPicPr>
        <p:blipFill>
          <a:blip r:embed="rId4"/>
          <a:stretch>
            <a:fillRect/>
          </a:stretch>
        </p:blipFill>
        <p:spPr>
          <a:xfrm>
            <a:off x="10922324" y="158436"/>
            <a:ext cx="759256" cy="742384"/>
          </a:xfrm>
          <a:prstGeom prst="rect">
            <a:avLst/>
          </a:prstGeom>
        </p:spPr>
      </p:pic>
    </p:spTree>
    <p:extLst>
      <p:ext uri="{BB962C8B-B14F-4D97-AF65-F5344CB8AC3E}">
        <p14:creationId xmlns:p14="http://schemas.microsoft.com/office/powerpoint/2010/main" val="324680154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E7E01A3C-46C9-4C02-9728-9B2E5AB1E5EB}"/>
              </a:ext>
            </a:extLst>
          </p:cNvPr>
          <p:cNvGraphicFramePr>
            <a:graphicFrameLocks noGrp="1"/>
          </p:cNvGraphicFramePr>
          <p:nvPr>
            <p:extLst>
              <p:ext uri="{D42A27DB-BD31-4B8C-83A1-F6EECF244321}">
                <p14:modId xmlns:p14="http://schemas.microsoft.com/office/powerpoint/2010/main" val="970467952"/>
              </p:ext>
            </p:extLst>
          </p:nvPr>
        </p:nvGraphicFramePr>
        <p:xfrm>
          <a:off x="25042" y="835399"/>
          <a:ext cx="11540355" cy="2417169"/>
        </p:xfrm>
        <a:graphic>
          <a:graphicData uri="http://schemas.openxmlformats.org/drawingml/2006/table">
            <a:tbl>
              <a:tblPr/>
              <a:tblGrid>
                <a:gridCol w="2133763">
                  <a:extLst>
                    <a:ext uri="{9D8B030D-6E8A-4147-A177-3AD203B41FA5}">
                      <a16:colId xmlns:a16="http://schemas.microsoft.com/office/drawing/2014/main" val="1740718633"/>
                    </a:ext>
                  </a:extLst>
                </a:gridCol>
                <a:gridCol w="693472">
                  <a:extLst>
                    <a:ext uri="{9D8B030D-6E8A-4147-A177-3AD203B41FA5}">
                      <a16:colId xmlns:a16="http://schemas.microsoft.com/office/drawing/2014/main" val="3788998200"/>
                    </a:ext>
                  </a:extLst>
                </a:gridCol>
                <a:gridCol w="670612">
                  <a:extLst>
                    <a:ext uri="{9D8B030D-6E8A-4147-A177-3AD203B41FA5}">
                      <a16:colId xmlns:a16="http://schemas.microsoft.com/office/drawing/2014/main" val="1361018922"/>
                    </a:ext>
                  </a:extLst>
                </a:gridCol>
                <a:gridCol w="1005916">
                  <a:extLst>
                    <a:ext uri="{9D8B030D-6E8A-4147-A177-3AD203B41FA5}">
                      <a16:colId xmlns:a16="http://schemas.microsoft.com/office/drawing/2014/main" val="2636459977"/>
                    </a:ext>
                  </a:extLst>
                </a:gridCol>
                <a:gridCol w="589324">
                  <a:extLst>
                    <a:ext uri="{9D8B030D-6E8A-4147-A177-3AD203B41FA5}">
                      <a16:colId xmlns:a16="http://schemas.microsoft.com/office/drawing/2014/main" val="3723052561"/>
                    </a:ext>
                  </a:extLst>
                </a:gridCol>
                <a:gridCol w="889860">
                  <a:extLst>
                    <a:ext uri="{9D8B030D-6E8A-4147-A177-3AD203B41FA5}">
                      <a16:colId xmlns:a16="http://schemas.microsoft.com/office/drawing/2014/main" val="1403250664"/>
                    </a:ext>
                  </a:extLst>
                </a:gridCol>
                <a:gridCol w="1569049">
                  <a:extLst>
                    <a:ext uri="{9D8B030D-6E8A-4147-A177-3AD203B41FA5}">
                      <a16:colId xmlns:a16="http://schemas.microsoft.com/office/drawing/2014/main" val="3084935254"/>
                    </a:ext>
                  </a:extLst>
                </a:gridCol>
                <a:gridCol w="690933">
                  <a:extLst>
                    <a:ext uri="{9D8B030D-6E8A-4147-A177-3AD203B41FA5}">
                      <a16:colId xmlns:a16="http://schemas.microsoft.com/office/drawing/2014/main" val="1181526857"/>
                    </a:ext>
                  </a:extLst>
                </a:gridCol>
                <a:gridCol w="569002">
                  <a:extLst>
                    <a:ext uri="{9D8B030D-6E8A-4147-A177-3AD203B41FA5}">
                      <a16:colId xmlns:a16="http://schemas.microsoft.com/office/drawing/2014/main" val="284669308"/>
                    </a:ext>
                  </a:extLst>
                </a:gridCol>
                <a:gridCol w="1178651">
                  <a:extLst>
                    <a:ext uri="{9D8B030D-6E8A-4147-A177-3AD203B41FA5}">
                      <a16:colId xmlns:a16="http://schemas.microsoft.com/office/drawing/2014/main" val="5986797"/>
                    </a:ext>
                  </a:extLst>
                </a:gridCol>
                <a:gridCol w="640129">
                  <a:extLst>
                    <a:ext uri="{9D8B030D-6E8A-4147-A177-3AD203B41FA5}">
                      <a16:colId xmlns:a16="http://schemas.microsoft.com/office/drawing/2014/main" val="2032179658"/>
                    </a:ext>
                  </a:extLst>
                </a:gridCol>
                <a:gridCol w="909644">
                  <a:extLst>
                    <a:ext uri="{9D8B030D-6E8A-4147-A177-3AD203B41FA5}">
                      <a16:colId xmlns:a16="http://schemas.microsoft.com/office/drawing/2014/main" val="2534959972"/>
                    </a:ext>
                  </a:extLst>
                </a:gridCol>
              </a:tblGrid>
              <a:tr h="279570">
                <a:tc gridSpan="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fr-FR" sz="800" b="1" i="0" u="none" strike="noStrike" dirty="0">
                          <a:effectLst/>
                          <a:latin typeface="Arial" panose="020B0604020202020204" pitchFamily="34" charset="0"/>
                        </a:rPr>
                        <a:t>Charges pour opérations courantes </a:t>
                      </a:r>
                    </a:p>
                  </a:txBody>
                  <a:tcPr marL="7061" marR="7061" marT="70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fr-FR" sz="800" b="1" i="0" u="none" strike="noStrike" dirty="0">
                          <a:effectLst/>
                          <a:latin typeface="Arial" panose="020B0604020202020204" pitchFamily="34" charset="0"/>
                        </a:rPr>
                        <a:t>Produits pour opérations courantes</a:t>
                      </a:r>
                    </a:p>
                  </a:txBody>
                  <a:tcPr marL="7061" marR="7061" marT="70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03943774"/>
                  </a:ext>
                </a:extLst>
              </a:tr>
              <a:tr h="55367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900" b="1" i="0" u="none" strike="noStrike" dirty="0">
                          <a:effectLst/>
                          <a:latin typeface="Arial" panose="020B0604020202020204" pitchFamily="34" charset="0"/>
                        </a:rPr>
                        <a:t>CHARGES POUR OPERATIONS COURANTES</a:t>
                      </a:r>
                    </a:p>
                  </a:txBody>
                  <a:tcPr marL="7061" marR="7061" marT="70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fr-FR" sz="900" b="1" i="0" u="none" strike="noStrike" dirty="0">
                          <a:effectLst/>
                          <a:latin typeface="Arial" panose="020B0604020202020204" pitchFamily="34" charset="0"/>
                        </a:rPr>
                        <a:t>POUR APPROBATION DES COMPTES</a:t>
                      </a:r>
                    </a:p>
                  </a:txBody>
                  <a:tcPr marL="7061" marR="7061" marT="7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fr-FR"/>
                    </a:p>
                  </a:txBody>
                  <a:tcPr/>
                </a:tc>
                <a:tc h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fr-FR" sz="900" b="1" i="0" u="none" strike="noStrike" dirty="0">
                          <a:effectLst/>
                          <a:latin typeface="Arial" panose="020B0604020202020204" pitchFamily="34" charset="0"/>
                        </a:rPr>
                        <a:t>POUR LE VOTE DU BUDGET PREVISIONNEL</a:t>
                      </a:r>
                    </a:p>
                  </a:txBody>
                  <a:tcPr marL="7061" marR="7061" marT="70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900" b="1" i="0" u="none" strike="noStrike" dirty="0">
                          <a:effectLst/>
                          <a:latin typeface="Arial" panose="020B0604020202020204" pitchFamily="34" charset="0"/>
                        </a:rPr>
                        <a:t>PRODUITS POUR OPERATIONS COURANTES</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fr-FR" sz="900" b="1" i="0" u="none" strike="noStrike" dirty="0">
                          <a:effectLst/>
                          <a:latin typeface="Arial" panose="020B0604020202020204" pitchFamily="34" charset="0"/>
                        </a:rPr>
                        <a:t>POUR APPROBATION DES COMPTES</a:t>
                      </a:r>
                    </a:p>
                  </a:txBody>
                  <a:tcPr marL="7061" marR="7061" marT="70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fr-FR"/>
                    </a:p>
                  </a:txBody>
                  <a:tcPr/>
                </a:tc>
                <a:tc h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fr-FR" sz="900" b="1" i="0" u="none" strike="noStrike" dirty="0">
                          <a:effectLst/>
                          <a:latin typeface="Arial" panose="020B0604020202020204" pitchFamily="34" charset="0"/>
                        </a:rPr>
                        <a:t>POUR LE VOTE DU BUDGET PREVISIONNEL</a:t>
                      </a:r>
                    </a:p>
                  </a:txBody>
                  <a:tcPr marL="7061" marR="7061" marT="70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fr-FR"/>
                    </a:p>
                  </a:txBody>
                  <a:tcPr/>
                </a:tc>
                <a:extLst>
                  <a:ext uri="{0D108BD9-81ED-4DB2-BD59-A6C34878D82A}">
                    <a16:rowId xmlns:a16="http://schemas.microsoft.com/office/drawing/2014/main" val="576495959"/>
                  </a:ext>
                </a:extLst>
              </a:tr>
              <a:tr h="68683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700" b="0" i="0" u="none" strike="noStrike">
                          <a:effectLst/>
                          <a:latin typeface="Arial" panose="020B0604020202020204" pitchFamily="34" charset="0"/>
                        </a:rPr>
                        <a:t> </a:t>
                      </a:r>
                    </a:p>
                  </a:txBody>
                  <a:tcPr marL="7061" marR="7061" marT="70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0CE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Ex. précédent </a:t>
                      </a: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approuvé</a:t>
                      </a:r>
                      <a:br>
                        <a:rPr lang="fr-FR" sz="700" b="1" i="0" u="none" strike="noStrike">
                          <a:effectLst/>
                          <a:latin typeface="Arial" panose="020B0604020202020204" pitchFamily="34" charset="0"/>
                        </a:rPr>
                      </a:br>
                      <a:endParaRPr lang="fr-FR" sz="700" b="1" i="0" u="none" strike="noStrike">
                        <a:effectLst/>
                        <a:latin typeface="Arial" panose="020B0604020202020204" pitchFamily="34" charset="0"/>
                      </a:endParaRPr>
                    </a:p>
                  </a:txBody>
                  <a:tcPr marL="7061" marR="7061" marT="7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700" b="1" i="0" u="none" strike="noStrike">
                          <a:effectLst/>
                          <a:latin typeface="Arial" panose="020B0604020202020204" pitchFamily="34" charset="0"/>
                        </a:rPr>
                        <a:t>Ex. clos budget voté </a:t>
                      </a:r>
                    </a:p>
                  </a:txBody>
                  <a:tcPr marL="7061" marR="7061" marT="7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Ex. clos réalisé à </a:t>
                      </a: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approuver</a:t>
                      </a:r>
                      <a:br>
                        <a:rPr lang="fr-FR" sz="700" b="1" i="0" u="none" strike="noStrike">
                          <a:effectLst/>
                          <a:latin typeface="Arial" panose="020B0604020202020204" pitchFamily="34" charset="0"/>
                        </a:rPr>
                      </a:br>
                      <a:endParaRPr lang="fr-FR" sz="700" b="1" i="0" u="none" strike="noStrike">
                        <a:effectLst/>
                        <a:latin typeface="Arial" panose="020B0604020202020204" pitchFamily="34" charset="0"/>
                      </a:endParaRPr>
                    </a:p>
                  </a:txBody>
                  <a:tcPr marL="7061" marR="7061" marT="7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Buget en cours voté</a:t>
                      </a:r>
                      <a:br>
                        <a:rPr lang="fr-FR" sz="700" b="1" i="0" u="none" strike="noStrike">
                          <a:effectLst/>
                          <a:latin typeface="Arial" panose="020B0604020202020204" pitchFamily="34" charset="0"/>
                        </a:rPr>
                      </a:br>
                      <a:endParaRPr lang="fr-FR" sz="700" b="1" i="0" u="none" strike="noStrike">
                        <a:effectLst/>
                        <a:latin typeface="Arial" panose="020B0604020202020204" pitchFamily="34" charset="0"/>
                      </a:endParaRPr>
                    </a:p>
                  </a:txBody>
                  <a:tcPr marL="7061" marR="7061" marT="7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C2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700" b="1" i="0" u="none" strike="noStrike">
                          <a:effectLst/>
                          <a:latin typeface="Arial" panose="020B0604020202020204" pitchFamily="34" charset="0"/>
                        </a:rPr>
                        <a:t>Pour le vote du budget</a:t>
                      </a:r>
                    </a:p>
                  </a:txBody>
                  <a:tcPr marL="7061" marR="7061" marT="7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4B08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700" b="1" i="0" u="none" strike="noStrike">
                          <a:effectLst/>
                          <a:latin typeface="Arial" panose="020B0604020202020204" pitchFamily="34" charset="0"/>
                        </a:rPr>
                        <a:t> </a:t>
                      </a:r>
                    </a:p>
                  </a:txBody>
                  <a:tcPr marL="7061" marR="7061" marT="7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Ex. précédent </a:t>
                      </a: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approuvé</a:t>
                      </a:r>
                      <a:br>
                        <a:rPr lang="fr-FR" sz="700" b="1" i="0" u="none" strike="noStrike">
                          <a:effectLst/>
                          <a:latin typeface="Arial" panose="020B0604020202020204" pitchFamily="34" charset="0"/>
                        </a:rPr>
                      </a:br>
                      <a:endParaRPr lang="fr-FR" sz="700" b="1" i="0" u="none" strike="noStrike">
                        <a:effectLst/>
                        <a:latin typeface="Arial" panose="020B0604020202020204" pitchFamily="34" charset="0"/>
                      </a:endParaRPr>
                    </a:p>
                  </a:txBody>
                  <a:tcPr marL="7061" marR="7061" marT="7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700" b="1" i="0" u="none" strike="noStrike">
                          <a:effectLst/>
                          <a:latin typeface="Arial" panose="020B0604020202020204" pitchFamily="34" charset="0"/>
                        </a:rPr>
                        <a:t>Ex, clos budget voté</a:t>
                      </a:r>
                    </a:p>
                  </a:txBody>
                  <a:tcPr marL="7061" marR="7061" marT="7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Ex. clos réalisé à </a:t>
                      </a: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approuver</a:t>
                      </a:r>
                      <a:br>
                        <a:rPr lang="fr-FR" sz="700" b="1" i="0" u="none" strike="noStrike">
                          <a:effectLst/>
                          <a:latin typeface="Arial" panose="020B0604020202020204" pitchFamily="34" charset="0"/>
                        </a:rPr>
                      </a:br>
                      <a:endParaRPr lang="fr-FR" sz="700" b="1" i="0" u="none" strike="noStrike">
                        <a:effectLst/>
                        <a:latin typeface="Arial" panose="020B0604020202020204" pitchFamily="34" charset="0"/>
                      </a:endParaRPr>
                    </a:p>
                  </a:txBody>
                  <a:tcPr marL="7061" marR="7061" marT="7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Buget en cours voté</a:t>
                      </a:r>
                      <a:br>
                        <a:rPr lang="fr-FR" sz="700" b="1" i="0" u="none" strike="noStrike">
                          <a:effectLst/>
                          <a:latin typeface="Arial" panose="020B0604020202020204" pitchFamily="34" charset="0"/>
                        </a:rPr>
                      </a:br>
                      <a:endParaRPr lang="fr-FR" sz="700" b="1" i="0" u="none" strike="noStrike">
                        <a:effectLst/>
                        <a:latin typeface="Arial" panose="020B0604020202020204" pitchFamily="34" charset="0"/>
                      </a:endParaRPr>
                    </a:p>
                  </a:txBody>
                  <a:tcPr marL="7061" marR="7061" marT="7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C2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700" b="1" i="0" u="none" strike="noStrike" dirty="0">
                          <a:effectLst/>
                          <a:latin typeface="Arial" panose="020B0604020202020204" pitchFamily="34" charset="0"/>
                        </a:rPr>
                        <a:t>Pour le vote du budget</a:t>
                      </a:r>
                    </a:p>
                  </a:txBody>
                  <a:tcPr marL="7061" marR="7061" marT="70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4B084"/>
                    </a:solidFill>
                  </a:tcPr>
                </a:tc>
                <a:extLst>
                  <a:ext uri="{0D108BD9-81ED-4DB2-BD59-A6C34878D82A}">
                    <a16:rowId xmlns:a16="http://schemas.microsoft.com/office/drawing/2014/main" val="529176126"/>
                  </a:ext>
                </a:extLst>
              </a:tr>
              <a:tr h="16820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700" b="0" i="0" u="none" strike="noStrike">
                          <a:effectLst/>
                          <a:latin typeface="Arial" panose="020B0604020202020204" pitchFamily="34" charset="0"/>
                        </a:rPr>
                        <a:t> </a:t>
                      </a:r>
                    </a:p>
                  </a:txBody>
                  <a:tcPr marL="7061" marR="7061" marT="70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700" b="1" i="0" u="none" strike="noStrike">
                          <a:effectLst/>
                          <a:latin typeface="Arial" panose="020B0604020202020204" pitchFamily="34" charset="0"/>
                        </a:rPr>
                        <a:t>N-1</a:t>
                      </a:r>
                    </a:p>
                  </a:txBody>
                  <a:tcPr marL="7061" marR="7061" marT="7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700" b="1" i="0" u="none" strike="noStrike">
                          <a:effectLst/>
                          <a:latin typeface="Arial" panose="020B0604020202020204" pitchFamily="34" charset="0"/>
                        </a:rPr>
                        <a:t>N</a:t>
                      </a:r>
                    </a:p>
                  </a:txBody>
                  <a:tcPr marL="7061" marR="7061" marT="7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700" b="1" i="0" u="none" strike="noStrike">
                          <a:effectLst/>
                          <a:latin typeface="Arial" panose="020B0604020202020204" pitchFamily="34" charset="0"/>
                        </a:rPr>
                        <a:t>N</a:t>
                      </a:r>
                    </a:p>
                  </a:txBody>
                  <a:tcPr marL="7061" marR="7061" marT="7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700" b="1" i="0" u="none" strike="noStrike">
                          <a:effectLst/>
                          <a:latin typeface="Arial" panose="020B0604020202020204" pitchFamily="34" charset="0"/>
                        </a:rPr>
                        <a:t>N+1</a:t>
                      </a:r>
                    </a:p>
                  </a:txBody>
                  <a:tcPr marL="7061" marR="7061" marT="7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C2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700" b="1" i="0" u="none" strike="noStrike">
                          <a:effectLst/>
                          <a:latin typeface="Arial" panose="020B0604020202020204" pitchFamily="34" charset="0"/>
                        </a:rPr>
                        <a:t>N+2</a:t>
                      </a:r>
                    </a:p>
                  </a:txBody>
                  <a:tcPr marL="7061" marR="7061" marT="7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4B08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700" b="0" i="0" u="none" strike="noStrike">
                          <a:effectLst/>
                          <a:latin typeface="Arial" panose="020B0604020202020204" pitchFamily="34" charset="0"/>
                        </a:rPr>
                        <a:t> </a:t>
                      </a:r>
                    </a:p>
                  </a:txBody>
                  <a:tcPr marL="7061" marR="7061" marT="7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700" b="1" i="0" u="none" strike="noStrike">
                          <a:effectLst/>
                          <a:latin typeface="Arial" panose="020B0604020202020204" pitchFamily="34" charset="0"/>
                        </a:rPr>
                        <a:t>N-1</a:t>
                      </a:r>
                    </a:p>
                  </a:txBody>
                  <a:tcPr marL="7061" marR="7061" marT="7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700" b="1" i="0" u="none" strike="noStrike">
                          <a:effectLst/>
                          <a:latin typeface="Arial" panose="020B0604020202020204" pitchFamily="34" charset="0"/>
                        </a:rPr>
                        <a:t>N</a:t>
                      </a:r>
                    </a:p>
                  </a:txBody>
                  <a:tcPr marL="7061" marR="7061" marT="7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700" b="1" i="0" u="none" strike="noStrike">
                          <a:effectLst/>
                          <a:latin typeface="Arial" panose="020B0604020202020204" pitchFamily="34" charset="0"/>
                        </a:rPr>
                        <a:t>N</a:t>
                      </a:r>
                    </a:p>
                  </a:txBody>
                  <a:tcPr marL="7061" marR="7061" marT="7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700" b="1" i="0" u="none" strike="noStrike">
                          <a:effectLst/>
                          <a:latin typeface="Arial" panose="020B0604020202020204" pitchFamily="34" charset="0"/>
                        </a:rPr>
                        <a:t>N+1</a:t>
                      </a:r>
                    </a:p>
                  </a:txBody>
                  <a:tcPr marL="7061" marR="7061" marT="7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C2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700" b="1" i="0" u="none" strike="noStrike">
                          <a:effectLst/>
                          <a:latin typeface="Arial" panose="020B0604020202020204" pitchFamily="34" charset="0"/>
                        </a:rPr>
                        <a:t>N+2</a:t>
                      </a:r>
                    </a:p>
                  </a:txBody>
                  <a:tcPr marL="7061" marR="7061" marT="70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4B084"/>
                    </a:solidFill>
                  </a:tcPr>
                </a:tc>
                <a:extLst>
                  <a:ext uri="{0D108BD9-81ED-4DB2-BD59-A6C34878D82A}">
                    <a16:rowId xmlns:a16="http://schemas.microsoft.com/office/drawing/2014/main" val="1985903629"/>
                  </a:ext>
                </a:extLst>
              </a:tr>
              <a:tr h="2663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700" b="1" i="0" u="none" strike="noStrike">
                          <a:effectLst/>
                          <a:latin typeface="Arial" panose="020B0604020202020204" pitchFamily="34" charset="0"/>
                        </a:rPr>
                        <a:t>Sous-total</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700" b="0" i="0" u="none" strike="noStrike">
                          <a:effectLst/>
                          <a:latin typeface="Arial" panose="020B0604020202020204" pitchFamily="34" charset="0"/>
                        </a:rPr>
                        <a:t> </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700" b="0" i="0" u="none" strike="noStrike">
                          <a:effectLst/>
                          <a:latin typeface="Arial" panose="020B0604020202020204" pitchFamily="34" charset="0"/>
                        </a:rPr>
                        <a:t> </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700" b="0" i="0" u="none" strike="noStrike" dirty="0">
                          <a:effectLst/>
                          <a:latin typeface="Arial" panose="020B0604020202020204" pitchFamily="34" charset="0"/>
                        </a:rPr>
                        <a:t> </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700" b="0" i="0" u="none" strike="noStrike">
                          <a:effectLst/>
                          <a:latin typeface="Arial" panose="020B0604020202020204" pitchFamily="34" charset="0"/>
                        </a:rPr>
                        <a:t> </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C2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700" b="0" i="0" u="none" strike="noStrike">
                          <a:effectLst/>
                          <a:latin typeface="Arial" panose="020B0604020202020204" pitchFamily="34" charset="0"/>
                        </a:rPr>
                        <a:t> </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4B08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700" b="0" i="0" u="none" strike="noStrike">
                          <a:effectLst/>
                          <a:latin typeface="Arial" panose="020B0604020202020204" pitchFamily="34" charset="0"/>
                        </a:rPr>
                        <a:t>Sous-total</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700" b="0" i="0" u="none" strike="noStrike">
                          <a:effectLst/>
                          <a:latin typeface="Arial" panose="020B0604020202020204" pitchFamily="34" charset="0"/>
                        </a:rPr>
                        <a:t> </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700" b="0" i="0" u="none" strike="noStrike">
                          <a:effectLst/>
                          <a:latin typeface="Arial" panose="020B0604020202020204" pitchFamily="34" charset="0"/>
                        </a:rPr>
                        <a:t> </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700" b="0" i="0" u="none" strike="noStrike">
                          <a:effectLst/>
                          <a:latin typeface="Arial" panose="020B0604020202020204" pitchFamily="34" charset="0"/>
                        </a:rPr>
                        <a:t> </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700" b="0" i="0" u="none" strike="noStrike">
                          <a:effectLst/>
                          <a:latin typeface="Arial" panose="020B0604020202020204" pitchFamily="34" charset="0"/>
                        </a:rPr>
                        <a:t> </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C2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700" b="0" i="0" u="none" strike="noStrike">
                          <a:effectLst/>
                          <a:latin typeface="Arial" panose="020B0604020202020204" pitchFamily="34" charset="0"/>
                        </a:rPr>
                        <a:t> </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4B084"/>
                    </a:solidFill>
                  </a:tcPr>
                </a:tc>
                <a:extLst>
                  <a:ext uri="{0D108BD9-81ED-4DB2-BD59-A6C34878D82A}">
                    <a16:rowId xmlns:a16="http://schemas.microsoft.com/office/drawing/2014/main" val="674919636"/>
                  </a:ext>
                </a:extLst>
              </a:tr>
              <a:tr h="46256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800" b="1" i="0" u="none" strike="noStrike">
                          <a:effectLst/>
                          <a:latin typeface="Arial" panose="020B0604020202020204" pitchFamily="34" charset="0"/>
                        </a:rPr>
                        <a:t>Solde (excédent) sur opérations courantes affecté aux copropriétaires</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700" b="0" i="0" u="none" strike="noStrike">
                          <a:effectLst/>
                          <a:latin typeface="Arial" panose="020B0604020202020204" pitchFamily="34" charset="0"/>
                        </a:rPr>
                        <a:t> </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700" b="0" i="0" u="none" strike="noStrike">
                          <a:effectLst/>
                          <a:latin typeface="Arial" panose="020B0604020202020204" pitchFamily="34" charset="0"/>
                        </a:rPr>
                        <a:t> </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700" b="1" i="0" u="none" strike="noStrike" dirty="0">
                          <a:effectLst/>
                          <a:latin typeface="Arial" panose="020B0604020202020204" pitchFamily="34" charset="0"/>
                        </a:rPr>
                        <a:t> </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700" b="0" i="0" u="none" strike="noStrike">
                          <a:effectLst/>
                          <a:latin typeface="Arial" panose="020B0604020202020204" pitchFamily="34" charset="0"/>
                        </a:rPr>
                        <a:t> </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700" b="0" i="0" u="none" strike="noStrike" dirty="0">
                          <a:effectLst/>
                          <a:latin typeface="Arial" panose="020B0604020202020204" pitchFamily="34" charset="0"/>
                        </a:rPr>
                        <a:t> </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800" b="1" i="0" u="none" strike="noStrike" dirty="0">
                          <a:effectLst/>
                          <a:latin typeface="Arial" panose="020B0604020202020204" pitchFamily="34" charset="0"/>
                        </a:rPr>
                        <a:t>Solde (insuffisance) sur opérations courantes affectée aux copropriétaires </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700" b="0" i="0" u="none" strike="noStrike">
                          <a:effectLst/>
                          <a:latin typeface="Arial" panose="020B0604020202020204" pitchFamily="34" charset="0"/>
                        </a:rPr>
                        <a:t> </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700" b="0" i="0" u="none" strike="noStrike">
                          <a:effectLst/>
                          <a:latin typeface="Arial" panose="020B0604020202020204" pitchFamily="34" charset="0"/>
                        </a:rPr>
                        <a:t> </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700" b="0" i="0" u="none" strike="noStrike" dirty="0">
                          <a:effectLst/>
                          <a:latin typeface="Arial" panose="020B0604020202020204" pitchFamily="34" charset="0"/>
                        </a:rPr>
                        <a:t> </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700" b="0" i="0" u="none" strike="noStrike">
                          <a:effectLst/>
                          <a:latin typeface="Arial" panose="020B0604020202020204" pitchFamily="34" charset="0"/>
                        </a:rPr>
                        <a:t> </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700" b="0" i="0" u="none" strike="noStrike" dirty="0">
                          <a:effectLst/>
                          <a:latin typeface="Arial" panose="020B0604020202020204" pitchFamily="34" charset="0"/>
                        </a:rPr>
                        <a:t> </a:t>
                      </a:r>
                    </a:p>
                  </a:txBody>
                  <a:tcPr marL="7061" marR="7061" marT="70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2851212"/>
                  </a:ext>
                </a:extLst>
              </a:tr>
            </a:tbl>
          </a:graphicData>
        </a:graphic>
      </p:graphicFrame>
      <p:pic>
        <p:nvPicPr>
          <p:cNvPr id="4" name="Image 3">
            <a:extLst>
              <a:ext uri="{FF2B5EF4-FFF2-40B4-BE49-F238E27FC236}">
                <a16:creationId xmlns:a16="http://schemas.microsoft.com/office/drawing/2014/main" id="{84E21206-2934-4031-A026-151BD912EAEF}"/>
              </a:ext>
            </a:extLst>
          </p:cNvPr>
          <p:cNvPicPr>
            <a:picLocks noChangeAspect="1"/>
          </p:cNvPicPr>
          <p:nvPr/>
        </p:nvPicPr>
        <p:blipFill>
          <a:blip r:embed="rId2"/>
          <a:stretch>
            <a:fillRect/>
          </a:stretch>
        </p:blipFill>
        <p:spPr>
          <a:xfrm>
            <a:off x="6944009" y="3272267"/>
            <a:ext cx="4660104" cy="3422658"/>
          </a:xfrm>
          <a:prstGeom prst="rect">
            <a:avLst/>
          </a:prstGeom>
        </p:spPr>
      </p:pic>
      <p:sp>
        <p:nvSpPr>
          <p:cNvPr id="5" name="ZoneTexte 4"/>
          <p:cNvSpPr txBox="1"/>
          <p:nvPr/>
        </p:nvSpPr>
        <p:spPr>
          <a:xfrm>
            <a:off x="934295" y="177675"/>
            <a:ext cx="9296121" cy="523220"/>
          </a:xfrm>
          <a:prstGeom prst="rect">
            <a:avLst/>
          </a:prstGeom>
          <a:solidFill>
            <a:schemeClr val="accent1">
              <a:lumMod val="20000"/>
              <a:lumOff val="80000"/>
            </a:schemeClr>
          </a:solidFill>
          <a:ln>
            <a:solidFill>
              <a:schemeClr val="tx2"/>
            </a:solidFill>
          </a:ln>
        </p:spPr>
        <p:txBody>
          <a:bodyPr wrap="square">
            <a:spAutoFit/>
          </a:bodyPr>
          <a:lstStyle>
            <a:defPPr>
              <a:defRPr lang="fr-FR"/>
            </a:defPPr>
            <a:lvl1pPr algn="ctr">
              <a:defRPr sz="2800" b="1">
                <a:solidFill>
                  <a:schemeClr val="tx2"/>
                </a:solidFill>
              </a:defRPr>
            </a:lvl1pPr>
          </a:lstStyle>
          <a:p>
            <a:r>
              <a:rPr lang="fr-FR" dirty="0"/>
              <a:t>L’ANNEXE 2 : COMPTE DE GESTION, PARTIE HAUTE</a:t>
            </a:r>
          </a:p>
        </p:txBody>
      </p:sp>
      <p:sp>
        <p:nvSpPr>
          <p:cNvPr id="6" name="Rectangle à coins arrondis 5"/>
          <p:cNvSpPr/>
          <p:nvPr/>
        </p:nvSpPr>
        <p:spPr>
          <a:xfrm>
            <a:off x="445643" y="4067729"/>
            <a:ext cx="1885950" cy="685799"/>
          </a:xfrm>
          <a:prstGeom prst="roundRect">
            <a:avLst/>
          </a:prstGeom>
          <a:solidFill>
            <a:srgbClr val="FF0000"/>
          </a:solidFill>
          <a:ln>
            <a:solidFill>
              <a:sysClr val="windowText" lastClr="000000"/>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200" dirty="0">
                <a:solidFill>
                  <a:sysClr val="windowText" lastClr="000000"/>
                </a:solidFill>
              </a:rPr>
              <a:t>Ce montant correspond aux charges totales réelles de l'exercice </a:t>
            </a:r>
          </a:p>
        </p:txBody>
      </p:sp>
      <p:sp>
        <p:nvSpPr>
          <p:cNvPr id="7" name="Rectangle à coins arrondis 6"/>
          <p:cNvSpPr/>
          <p:nvPr/>
        </p:nvSpPr>
        <p:spPr>
          <a:xfrm>
            <a:off x="2774590" y="3995467"/>
            <a:ext cx="2853417" cy="1311728"/>
          </a:xfrm>
          <a:prstGeom prst="roundRect">
            <a:avLst/>
          </a:prstGeom>
          <a:solidFill>
            <a:srgbClr val="92D050"/>
          </a:solidFill>
          <a:ln>
            <a:solidFill>
              <a:sysClr val="windowText" lastClr="000000"/>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200" b="1" dirty="0">
                <a:solidFill>
                  <a:sysClr val="windowText" lastClr="000000"/>
                </a:solidFill>
              </a:rPr>
              <a:t>Si le solde se trouve de ce côté,(en vert)  c'est qu'il y a un excédent sur les charges courantes , réparti sur l'ensemble des copropriétaires ; cet excédent doit être identique sur l'annexe 3.</a:t>
            </a:r>
          </a:p>
        </p:txBody>
      </p:sp>
      <p:sp>
        <p:nvSpPr>
          <p:cNvPr id="8" name="Rectangle à coins arrondis 7"/>
          <p:cNvSpPr/>
          <p:nvPr/>
        </p:nvSpPr>
        <p:spPr>
          <a:xfrm>
            <a:off x="2716688" y="5467599"/>
            <a:ext cx="3133725" cy="1281793"/>
          </a:xfrm>
          <a:prstGeom prst="roundRect">
            <a:avLst/>
          </a:prstGeom>
          <a:solidFill>
            <a:srgbClr val="FF33CC"/>
          </a:solidFill>
          <a:ln>
            <a:solidFill>
              <a:sysClr val="windowText" lastClr="000000"/>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200" dirty="0">
                <a:solidFill>
                  <a:sysClr val="windowText" lastClr="000000"/>
                </a:solidFill>
              </a:rPr>
              <a:t>Si le solde (en rose )se trouve de ce côté, c'est qu'il y a un déficit sur les charges courantes , réparti sur l'ensemble des copropriétaires ; ce déficit doit être identique sur l'annexe 3.</a:t>
            </a:r>
          </a:p>
        </p:txBody>
      </p:sp>
      <p:cxnSp>
        <p:nvCxnSpPr>
          <p:cNvPr id="9" name="Connecteur droit avec flèche 8"/>
          <p:cNvCxnSpPr/>
          <p:nvPr/>
        </p:nvCxnSpPr>
        <p:spPr>
          <a:xfrm flipH="1">
            <a:off x="1888596" y="2797174"/>
            <a:ext cx="1656184" cy="1263652"/>
          </a:xfrm>
          <a:prstGeom prst="straightConnector1">
            <a:avLst/>
          </a:prstGeom>
          <a:ln w="19050">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4053021" y="3272267"/>
            <a:ext cx="2813" cy="629178"/>
          </a:xfrm>
          <a:prstGeom prst="straightConnector1">
            <a:avLst/>
          </a:prstGeom>
          <a:ln w="19050">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cxnSpLocks/>
          </p:cNvCxnSpPr>
          <p:nvPr/>
        </p:nvCxnSpPr>
        <p:spPr>
          <a:xfrm flipH="1">
            <a:off x="5850413" y="3252568"/>
            <a:ext cx="2967662" cy="2417169"/>
          </a:xfrm>
          <a:prstGeom prst="straightConnector1">
            <a:avLst/>
          </a:prstGeom>
          <a:ln w="19050">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99B4B569-7B76-B77D-2506-6C54459A636C}"/>
              </a:ext>
            </a:extLst>
          </p:cNvPr>
          <p:cNvPicPr>
            <a:picLocks noChangeAspect="1"/>
          </p:cNvPicPr>
          <p:nvPr/>
        </p:nvPicPr>
        <p:blipFill>
          <a:blip r:embed="rId3"/>
          <a:stretch>
            <a:fillRect/>
          </a:stretch>
        </p:blipFill>
        <p:spPr>
          <a:xfrm>
            <a:off x="10958538" y="58099"/>
            <a:ext cx="759256" cy="742384"/>
          </a:xfrm>
          <a:prstGeom prst="rect">
            <a:avLst/>
          </a:prstGeom>
        </p:spPr>
      </p:pic>
    </p:spTree>
    <p:extLst>
      <p:ext uri="{BB962C8B-B14F-4D97-AF65-F5344CB8AC3E}">
        <p14:creationId xmlns:p14="http://schemas.microsoft.com/office/powerpoint/2010/main" val="385159806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649647648"/>
              </p:ext>
            </p:extLst>
          </p:nvPr>
        </p:nvGraphicFramePr>
        <p:xfrm>
          <a:off x="561314" y="698655"/>
          <a:ext cx="10719304" cy="5408105"/>
        </p:xfrm>
        <a:graphic>
          <a:graphicData uri="http://schemas.openxmlformats.org/drawingml/2006/table">
            <a:tbl>
              <a:tblPr/>
              <a:tblGrid>
                <a:gridCol w="1463610">
                  <a:extLst>
                    <a:ext uri="{9D8B030D-6E8A-4147-A177-3AD203B41FA5}">
                      <a16:colId xmlns:a16="http://schemas.microsoft.com/office/drawing/2014/main" val="20000"/>
                    </a:ext>
                  </a:extLst>
                </a:gridCol>
                <a:gridCol w="387206">
                  <a:extLst>
                    <a:ext uri="{9D8B030D-6E8A-4147-A177-3AD203B41FA5}">
                      <a16:colId xmlns:a16="http://schemas.microsoft.com/office/drawing/2014/main" val="20001"/>
                    </a:ext>
                  </a:extLst>
                </a:gridCol>
                <a:gridCol w="867800">
                  <a:extLst>
                    <a:ext uri="{9D8B030D-6E8A-4147-A177-3AD203B41FA5}">
                      <a16:colId xmlns:a16="http://schemas.microsoft.com/office/drawing/2014/main" val="20002"/>
                    </a:ext>
                  </a:extLst>
                </a:gridCol>
                <a:gridCol w="619057">
                  <a:extLst>
                    <a:ext uri="{9D8B030D-6E8A-4147-A177-3AD203B41FA5}">
                      <a16:colId xmlns:a16="http://schemas.microsoft.com/office/drawing/2014/main" val="20003"/>
                    </a:ext>
                  </a:extLst>
                </a:gridCol>
                <a:gridCol w="122385">
                  <a:extLst>
                    <a:ext uri="{9D8B030D-6E8A-4147-A177-3AD203B41FA5}">
                      <a16:colId xmlns:a16="http://schemas.microsoft.com/office/drawing/2014/main" val="20004"/>
                    </a:ext>
                  </a:extLst>
                </a:gridCol>
                <a:gridCol w="788933">
                  <a:extLst>
                    <a:ext uri="{9D8B030D-6E8A-4147-A177-3AD203B41FA5}">
                      <a16:colId xmlns:a16="http://schemas.microsoft.com/office/drawing/2014/main" val="20005"/>
                    </a:ext>
                  </a:extLst>
                </a:gridCol>
                <a:gridCol w="330228">
                  <a:extLst>
                    <a:ext uri="{9D8B030D-6E8A-4147-A177-3AD203B41FA5}">
                      <a16:colId xmlns:a16="http://schemas.microsoft.com/office/drawing/2014/main" val="20006"/>
                    </a:ext>
                  </a:extLst>
                </a:gridCol>
                <a:gridCol w="251290">
                  <a:extLst>
                    <a:ext uri="{9D8B030D-6E8A-4147-A177-3AD203B41FA5}">
                      <a16:colId xmlns:a16="http://schemas.microsoft.com/office/drawing/2014/main" val="20007"/>
                    </a:ext>
                  </a:extLst>
                </a:gridCol>
                <a:gridCol w="144070">
                  <a:extLst>
                    <a:ext uri="{9D8B030D-6E8A-4147-A177-3AD203B41FA5}">
                      <a16:colId xmlns:a16="http://schemas.microsoft.com/office/drawing/2014/main" val="20008"/>
                    </a:ext>
                  </a:extLst>
                </a:gridCol>
                <a:gridCol w="395362">
                  <a:extLst>
                    <a:ext uri="{9D8B030D-6E8A-4147-A177-3AD203B41FA5}">
                      <a16:colId xmlns:a16="http://schemas.microsoft.com/office/drawing/2014/main" val="20009"/>
                    </a:ext>
                  </a:extLst>
                </a:gridCol>
                <a:gridCol w="395362">
                  <a:extLst>
                    <a:ext uri="{9D8B030D-6E8A-4147-A177-3AD203B41FA5}">
                      <a16:colId xmlns:a16="http://schemas.microsoft.com/office/drawing/2014/main" val="20010"/>
                    </a:ext>
                  </a:extLst>
                </a:gridCol>
                <a:gridCol w="1669959">
                  <a:extLst>
                    <a:ext uri="{9D8B030D-6E8A-4147-A177-3AD203B41FA5}">
                      <a16:colId xmlns:a16="http://schemas.microsoft.com/office/drawing/2014/main" val="20011"/>
                    </a:ext>
                  </a:extLst>
                </a:gridCol>
                <a:gridCol w="395362">
                  <a:extLst>
                    <a:ext uri="{9D8B030D-6E8A-4147-A177-3AD203B41FA5}">
                      <a16:colId xmlns:a16="http://schemas.microsoft.com/office/drawing/2014/main" val="20012"/>
                    </a:ext>
                  </a:extLst>
                </a:gridCol>
                <a:gridCol w="242849">
                  <a:extLst>
                    <a:ext uri="{9D8B030D-6E8A-4147-A177-3AD203B41FA5}">
                      <a16:colId xmlns:a16="http://schemas.microsoft.com/office/drawing/2014/main" val="20013"/>
                    </a:ext>
                  </a:extLst>
                </a:gridCol>
                <a:gridCol w="152509">
                  <a:extLst>
                    <a:ext uri="{9D8B030D-6E8A-4147-A177-3AD203B41FA5}">
                      <a16:colId xmlns:a16="http://schemas.microsoft.com/office/drawing/2014/main" val="20014"/>
                    </a:ext>
                  </a:extLst>
                </a:gridCol>
                <a:gridCol w="395362">
                  <a:extLst>
                    <a:ext uri="{9D8B030D-6E8A-4147-A177-3AD203B41FA5}">
                      <a16:colId xmlns:a16="http://schemas.microsoft.com/office/drawing/2014/main" val="20015"/>
                    </a:ext>
                  </a:extLst>
                </a:gridCol>
                <a:gridCol w="395362">
                  <a:extLst>
                    <a:ext uri="{9D8B030D-6E8A-4147-A177-3AD203B41FA5}">
                      <a16:colId xmlns:a16="http://schemas.microsoft.com/office/drawing/2014/main" val="20016"/>
                    </a:ext>
                  </a:extLst>
                </a:gridCol>
                <a:gridCol w="408888">
                  <a:extLst>
                    <a:ext uri="{9D8B030D-6E8A-4147-A177-3AD203B41FA5}">
                      <a16:colId xmlns:a16="http://schemas.microsoft.com/office/drawing/2014/main" val="20017"/>
                    </a:ext>
                  </a:extLst>
                </a:gridCol>
                <a:gridCol w="583607">
                  <a:extLst>
                    <a:ext uri="{9D8B030D-6E8A-4147-A177-3AD203B41FA5}">
                      <a16:colId xmlns:a16="http://schemas.microsoft.com/office/drawing/2014/main" val="20018"/>
                    </a:ext>
                  </a:extLst>
                </a:gridCol>
                <a:gridCol w="710103">
                  <a:extLst>
                    <a:ext uri="{9D8B030D-6E8A-4147-A177-3AD203B41FA5}">
                      <a16:colId xmlns:a16="http://schemas.microsoft.com/office/drawing/2014/main" val="20019"/>
                    </a:ext>
                  </a:extLst>
                </a:gridCol>
              </a:tblGrid>
              <a:tr h="52168">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500" b="0" i="0" u="none" strike="noStrike" dirty="0">
                        <a:effectLst/>
                        <a:latin typeface="Arial" panose="020B0604020202020204" pitchFamily="34" charset="0"/>
                      </a:endParaRPr>
                    </a:p>
                  </a:txBody>
                  <a:tcPr marL="5141" marR="5141" marT="5141"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500" b="0" i="0" u="none" strike="noStrike" dirty="0">
                        <a:effectLst/>
                        <a:latin typeface="Arial" panose="020B0604020202020204" pitchFamily="34" charset="0"/>
                      </a:endParaRPr>
                    </a:p>
                  </a:txBody>
                  <a:tcPr marL="5141" marR="5141" marT="5141"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500" b="0" i="0" u="none" strike="noStrike">
                        <a:effectLst/>
                        <a:latin typeface="Arial" panose="020B0604020202020204" pitchFamily="34" charset="0"/>
                      </a:endParaRPr>
                    </a:p>
                  </a:txBody>
                  <a:tcPr marL="5141" marR="5141" marT="5141"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500" b="0" i="0" u="none" strike="noStrike" dirty="0">
                        <a:effectLst/>
                        <a:latin typeface="Arial" panose="020B0604020202020204" pitchFamily="34" charset="0"/>
                      </a:endParaRPr>
                    </a:p>
                  </a:txBody>
                  <a:tcPr marL="5141" marR="5141" marT="5141"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500" b="0" i="0" u="none" strike="noStrike">
                        <a:effectLst/>
                        <a:latin typeface="Arial" panose="020B0604020202020204" pitchFamily="34" charset="0"/>
                      </a:endParaRPr>
                    </a:p>
                  </a:txBody>
                  <a:tcPr marL="5141" marR="5141" marT="5141"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500" b="0" i="0" u="none" strike="noStrike">
                        <a:effectLst/>
                        <a:latin typeface="Arial" panose="020B0604020202020204" pitchFamily="34" charset="0"/>
                      </a:endParaRPr>
                    </a:p>
                  </a:txBody>
                  <a:tcPr marL="5141" marR="5141" marT="5141"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500" b="0" i="0" u="none" strike="noStrike">
                        <a:effectLst/>
                        <a:latin typeface="Arial" panose="020B0604020202020204" pitchFamily="34" charset="0"/>
                      </a:endParaRPr>
                    </a:p>
                  </a:txBody>
                  <a:tcPr marL="5141" marR="5141" marT="5141"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500" b="0" i="0" u="none" strike="noStrike">
                        <a:effectLst/>
                        <a:latin typeface="Arial" panose="020B0604020202020204" pitchFamily="34" charset="0"/>
                      </a:endParaRPr>
                    </a:p>
                  </a:txBody>
                  <a:tcPr marL="5141" marR="5141" marT="5141"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500" b="0" i="0" u="none" strike="noStrike">
                        <a:effectLst/>
                        <a:latin typeface="Arial" panose="020B0604020202020204" pitchFamily="34" charset="0"/>
                      </a:endParaRPr>
                    </a:p>
                  </a:txBody>
                  <a:tcPr marL="5141" marR="5141" marT="5141"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500" b="0" i="0" u="none" strike="noStrike">
                        <a:effectLst/>
                        <a:latin typeface="Arial" panose="020B0604020202020204" pitchFamily="34" charset="0"/>
                      </a:endParaRPr>
                    </a:p>
                  </a:txBody>
                  <a:tcPr marL="5141" marR="5141" marT="5141"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fr-FR" sz="500" b="0" i="0" u="none" strike="noStrike">
                        <a:effectLst/>
                        <a:latin typeface="Arial" panose="020B0604020202020204" pitchFamily="34" charset="0"/>
                      </a:endParaRPr>
                    </a:p>
                  </a:txBody>
                  <a:tcPr marL="5141" marR="5141" marT="5141"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fr-FR" sz="500" b="0" i="0" u="none" strike="noStrike" dirty="0">
                        <a:effectLst/>
                        <a:latin typeface="Arial" panose="020B0604020202020204" pitchFamily="34" charset="0"/>
                      </a:endParaRPr>
                    </a:p>
                  </a:txBody>
                  <a:tcPr marL="5141" marR="5141" marT="5141"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41225">
                <a:tc gridSpan="20">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900" b="1" i="0" u="none" strike="noStrike" dirty="0">
                          <a:effectLst/>
                          <a:latin typeface="Arial" panose="020B0604020202020204" pitchFamily="34" charset="0"/>
                        </a:rPr>
                        <a:t>Annexe 2 (partie basse) : COMPTES DES TRAVAUX ET OPERATIONS EXCEPTIONNELLES (TABLEAU PAR TYPE DE CHARGES)</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247098">
                <a:tc gridSpan="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800" b="1" i="0" u="none" strike="noStrike" dirty="0">
                          <a:effectLst/>
                          <a:latin typeface="Arial" panose="020B0604020202020204" pitchFamily="34" charset="0"/>
                        </a:rPr>
                        <a:t>CHARGES POUR TRAVAUX ET AUTRES OPERATIONS EXCEPTIONNELLES</a:t>
                      </a:r>
                    </a:p>
                  </a:txBody>
                  <a:tcPr marL="5141" marR="5141" marT="514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800" b="1" i="0" u="none" strike="noStrike" dirty="0">
                          <a:effectLst/>
                          <a:latin typeface="Arial" panose="020B0604020202020204" pitchFamily="34" charset="0"/>
                        </a:rPr>
                        <a:t> </a:t>
                      </a:r>
                    </a:p>
                  </a:txBody>
                  <a:tcPr marL="5141" marR="5141" marT="514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800" b="1" i="0" u="none" strike="noStrike" dirty="0">
                          <a:effectLst/>
                          <a:latin typeface="Arial" panose="020B0604020202020204" pitchFamily="34" charset="0"/>
                        </a:rPr>
                        <a:t> </a:t>
                      </a:r>
                    </a:p>
                  </a:txBody>
                  <a:tcPr marL="5141" marR="5141" marT="514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rtl="0" fontAlgn="ctr"/>
                      <a:endParaRPr lang="fr-FR" sz="800" b="1" i="0" u="none" strike="noStrike" dirty="0">
                        <a:effectLst/>
                        <a:latin typeface="Arial" panose="020B0604020202020204" pitchFamily="34" charset="0"/>
                      </a:endParaRPr>
                    </a:p>
                  </a:txBody>
                  <a:tcPr marL="5141" marR="5141" marT="514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10">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800" b="1" i="0" u="none" strike="noStrike" dirty="0">
                          <a:effectLst/>
                          <a:latin typeface="Arial" panose="020B0604020202020204" pitchFamily="34" charset="0"/>
                        </a:rPr>
                        <a:t>PRODUITS POUR TRAVAUX ET AUTRES OPERATIONS EXCEPTIONNELLES</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rtl="0" fontAlgn="ctr"/>
                      <a:endParaRPr lang="fr-FR" sz="800" b="1"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8520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rtl="0" fontAlgn="ctr"/>
                      <a:br>
                        <a:rPr lang="fr-FR" sz="800" b="1" i="0" u="none" strike="noStrike" dirty="0">
                          <a:effectLst/>
                          <a:latin typeface="Arial" panose="020B0604020202020204" pitchFamily="34" charset="0"/>
                        </a:rPr>
                      </a:b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Ex. précédent </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approuvé</a:t>
                      </a:r>
                      <a:br>
                        <a:rPr lang="fr-FR" sz="800" b="1" i="0" u="none" strike="noStrike" dirty="0">
                          <a:effectLst/>
                          <a:latin typeface="Arial" panose="020B0604020202020204" pitchFamily="34" charset="0"/>
                        </a:rPr>
                      </a:br>
                      <a:endParaRPr lang="fr-FR" sz="800" b="1"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800" b="1" i="0" u="none" strike="noStrike" dirty="0">
                          <a:effectLst/>
                          <a:latin typeface="Arial" panose="020B0604020202020204" pitchFamily="34" charset="0"/>
                        </a:rPr>
                        <a:t>Exercice clos budget voté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rtl="0" fontAlgn="ct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br>
                        <a:rPr lang="fr-FR" sz="800" b="1" i="0" u="none" strike="noStrike">
                          <a:effectLst/>
                          <a:latin typeface="Arial" panose="020B0604020202020204" pitchFamily="34" charset="0"/>
                        </a:rPr>
                      </a:br>
                      <a:br>
                        <a:rPr lang="fr-FR" sz="800" b="1" i="0" u="none" strike="noStrike">
                          <a:effectLst/>
                          <a:latin typeface="Arial" panose="020B0604020202020204" pitchFamily="34" charset="0"/>
                        </a:rPr>
                      </a:br>
                      <a:r>
                        <a:rPr lang="fr-FR" sz="800" b="1" i="0" u="none" strike="noStrike">
                          <a:effectLst/>
                          <a:latin typeface="Arial" panose="020B0604020202020204" pitchFamily="34" charset="0"/>
                        </a:rPr>
                        <a:t>Ex. clos réalisé à </a:t>
                      </a:r>
                      <a:br>
                        <a:rPr lang="fr-FR" sz="800" b="1" i="0" u="none" strike="noStrike">
                          <a:effectLst/>
                          <a:latin typeface="Arial" panose="020B0604020202020204" pitchFamily="34" charset="0"/>
                        </a:rPr>
                      </a:br>
                      <a:r>
                        <a:rPr lang="fr-FR" sz="800" b="1" i="0" u="none" strike="noStrike">
                          <a:effectLst/>
                          <a:latin typeface="Arial" panose="020B0604020202020204" pitchFamily="34" charset="0"/>
                        </a:rPr>
                        <a:t>approuver</a:t>
                      </a:r>
                      <a:br>
                        <a:rPr lang="fr-FR" sz="800" b="1" i="0" u="none" strike="noStrike">
                          <a:effectLst/>
                          <a:latin typeface="Arial" panose="020B0604020202020204" pitchFamily="34" charset="0"/>
                        </a:rPr>
                      </a:b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br>
                        <a:rPr lang="fr-FR" sz="800" b="1" i="0" u="none" strike="noStrike">
                          <a:effectLst/>
                          <a:latin typeface="Arial" panose="020B0604020202020204" pitchFamily="34" charset="0"/>
                        </a:rPr>
                      </a:br>
                      <a:br>
                        <a:rPr lang="fr-FR" sz="800" b="1" i="0" u="none" strike="noStrike">
                          <a:effectLst/>
                          <a:latin typeface="Arial" panose="020B0604020202020204" pitchFamily="34" charset="0"/>
                        </a:rPr>
                      </a:br>
                      <a:r>
                        <a:rPr lang="fr-FR" sz="800" b="1" i="0" u="none" strike="noStrike">
                          <a:effectLst/>
                          <a:latin typeface="Arial" panose="020B0604020202020204" pitchFamily="34" charset="0"/>
                        </a:rPr>
                        <a:t>Buget en cours voté</a:t>
                      </a:r>
                      <a:br>
                        <a:rPr lang="fr-FR" sz="800" b="1" i="0" u="none" strike="noStrike">
                          <a:effectLst/>
                          <a:latin typeface="Arial" panose="020B0604020202020204" pitchFamily="34" charset="0"/>
                        </a:rPr>
                      </a:b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4B084"/>
                    </a:solidFill>
                  </a:tcPr>
                </a:tc>
                <a:tc hMerge="1">
                  <a:txBody>
                    <a:bodyPr/>
                    <a:lstStyle/>
                    <a:p>
                      <a:pPr algn="ctr" rtl="0" fontAlgn="ct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800" b="1" i="0" u="none" strike="noStrike">
                          <a:effectLst/>
                          <a:latin typeface="Arial" panose="020B0604020202020204" pitchFamily="34" charset="0"/>
                        </a:rPr>
                        <a:t>Pour le vote du budget</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pPr algn="ctr" rtl="0" fontAlgn="ct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br>
                        <a:rPr lang="fr-FR" sz="800" b="1" i="0" u="none" strike="noStrike" dirty="0">
                          <a:effectLst/>
                          <a:latin typeface="Arial" panose="020B0604020202020204" pitchFamily="34" charset="0"/>
                        </a:rPr>
                      </a:b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Ex. précédent </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approuvé</a:t>
                      </a:r>
                      <a:br>
                        <a:rPr lang="fr-FR" sz="800" b="1" i="0" u="none" strike="noStrike" dirty="0">
                          <a:effectLst/>
                          <a:latin typeface="Arial" panose="020B0604020202020204" pitchFamily="34" charset="0"/>
                        </a:rPr>
                      </a:br>
                      <a:endParaRPr lang="fr-FR" sz="800" b="1"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rtl="0" fontAlgn="ct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800" b="1" i="0" u="none" strike="noStrike" dirty="0">
                          <a:effectLst/>
                          <a:latin typeface="Arial" panose="020B0604020202020204" pitchFamily="34" charset="0"/>
                        </a:rPr>
                        <a:t>Exercice clos budget voté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rtl="0" fontAlgn="ctr"/>
                      <a:endParaRPr lang="fr-FR" sz="800" b="1"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2">
                  <a:txBody>
                    <a:bodyPr/>
                    <a:lstStyle/>
                    <a:p>
                      <a:pPr algn="ctr" rtl="0" fontAlgn="ctr"/>
                      <a:br>
                        <a:rPr lang="fr-FR" sz="800" b="1" i="0" u="none" strike="noStrike" dirty="0">
                          <a:effectLst/>
                          <a:latin typeface="Arial" panose="020B0604020202020204" pitchFamily="34" charset="0"/>
                        </a:rPr>
                      </a:b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Ex. clos réalisé à </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approuver</a:t>
                      </a:r>
                      <a:br>
                        <a:rPr lang="fr-FR" sz="800" b="1" i="0" u="none" strike="noStrike" dirty="0">
                          <a:effectLst/>
                          <a:latin typeface="Arial" panose="020B0604020202020204" pitchFamily="34" charset="0"/>
                        </a:rPr>
                      </a:br>
                      <a:endParaRPr lang="fr-FR" sz="800" b="1"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pPr algn="ctr" rtl="0" fontAlgn="ctr"/>
                      <a:endParaRPr lang="fr-FR" sz="800" b="1"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rtl="0" fontAlgn="ctr"/>
                      <a:br>
                        <a:rPr lang="fr-FR" sz="800" b="1" i="0" u="none" strike="noStrike" dirty="0">
                          <a:effectLst/>
                          <a:latin typeface="Arial" panose="020B0604020202020204" pitchFamily="34" charset="0"/>
                        </a:rPr>
                      </a:b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Budget en cours voté</a:t>
                      </a:r>
                      <a:br>
                        <a:rPr lang="fr-FR" sz="800" b="1" i="0" u="none" strike="noStrike" dirty="0">
                          <a:effectLst/>
                          <a:latin typeface="Arial" panose="020B0604020202020204" pitchFamily="34" charset="0"/>
                        </a:rPr>
                      </a:br>
                      <a:endParaRPr lang="fr-FR" sz="800" b="1"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800" b="1" i="0" u="none" strike="noStrike" dirty="0">
                          <a:effectLst/>
                          <a:latin typeface="Arial" panose="020B0604020202020204" pitchFamily="34" charset="0"/>
                        </a:rPr>
                        <a:t>Pour le vote du budget</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3"/>
                  </a:ext>
                </a:extLst>
              </a:tr>
              <a:tr h="126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gridSpan="2">
                  <a:txBody>
                    <a:bodyPr/>
                    <a:lstStyle/>
                    <a:p>
                      <a:pPr algn="ctr" rtl="0" fontAlgn="ctr"/>
                      <a:r>
                        <a:rPr lang="fr-FR" sz="800" b="1" i="0" u="none" strike="noStrike">
                          <a:effectLst/>
                          <a:latin typeface="Arial" panose="020B0604020202020204" pitchFamily="34" charset="0"/>
                        </a:rPr>
                        <a:t>N-1</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800" b="1" i="0" u="none" strike="noStrike">
                          <a:effectLst/>
                          <a:latin typeface="Arial" panose="020B0604020202020204" pitchFamily="34" charset="0"/>
                        </a:rPr>
                        <a:t>N</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rtl="0" fontAlgn="ct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800" b="1" i="0" u="none" strike="noStrike" dirty="0">
                          <a:effectLst/>
                          <a:latin typeface="Arial" panose="020B0604020202020204" pitchFamily="34" charset="0"/>
                        </a:rPr>
                        <a:t>N</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800" b="1" i="0" u="none" strike="noStrike">
                          <a:effectLst/>
                          <a:latin typeface="Arial" panose="020B0604020202020204" pitchFamily="34" charset="0"/>
                        </a:rPr>
                        <a:t>N+1</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4B084"/>
                    </a:solidFill>
                  </a:tcPr>
                </a:tc>
                <a:tc hMerge="1">
                  <a:txBody>
                    <a:bodyPr/>
                    <a:lstStyle/>
                    <a:p>
                      <a:pPr algn="ctr" rtl="0" fontAlgn="ct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800" b="1" i="0" u="none" strike="noStrike">
                          <a:effectLst/>
                          <a:latin typeface="Arial" panose="020B0604020202020204" pitchFamily="34" charset="0"/>
                        </a:rPr>
                        <a:t>N+2</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pPr algn="ctr" rtl="0" fontAlgn="ct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800" b="1" i="0" u="none" strike="noStrike">
                          <a:effectLst/>
                          <a:latin typeface="Arial" panose="020B0604020202020204" pitchFamily="34" charset="0"/>
                        </a:rPr>
                        <a:t>N-1</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rtl="0" fontAlgn="ct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800" b="1" i="0" u="none" strike="noStrike">
                          <a:effectLst/>
                          <a:latin typeface="Arial" panose="020B0604020202020204" pitchFamily="34" charset="0"/>
                        </a:rPr>
                        <a:t>N</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rtl="0" fontAlgn="ctr"/>
                      <a:endParaRPr lang="fr-FR" sz="800" b="1"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2">
                  <a:txBody>
                    <a:bodyPr/>
                    <a:lstStyle/>
                    <a:p>
                      <a:pPr algn="ctr" rtl="0" fontAlgn="ctr"/>
                      <a:r>
                        <a:rPr lang="fr-FR" sz="800" b="1" i="0" u="none" strike="noStrike" dirty="0">
                          <a:effectLst/>
                          <a:latin typeface="Arial" panose="020B0604020202020204" pitchFamily="34" charset="0"/>
                        </a:rPr>
                        <a:t>N</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pPr algn="ctr" fontAlgn="b"/>
                      <a:endParaRPr lang="fr-FR" sz="800" b="1"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
                      <a:r>
                        <a:rPr lang="fr-FR" sz="800" b="1" i="0" u="none" strike="noStrike">
                          <a:effectLst/>
                          <a:latin typeface="Arial" panose="020B0604020202020204" pitchFamily="34" charset="0"/>
                        </a:rPr>
                        <a:t>N+1</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FR" sz="800" b="1" i="0" u="none" strike="noStrike">
                          <a:effectLst/>
                          <a:latin typeface="Arial" panose="020B0604020202020204" pitchFamily="34" charset="0"/>
                        </a:rPr>
                        <a:t>N+2</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4"/>
                  </a:ext>
                </a:extLst>
              </a:tr>
              <a:tr h="126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gridSpan="2">
                  <a:txBody>
                    <a:bodyPr/>
                    <a:lstStyle/>
                    <a:p>
                      <a:pPr algn="ctr"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hMerge="1">
                  <a:txBody>
                    <a:bodyPr/>
                    <a:lstStyle/>
                    <a:p>
                      <a:pPr algn="ctr"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4B084"/>
                    </a:solidFill>
                  </a:tcPr>
                </a:tc>
                <a:tc hMerge="1">
                  <a:txBody>
                    <a:bodyPr/>
                    <a:lstStyle/>
                    <a:p>
                      <a:pPr algn="ctr"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00B0F0"/>
                    </a:solidFill>
                  </a:tcPr>
                </a:tc>
                <a:tc hMerge="1">
                  <a:txBody>
                    <a:bodyPr/>
                    <a:lstStyle/>
                    <a:p>
                      <a:pPr algn="ctr"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00"/>
                    </a:solidFill>
                  </a:tcPr>
                </a:tc>
                <a:tc hMerge="1">
                  <a:txBody>
                    <a:bodyPr/>
                    <a:lstStyle/>
                    <a:p>
                      <a:pPr algn="ctr"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hMerge="1">
                  <a:txBody>
                    <a:bodyPr/>
                    <a:lstStyle/>
                    <a:p>
                      <a:pPr algn="ctr"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tc gridSpan="2">
                  <a:txBody>
                    <a:bodyPr/>
                    <a:lstStyle/>
                    <a:p>
                      <a:pPr algn="ctr"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0000"/>
                    </a:solidFill>
                  </a:tcPr>
                </a:tc>
                <a:tc hMerge="1">
                  <a:txBody>
                    <a:bodyPr/>
                    <a:lstStyle/>
                    <a:p>
                      <a:pPr algn="l" fontAlgn="b"/>
                      <a:endParaRPr lang="fr-FR" sz="800" b="0"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C000"/>
                    </a:solidFill>
                  </a:tcPr>
                </a:tc>
                <a:tc>
                  <a:txBody>
                    <a:body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5"/>
                  </a:ext>
                </a:extLst>
              </a:tr>
              <a:tr h="126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4B084"/>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1" i="0" u="none" strike="noStrike" dirty="0">
                          <a:effectLst/>
                          <a:latin typeface="Arial" panose="020B0604020202020204" pitchFamily="34" charset="0"/>
                        </a:rPr>
                        <a:t>702 Provisions sur travaux</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hMerge="1">
                  <a:txBody>
                    <a:bodyPr/>
                    <a:lstStyle/>
                    <a:p>
                      <a:pPr algn="l" rtl="0" fontAlgn="ct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r" rtl="0" fontAlgn="ctr"/>
                      <a:endParaRPr lang="fr-FR" sz="800" b="0"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p>
                      <a:pPr algn="r" rtl="0"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hMerge="1">
                  <a:txBody>
                    <a:bodyPr/>
                    <a:lstStyle/>
                    <a:p>
                      <a:pPr algn="l" fontAlgn="b"/>
                      <a:endParaRPr lang="fr-FR" sz="800" b="0"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6"/>
                  </a:ext>
                </a:extLst>
              </a:tr>
              <a:tr h="247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4B084"/>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0" i="0" u="none" strike="noStrike">
                          <a:effectLst/>
                          <a:latin typeface="Arial" panose="020B0604020202020204" pitchFamily="34" charset="0"/>
                        </a:rPr>
                        <a:t>703 Avances versées par copropriétaires</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hMerge="1">
                  <a:txBody>
                    <a:bodyPr/>
                    <a:lstStyle/>
                    <a:p>
                      <a:pPr algn="l"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hMerge="1">
                  <a:txBody>
                    <a:bodyPr/>
                    <a:lstStyle/>
                    <a:p>
                      <a:pPr algn="l" fontAlgn="b"/>
                      <a:endParaRPr lang="fr-FR" sz="800" b="0"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7"/>
                  </a:ext>
                </a:extLst>
              </a:tr>
              <a:tr h="247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1"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4B084"/>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0" i="0" u="none" strike="noStrike">
                          <a:effectLst/>
                          <a:latin typeface="Arial" panose="020B0604020202020204" pitchFamily="34" charset="0"/>
                        </a:rPr>
                        <a:t>704 Remboursement d'annuités d'emprunts</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hMerge="1">
                  <a:txBody>
                    <a:bodyPr/>
                    <a:lstStyle/>
                    <a:p>
                      <a:pPr algn="l"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hMerge="1">
                  <a:txBody>
                    <a:bodyPr/>
                    <a:lstStyle/>
                    <a:p>
                      <a:pPr algn="l" fontAlgn="b"/>
                      <a:endParaRPr lang="fr-FR" sz="800" b="0"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8"/>
                  </a:ext>
                </a:extLst>
              </a:tr>
              <a:tr h="247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4B084"/>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1" i="0" u="none" strike="noStrike">
                          <a:effectLst/>
                          <a:latin typeface="Arial" panose="020B0604020202020204" pitchFamily="34" charset="0"/>
                        </a:rPr>
                        <a:t>705 Affectation du fonds de travaux</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hMerge="1">
                  <a:txBody>
                    <a:bodyPr/>
                    <a:lstStyle/>
                    <a:p>
                      <a:pPr algn="l" rtl="0" fontAlgn="ct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hMerge="1">
                  <a:txBody>
                    <a:bodyPr/>
                    <a:lstStyle/>
                    <a:p>
                      <a:pPr algn="l" fontAlgn="b"/>
                      <a:endParaRPr lang="fr-FR" sz="800" b="0"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9"/>
                  </a:ext>
                </a:extLst>
              </a:tr>
              <a:tr h="126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1" i="0" u="none" strike="noStrike">
                          <a:effectLst/>
                          <a:latin typeface="Arial" panose="020B0604020202020204" pitchFamily="34" charset="0"/>
                        </a:rPr>
                        <a:t>671 à 673 Travaux</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gridSpan="2">
                  <a:txBody>
                    <a:body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4B084"/>
                    </a:solidFill>
                  </a:tcPr>
                </a:tc>
                <a:tc hMerge="1">
                  <a:txBody>
                    <a:bodyPr/>
                    <a:lstStyle/>
                    <a:p>
                      <a:pPr algn="r"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hMerge="1">
                  <a:txBody>
                    <a:bodyPr/>
                    <a:lstStyle/>
                    <a:p>
                      <a:pPr algn="r"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1"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hMerge="1">
                  <a:txBody>
                    <a:bodyPr/>
                    <a:lstStyle/>
                    <a:p>
                      <a:pPr algn="l" rtl="0" fontAlgn="ct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hMerge="1">
                  <a:txBody>
                    <a:bodyPr/>
                    <a:lstStyle/>
                    <a:p>
                      <a:pPr algn="l" fontAlgn="b"/>
                      <a:endParaRPr lang="fr-FR" sz="800" b="0"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10"/>
                  </a:ext>
                </a:extLst>
              </a:tr>
              <a:tr h="126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gridSpan="2">
                  <a:txBody>
                    <a:body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4B084"/>
                    </a:solidFill>
                  </a:tcPr>
                </a:tc>
                <a:tc hMerge="1">
                  <a:txBody>
                    <a:bodyPr/>
                    <a:lstStyle/>
                    <a:p>
                      <a:pPr algn="r"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hMerge="1">
                  <a:txBody>
                    <a:bodyPr/>
                    <a:lstStyle/>
                    <a:p>
                      <a:pPr algn="r"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1" i="0" u="none" strike="noStrike">
                          <a:effectLst/>
                          <a:latin typeface="Arial" panose="020B0604020202020204" pitchFamily="34" charset="0"/>
                        </a:rPr>
                        <a:t>Autres produits</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hMerge="1">
                  <a:txBody>
                    <a:bodyPr/>
                    <a:lstStyle/>
                    <a:p>
                      <a:pPr algn="l" rtl="0" fontAlgn="ct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hMerge="1">
                  <a:txBody>
                    <a:bodyPr/>
                    <a:lstStyle/>
                    <a:p>
                      <a:pPr algn="l" fontAlgn="b"/>
                      <a:endParaRPr lang="fr-FR" sz="800" b="0"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11"/>
                  </a:ext>
                </a:extLst>
              </a:tr>
              <a:tr h="247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1" i="0" u="none" strike="noStrike">
                          <a:effectLst/>
                          <a:latin typeface="Arial" panose="020B0604020202020204" pitchFamily="34" charset="0"/>
                        </a:rPr>
                        <a:t>678 Charges exceptionnelles</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4B084"/>
                    </a:solidFill>
                  </a:tcPr>
                </a:tc>
                <a:tc hMerge="1">
                  <a:txBody>
                    <a:bodyPr/>
                    <a:lstStyle/>
                    <a:p>
                      <a:pPr algn="r"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hMerge="1">
                  <a:txBody>
                    <a:bodyPr/>
                    <a:lstStyle/>
                    <a:p>
                      <a:pPr algn="r"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1"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hMerge="1">
                  <a:txBody>
                    <a:bodyPr/>
                    <a:lstStyle/>
                    <a:p>
                      <a:pPr algn="l" rtl="0" fontAlgn="ct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hMerge="1">
                  <a:txBody>
                    <a:bodyPr/>
                    <a:lstStyle/>
                    <a:p>
                      <a:pPr algn="l" fontAlgn="b"/>
                      <a:endParaRPr lang="fr-FR" sz="800" b="0"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12"/>
                  </a:ext>
                </a:extLst>
              </a:tr>
              <a:tr h="126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1"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4B084"/>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1" i="0" u="none" strike="noStrike">
                          <a:effectLst/>
                          <a:latin typeface="Arial" panose="020B0604020202020204" pitchFamily="34" charset="0"/>
                        </a:rPr>
                        <a:t>711 Subventions sur travaux</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hMerge="1">
                  <a:txBody>
                    <a:bodyPr/>
                    <a:lstStyle/>
                    <a:p>
                      <a:pPr algn="l" rtl="0" fontAlgn="ct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hMerge="1">
                  <a:txBody>
                    <a:bodyPr/>
                    <a:lstStyle/>
                    <a:p>
                      <a:pPr algn="l" fontAlgn="b"/>
                      <a:endParaRPr lang="fr-FR" sz="800" b="0"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13"/>
                  </a:ext>
                </a:extLst>
              </a:tr>
              <a:tr h="126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4B084"/>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hMerge="1">
                  <a:txBody>
                    <a:bodyPr/>
                    <a:lstStyle/>
                    <a:p>
                      <a:pPr algn="l"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hMerge="1">
                  <a:txBody>
                    <a:bodyPr/>
                    <a:lstStyle/>
                    <a:p>
                      <a:pPr algn="l" fontAlgn="b"/>
                      <a:endParaRPr lang="fr-FR" sz="800" b="0"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14"/>
                  </a:ext>
                </a:extLst>
              </a:tr>
              <a:tr h="247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4B084"/>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1" i="0" u="none" strike="noStrike">
                          <a:effectLst/>
                          <a:latin typeface="Arial" panose="020B0604020202020204" pitchFamily="34" charset="0"/>
                        </a:rPr>
                        <a:t>712 Emprunts à utiliser sur travaux</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hMerge="1">
                  <a:txBody>
                    <a:bodyPr/>
                    <a:lstStyle/>
                    <a:p>
                      <a:pPr algn="l" rtl="0" fontAlgn="ct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hMerge="1">
                  <a:txBody>
                    <a:bodyPr/>
                    <a:lstStyle/>
                    <a:p>
                      <a:pPr algn="l" fontAlgn="b"/>
                      <a:endParaRPr lang="fr-FR" sz="800" b="0"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15"/>
                  </a:ext>
                </a:extLst>
              </a:tr>
              <a:tr h="126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4B084"/>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hMerge="1">
                  <a:txBody>
                    <a:bodyPr/>
                    <a:lstStyle/>
                    <a:p>
                      <a:pPr algn="l"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hMerge="1">
                  <a:txBody>
                    <a:bodyPr/>
                    <a:lstStyle/>
                    <a:p>
                      <a:pPr algn="l" fontAlgn="b"/>
                      <a:endParaRPr lang="fr-FR" sz="800" b="0"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16"/>
                  </a:ext>
                </a:extLst>
              </a:tr>
              <a:tr h="17654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4B084"/>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1" i="0" u="none" strike="noStrike">
                          <a:effectLst/>
                          <a:latin typeface="Arial" panose="020B0604020202020204" pitchFamily="34" charset="0"/>
                        </a:rPr>
                        <a:t>713 Indemnités d'assurances</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hMerge="1">
                  <a:txBody>
                    <a:bodyPr/>
                    <a:lstStyle/>
                    <a:p>
                      <a:pPr algn="l" rtl="0" fontAlgn="ct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hMerge="1">
                  <a:txBody>
                    <a:bodyPr/>
                    <a:lstStyle/>
                    <a:p>
                      <a:pPr algn="l" fontAlgn="b"/>
                      <a:endParaRPr lang="fr-FR" sz="800" b="0"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17"/>
                  </a:ext>
                </a:extLst>
              </a:tr>
              <a:tr h="126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4B084"/>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hMerge="1">
                  <a:txBody>
                    <a:bodyPr/>
                    <a:lstStyle/>
                    <a:p>
                      <a:pPr algn="l"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hMerge="1">
                  <a:txBody>
                    <a:bodyPr/>
                    <a:lstStyle/>
                    <a:p>
                      <a:pPr algn="l" fontAlgn="b"/>
                      <a:endParaRPr lang="fr-FR" sz="800" b="0"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18"/>
                  </a:ext>
                </a:extLst>
              </a:tr>
              <a:tr h="126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4B084"/>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1" i="0" u="none" strike="noStrike">
                          <a:effectLst/>
                          <a:latin typeface="Arial" panose="020B0604020202020204" pitchFamily="34" charset="0"/>
                        </a:rPr>
                        <a:t>714 Produits divers</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hMerge="1">
                  <a:txBody>
                    <a:bodyPr/>
                    <a:lstStyle/>
                    <a:p>
                      <a:pPr algn="l" rtl="0" fontAlgn="ct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hMerge="1">
                  <a:txBody>
                    <a:bodyPr/>
                    <a:lstStyle/>
                    <a:p>
                      <a:pPr algn="l" fontAlgn="b"/>
                      <a:endParaRPr lang="fr-FR" sz="800" b="0"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19"/>
                  </a:ext>
                </a:extLst>
              </a:tr>
              <a:tr h="126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1"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4B084"/>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hMerge="1">
                  <a:txBody>
                    <a:bodyPr/>
                    <a:lstStyle/>
                    <a:p>
                      <a:pPr algn="l"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hMerge="1">
                  <a:txBody>
                    <a:bodyPr/>
                    <a:lstStyle/>
                    <a:p>
                      <a:pPr algn="l" fontAlgn="b"/>
                      <a:endParaRPr lang="fr-FR" sz="800" b="0"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20"/>
                  </a:ext>
                </a:extLst>
              </a:tr>
              <a:tr h="126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1"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4B084"/>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1" i="0" u="none" strike="noStrike">
                          <a:effectLst/>
                          <a:latin typeface="Arial" panose="020B0604020202020204" pitchFamily="34" charset="0"/>
                        </a:rPr>
                        <a:t>718 Produits exceptionnels</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hMerge="1">
                  <a:txBody>
                    <a:bodyPr/>
                    <a:lstStyle/>
                    <a:p>
                      <a:pPr algn="l" rtl="0" fontAlgn="ct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hMerge="1">
                  <a:txBody>
                    <a:bodyPr/>
                    <a:lstStyle/>
                    <a:p>
                      <a:pPr algn="l" fontAlgn="b"/>
                      <a:endParaRPr lang="fr-FR" sz="800" b="0"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21"/>
                  </a:ext>
                </a:extLst>
              </a:tr>
              <a:tr h="126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1"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4B084"/>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hMerge="1">
                  <a:txBody>
                    <a:bodyPr/>
                    <a:lstStyle/>
                    <a:p>
                      <a:pPr algn="l"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r" rtl="0" fontAlgn="ctr"/>
                      <a:endParaRPr lang="fr-FR" sz="800" b="0"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p>
                      <a:pPr algn="r" rtl="0"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hMerge="1">
                  <a:txBody>
                    <a:bodyPr/>
                    <a:lstStyle/>
                    <a:p>
                      <a:pPr algn="l" fontAlgn="b"/>
                      <a:endParaRPr lang="fr-FR" sz="800" b="0"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22"/>
                  </a:ext>
                </a:extLst>
              </a:tr>
              <a:tr h="126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4B084"/>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hMerge="1">
                  <a:txBody>
                    <a:bodyPr/>
                    <a:lstStyle/>
                    <a:p>
                      <a:pPr algn="l"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hMerge="1">
                  <a:txBody>
                    <a:bodyPr/>
                    <a:lstStyle/>
                    <a:p>
                      <a:pPr algn="l" fontAlgn="b"/>
                      <a:endParaRPr lang="fr-FR" sz="800" b="0"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23"/>
                  </a:ext>
                </a:extLst>
              </a:tr>
              <a:tr h="126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4B084"/>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hMerge="1">
                  <a:txBody>
                    <a:bodyPr/>
                    <a:lstStyle/>
                    <a:p>
                      <a:pPr algn="l"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0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0000"/>
                    </a:solidFill>
                  </a:tcPr>
                </a:tc>
                <a:tc hMerge="1">
                  <a:txBody>
                    <a:bodyPr/>
                    <a:lstStyle/>
                    <a:p>
                      <a:pPr algn="l" fontAlgn="b"/>
                      <a:endParaRPr lang="fr-FR" sz="800" b="0"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24"/>
                  </a:ext>
                </a:extLst>
              </a:tr>
              <a:tr h="126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4B084"/>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pPr algn="l"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pPr algn="l" fontAlgn="b"/>
                      <a:endParaRPr lang="fr-FR" sz="800" b="0"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25"/>
                  </a:ext>
                </a:extLst>
              </a:tr>
              <a:tr h="3832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900" b="1" i="0" u="none" strike="noStrike" dirty="0">
                          <a:effectLst/>
                          <a:latin typeface="Arial" panose="020B0604020202020204" pitchFamily="34" charset="0"/>
                        </a:rPr>
                        <a:t>SOUS TOTAL</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4B084"/>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800" b="0" i="0" u="none" strike="noStrike" dirty="0">
                          <a:effectLst/>
                          <a:latin typeface="Arial" panose="020B0604020202020204" pitchFamily="34" charset="0"/>
                        </a:rPr>
                        <a:t> </a:t>
                      </a:r>
                    </a:p>
                    <a:p>
                      <a:pPr marL="0" marR="0" lvl="0" indent="0" algn="l" defTabSz="914400" rtl="0" eaLnBrk="1" fontAlgn="ctr" latinLnBrk="0" hangingPunct="1">
                        <a:lnSpc>
                          <a:spcPct val="100000"/>
                        </a:lnSpc>
                        <a:spcBef>
                          <a:spcPts val="0"/>
                        </a:spcBef>
                        <a:spcAft>
                          <a:spcPts val="0"/>
                        </a:spcAft>
                        <a:buClrTx/>
                        <a:buSzTx/>
                        <a:buFontTx/>
                        <a:buNone/>
                        <a:tabLst/>
                        <a:defRPr/>
                      </a:pPr>
                      <a:r>
                        <a:rPr lang="fr-FR" sz="900" b="1" i="0" u="none" strike="noStrike" kern="1200" dirty="0">
                          <a:solidFill>
                            <a:schemeClr val="tx1"/>
                          </a:solidFill>
                          <a:effectLst/>
                          <a:latin typeface="Arial" panose="020B0604020202020204" pitchFamily="34" charset="0"/>
                          <a:ea typeface="+mn-ea"/>
                          <a:cs typeface="+mn-cs"/>
                        </a:rPr>
                        <a:t>SOUS TOTAL</a:t>
                      </a:r>
                    </a:p>
                    <a:p>
                      <a:pPr algn="l" rtl="0" fontAlgn="ctr"/>
                      <a:endParaRPr lang="fr-FR" sz="800" b="0"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pPr algn="l"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l" fontAlgn="ctr"/>
                      <a:endParaRPr lang="fr-FR" sz="800" b="0"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pPr algn="l" fontAlgn="b"/>
                      <a:endParaRPr lang="fr-FR" sz="800" b="0"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26"/>
                  </a:ext>
                </a:extLst>
              </a:tr>
              <a:tr h="126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800" b="1" i="0" u="none" strike="noStrike">
                          <a:effectLst/>
                          <a:latin typeface="Arial" panose="020B0604020202020204" pitchFamily="34" charset="0"/>
                        </a:rPr>
                        <a:t>Solde (excédent)</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0" i="0" u="none" strike="noStrike" dirty="0">
                          <a:solidFill>
                            <a:srgbClr val="92D050"/>
                          </a:solidFill>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fontAlgn="ctr"/>
                      <a:endParaRPr lang="fr-FR" sz="800" b="0" i="0" u="none" strike="noStrike" dirty="0">
                        <a:solidFill>
                          <a:srgbClr val="92D050"/>
                        </a:solidFill>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800" b="1" i="0" u="none" strike="noStrike">
                          <a:effectLst/>
                          <a:latin typeface="Arial" panose="020B0604020202020204" pitchFamily="34" charset="0"/>
                        </a:rPr>
                        <a:t>Solde (insuffisance)</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rtl="0" fontAlgn="ct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fontAlgn="ctr"/>
                      <a:endParaRPr lang="fr-FR" sz="800" b="0"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2">
                  <a:txBody>
                    <a:bodyPr/>
                    <a:lstStyle/>
                    <a:p>
                      <a:pPr algn="l" rtl="0"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pPr algn="l" fontAlgn="b"/>
                      <a:endParaRPr lang="fr-FR" sz="800" b="0" i="0" u="none" strike="noStrike">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7"/>
                  </a:ext>
                </a:extLst>
              </a:tr>
              <a:tr h="1261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800" b="1" i="0" u="none" strike="noStrike">
                          <a:effectLst/>
                          <a:latin typeface="Arial" panose="020B0604020202020204" pitchFamily="34" charset="0"/>
                        </a:rPr>
                        <a:t>TOTAL II</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800" b="1" i="0" u="none" strike="noStrike" dirty="0">
                          <a:effectLst/>
                          <a:latin typeface="Arial" panose="020B0604020202020204" pitchFamily="34" charset="0"/>
                        </a:rPr>
                        <a:t>TOTAL II</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ctr"/>
                      <a:endParaRPr lang="fr-FR" sz="800" b="1"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fr-FR" sz="800" b="0" i="0" u="none" strike="noStrike">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800" b="0" i="0" u="none" strike="noStrike">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fr-FR" sz="800" b="0" i="0" u="none" strike="noStrike" dirty="0">
                        <a:effectLst/>
                        <a:latin typeface="Arial" panose="020B0604020202020204" pitchFamily="34" charset="0"/>
                      </a:endParaRP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fr-FR" sz="800" b="0" i="0" u="none" strike="noStrike" dirty="0">
                          <a:effectLst/>
                          <a:latin typeface="Arial" panose="020B0604020202020204" pitchFamily="34" charset="0"/>
                        </a:rPr>
                        <a:t> </a:t>
                      </a:r>
                    </a:p>
                  </a:txBody>
                  <a:tcPr marL="5141" marR="5141" marT="51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fr-FR" sz="800" b="0" i="0" u="none" strike="noStrike" dirty="0">
                        <a:effectLst/>
                        <a:latin typeface="Arial" panose="020B0604020202020204" pitchFamily="34" charset="0"/>
                      </a:endParaRP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800" b="0" i="0" u="none" strike="noStrike" dirty="0">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FR" sz="800" b="0" i="0" u="none" strike="noStrike" dirty="0">
                          <a:effectLst/>
                          <a:latin typeface="Arial" panose="020B0604020202020204" pitchFamily="34" charset="0"/>
                        </a:rPr>
                        <a:t> </a:t>
                      </a:r>
                    </a:p>
                  </a:txBody>
                  <a:tcPr marL="5141" marR="5141" marT="514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8"/>
                  </a:ext>
                </a:extLst>
              </a:tr>
            </a:tbl>
          </a:graphicData>
        </a:graphic>
      </p:graphicFrame>
      <p:sp>
        <p:nvSpPr>
          <p:cNvPr id="4" name="ZoneTexte 3"/>
          <p:cNvSpPr txBox="1"/>
          <p:nvPr/>
        </p:nvSpPr>
        <p:spPr>
          <a:xfrm>
            <a:off x="1421395" y="104968"/>
            <a:ext cx="9195941" cy="523220"/>
          </a:xfrm>
          <a:prstGeom prst="rect">
            <a:avLst/>
          </a:prstGeom>
          <a:solidFill>
            <a:schemeClr val="accent1">
              <a:lumMod val="20000"/>
              <a:lumOff val="80000"/>
            </a:schemeClr>
          </a:solidFill>
          <a:ln>
            <a:solidFill>
              <a:schemeClr val="tx2"/>
            </a:solidFill>
          </a:ln>
        </p:spPr>
        <p:txBody>
          <a:bodyPr wrap="square">
            <a:spAutoFit/>
          </a:bodyPr>
          <a:lstStyle>
            <a:defPPr>
              <a:defRPr lang="fr-FR"/>
            </a:defPPr>
            <a:lvl1pPr algn="ctr">
              <a:defRPr sz="2800" b="1">
                <a:solidFill>
                  <a:schemeClr val="tx2"/>
                </a:solidFill>
              </a:defRPr>
            </a:lvl1pPr>
          </a:lstStyle>
          <a:p>
            <a:r>
              <a:rPr lang="fr-FR" dirty="0"/>
              <a:t>L’ANNEXE 2 : COMPTE DE GESTION, PARTIE BASSE</a:t>
            </a:r>
          </a:p>
        </p:txBody>
      </p:sp>
      <p:sp>
        <p:nvSpPr>
          <p:cNvPr id="5" name="Rectangle à coins arrondis 4"/>
          <p:cNvSpPr/>
          <p:nvPr/>
        </p:nvSpPr>
        <p:spPr>
          <a:xfrm>
            <a:off x="1050202" y="6177227"/>
            <a:ext cx="4204733" cy="638176"/>
          </a:xfrm>
          <a:prstGeom prst="roundRect">
            <a:avLst/>
          </a:prstGeom>
          <a:solidFill>
            <a:sysClr val="window" lastClr="FFFFFF"/>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b="1" dirty="0">
                <a:solidFill>
                  <a:sysClr val="windowText" lastClr="000000"/>
                </a:solidFill>
              </a:rPr>
              <a:t>Il s'agit des charges travaux votés en assemblée générale, clôturés sur l'exercice, dont le  détail se trouve en annexe 4</a:t>
            </a:r>
          </a:p>
        </p:txBody>
      </p:sp>
      <p:sp>
        <p:nvSpPr>
          <p:cNvPr id="6" name="Rectangle à coins arrondis 5"/>
          <p:cNvSpPr/>
          <p:nvPr/>
        </p:nvSpPr>
        <p:spPr>
          <a:xfrm>
            <a:off x="8895301" y="6198322"/>
            <a:ext cx="3019060" cy="617081"/>
          </a:xfrm>
          <a:prstGeom prst="roundRect">
            <a:avLst/>
          </a:prstGeom>
          <a:solidFill>
            <a:sysClr val="window" lastClr="FFFFFF"/>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b="1" dirty="0">
                <a:solidFill>
                  <a:sysClr val="windowText" lastClr="000000"/>
                </a:solidFill>
              </a:rPr>
              <a:t>Somme appelée aux copropriétaires pour les travaux </a:t>
            </a:r>
          </a:p>
        </p:txBody>
      </p:sp>
      <p:cxnSp>
        <p:nvCxnSpPr>
          <p:cNvPr id="8" name="Connecteur droit avec flèche 7"/>
          <p:cNvCxnSpPr>
            <a:cxnSpLocks/>
          </p:cNvCxnSpPr>
          <p:nvPr/>
        </p:nvCxnSpPr>
        <p:spPr>
          <a:xfrm>
            <a:off x="9553805" y="3190170"/>
            <a:ext cx="851026" cy="2987057"/>
          </a:xfrm>
          <a:prstGeom prst="straightConnector1">
            <a:avLst/>
          </a:prstGeom>
          <a:ln w="19050">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cxnSpLocks/>
          </p:cNvCxnSpPr>
          <p:nvPr/>
        </p:nvCxnSpPr>
        <p:spPr>
          <a:xfrm flipH="1">
            <a:off x="3268301" y="3211265"/>
            <a:ext cx="924453" cy="2965962"/>
          </a:xfrm>
          <a:prstGeom prst="straightConnector1">
            <a:avLst/>
          </a:prstGeom>
          <a:ln w="19050">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08663BB6-F442-6FED-09BD-83C95487BB70}"/>
              </a:ext>
            </a:extLst>
          </p:cNvPr>
          <p:cNvPicPr>
            <a:picLocks noChangeAspect="1"/>
          </p:cNvPicPr>
          <p:nvPr/>
        </p:nvPicPr>
        <p:blipFill>
          <a:blip r:embed="rId2"/>
          <a:stretch>
            <a:fillRect/>
          </a:stretch>
        </p:blipFill>
        <p:spPr>
          <a:xfrm>
            <a:off x="10922324" y="158436"/>
            <a:ext cx="759256" cy="592804"/>
          </a:xfrm>
          <a:prstGeom prst="rect">
            <a:avLst/>
          </a:prstGeom>
        </p:spPr>
      </p:pic>
    </p:spTree>
    <p:extLst>
      <p:ext uri="{BB962C8B-B14F-4D97-AF65-F5344CB8AC3E}">
        <p14:creationId xmlns:p14="http://schemas.microsoft.com/office/powerpoint/2010/main" val="412809443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11491" y="144857"/>
            <a:ext cx="8229600" cy="954107"/>
          </a:xfrm>
          <a:solidFill>
            <a:schemeClr val="accent1">
              <a:lumMod val="20000"/>
              <a:lumOff val="80000"/>
            </a:schemeClr>
          </a:solidFill>
          <a:ln>
            <a:solidFill>
              <a:schemeClr val="tx2"/>
            </a:solidFill>
          </a:ln>
        </p:spPr>
        <p:txBody>
          <a:bodyPr>
            <a:spAutoFit/>
          </a:bodyPr>
          <a:lstStyle/>
          <a:p>
            <a:r>
              <a:rPr lang="fr-FR" sz="2800" b="1" dirty="0">
                <a:latin typeface="+mn-lt"/>
                <a:ea typeface="+mn-ea"/>
                <a:cs typeface="+mn-cs"/>
              </a:rPr>
              <a:t>RÉCAPITULATIF DES POINTS DE CONTRÔLE DE L’ANNEXE 2</a:t>
            </a:r>
          </a:p>
        </p:txBody>
      </p:sp>
      <p:sp>
        <p:nvSpPr>
          <p:cNvPr id="3" name="Espace réservé du contenu 2"/>
          <p:cNvSpPr>
            <a:spLocks noGrp="1"/>
          </p:cNvSpPr>
          <p:nvPr>
            <p:ph idx="1"/>
          </p:nvPr>
        </p:nvSpPr>
        <p:spPr>
          <a:xfrm>
            <a:off x="1229201" y="1403873"/>
            <a:ext cx="9733597" cy="5232317"/>
          </a:xfrm>
          <a:solidFill>
            <a:schemeClr val="accent1">
              <a:lumMod val="20000"/>
              <a:lumOff val="80000"/>
            </a:schemeClr>
          </a:solidFill>
        </p:spPr>
        <p:txBody>
          <a:bodyPr>
            <a:normAutofit fontScale="92500" lnSpcReduction="10000"/>
          </a:bodyPr>
          <a:lstStyle/>
          <a:p>
            <a:pPr marL="0" indent="0">
              <a:lnSpc>
                <a:spcPct val="90000"/>
              </a:lnSpc>
              <a:spcBef>
                <a:spcPts val="1000"/>
              </a:spcBef>
              <a:buSzPct val="100000"/>
              <a:defRPr sz="1800" b="0" i="0" u="none" strike="noStrike" kern="0" cap="none" spc="0" baseline="0">
                <a:solidFill>
                  <a:srgbClr val="000000"/>
                </a:solidFill>
                <a:uFillTx/>
              </a:defRPr>
            </a:pPr>
            <a:r>
              <a:rPr lang="fr-FR" sz="2800" b="1" u="sng" dirty="0">
                <a:solidFill>
                  <a:srgbClr val="4472C4"/>
                </a:solidFill>
              </a:rPr>
              <a:t>PARTIE HAUTE DE L’ANNEXE 2 : </a:t>
            </a:r>
          </a:p>
          <a:p>
            <a:pPr marL="228600" indent="-228600">
              <a:lnSpc>
                <a:spcPct val="90000"/>
              </a:lnSpc>
              <a:spcBef>
                <a:spcPts val="1000"/>
              </a:spcBef>
              <a:buSzPct val="100000"/>
              <a:buFont typeface="Wingdings" pitchFamily="2"/>
              <a:buChar char="Ø"/>
              <a:defRPr sz="1800" b="0" i="0" u="none" strike="noStrike" kern="0" cap="none" spc="0" baseline="0">
                <a:solidFill>
                  <a:srgbClr val="000000"/>
                </a:solidFill>
                <a:uFillTx/>
              </a:defRPr>
            </a:pPr>
            <a:r>
              <a:rPr lang="fr-FR" b="1" dirty="0">
                <a:solidFill>
                  <a:srgbClr val="4472C4"/>
                </a:solidFill>
              </a:rPr>
              <a:t> </a:t>
            </a:r>
            <a:r>
              <a:rPr lang="fr-FR" sz="1800" b="1" dirty="0">
                <a:solidFill>
                  <a:srgbClr val="4472C4"/>
                </a:solidFill>
              </a:rPr>
              <a:t>Vérifier </a:t>
            </a:r>
            <a:r>
              <a:rPr lang="fr-FR" b="1" dirty="0">
                <a:solidFill>
                  <a:srgbClr val="4472C4"/>
                </a:solidFill>
              </a:rPr>
              <a:t>la colonne exercice clos à approuver ;</a:t>
            </a:r>
          </a:p>
          <a:p>
            <a:pPr marL="228600" indent="-228600">
              <a:lnSpc>
                <a:spcPct val="90000"/>
              </a:lnSpc>
              <a:spcBef>
                <a:spcPts val="1000"/>
              </a:spcBef>
              <a:buSzPct val="100000"/>
              <a:buFont typeface="Wingdings" pitchFamily="2"/>
              <a:buChar char="Ø"/>
              <a:defRPr sz="1800" b="0" i="0" u="none" strike="noStrike" kern="0" cap="none" spc="0" baseline="0">
                <a:solidFill>
                  <a:srgbClr val="000000"/>
                </a:solidFill>
                <a:uFillTx/>
              </a:defRPr>
            </a:pPr>
            <a:r>
              <a:rPr lang="fr-FR" b="1" dirty="0">
                <a:solidFill>
                  <a:srgbClr val="4472C4"/>
                </a:solidFill>
              </a:rPr>
              <a:t> Vérifier si le budget appelé et bien celui qui a été voté ;</a:t>
            </a:r>
          </a:p>
          <a:p>
            <a:pPr marL="228600" indent="-228600">
              <a:lnSpc>
                <a:spcPct val="90000"/>
              </a:lnSpc>
              <a:spcBef>
                <a:spcPts val="1000"/>
              </a:spcBef>
              <a:buSzPct val="100000"/>
              <a:buFont typeface="Wingdings" pitchFamily="2"/>
              <a:buChar char="Ø"/>
              <a:defRPr sz="1800" b="0" i="0" u="none" strike="noStrike" kern="0" cap="none" spc="0" baseline="0">
                <a:solidFill>
                  <a:srgbClr val="000000"/>
                </a:solidFill>
                <a:uFillTx/>
              </a:defRPr>
            </a:pPr>
            <a:r>
              <a:rPr lang="fr-FR" b="1" dirty="0">
                <a:solidFill>
                  <a:srgbClr val="4472C4"/>
                </a:solidFill>
              </a:rPr>
              <a:t> Comparer le budget voté avec l’exercice réalisé ; </a:t>
            </a:r>
          </a:p>
          <a:p>
            <a:pPr marL="228600" indent="-228600">
              <a:lnSpc>
                <a:spcPct val="90000"/>
              </a:lnSpc>
              <a:spcBef>
                <a:spcPts val="1000"/>
              </a:spcBef>
              <a:buSzPct val="100000"/>
              <a:buFont typeface="Wingdings" pitchFamily="2"/>
              <a:buChar char="Ø"/>
              <a:defRPr sz="1800" b="0" i="0" u="none" strike="noStrike" kern="0" cap="none" spc="0" baseline="0">
                <a:solidFill>
                  <a:srgbClr val="000000"/>
                </a:solidFill>
                <a:uFillTx/>
              </a:defRPr>
            </a:pPr>
            <a:r>
              <a:rPr lang="fr-FR" b="1" dirty="0">
                <a:solidFill>
                  <a:srgbClr val="4472C4"/>
                </a:solidFill>
              </a:rPr>
              <a:t> Vérifier si votre exercice est déficitaire ou excédentaire ;</a:t>
            </a:r>
          </a:p>
          <a:p>
            <a:pPr marL="228600" indent="-228600">
              <a:lnSpc>
                <a:spcPct val="90000"/>
              </a:lnSpc>
              <a:spcBef>
                <a:spcPts val="1000"/>
              </a:spcBef>
              <a:buSzPct val="100000"/>
              <a:buFont typeface="Wingdings" pitchFamily="2"/>
              <a:buChar char="Ø"/>
              <a:defRPr sz="1800" b="0" i="0" u="none" strike="noStrike" kern="0" cap="none" spc="0" baseline="0">
                <a:solidFill>
                  <a:srgbClr val="000000"/>
                </a:solidFill>
                <a:uFillTx/>
              </a:defRPr>
            </a:pPr>
            <a:r>
              <a:rPr lang="fr-FR" b="1" kern="0" dirty="0">
                <a:solidFill>
                  <a:srgbClr val="4472C4"/>
                </a:solidFill>
              </a:rPr>
              <a:t> Vérifier que tous les produits ont bien été comptabilisés.</a:t>
            </a:r>
          </a:p>
          <a:p>
            <a:pPr marL="228600" indent="-228600">
              <a:lnSpc>
                <a:spcPct val="90000"/>
              </a:lnSpc>
              <a:spcBef>
                <a:spcPts val="1000"/>
              </a:spcBef>
              <a:buSzPct val="100000"/>
              <a:buFont typeface="Wingdings" pitchFamily="2"/>
              <a:buChar char="Ø"/>
              <a:defRPr sz="1800" b="0" i="0" u="none" strike="noStrike" kern="0" cap="none" spc="0" baseline="0">
                <a:solidFill>
                  <a:srgbClr val="000000"/>
                </a:solidFill>
                <a:uFillTx/>
              </a:defRPr>
            </a:pPr>
            <a:r>
              <a:rPr lang="fr-FR" b="1" kern="0" dirty="0">
                <a:solidFill>
                  <a:srgbClr val="4472C4"/>
                </a:solidFill>
              </a:rPr>
              <a:t>Vérifier que l’excédent ou le déficit de l’exercice est identique sur l’annexe 2 et l’annexe 3</a:t>
            </a:r>
          </a:p>
          <a:p>
            <a:pPr marL="0" indent="0">
              <a:lnSpc>
                <a:spcPct val="90000"/>
              </a:lnSpc>
              <a:spcBef>
                <a:spcPts val="1000"/>
              </a:spcBef>
              <a:buSzPct val="100000"/>
              <a:defRPr sz="1800" b="0" i="0" u="none" strike="noStrike" kern="0" cap="none" spc="0" baseline="0">
                <a:solidFill>
                  <a:srgbClr val="000000"/>
                </a:solidFill>
                <a:uFillTx/>
              </a:defRPr>
            </a:pPr>
            <a:r>
              <a:rPr lang="fr-FR" sz="2800" b="1" u="sng" dirty="0">
                <a:solidFill>
                  <a:srgbClr val="4472C4"/>
                </a:solidFill>
              </a:rPr>
              <a:t>PARTIE BASSE DE L’ANNEXE 2 : </a:t>
            </a:r>
          </a:p>
          <a:p>
            <a:pPr marL="228600" indent="-228600">
              <a:lnSpc>
                <a:spcPct val="90000"/>
              </a:lnSpc>
              <a:spcBef>
                <a:spcPts val="1000"/>
              </a:spcBef>
              <a:buSzPct val="100000"/>
              <a:buFont typeface="Wingdings" pitchFamily="2"/>
              <a:buChar char="Ø"/>
              <a:defRPr sz="1800" b="0" i="0" u="none" strike="noStrike" kern="0" cap="none" spc="0" baseline="0">
                <a:solidFill>
                  <a:srgbClr val="000000"/>
                </a:solidFill>
                <a:uFillTx/>
              </a:defRPr>
            </a:pPr>
            <a:r>
              <a:rPr lang="fr-FR" b="1" dirty="0">
                <a:solidFill>
                  <a:srgbClr val="4472C4"/>
                </a:solidFill>
              </a:rPr>
              <a:t>Cette annexe 2 partie basse est renseignée uniquement si des   travaux art. 14-2 ou opérations exceptionnelles sont terminés sur l’exercice, </a:t>
            </a:r>
          </a:p>
          <a:p>
            <a:pPr marL="228600" indent="-228600">
              <a:lnSpc>
                <a:spcPct val="90000"/>
              </a:lnSpc>
              <a:spcBef>
                <a:spcPts val="1000"/>
              </a:spcBef>
              <a:buSzPct val="100000"/>
              <a:buFont typeface="Wingdings" pitchFamily="2"/>
              <a:buChar char="Ø"/>
              <a:defRPr sz="1800" b="0" i="0" u="none" strike="noStrike" kern="0" cap="none" spc="0" baseline="0">
                <a:solidFill>
                  <a:srgbClr val="000000"/>
                </a:solidFill>
                <a:uFillTx/>
              </a:defRPr>
            </a:pPr>
            <a:r>
              <a:rPr lang="fr-FR" b="1" dirty="0">
                <a:solidFill>
                  <a:srgbClr val="4472C4"/>
                </a:solidFill>
              </a:rPr>
              <a:t> Vérifier si le budget appelé et bien celui qui a été voté ;</a:t>
            </a:r>
          </a:p>
          <a:p>
            <a:pPr marL="228600" indent="-228600">
              <a:lnSpc>
                <a:spcPct val="90000"/>
              </a:lnSpc>
              <a:spcBef>
                <a:spcPts val="1000"/>
              </a:spcBef>
              <a:buSzPct val="100000"/>
              <a:buFont typeface="Wingdings" pitchFamily="2"/>
              <a:buChar char="Ø"/>
              <a:defRPr sz="1800" b="0" i="0" u="none" strike="noStrike" kern="0" cap="none" spc="0" baseline="0">
                <a:solidFill>
                  <a:srgbClr val="000000"/>
                </a:solidFill>
                <a:uFillTx/>
              </a:defRPr>
            </a:pPr>
            <a:r>
              <a:rPr lang="fr-FR" b="1" dirty="0">
                <a:solidFill>
                  <a:srgbClr val="4472C4"/>
                </a:solidFill>
              </a:rPr>
              <a:t> Comparer le budget voté avec l’exercice réalisé ; </a:t>
            </a:r>
          </a:p>
          <a:p>
            <a:pPr marL="228600" indent="-228600">
              <a:lnSpc>
                <a:spcPct val="90000"/>
              </a:lnSpc>
              <a:spcBef>
                <a:spcPts val="1000"/>
              </a:spcBef>
              <a:buSzPct val="100000"/>
              <a:buFont typeface="Wingdings" pitchFamily="2"/>
              <a:buChar char="Ø"/>
              <a:defRPr sz="1800" b="0" i="0" u="none" strike="noStrike" kern="0" cap="none" spc="0" baseline="0">
                <a:solidFill>
                  <a:srgbClr val="000000"/>
                </a:solidFill>
                <a:uFillTx/>
              </a:defRPr>
            </a:pPr>
            <a:r>
              <a:rPr lang="fr-FR" b="1" dirty="0">
                <a:solidFill>
                  <a:srgbClr val="4472C4"/>
                </a:solidFill>
              </a:rPr>
              <a:t> Vérifier si votre exercice est déficitaire ou excédentaire, </a:t>
            </a:r>
          </a:p>
          <a:p>
            <a:pPr marL="228600" indent="-228600">
              <a:lnSpc>
                <a:spcPct val="90000"/>
              </a:lnSpc>
              <a:spcBef>
                <a:spcPts val="1000"/>
              </a:spcBef>
              <a:buSzPct val="100000"/>
              <a:buFont typeface="Wingdings" pitchFamily="2"/>
              <a:buChar char="Ø"/>
              <a:defRPr sz="1800" b="0" i="0" u="none" strike="noStrike" kern="0" cap="none" spc="0" baseline="0">
                <a:solidFill>
                  <a:srgbClr val="000000"/>
                </a:solidFill>
                <a:uFillTx/>
              </a:defRPr>
            </a:pPr>
            <a:r>
              <a:rPr lang="fr-FR" b="1" dirty="0">
                <a:solidFill>
                  <a:srgbClr val="4472C4"/>
                </a:solidFill>
              </a:rPr>
              <a:t>Vérifier que le déficit ou l’excédent des travaux est identique à l’annexe 4 </a:t>
            </a:r>
          </a:p>
          <a:p>
            <a:endParaRPr lang="fr-FR" dirty="0"/>
          </a:p>
        </p:txBody>
      </p:sp>
      <p:pic>
        <p:nvPicPr>
          <p:cNvPr id="4" name="Image 3">
            <a:extLst>
              <a:ext uri="{FF2B5EF4-FFF2-40B4-BE49-F238E27FC236}">
                <a16:creationId xmlns:a16="http://schemas.microsoft.com/office/drawing/2014/main" id="{A68E5F0B-3C83-FD65-806A-5D4B63BDF7E7}"/>
              </a:ext>
            </a:extLst>
          </p:cNvPr>
          <p:cNvPicPr>
            <a:picLocks noChangeAspect="1"/>
          </p:cNvPicPr>
          <p:nvPr/>
        </p:nvPicPr>
        <p:blipFill>
          <a:blip r:embed="rId2"/>
          <a:stretch>
            <a:fillRect/>
          </a:stretch>
        </p:blipFill>
        <p:spPr>
          <a:xfrm>
            <a:off x="10723146" y="144857"/>
            <a:ext cx="961903" cy="940528"/>
          </a:xfrm>
          <a:prstGeom prst="rect">
            <a:avLst/>
          </a:prstGeom>
        </p:spPr>
      </p:pic>
    </p:spTree>
    <p:extLst>
      <p:ext uri="{BB962C8B-B14F-4D97-AF65-F5344CB8AC3E}">
        <p14:creationId xmlns:p14="http://schemas.microsoft.com/office/powerpoint/2010/main" val="280570876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385041457"/>
              </p:ext>
            </p:extLst>
          </p:nvPr>
        </p:nvGraphicFramePr>
        <p:xfrm>
          <a:off x="1019174" y="819844"/>
          <a:ext cx="9636014" cy="5847648"/>
        </p:xfrm>
        <a:graphic>
          <a:graphicData uri="http://schemas.openxmlformats.org/drawingml/2006/table">
            <a:tbl>
              <a:tblPr/>
              <a:tblGrid>
                <a:gridCol w="4115511">
                  <a:extLst>
                    <a:ext uri="{9D8B030D-6E8A-4147-A177-3AD203B41FA5}">
                      <a16:colId xmlns:a16="http://schemas.microsoft.com/office/drawing/2014/main" val="20000"/>
                    </a:ext>
                  </a:extLst>
                </a:gridCol>
                <a:gridCol w="1156322">
                  <a:extLst>
                    <a:ext uri="{9D8B030D-6E8A-4147-A177-3AD203B41FA5}">
                      <a16:colId xmlns:a16="http://schemas.microsoft.com/office/drawing/2014/main" val="20001"/>
                    </a:ext>
                  </a:extLst>
                </a:gridCol>
                <a:gridCol w="1119021">
                  <a:extLst>
                    <a:ext uri="{9D8B030D-6E8A-4147-A177-3AD203B41FA5}">
                      <a16:colId xmlns:a16="http://schemas.microsoft.com/office/drawing/2014/main" val="20002"/>
                    </a:ext>
                  </a:extLst>
                </a:gridCol>
                <a:gridCol w="1069286">
                  <a:extLst>
                    <a:ext uri="{9D8B030D-6E8A-4147-A177-3AD203B41FA5}">
                      <a16:colId xmlns:a16="http://schemas.microsoft.com/office/drawing/2014/main" val="20003"/>
                    </a:ext>
                  </a:extLst>
                </a:gridCol>
                <a:gridCol w="1069286">
                  <a:extLst>
                    <a:ext uri="{9D8B030D-6E8A-4147-A177-3AD203B41FA5}">
                      <a16:colId xmlns:a16="http://schemas.microsoft.com/office/drawing/2014/main" val="20004"/>
                    </a:ext>
                  </a:extLst>
                </a:gridCol>
                <a:gridCol w="1106588">
                  <a:extLst>
                    <a:ext uri="{9D8B030D-6E8A-4147-A177-3AD203B41FA5}">
                      <a16:colId xmlns:a16="http://schemas.microsoft.com/office/drawing/2014/main" val="20005"/>
                    </a:ext>
                  </a:extLst>
                </a:gridCol>
              </a:tblGrid>
              <a:tr h="475455">
                <a:tc gridSpan="6">
                  <a:txBody>
                    <a:bodyPr/>
                    <a:lstStyle/>
                    <a:p>
                      <a:pPr algn="ctr" rtl="0" fontAlgn="ctr"/>
                      <a:r>
                        <a:rPr lang="fr-FR" sz="700" b="1" i="0" u="none" strike="noStrike" dirty="0">
                          <a:effectLst/>
                          <a:latin typeface="Arial" panose="020B0604020202020204" pitchFamily="34" charset="0"/>
                        </a:rPr>
                        <a:t>ANNEXE 3 : Compte de gestion pour opération courantes de l'exercice clos et réalisé ( N )  du ……… au ……...</a:t>
                      </a: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Et budget prévisionnel de l'exercice ( N+2 )  du ……... au ………..</a:t>
                      </a:r>
                    </a:p>
                  </a:txBody>
                  <a:tcPr marL="5352" marR="5352" marT="53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70746">
                <a:tc gridSpan="6">
                  <a:txBody>
                    <a:bodyPr/>
                    <a:lstStyle/>
                    <a:p>
                      <a:pPr algn="ctr" rtl="0" fontAlgn="ctr"/>
                      <a:r>
                        <a:rPr lang="fr-FR" sz="600" b="1" i="0" u="none" strike="noStrike">
                          <a:effectLst/>
                          <a:latin typeface="Arial" panose="020B0604020202020204" pitchFamily="34" charset="0"/>
                        </a:rPr>
                        <a:t>CHARGES POUR OPERATIONS COURANTES</a:t>
                      </a:r>
                    </a:p>
                  </a:txBody>
                  <a:tcPr marL="5352" marR="5352" marT="53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799030">
                <a:tc>
                  <a:txBody>
                    <a:bodyPr/>
                    <a:lstStyle/>
                    <a:p>
                      <a:pPr algn="l" fontAlgn="ctr"/>
                      <a:r>
                        <a:rPr lang="fr-FR" sz="600" b="0" i="0" u="none" strike="noStrike">
                          <a:effectLst/>
                          <a:latin typeface="Arial" panose="020B0604020202020204" pitchFamily="34" charset="0"/>
                        </a:rPr>
                        <a:t> </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br>
                        <a:rPr lang="fr-FR" sz="700" b="0" i="0" u="none" strike="noStrike">
                          <a:effectLst/>
                          <a:latin typeface="Arial" panose="020B0604020202020204" pitchFamily="34" charset="0"/>
                        </a:rPr>
                      </a:br>
                      <a:br>
                        <a:rPr lang="fr-FR" sz="700" b="0" i="0" u="none" strike="noStrike">
                          <a:effectLst/>
                          <a:latin typeface="Arial" panose="020B0604020202020204" pitchFamily="34" charset="0"/>
                        </a:rPr>
                      </a:br>
                      <a:r>
                        <a:rPr lang="fr-FR" sz="700" b="0" i="0" u="none" strike="noStrike">
                          <a:effectLst/>
                          <a:latin typeface="Arial" panose="020B0604020202020204" pitchFamily="34" charset="0"/>
                        </a:rPr>
                        <a:t>Ex. précédent </a:t>
                      </a:r>
                      <a:br>
                        <a:rPr lang="fr-FR" sz="700" b="0" i="0" u="none" strike="noStrike">
                          <a:effectLst/>
                          <a:latin typeface="Arial" panose="020B0604020202020204" pitchFamily="34" charset="0"/>
                        </a:rPr>
                      </a:br>
                      <a:r>
                        <a:rPr lang="fr-FR" sz="700" b="0" i="0" u="none" strike="noStrike">
                          <a:effectLst/>
                          <a:latin typeface="Arial" panose="020B0604020202020204" pitchFamily="34" charset="0"/>
                        </a:rPr>
                        <a:t>approuvé</a:t>
                      </a:r>
                      <a:br>
                        <a:rPr lang="fr-FR" sz="700" b="0" i="0" u="none" strike="noStrike">
                          <a:effectLst/>
                          <a:latin typeface="Arial" panose="020B0604020202020204" pitchFamily="34" charset="0"/>
                        </a:rPr>
                      </a:br>
                      <a:endParaRPr lang="fr-FR" sz="700" b="0" i="0" u="none" strike="noStrike">
                        <a:effectLst/>
                        <a:latin typeface="Arial" panose="020B0604020202020204" pitchFamily="34" charset="0"/>
                      </a:endParaRP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effectLst/>
                          <a:latin typeface="Arial" panose="020B0604020202020204" pitchFamily="34" charset="0"/>
                        </a:rPr>
                        <a:t>Exercice clos budget voé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br>
                        <a:rPr lang="fr-FR" sz="700" b="0" i="0" u="none" strike="noStrike" dirty="0">
                          <a:effectLst/>
                          <a:latin typeface="Arial" panose="020B0604020202020204" pitchFamily="34" charset="0"/>
                        </a:rPr>
                      </a:br>
                      <a:br>
                        <a:rPr lang="fr-FR" sz="700" b="0" i="0" u="none" strike="noStrike" dirty="0">
                          <a:effectLst/>
                          <a:latin typeface="Arial" panose="020B0604020202020204" pitchFamily="34" charset="0"/>
                        </a:rPr>
                      </a:br>
                      <a:r>
                        <a:rPr lang="fr-FR" sz="700" b="0" i="0" u="none" strike="noStrike" dirty="0">
                          <a:effectLst/>
                          <a:latin typeface="Arial" panose="020B0604020202020204" pitchFamily="34" charset="0"/>
                        </a:rPr>
                        <a:t>Ex. clos réalisé à </a:t>
                      </a:r>
                      <a:br>
                        <a:rPr lang="fr-FR" sz="700" b="0" i="0" u="none" strike="noStrike" dirty="0">
                          <a:effectLst/>
                          <a:latin typeface="Arial" panose="020B0604020202020204" pitchFamily="34" charset="0"/>
                        </a:rPr>
                      </a:br>
                      <a:r>
                        <a:rPr lang="fr-FR" sz="700" b="0" i="0" u="none" strike="noStrike" dirty="0">
                          <a:effectLst/>
                          <a:latin typeface="Arial" panose="020B0604020202020204" pitchFamily="34" charset="0"/>
                        </a:rPr>
                        <a:t>approuver</a:t>
                      </a:r>
                      <a:br>
                        <a:rPr lang="fr-FR" sz="700" b="0" i="0" u="none" strike="noStrike" dirty="0">
                          <a:effectLst/>
                          <a:latin typeface="Arial" panose="020B0604020202020204" pitchFamily="34" charset="0"/>
                        </a:rPr>
                      </a:br>
                      <a:endParaRPr lang="fr-FR" sz="700" b="0" i="0" u="none" strike="noStrike" dirty="0">
                        <a:effectLst/>
                        <a:latin typeface="Arial" panose="020B0604020202020204" pitchFamily="34" charset="0"/>
                      </a:endParaRP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br>
                        <a:rPr lang="fr-FR" sz="700" b="0" i="0" u="none" strike="noStrike">
                          <a:effectLst/>
                          <a:latin typeface="Arial" panose="020B0604020202020204" pitchFamily="34" charset="0"/>
                        </a:rPr>
                      </a:br>
                      <a:br>
                        <a:rPr lang="fr-FR" sz="700" b="0" i="0" u="none" strike="noStrike">
                          <a:effectLst/>
                          <a:latin typeface="Arial" panose="020B0604020202020204" pitchFamily="34" charset="0"/>
                        </a:rPr>
                      </a:br>
                      <a:r>
                        <a:rPr lang="fr-FR" sz="700" b="0" i="0" u="none" strike="noStrike">
                          <a:effectLst/>
                          <a:latin typeface="Arial" panose="020B0604020202020204" pitchFamily="34" charset="0"/>
                        </a:rPr>
                        <a:t>Buget en cours voté</a:t>
                      </a:r>
                      <a:br>
                        <a:rPr lang="fr-FR" sz="700" b="0" i="0" u="none" strike="noStrike">
                          <a:effectLst/>
                          <a:latin typeface="Arial" panose="020B0604020202020204" pitchFamily="34" charset="0"/>
                        </a:rPr>
                      </a:br>
                      <a:endParaRPr lang="fr-FR" sz="700" b="0" i="0" u="none" strike="noStrike">
                        <a:effectLst/>
                        <a:latin typeface="Arial" panose="020B0604020202020204" pitchFamily="34" charset="0"/>
                      </a:endParaRP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effectLst/>
                          <a:latin typeface="Arial" panose="020B0604020202020204" pitchFamily="34" charset="0"/>
                        </a:rPr>
                        <a:t>Pour le vote du budget</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1125">
                <a:tc>
                  <a:txBody>
                    <a:bodyPr/>
                    <a:lstStyle/>
                    <a:p>
                      <a:pPr algn="l" fontAlgn="ctr"/>
                      <a:r>
                        <a:rPr lang="fr-FR" sz="600" b="0" i="0" u="none" strike="noStrike">
                          <a:effectLst/>
                          <a:latin typeface="Arial" panose="020B0604020202020204" pitchFamily="34" charset="0"/>
                        </a:rPr>
                        <a:t> </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700" b="0" i="0" u="none" strike="noStrike">
                          <a:effectLst/>
                          <a:latin typeface="Arial" panose="020B0604020202020204" pitchFamily="34" charset="0"/>
                        </a:rPr>
                        <a:t>N-1</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dirty="0">
                          <a:effectLst/>
                          <a:latin typeface="Arial" panose="020B0604020202020204" pitchFamily="34" charset="0"/>
                        </a:rPr>
                        <a:t>N</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effectLst/>
                          <a:latin typeface="Arial" panose="020B0604020202020204" pitchFamily="34" charset="0"/>
                        </a:rPr>
                        <a:t>N</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dirty="0">
                          <a:effectLst/>
                          <a:latin typeface="Arial" panose="020B0604020202020204" pitchFamily="34" charset="0"/>
                        </a:rPr>
                        <a:t>N+1</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effectLst/>
                          <a:latin typeface="Arial" panose="020B0604020202020204" pitchFamily="34" charset="0"/>
                        </a:rPr>
                        <a:t>N+2</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6974">
                <a:tc>
                  <a:txBody>
                    <a:bodyPr/>
                    <a:lstStyle/>
                    <a:p>
                      <a:pPr algn="l" rtl="0" fontAlgn="ctr"/>
                      <a:r>
                        <a:rPr lang="fr-FR" sz="700" b="1" i="0" u="none" strike="noStrike">
                          <a:effectLst/>
                          <a:latin typeface="Arial" panose="020B0604020202020204" pitchFamily="34" charset="0"/>
                        </a:rPr>
                        <a:t>1 GENERALES</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EAAAA"/>
                    </a:solidFill>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119418">
                <a:tc>
                  <a:txBody>
                    <a:bodyPr/>
                    <a:lstStyle/>
                    <a:p>
                      <a:pPr algn="l" rtl="0" fontAlgn="ctr"/>
                      <a:r>
                        <a:rPr lang="fr-FR" sz="600" b="0" i="0" u="none" strike="noStrike">
                          <a:effectLst/>
                          <a:latin typeface="Arial" panose="020B0604020202020204" pitchFamily="34" charset="0"/>
                        </a:rPr>
                        <a:t>601000 EAU</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19418">
                <a:tc>
                  <a:txBody>
                    <a:bodyPr/>
                    <a:lstStyle/>
                    <a:p>
                      <a:pPr algn="l" rtl="0" fontAlgn="ctr"/>
                      <a:r>
                        <a:rPr lang="fr-FR" sz="600" b="0" i="0" u="none" strike="noStrike">
                          <a:effectLst/>
                          <a:latin typeface="Arial" panose="020B0604020202020204" pitchFamily="34" charset="0"/>
                        </a:rPr>
                        <a:t>602000 ELECTRICITE</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19418">
                <a:tc>
                  <a:txBody>
                    <a:bodyPr/>
                    <a:lstStyle/>
                    <a:p>
                      <a:pPr algn="l" rtl="0" fontAlgn="ctr"/>
                      <a:r>
                        <a:rPr lang="fr-FR" sz="600" b="0" i="0" u="none" strike="noStrike" dirty="0">
                          <a:effectLst/>
                          <a:latin typeface="Arial" panose="020B0604020202020204" pitchFamily="34" charset="0"/>
                        </a:rPr>
                        <a:t>603000 CHAUFFAGE, ENERGIE ET COMBUSTIBLES</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32232">
                <a:tc>
                  <a:txBody>
                    <a:bodyPr/>
                    <a:lstStyle/>
                    <a:p>
                      <a:pPr algn="l" rtl="0" fontAlgn="ctr"/>
                      <a:r>
                        <a:rPr lang="fr-FR" sz="600" b="0" i="0" u="none" strike="noStrike">
                          <a:effectLst/>
                          <a:latin typeface="Arial" panose="020B0604020202020204" pitchFamily="34" charset="0"/>
                        </a:rPr>
                        <a:t>604000 ACHATS PRODUITS D'ENTRETIEN ET PETITS EQUIPEMENTS</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19418">
                <a:tc>
                  <a:txBody>
                    <a:bodyPr/>
                    <a:lstStyle/>
                    <a:p>
                      <a:pPr algn="l" rtl="0" fontAlgn="ctr"/>
                      <a:r>
                        <a:rPr lang="fr-FR" sz="600" b="0" i="0" u="none" strike="noStrike">
                          <a:effectLst/>
                          <a:latin typeface="Arial" panose="020B0604020202020204" pitchFamily="34" charset="0"/>
                        </a:rPr>
                        <a:t>605000 MATERIEL</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19418">
                <a:tc>
                  <a:txBody>
                    <a:bodyPr/>
                    <a:lstStyle/>
                    <a:p>
                      <a:pPr algn="l" rtl="0" fontAlgn="ctr"/>
                      <a:r>
                        <a:rPr lang="fr-FR" sz="600" b="0" i="0" u="none" strike="noStrike">
                          <a:effectLst/>
                          <a:latin typeface="Arial" panose="020B0604020202020204" pitchFamily="34" charset="0"/>
                        </a:rPr>
                        <a:t>606000 FOURNITURES</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19418">
                <a:tc>
                  <a:txBody>
                    <a:bodyPr/>
                    <a:lstStyle/>
                    <a:p>
                      <a:pPr algn="l" rtl="0" fontAlgn="ctr"/>
                      <a:r>
                        <a:rPr lang="fr-FR" sz="600" b="0" i="0" u="none" strike="noStrike">
                          <a:effectLst/>
                          <a:latin typeface="Arial" panose="020B0604020202020204" pitchFamily="34" charset="0"/>
                        </a:rPr>
                        <a:t>611000 NETTOYAGE DES LOCAUX</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dirty="0">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19418">
                <a:tc>
                  <a:txBody>
                    <a:bodyPr/>
                    <a:lstStyle/>
                    <a:p>
                      <a:pPr algn="l" rtl="0" fontAlgn="ctr"/>
                      <a:r>
                        <a:rPr lang="fr-FR" sz="600" b="0" i="0" u="none" strike="noStrike">
                          <a:effectLst/>
                          <a:latin typeface="Arial" panose="020B0604020202020204" pitchFamily="34" charset="0"/>
                        </a:rPr>
                        <a:t>614000 CONTRATS DE MAINTENANCE</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19418">
                <a:tc>
                  <a:txBody>
                    <a:bodyPr/>
                    <a:lstStyle/>
                    <a:p>
                      <a:pPr algn="l" rtl="0" fontAlgn="ctr"/>
                      <a:r>
                        <a:rPr lang="fr-FR" sz="600" b="0" i="0" u="none" strike="noStrike">
                          <a:effectLst/>
                          <a:latin typeface="Arial" panose="020B0604020202020204" pitchFamily="34" charset="0"/>
                        </a:rPr>
                        <a:t>614003 LIGNE ASCENSEUR</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19418">
                <a:tc>
                  <a:txBody>
                    <a:bodyPr/>
                    <a:lstStyle/>
                    <a:p>
                      <a:pPr algn="l" rtl="0" fontAlgn="ctr"/>
                      <a:r>
                        <a:rPr lang="fr-FR" sz="600" b="0" i="0" u="none" strike="noStrike">
                          <a:effectLst/>
                          <a:latin typeface="Arial" panose="020B0604020202020204" pitchFamily="34" charset="0"/>
                        </a:rPr>
                        <a:t>615000 ENTRETIEN ET PETITES REPARATIONS</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19418">
                <a:tc>
                  <a:txBody>
                    <a:bodyPr/>
                    <a:lstStyle/>
                    <a:p>
                      <a:pPr algn="l" rtl="0" fontAlgn="ctr"/>
                      <a:r>
                        <a:rPr lang="fr-FR" sz="600" b="0" i="0" u="none" strike="noStrike">
                          <a:effectLst/>
                          <a:latin typeface="Arial" panose="020B0604020202020204" pitchFamily="34" charset="0"/>
                        </a:rPr>
                        <a:t>616000 PRIMES D'ASSURANCES</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19418">
                <a:tc>
                  <a:txBody>
                    <a:bodyPr/>
                    <a:lstStyle/>
                    <a:p>
                      <a:pPr algn="l" rtl="0" fontAlgn="ctr"/>
                      <a:r>
                        <a:rPr lang="fr-FR" sz="600" b="0" i="0" u="none" strike="noStrike">
                          <a:effectLst/>
                          <a:latin typeface="Arial" panose="020B0604020202020204" pitchFamily="34" charset="0"/>
                        </a:rPr>
                        <a:t>621100 REMUNERATION DU SYNDIC</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19418">
                <a:tc>
                  <a:txBody>
                    <a:bodyPr/>
                    <a:lstStyle/>
                    <a:p>
                      <a:pPr algn="l" rtl="0" fontAlgn="ctr"/>
                      <a:r>
                        <a:rPr lang="fr-FR" sz="600" b="0" i="0" u="none" strike="noStrike">
                          <a:effectLst/>
                          <a:latin typeface="Arial" panose="020B0604020202020204" pitchFamily="34" charset="0"/>
                        </a:rPr>
                        <a:t>621200 DEBOURS</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119418">
                <a:tc>
                  <a:txBody>
                    <a:bodyPr/>
                    <a:lstStyle/>
                    <a:p>
                      <a:pPr algn="l" rtl="0" fontAlgn="ctr"/>
                      <a:r>
                        <a:rPr lang="fr-FR" sz="600" b="0" i="0" u="none" strike="noStrike">
                          <a:effectLst/>
                          <a:latin typeface="Arial" panose="020B0604020202020204" pitchFamily="34" charset="0"/>
                        </a:rPr>
                        <a:t>621300 FRAIS POSTAUX</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19418">
                <a:tc>
                  <a:txBody>
                    <a:bodyPr/>
                    <a:lstStyle/>
                    <a:p>
                      <a:pPr algn="l" rtl="0" fontAlgn="ctr"/>
                      <a:r>
                        <a:rPr lang="fr-FR" sz="600" b="0" i="0" u="none" strike="noStrike">
                          <a:effectLst/>
                          <a:latin typeface="Arial" panose="020B0604020202020204" pitchFamily="34" charset="0"/>
                        </a:rPr>
                        <a:t>623000 REMUNERATIONS DE TIERS INTERVENANTS</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211315">
                <a:tc>
                  <a:txBody>
                    <a:bodyPr/>
                    <a:lstStyle/>
                    <a:p>
                      <a:pPr algn="l" rtl="0" fontAlgn="ctr"/>
                      <a:r>
                        <a:rPr lang="fr-FR" sz="600" b="1" i="0" u="none" strike="noStrike">
                          <a:effectLst/>
                          <a:latin typeface="Arial" panose="020B0604020202020204" pitchFamily="34" charset="0"/>
                        </a:rPr>
                        <a:t>PRODUITS AFFECTES</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8676">
                <a:tc>
                  <a:txBody>
                    <a:bodyPr/>
                    <a:lstStyle/>
                    <a:p>
                      <a:pPr algn="r" rtl="0" fontAlgn="ctr"/>
                      <a:r>
                        <a:rPr lang="fr-FR" sz="700" b="1" i="0" u="none" strike="noStrike">
                          <a:effectLst/>
                          <a:latin typeface="Arial" panose="020B0604020202020204" pitchFamily="34" charset="0"/>
                        </a:rPr>
                        <a:t>Total net pour la clé : 1 GENERALES</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76974">
                <a:tc>
                  <a:txBody>
                    <a:bodyPr/>
                    <a:lstStyle/>
                    <a:p>
                      <a:pPr algn="l" rtl="0" fontAlgn="ctr"/>
                      <a:r>
                        <a:rPr lang="fr-FR" sz="700" b="1" i="0" u="none" strike="noStrike">
                          <a:effectLst/>
                          <a:latin typeface="Arial" panose="020B0604020202020204" pitchFamily="34" charset="0"/>
                        </a:rPr>
                        <a:t>2 ASCENSEURS</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EAAAA"/>
                    </a:solidFill>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2"/>
                  </a:ext>
                </a:extLst>
              </a:tr>
              <a:tr h="119418">
                <a:tc>
                  <a:txBody>
                    <a:bodyPr/>
                    <a:lstStyle/>
                    <a:p>
                      <a:pPr algn="l" rtl="0" fontAlgn="ctr"/>
                      <a:r>
                        <a:rPr lang="fr-FR" sz="600" b="0" i="0" u="none" strike="noStrike">
                          <a:effectLst/>
                          <a:latin typeface="Arial" panose="020B0604020202020204" pitchFamily="34" charset="0"/>
                        </a:rPr>
                        <a:t>602000 ELECTRICITE</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3"/>
                  </a:ext>
                </a:extLst>
              </a:tr>
              <a:tr h="119418">
                <a:tc>
                  <a:txBody>
                    <a:bodyPr/>
                    <a:lstStyle/>
                    <a:p>
                      <a:pPr algn="l" rtl="0" fontAlgn="ctr"/>
                      <a:r>
                        <a:rPr lang="fr-FR" sz="600" b="0" i="0" u="none" strike="noStrike">
                          <a:effectLst/>
                          <a:latin typeface="Arial" panose="020B0604020202020204" pitchFamily="34" charset="0"/>
                        </a:rPr>
                        <a:t>614002 CONTRAT DE MAINTENANCE ASCENSUR</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4"/>
                  </a:ext>
                </a:extLst>
              </a:tr>
              <a:tr h="119418">
                <a:tc>
                  <a:txBody>
                    <a:bodyPr/>
                    <a:lstStyle/>
                    <a:p>
                      <a:pPr algn="l" rtl="0" fontAlgn="ctr"/>
                      <a:r>
                        <a:rPr lang="fr-FR" sz="600" b="0" i="0" u="none" strike="noStrike">
                          <a:effectLst/>
                          <a:latin typeface="Arial" panose="020B0604020202020204" pitchFamily="34" charset="0"/>
                        </a:rPr>
                        <a:t>614003 LIGNE ASCENSEUR</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5"/>
                  </a:ext>
                </a:extLst>
              </a:tr>
              <a:tr h="119418">
                <a:tc>
                  <a:txBody>
                    <a:bodyPr/>
                    <a:lstStyle/>
                    <a:p>
                      <a:pPr algn="l" rtl="0" fontAlgn="ctr"/>
                      <a:r>
                        <a:rPr lang="fr-FR" sz="600" b="0" i="0" u="none" strike="noStrike">
                          <a:effectLst/>
                          <a:latin typeface="Arial" panose="020B0604020202020204" pitchFamily="34" charset="0"/>
                        </a:rPr>
                        <a:t>615000 ENTRETIEN ET PETITES REPARATIONS</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6"/>
                  </a:ext>
                </a:extLst>
              </a:tr>
              <a:tr h="211315">
                <a:tc>
                  <a:txBody>
                    <a:bodyPr/>
                    <a:lstStyle/>
                    <a:p>
                      <a:pPr algn="l" rtl="0" fontAlgn="ctr"/>
                      <a:r>
                        <a:rPr lang="fr-FR" sz="600" b="1" i="0" u="none" strike="noStrike">
                          <a:effectLst/>
                          <a:latin typeface="Arial" panose="020B0604020202020204" pitchFamily="34" charset="0"/>
                        </a:rPr>
                        <a:t>PRODUITS AFFECTES</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38676">
                <a:tc>
                  <a:txBody>
                    <a:bodyPr/>
                    <a:lstStyle/>
                    <a:p>
                      <a:pPr algn="r" rtl="0" fontAlgn="ctr"/>
                      <a:r>
                        <a:rPr lang="fr-FR" sz="700" b="1" i="0" u="none" strike="noStrike">
                          <a:effectLst/>
                          <a:latin typeface="Arial" panose="020B0604020202020204" pitchFamily="34" charset="0"/>
                        </a:rPr>
                        <a:t>Total net pour la clé : 2 ASCENSEURS </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38676">
                <a:tc>
                  <a:txBody>
                    <a:bodyPr/>
                    <a:lstStyle/>
                    <a:p>
                      <a:pPr algn="r" rtl="0" fontAlgn="ctr"/>
                      <a:r>
                        <a:rPr lang="fr-FR" sz="700" b="1" i="0" u="none" strike="noStrike">
                          <a:effectLst/>
                          <a:latin typeface="Arial" panose="020B0604020202020204" pitchFamily="34" charset="0"/>
                        </a:rPr>
                        <a:t>TOTAL CHARGES NETTES</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38676">
                <a:tc>
                  <a:txBody>
                    <a:bodyPr/>
                    <a:lstStyle/>
                    <a:p>
                      <a:pPr algn="r" rtl="0" fontAlgn="ctr"/>
                      <a:r>
                        <a:rPr lang="fr-FR" sz="700" b="1" i="0" u="none" strike="noStrike">
                          <a:effectLst/>
                          <a:latin typeface="Arial" panose="020B0604020202020204" pitchFamily="34" charset="0"/>
                        </a:rPr>
                        <a:t>PROVISIONS COPROPRIETAIRES</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19418">
                <a:tc rowSpan="3">
                  <a:txBody>
                    <a:bodyPr/>
                    <a:lstStyle/>
                    <a:p>
                      <a:pPr algn="ctr" rtl="0" fontAlgn="ctr"/>
                      <a:r>
                        <a:rPr lang="fr-FR" sz="600" b="1" i="0" u="none" strike="noStrike">
                          <a:effectLst/>
                          <a:latin typeface="Arial" panose="020B0604020202020204" pitchFamily="34" charset="0"/>
                        </a:rPr>
                        <a:t>SOLDE excédent ou insuffisance sur opérations courantes affecté aux copropriétaires</a:t>
                      </a:r>
                    </a:p>
                  </a:txBody>
                  <a:tcPr marL="5352" marR="5352" marT="5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600" b="0" i="0" u="none" strike="noStrike" dirty="0">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31"/>
                  </a:ext>
                </a:extLst>
              </a:tr>
              <a:tr h="119418">
                <a:tc vMerge="1">
                  <a:txBody>
                    <a:bodyPr/>
                    <a:lstStyle/>
                    <a:p>
                      <a:endParaRPr lang="fr-FR"/>
                    </a:p>
                  </a:txBody>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52" marR="5352" marT="53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32"/>
                  </a:ext>
                </a:extLst>
              </a:tr>
              <a:tr h="119418">
                <a:tc vMerge="1">
                  <a:txBody>
                    <a:bodyPr/>
                    <a:lstStyle/>
                    <a:p>
                      <a:endParaRPr lang="fr-FR"/>
                    </a:p>
                  </a:txBody>
                  <a:tcPr/>
                </a:tc>
                <a:tc>
                  <a:txBody>
                    <a:bodyPr/>
                    <a:lstStyle/>
                    <a:p>
                      <a:pPr algn="l" fontAlgn="b"/>
                      <a:r>
                        <a:rPr lang="fr-FR" sz="600" b="0" i="0" u="none" strike="noStrike">
                          <a:effectLst/>
                          <a:latin typeface="Arial" panose="020B0604020202020204" pitchFamily="34" charset="0"/>
                        </a:rPr>
                        <a:t>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600" b="0" i="0" u="none" strike="noStrike">
                          <a:effectLst/>
                          <a:latin typeface="Arial" panose="020B0604020202020204" pitchFamily="34" charset="0"/>
                        </a:rPr>
                        <a:t>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600" b="0" i="0" u="none" strike="noStrike">
                          <a:effectLst/>
                          <a:latin typeface="Arial" panose="020B0604020202020204" pitchFamily="34" charset="0"/>
                        </a:rPr>
                        <a:t>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600" b="0" i="0" u="none" strike="noStrike">
                          <a:effectLst/>
                          <a:latin typeface="Arial" panose="020B0604020202020204" pitchFamily="34" charset="0"/>
                        </a:rPr>
                        <a:t> </a:t>
                      </a:r>
                    </a:p>
                  </a:txBody>
                  <a:tcPr marL="5352" marR="5352" marT="5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600" b="0" i="0" u="none" strike="noStrike" dirty="0">
                          <a:effectLst/>
                          <a:latin typeface="Arial" panose="020B0604020202020204" pitchFamily="34" charset="0"/>
                        </a:rPr>
                        <a:t> </a:t>
                      </a:r>
                    </a:p>
                  </a:txBody>
                  <a:tcPr marL="5352" marR="5352" marT="53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3"/>
                  </a:ext>
                </a:extLst>
              </a:tr>
            </a:tbl>
          </a:graphicData>
        </a:graphic>
      </p:graphicFrame>
      <p:sp>
        <p:nvSpPr>
          <p:cNvPr id="4" name="ZoneTexte 3"/>
          <p:cNvSpPr txBox="1"/>
          <p:nvPr/>
        </p:nvSpPr>
        <p:spPr>
          <a:xfrm>
            <a:off x="-262909" y="296625"/>
            <a:ext cx="12132002" cy="523220"/>
          </a:xfrm>
          <a:prstGeom prst="rect">
            <a:avLst/>
          </a:prstGeom>
          <a:solidFill>
            <a:schemeClr val="accent1">
              <a:lumMod val="20000"/>
              <a:lumOff val="80000"/>
            </a:schemeClr>
          </a:solidFill>
          <a:ln>
            <a:solidFill>
              <a:schemeClr val="tx2"/>
            </a:solidFill>
          </a:ln>
        </p:spPr>
        <p:txBody>
          <a:bodyPr wrap="square">
            <a:spAutoFit/>
          </a:bodyPr>
          <a:lstStyle>
            <a:defPPr>
              <a:defRPr lang="fr-FR"/>
            </a:defPPr>
            <a:lvl1pPr algn="ctr">
              <a:defRPr sz="2800" b="1">
                <a:solidFill>
                  <a:schemeClr val="tx2"/>
                </a:solidFill>
              </a:defRPr>
            </a:lvl1pPr>
          </a:lstStyle>
          <a:p>
            <a:r>
              <a:rPr lang="fr-FR" sz="2700" dirty="0"/>
              <a:t>L’ANNEXE 3 : COMPTE DE GESTION POUR OPERATIONS COURANTES </a:t>
            </a:r>
          </a:p>
        </p:txBody>
      </p:sp>
      <p:pic>
        <p:nvPicPr>
          <p:cNvPr id="2" name="Image 1">
            <a:extLst>
              <a:ext uri="{FF2B5EF4-FFF2-40B4-BE49-F238E27FC236}">
                <a16:creationId xmlns:a16="http://schemas.microsoft.com/office/drawing/2014/main" id="{9C647DEB-CA65-A5C6-7320-55AC32BA7264}"/>
              </a:ext>
            </a:extLst>
          </p:cNvPr>
          <p:cNvPicPr>
            <a:picLocks noChangeAspect="1"/>
          </p:cNvPicPr>
          <p:nvPr/>
        </p:nvPicPr>
        <p:blipFill>
          <a:blip r:embed="rId2"/>
          <a:stretch>
            <a:fillRect/>
          </a:stretch>
        </p:blipFill>
        <p:spPr>
          <a:xfrm>
            <a:off x="139647" y="6115616"/>
            <a:ext cx="759256" cy="742384"/>
          </a:xfrm>
          <a:prstGeom prst="rect">
            <a:avLst/>
          </a:prstGeom>
        </p:spPr>
      </p:pic>
    </p:spTree>
    <p:extLst>
      <p:ext uri="{BB962C8B-B14F-4D97-AF65-F5344CB8AC3E}">
        <p14:creationId xmlns:p14="http://schemas.microsoft.com/office/powerpoint/2010/main" val="350353275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68524380"/>
              </p:ext>
            </p:extLst>
          </p:nvPr>
        </p:nvGraphicFramePr>
        <p:xfrm>
          <a:off x="1124092" y="4979128"/>
          <a:ext cx="8229600" cy="762777"/>
        </p:xfrm>
        <a:graphic>
          <a:graphicData uri="http://schemas.openxmlformats.org/drawingml/2006/table">
            <a:tbl>
              <a:tblPr/>
              <a:tblGrid>
                <a:gridCol w="3514836">
                  <a:extLst>
                    <a:ext uri="{9D8B030D-6E8A-4147-A177-3AD203B41FA5}">
                      <a16:colId xmlns:a16="http://schemas.microsoft.com/office/drawing/2014/main" val="20000"/>
                    </a:ext>
                  </a:extLst>
                </a:gridCol>
                <a:gridCol w="987552">
                  <a:extLst>
                    <a:ext uri="{9D8B030D-6E8A-4147-A177-3AD203B41FA5}">
                      <a16:colId xmlns:a16="http://schemas.microsoft.com/office/drawing/2014/main" val="20001"/>
                    </a:ext>
                  </a:extLst>
                </a:gridCol>
                <a:gridCol w="955695">
                  <a:extLst>
                    <a:ext uri="{9D8B030D-6E8A-4147-A177-3AD203B41FA5}">
                      <a16:colId xmlns:a16="http://schemas.microsoft.com/office/drawing/2014/main" val="20002"/>
                    </a:ext>
                  </a:extLst>
                </a:gridCol>
                <a:gridCol w="913220">
                  <a:extLst>
                    <a:ext uri="{9D8B030D-6E8A-4147-A177-3AD203B41FA5}">
                      <a16:colId xmlns:a16="http://schemas.microsoft.com/office/drawing/2014/main" val="20003"/>
                    </a:ext>
                  </a:extLst>
                </a:gridCol>
                <a:gridCol w="913220">
                  <a:extLst>
                    <a:ext uri="{9D8B030D-6E8A-4147-A177-3AD203B41FA5}">
                      <a16:colId xmlns:a16="http://schemas.microsoft.com/office/drawing/2014/main" val="20004"/>
                    </a:ext>
                  </a:extLst>
                </a:gridCol>
                <a:gridCol w="945077">
                  <a:extLst>
                    <a:ext uri="{9D8B030D-6E8A-4147-A177-3AD203B41FA5}">
                      <a16:colId xmlns:a16="http://schemas.microsoft.com/office/drawing/2014/main" val="20005"/>
                    </a:ext>
                  </a:extLst>
                </a:gridCol>
              </a:tblGrid>
              <a:tr h="181396">
                <a:tc>
                  <a:txBody>
                    <a:bodyPr/>
                    <a:lstStyle/>
                    <a:p>
                      <a:pPr algn="r" rtl="0" fontAlgn="ctr"/>
                      <a:r>
                        <a:rPr lang="fr-FR" sz="1000" b="1" i="0" u="none" strike="noStrike" dirty="0">
                          <a:effectLst/>
                          <a:latin typeface="Arial" panose="020B0604020202020204" pitchFamily="34" charset="0"/>
                        </a:rPr>
                        <a:t>TOTAL CHARGES NETTES</a:t>
                      </a:r>
                    </a:p>
                  </a:txBody>
                  <a:tcPr marL="7964" marR="7964" marT="79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800" b="0" i="0" u="none" strike="noStrike">
                          <a:effectLst/>
                          <a:latin typeface="Arial" panose="020B0604020202020204" pitchFamily="34" charset="0"/>
                        </a:rPr>
                        <a:t> </a:t>
                      </a:r>
                    </a:p>
                  </a:txBody>
                  <a:tcPr marL="7964" marR="7964" marT="7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800" b="0" i="0" u="none" strike="noStrike">
                          <a:effectLst/>
                          <a:latin typeface="Arial" panose="020B0604020202020204" pitchFamily="34" charset="0"/>
                        </a:rPr>
                        <a:t> </a:t>
                      </a:r>
                    </a:p>
                  </a:txBody>
                  <a:tcPr marL="7964" marR="7964" marT="7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800" b="0" i="0" u="none" strike="noStrike">
                          <a:effectLst/>
                          <a:latin typeface="Arial" panose="020B0604020202020204" pitchFamily="34" charset="0"/>
                        </a:rPr>
                        <a:t> </a:t>
                      </a:r>
                    </a:p>
                  </a:txBody>
                  <a:tcPr marL="7964" marR="7964" marT="7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ctr"/>
                      <a:r>
                        <a:rPr lang="fr-FR" sz="800" b="0" i="0" u="none" strike="noStrike">
                          <a:effectLst/>
                          <a:latin typeface="Arial" panose="020B0604020202020204" pitchFamily="34" charset="0"/>
                        </a:rPr>
                        <a:t> </a:t>
                      </a:r>
                    </a:p>
                  </a:txBody>
                  <a:tcPr marL="7964" marR="7964" marT="7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800" b="0" i="0" u="none" strike="noStrike">
                          <a:effectLst/>
                          <a:latin typeface="Arial" panose="020B0604020202020204" pitchFamily="34" charset="0"/>
                        </a:rPr>
                        <a:t> </a:t>
                      </a:r>
                    </a:p>
                  </a:txBody>
                  <a:tcPr marL="7964" marR="7964" marT="79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7247">
                <a:tc>
                  <a:txBody>
                    <a:bodyPr/>
                    <a:lstStyle/>
                    <a:p>
                      <a:pPr algn="r" rtl="0" fontAlgn="ctr"/>
                      <a:r>
                        <a:rPr lang="fr-FR" sz="1000" b="1" i="0" u="none" strike="noStrike">
                          <a:effectLst/>
                          <a:latin typeface="Arial" panose="020B0604020202020204" pitchFamily="34" charset="0"/>
                        </a:rPr>
                        <a:t>PROVISIONS COPROPRIETAIRES</a:t>
                      </a:r>
                    </a:p>
                  </a:txBody>
                  <a:tcPr marL="7964" marR="7964" marT="79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800" b="0" i="0" u="none" strike="noStrike">
                          <a:effectLst/>
                          <a:latin typeface="Arial" panose="020B0604020202020204" pitchFamily="34" charset="0"/>
                        </a:rPr>
                        <a:t> </a:t>
                      </a:r>
                    </a:p>
                  </a:txBody>
                  <a:tcPr marL="7964" marR="7964" marT="7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Arial" panose="020B0604020202020204" pitchFamily="34" charset="0"/>
                        </a:rPr>
                        <a:t> </a:t>
                      </a:r>
                    </a:p>
                  </a:txBody>
                  <a:tcPr marL="7964" marR="7964" marT="7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800" b="0" i="0" u="none" strike="noStrike" dirty="0">
                          <a:effectLst/>
                          <a:latin typeface="Arial" panose="020B0604020202020204" pitchFamily="34" charset="0"/>
                        </a:rPr>
                        <a:t> </a:t>
                      </a:r>
                    </a:p>
                  </a:txBody>
                  <a:tcPr marL="7964" marR="7964" marT="7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fr-FR" sz="800" b="0" i="0" u="none" strike="noStrike">
                          <a:effectLst/>
                          <a:latin typeface="Arial" panose="020B0604020202020204" pitchFamily="34" charset="0"/>
                        </a:rPr>
                        <a:t> </a:t>
                      </a:r>
                    </a:p>
                  </a:txBody>
                  <a:tcPr marL="7964" marR="7964" marT="7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Arial" panose="020B0604020202020204" pitchFamily="34" charset="0"/>
                        </a:rPr>
                        <a:t> </a:t>
                      </a:r>
                    </a:p>
                  </a:txBody>
                  <a:tcPr marL="7964" marR="7964" marT="79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5390">
                <a:tc rowSpan="3">
                  <a:txBody>
                    <a:bodyPr/>
                    <a:lstStyle/>
                    <a:p>
                      <a:pPr algn="ctr" rtl="0" fontAlgn="ctr"/>
                      <a:r>
                        <a:rPr lang="fr-FR" sz="800" b="1" i="0" u="none" strike="noStrike">
                          <a:effectLst/>
                          <a:latin typeface="Arial" panose="020B0604020202020204" pitchFamily="34" charset="0"/>
                        </a:rPr>
                        <a:t>SOLDE excédent ou insuffisance sur opérations courantes affecté aux copropriétaires</a:t>
                      </a:r>
                    </a:p>
                  </a:txBody>
                  <a:tcPr marL="7964" marR="7964" marT="79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800" b="0" i="0" u="none" strike="noStrike">
                          <a:effectLst/>
                          <a:latin typeface="Arial" panose="020B0604020202020204" pitchFamily="34" charset="0"/>
                        </a:rPr>
                        <a:t> </a:t>
                      </a:r>
                    </a:p>
                  </a:txBody>
                  <a:tcPr marL="7964" marR="7964" marT="7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a:effectLst/>
                          <a:latin typeface="Arial" panose="020B0604020202020204" pitchFamily="34" charset="0"/>
                        </a:rPr>
                        <a:t> </a:t>
                      </a:r>
                    </a:p>
                  </a:txBody>
                  <a:tcPr marL="7964" marR="7964" marT="7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fr-FR" sz="800" b="0" i="0" u="none" strike="noStrike">
                          <a:effectLst/>
                          <a:latin typeface="Arial" panose="020B0604020202020204" pitchFamily="34" charset="0"/>
                        </a:rPr>
                        <a:t> </a:t>
                      </a:r>
                    </a:p>
                  </a:txBody>
                  <a:tcPr marL="7964" marR="7964" marT="7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FF"/>
                    </a:solidFill>
                  </a:tcPr>
                </a:tc>
                <a:tc>
                  <a:txBody>
                    <a:bodyPr/>
                    <a:lstStyle/>
                    <a:p>
                      <a:pPr algn="l" fontAlgn="ctr"/>
                      <a:r>
                        <a:rPr lang="fr-FR" sz="800" b="0" i="0" u="none" strike="noStrike">
                          <a:effectLst/>
                          <a:latin typeface="Arial" panose="020B0604020202020204" pitchFamily="34" charset="0"/>
                        </a:rPr>
                        <a:t> </a:t>
                      </a:r>
                    </a:p>
                  </a:txBody>
                  <a:tcPr marL="7964" marR="7964" marT="7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a:effectLst/>
                          <a:latin typeface="Arial" panose="020B0604020202020204" pitchFamily="34" charset="0"/>
                        </a:rPr>
                        <a:t> </a:t>
                      </a:r>
                    </a:p>
                  </a:txBody>
                  <a:tcPr marL="7964" marR="7964" marT="79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35390">
                <a:tc vMerge="1">
                  <a:txBody>
                    <a:bodyPr/>
                    <a:lstStyle/>
                    <a:p>
                      <a:endParaRPr lang="fr-FR"/>
                    </a:p>
                  </a:txBody>
                  <a:tcPr/>
                </a:tc>
                <a:tc>
                  <a:txBody>
                    <a:bodyPr/>
                    <a:lstStyle/>
                    <a:p>
                      <a:pPr algn="l" fontAlgn="ctr"/>
                      <a:r>
                        <a:rPr lang="fr-FR" sz="800" b="0" i="0" u="none" strike="noStrike">
                          <a:effectLst/>
                          <a:latin typeface="Arial" panose="020B0604020202020204" pitchFamily="34" charset="0"/>
                        </a:rPr>
                        <a:t> </a:t>
                      </a:r>
                    </a:p>
                  </a:txBody>
                  <a:tcPr marL="7964" marR="7964" marT="7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a:effectLst/>
                          <a:latin typeface="Arial" panose="020B0604020202020204" pitchFamily="34" charset="0"/>
                        </a:rPr>
                        <a:t> </a:t>
                      </a:r>
                    </a:p>
                  </a:txBody>
                  <a:tcPr marL="7964" marR="7964" marT="7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a:effectLst/>
                          <a:latin typeface="Arial" panose="020B0604020202020204" pitchFamily="34" charset="0"/>
                        </a:rPr>
                        <a:t> </a:t>
                      </a:r>
                    </a:p>
                  </a:txBody>
                  <a:tcPr marL="7964" marR="7964" marT="7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FF"/>
                    </a:solidFill>
                  </a:tcPr>
                </a:tc>
                <a:tc>
                  <a:txBody>
                    <a:bodyPr/>
                    <a:lstStyle/>
                    <a:p>
                      <a:pPr algn="l" fontAlgn="ctr"/>
                      <a:r>
                        <a:rPr lang="fr-FR" sz="800" b="0" i="0" u="none" strike="noStrike">
                          <a:effectLst/>
                          <a:latin typeface="Arial" panose="020B0604020202020204" pitchFamily="34" charset="0"/>
                        </a:rPr>
                        <a:t> </a:t>
                      </a:r>
                    </a:p>
                  </a:txBody>
                  <a:tcPr marL="7964" marR="7964" marT="79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800" b="0" i="0" u="none" strike="noStrike">
                          <a:effectLst/>
                          <a:latin typeface="Arial" panose="020B0604020202020204" pitchFamily="34" charset="0"/>
                        </a:rPr>
                        <a:t> </a:t>
                      </a:r>
                    </a:p>
                  </a:txBody>
                  <a:tcPr marL="7964" marR="7964" marT="79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43354">
                <a:tc vMerge="1">
                  <a:txBody>
                    <a:bodyPr/>
                    <a:lstStyle/>
                    <a:p>
                      <a:endParaRPr lang="fr-FR"/>
                    </a:p>
                  </a:txBody>
                  <a:tcPr/>
                </a:tc>
                <a:tc>
                  <a:txBody>
                    <a:bodyPr/>
                    <a:lstStyle/>
                    <a:p>
                      <a:pPr algn="l" fontAlgn="b"/>
                      <a:r>
                        <a:rPr lang="fr-FR" sz="800" b="0" i="0" u="none" strike="noStrike">
                          <a:effectLst/>
                          <a:latin typeface="Arial" panose="020B0604020202020204" pitchFamily="34" charset="0"/>
                        </a:rPr>
                        <a:t>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800" b="0" i="0" u="none" strike="noStrike">
                          <a:effectLst/>
                          <a:latin typeface="Arial" panose="020B0604020202020204" pitchFamily="34" charset="0"/>
                        </a:rPr>
                        <a:t>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800" b="0" i="0" u="none" strike="noStrike" dirty="0">
                          <a:effectLst/>
                          <a:latin typeface="Arial" panose="020B0604020202020204" pitchFamily="34" charset="0"/>
                        </a:rPr>
                        <a:t>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FF"/>
                    </a:solidFill>
                  </a:tcPr>
                </a:tc>
                <a:tc>
                  <a:txBody>
                    <a:bodyPr/>
                    <a:lstStyle/>
                    <a:p>
                      <a:pPr algn="l" fontAlgn="b"/>
                      <a:r>
                        <a:rPr lang="fr-FR" sz="800" b="0" i="0" u="none" strike="noStrike" dirty="0">
                          <a:effectLst/>
                          <a:latin typeface="Arial" panose="020B0604020202020204" pitchFamily="34" charset="0"/>
                        </a:rPr>
                        <a:t>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800" b="0" i="0" u="none" strike="noStrike" dirty="0">
                          <a:effectLst/>
                          <a:latin typeface="Arial" panose="020B0604020202020204" pitchFamily="34" charset="0"/>
                        </a:rPr>
                        <a:t> </a:t>
                      </a:r>
                    </a:p>
                  </a:txBody>
                  <a:tcPr marL="7964" marR="7964" marT="796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808090598"/>
              </p:ext>
            </p:extLst>
          </p:nvPr>
        </p:nvGraphicFramePr>
        <p:xfrm>
          <a:off x="5704104" y="99678"/>
          <a:ext cx="5658393" cy="4662450"/>
        </p:xfrm>
        <a:graphic>
          <a:graphicData uri="http://schemas.openxmlformats.org/drawingml/2006/table">
            <a:tbl>
              <a:tblPr/>
              <a:tblGrid>
                <a:gridCol w="2416682">
                  <a:extLst>
                    <a:ext uri="{9D8B030D-6E8A-4147-A177-3AD203B41FA5}">
                      <a16:colId xmlns:a16="http://schemas.microsoft.com/office/drawing/2014/main" val="20000"/>
                    </a:ext>
                  </a:extLst>
                </a:gridCol>
                <a:gridCol w="679008">
                  <a:extLst>
                    <a:ext uri="{9D8B030D-6E8A-4147-A177-3AD203B41FA5}">
                      <a16:colId xmlns:a16="http://schemas.microsoft.com/office/drawing/2014/main" val="20001"/>
                    </a:ext>
                  </a:extLst>
                </a:gridCol>
                <a:gridCol w="657104">
                  <a:extLst>
                    <a:ext uri="{9D8B030D-6E8A-4147-A177-3AD203B41FA5}">
                      <a16:colId xmlns:a16="http://schemas.microsoft.com/office/drawing/2014/main" val="20002"/>
                    </a:ext>
                  </a:extLst>
                </a:gridCol>
                <a:gridCol w="627898">
                  <a:extLst>
                    <a:ext uri="{9D8B030D-6E8A-4147-A177-3AD203B41FA5}">
                      <a16:colId xmlns:a16="http://schemas.microsoft.com/office/drawing/2014/main" val="20003"/>
                    </a:ext>
                  </a:extLst>
                </a:gridCol>
                <a:gridCol w="627898">
                  <a:extLst>
                    <a:ext uri="{9D8B030D-6E8A-4147-A177-3AD203B41FA5}">
                      <a16:colId xmlns:a16="http://schemas.microsoft.com/office/drawing/2014/main" val="20004"/>
                    </a:ext>
                  </a:extLst>
                </a:gridCol>
                <a:gridCol w="649803">
                  <a:extLst>
                    <a:ext uri="{9D8B030D-6E8A-4147-A177-3AD203B41FA5}">
                      <a16:colId xmlns:a16="http://schemas.microsoft.com/office/drawing/2014/main" val="20005"/>
                    </a:ext>
                  </a:extLst>
                </a:gridCol>
              </a:tblGrid>
              <a:tr h="349175">
                <a:tc gridSpan="6">
                  <a:txBody>
                    <a:bodyPr/>
                    <a:lstStyle/>
                    <a:p>
                      <a:pPr algn="ctr" rtl="0" fontAlgn="ctr"/>
                      <a:r>
                        <a:rPr lang="fr-FR" sz="700" b="1" i="0" u="none" strike="noStrike" dirty="0">
                          <a:effectLst/>
                          <a:latin typeface="Arial" panose="020B0604020202020204" pitchFamily="34" charset="0"/>
                        </a:rPr>
                        <a:t>ANNEXE 3 : Compte de gestion pour opération courantes de l'exercice clos et réalisé ( N )  du ……… au ……...</a:t>
                      </a: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Et budget prévisionnel de l'exercice ( N+2 )  du ……... au ………..</a:t>
                      </a:r>
                    </a:p>
                  </a:txBody>
                  <a:tcPr marL="5346" marR="5346" marT="53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51191">
                <a:tc gridSpan="6">
                  <a:txBody>
                    <a:bodyPr/>
                    <a:lstStyle/>
                    <a:p>
                      <a:pPr algn="ctr" rtl="0" fontAlgn="ctr"/>
                      <a:r>
                        <a:rPr lang="fr-FR" sz="600" b="1" i="0" u="none" strike="noStrike" dirty="0">
                          <a:effectLst/>
                          <a:latin typeface="Arial" panose="020B0604020202020204" pitchFamily="34" charset="0"/>
                        </a:rPr>
                        <a:t>CHARGES POUR OPERATIONS COURANTES</a:t>
                      </a:r>
                    </a:p>
                  </a:txBody>
                  <a:tcPr marL="5346" marR="5346" marT="53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692612">
                <a:tc>
                  <a:txBody>
                    <a:bodyPr/>
                    <a:lstStyle/>
                    <a:p>
                      <a:pPr algn="l" fontAlgn="ctr"/>
                      <a:r>
                        <a:rPr lang="fr-FR" sz="600" b="0" i="0" u="none" strike="noStrike" dirty="0">
                          <a:effectLst/>
                          <a:latin typeface="Arial" panose="020B0604020202020204" pitchFamily="34" charset="0"/>
                        </a:rPr>
                        <a:t> </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rtl="0" fontAlgn="ctr"/>
                      <a:br>
                        <a:rPr lang="fr-FR" sz="700" b="0" i="0" u="none" strike="noStrike">
                          <a:effectLst/>
                          <a:latin typeface="Arial" panose="020B0604020202020204" pitchFamily="34" charset="0"/>
                        </a:rPr>
                      </a:br>
                      <a:br>
                        <a:rPr lang="fr-FR" sz="700" b="0" i="0" u="none" strike="noStrike">
                          <a:effectLst/>
                          <a:latin typeface="Arial" panose="020B0604020202020204" pitchFamily="34" charset="0"/>
                        </a:rPr>
                      </a:br>
                      <a:r>
                        <a:rPr lang="fr-FR" sz="700" b="0" i="0" u="none" strike="noStrike">
                          <a:effectLst/>
                          <a:latin typeface="Arial" panose="020B0604020202020204" pitchFamily="34" charset="0"/>
                        </a:rPr>
                        <a:t>Ex. précédent </a:t>
                      </a:r>
                      <a:br>
                        <a:rPr lang="fr-FR" sz="700" b="0" i="0" u="none" strike="noStrike">
                          <a:effectLst/>
                          <a:latin typeface="Arial" panose="020B0604020202020204" pitchFamily="34" charset="0"/>
                        </a:rPr>
                      </a:br>
                      <a:r>
                        <a:rPr lang="fr-FR" sz="700" b="0" i="0" u="none" strike="noStrike">
                          <a:effectLst/>
                          <a:latin typeface="Arial" panose="020B0604020202020204" pitchFamily="34" charset="0"/>
                        </a:rPr>
                        <a:t>approuvé</a:t>
                      </a:r>
                      <a:br>
                        <a:rPr lang="fr-FR" sz="700" b="0" i="0" u="none" strike="noStrike">
                          <a:effectLst/>
                          <a:latin typeface="Arial" panose="020B0604020202020204" pitchFamily="34" charset="0"/>
                        </a:rPr>
                      </a:br>
                      <a:endParaRPr lang="fr-FR" sz="700" b="0" i="0" u="none" strike="noStrike">
                        <a:effectLst/>
                        <a:latin typeface="Arial" panose="020B0604020202020204" pitchFamily="34" charset="0"/>
                      </a:endParaRP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700" b="0" i="0" u="none" strike="noStrike" dirty="0">
                          <a:effectLst/>
                          <a:latin typeface="Arial" panose="020B0604020202020204" pitchFamily="34" charset="0"/>
                        </a:rPr>
                        <a:t>Exercice clos budget </a:t>
                      </a:r>
                      <a:r>
                        <a:rPr lang="fr-FR" sz="700" b="0" i="0" u="none" strike="noStrike" dirty="0" err="1">
                          <a:effectLst/>
                          <a:latin typeface="Arial" panose="020B0604020202020204" pitchFamily="34" charset="0"/>
                        </a:rPr>
                        <a:t>voé</a:t>
                      </a:r>
                      <a:r>
                        <a:rPr lang="fr-FR" sz="700" b="0" i="0" u="none" strike="noStrike" dirty="0">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br>
                        <a:rPr lang="fr-FR" sz="700" b="0" i="0" u="none" strike="noStrike" dirty="0">
                          <a:effectLst/>
                          <a:latin typeface="Arial" panose="020B0604020202020204" pitchFamily="34" charset="0"/>
                        </a:rPr>
                      </a:br>
                      <a:br>
                        <a:rPr lang="fr-FR" sz="700" b="0" i="0" u="none" strike="noStrike" dirty="0">
                          <a:effectLst/>
                          <a:latin typeface="Arial" panose="020B0604020202020204" pitchFamily="34" charset="0"/>
                        </a:rPr>
                      </a:br>
                      <a:r>
                        <a:rPr lang="fr-FR" sz="700" b="0" i="0" u="none" strike="noStrike" dirty="0">
                          <a:effectLst/>
                          <a:latin typeface="Arial" panose="020B0604020202020204" pitchFamily="34" charset="0"/>
                        </a:rPr>
                        <a:t>Ex. clos réalisé à </a:t>
                      </a:r>
                      <a:br>
                        <a:rPr lang="fr-FR" sz="700" b="0" i="0" u="none" strike="noStrike" dirty="0">
                          <a:effectLst/>
                          <a:latin typeface="Arial" panose="020B0604020202020204" pitchFamily="34" charset="0"/>
                        </a:rPr>
                      </a:br>
                      <a:r>
                        <a:rPr lang="fr-FR" sz="700" b="0" i="0" u="none" strike="noStrike" dirty="0">
                          <a:effectLst/>
                          <a:latin typeface="Arial" panose="020B0604020202020204" pitchFamily="34" charset="0"/>
                        </a:rPr>
                        <a:t>approuver</a:t>
                      </a:r>
                      <a:br>
                        <a:rPr lang="fr-FR" sz="700" b="0" i="0" u="none" strike="noStrike" dirty="0">
                          <a:effectLst/>
                          <a:latin typeface="Arial" panose="020B0604020202020204" pitchFamily="34" charset="0"/>
                        </a:rPr>
                      </a:br>
                      <a:endParaRPr lang="fr-FR" sz="700" b="0" i="0" u="none" strike="noStrike" dirty="0">
                        <a:effectLst/>
                        <a:latin typeface="Arial" panose="020B0604020202020204" pitchFamily="34" charset="0"/>
                      </a:endParaRP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br>
                        <a:rPr lang="fr-FR" sz="700" b="0" i="0" u="none" strike="noStrike" dirty="0">
                          <a:effectLst/>
                          <a:latin typeface="Arial" panose="020B0604020202020204" pitchFamily="34" charset="0"/>
                        </a:rPr>
                      </a:br>
                      <a:br>
                        <a:rPr lang="fr-FR" sz="700" b="0" i="0" u="none" strike="noStrike" dirty="0">
                          <a:effectLst/>
                          <a:latin typeface="Arial" panose="020B0604020202020204" pitchFamily="34" charset="0"/>
                        </a:rPr>
                      </a:br>
                      <a:r>
                        <a:rPr lang="fr-FR" sz="700" b="0" i="0" u="none" strike="noStrike" dirty="0" err="1">
                          <a:effectLst/>
                          <a:latin typeface="Arial" panose="020B0604020202020204" pitchFamily="34" charset="0"/>
                        </a:rPr>
                        <a:t>Buget</a:t>
                      </a:r>
                      <a:r>
                        <a:rPr lang="fr-FR" sz="700" b="0" i="0" u="none" strike="noStrike" dirty="0">
                          <a:effectLst/>
                          <a:latin typeface="Arial" panose="020B0604020202020204" pitchFamily="34" charset="0"/>
                        </a:rPr>
                        <a:t> en cours voté</a:t>
                      </a:r>
                      <a:br>
                        <a:rPr lang="fr-FR" sz="700" b="0" i="0" u="none" strike="noStrike" dirty="0">
                          <a:effectLst/>
                          <a:latin typeface="Arial" panose="020B0604020202020204" pitchFamily="34" charset="0"/>
                        </a:rPr>
                      </a:br>
                      <a:endParaRPr lang="fr-FR" sz="700" b="0" i="0" u="none" strike="noStrike" dirty="0">
                        <a:effectLst/>
                        <a:latin typeface="Arial" panose="020B0604020202020204" pitchFamily="34" charset="0"/>
                      </a:endParaRP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700" b="0" i="0" u="none" strike="noStrike" dirty="0">
                          <a:effectLst/>
                          <a:latin typeface="Arial" panose="020B0604020202020204" pitchFamily="34" charset="0"/>
                        </a:rPr>
                        <a:t>Pour le vote du budget</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9065">
                <a:tc>
                  <a:txBody>
                    <a:bodyPr/>
                    <a:lstStyle/>
                    <a:p>
                      <a:pPr algn="l" fontAlgn="ctr"/>
                      <a:r>
                        <a:rPr lang="fr-FR" sz="600" b="0" i="0" u="none" strike="noStrike">
                          <a:effectLst/>
                          <a:latin typeface="Arial" panose="020B0604020202020204" pitchFamily="34" charset="0"/>
                        </a:rPr>
                        <a:t> </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700" b="0" i="0" u="none" strike="noStrike">
                          <a:effectLst/>
                          <a:latin typeface="Arial" panose="020B0604020202020204" pitchFamily="34" charset="0"/>
                        </a:rPr>
                        <a:t>N-1</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effectLst/>
                          <a:latin typeface="Arial" panose="020B0604020202020204" pitchFamily="34" charset="0"/>
                        </a:rPr>
                        <a:t>N</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effectLst/>
                          <a:latin typeface="Arial" panose="020B0604020202020204" pitchFamily="34" charset="0"/>
                        </a:rPr>
                        <a:t>N</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fr-FR" sz="700" b="0" i="0" u="none" strike="noStrike">
                          <a:effectLst/>
                          <a:latin typeface="Arial" panose="020B0604020202020204" pitchFamily="34" charset="0"/>
                        </a:rPr>
                        <a:t>N+1</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effectLst/>
                          <a:latin typeface="Arial" panose="020B0604020202020204" pitchFamily="34" charset="0"/>
                        </a:rPr>
                        <a:t>N+2</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0216">
                <a:tc>
                  <a:txBody>
                    <a:bodyPr/>
                    <a:lstStyle/>
                    <a:p>
                      <a:pPr algn="l" rtl="0" fontAlgn="ctr"/>
                      <a:r>
                        <a:rPr lang="fr-FR" sz="700" b="1" i="0" u="none" strike="noStrike">
                          <a:effectLst/>
                          <a:latin typeface="Arial" panose="020B0604020202020204" pitchFamily="34" charset="0"/>
                        </a:rPr>
                        <a:t>1 GENERALES</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EAAAA"/>
                    </a:solidFill>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103863">
                <a:tc>
                  <a:txBody>
                    <a:bodyPr/>
                    <a:lstStyle/>
                    <a:p>
                      <a:pPr algn="l" rtl="0" fontAlgn="ctr"/>
                      <a:r>
                        <a:rPr lang="fr-FR" sz="600" b="0" i="0" u="none" strike="noStrike">
                          <a:effectLst/>
                          <a:latin typeface="Arial" panose="020B0604020202020204" pitchFamily="34" charset="0"/>
                        </a:rPr>
                        <a:t>601000 EAU</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03863">
                <a:tc>
                  <a:txBody>
                    <a:bodyPr/>
                    <a:lstStyle/>
                    <a:p>
                      <a:pPr algn="l" rtl="0" fontAlgn="ctr"/>
                      <a:r>
                        <a:rPr lang="fr-FR" sz="600" b="0" i="0" u="none" strike="noStrike">
                          <a:effectLst/>
                          <a:latin typeface="Arial" panose="020B0604020202020204" pitchFamily="34" charset="0"/>
                        </a:rPr>
                        <a:t>602000 ELECTRICITE</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03863">
                <a:tc>
                  <a:txBody>
                    <a:bodyPr/>
                    <a:lstStyle/>
                    <a:p>
                      <a:pPr algn="l" rtl="0" fontAlgn="ctr"/>
                      <a:r>
                        <a:rPr lang="fr-FR" sz="600" b="0" i="0" u="none" strike="noStrike">
                          <a:effectLst/>
                          <a:latin typeface="Arial" panose="020B0604020202020204" pitchFamily="34" charset="0"/>
                        </a:rPr>
                        <a:t>603000 CHAUFFAGE, ENERGIE ET COMBUSTIBLES</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01986">
                <a:tc>
                  <a:txBody>
                    <a:bodyPr/>
                    <a:lstStyle/>
                    <a:p>
                      <a:pPr algn="l" rtl="0" fontAlgn="ctr"/>
                      <a:r>
                        <a:rPr lang="fr-FR" sz="600" b="0" i="0" u="none" strike="noStrike">
                          <a:effectLst/>
                          <a:latin typeface="Arial" panose="020B0604020202020204" pitchFamily="34" charset="0"/>
                        </a:rPr>
                        <a:t>604000 ACHATS PRODUITS D'ENTRETIEN ET PETITS EQUIPEMENTS</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03863">
                <a:tc>
                  <a:txBody>
                    <a:bodyPr/>
                    <a:lstStyle/>
                    <a:p>
                      <a:pPr algn="l" rtl="0" fontAlgn="ctr"/>
                      <a:r>
                        <a:rPr lang="fr-FR" sz="600" b="0" i="0" u="none" strike="noStrike">
                          <a:effectLst/>
                          <a:latin typeface="Arial" panose="020B0604020202020204" pitchFamily="34" charset="0"/>
                        </a:rPr>
                        <a:t>605000 MATERIEL</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03863">
                <a:tc>
                  <a:txBody>
                    <a:bodyPr/>
                    <a:lstStyle/>
                    <a:p>
                      <a:pPr algn="l" rtl="0" fontAlgn="ctr"/>
                      <a:r>
                        <a:rPr lang="fr-FR" sz="600" b="0" i="0" u="none" strike="noStrike">
                          <a:effectLst/>
                          <a:latin typeface="Arial" panose="020B0604020202020204" pitchFamily="34" charset="0"/>
                        </a:rPr>
                        <a:t>606000 FOURNITURES</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03863">
                <a:tc>
                  <a:txBody>
                    <a:bodyPr/>
                    <a:lstStyle/>
                    <a:p>
                      <a:pPr algn="l" rtl="0" fontAlgn="ctr"/>
                      <a:r>
                        <a:rPr lang="fr-FR" sz="600" b="0" i="0" u="none" strike="noStrike">
                          <a:effectLst/>
                          <a:latin typeface="Arial" panose="020B0604020202020204" pitchFamily="34" charset="0"/>
                        </a:rPr>
                        <a:t>611000 NETTOYAGE DES LOCAUX</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03863">
                <a:tc>
                  <a:txBody>
                    <a:bodyPr/>
                    <a:lstStyle/>
                    <a:p>
                      <a:pPr algn="l" rtl="0" fontAlgn="ctr"/>
                      <a:r>
                        <a:rPr lang="fr-FR" sz="600" b="0" i="0" u="none" strike="noStrike">
                          <a:effectLst/>
                          <a:latin typeface="Arial" panose="020B0604020202020204" pitchFamily="34" charset="0"/>
                        </a:rPr>
                        <a:t>614000 CONTRATS DE MAINTENANCE</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03863">
                <a:tc>
                  <a:txBody>
                    <a:bodyPr/>
                    <a:lstStyle/>
                    <a:p>
                      <a:pPr algn="l" rtl="0" fontAlgn="ctr"/>
                      <a:r>
                        <a:rPr lang="fr-FR" sz="600" b="0" i="0" u="none" strike="noStrike">
                          <a:effectLst/>
                          <a:latin typeface="Arial" panose="020B0604020202020204" pitchFamily="34" charset="0"/>
                        </a:rPr>
                        <a:t>614003 LIGNE ASCENSEUR</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03863">
                <a:tc>
                  <a:txBody>
                    <a:bodyPr/>
                    <a:lstStyle/>
                    <a:p>
                      <a:pPr algn="l" rtl="0" fontAlgn="ctr"/>
                      <a:r>
                        <a:rPr lang="fr-FR" sz="600" b="0" i="0" u="none" strike="noStrike">
                          <a:effectLst/>
                          <a:latin typeface="Arial" panose="020B0604020202020204" pitchFamily="34" charset="0"/>
                        </a:rPr>
                        <a:t>615000 ENTRETIEN ET PETITES REPARATIONS</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03863">
                <a:tc>
                  <a:txBody>
                    <a:bodyPr/>
                    <a:lstStyle/>
                    <a:p>
                      <a:pPr algn="l" rtl="0" fontAlgn="ctr"/>
                      <a:r>
                        <a:rPr lang="fr-FR" sz="600" b="0" i="0" u="none" strike="noStrike">
                          <a:effectLst/>
                          <a:latin typeface="Arial" panose="020B0604020202020204" pitchFamily="34" charset="0"/>
                        </a:rPr>
                        <a:t>616000 PRIMES D'ASSURANCES</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03863">
                <a:tc>
                  <a:txBody>
                    <a:bodyPr/>
                    <a:lstStyle/>
                    <a:p>
                      <a:pPr algn="l" rtl="0" fontAlgn="ctr"/>
                      <a:r>
                        <a:rPr lang="fr-FR" sz="600" b="0" i="0" u="none" strike="noStrike">
                          <a:effectLst/>
                          <a:latin typeface="Arial" panose="020B0604020202020204" pitchFamily="34" charset="0"/>
                        </a:rPr>
                        <a:t>621100 REMUNERATION DU SYNDIC</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03863">
                <a:tc>
                  <a:txBody>
                    <a:bodyPr/>
                    <a:lstStyle/>
                    <a:p>
                      <a:pPr algn="l" rtl="0" fontAlgn="ctr"/>
                      <a:r>
                        <a:rPr lang="fr-FR" sz="600" b="0" i="0" u="none" strike="noStrike">
                          <a:effectLst/>
                          <a:latin typeface="Arial" panose="020B0604020202020204" pitchFamily="34" charset="0"/>
                        </a:rPr>
                        <a:t>621200 DEBOURS</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103863">
                <a:tc>
                  <a:txBody>
                    <a:bodyPr/>
                    <a:lstStyle/>
                    <a:p>
                      <a:pPr algn="l" rtl="0" fontAlgn="ctr"/>
                      <a:r>
                        <a:rPr lang="fr-FR" sz="600" b="0" i="0" u="none" strike="noStrike">
                          <a:effectLst/>
                          <a:latin typeface="Arial" panose="020B0604020202020204" pitchFamily="34" charset="0"/>
                        </a:rPr>
                        <a:t>621300 FRAIS POSTAUX</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03863">
                <a:tc>
                  <a:txBody>
                    <a:bodyPr/>
                    <a:lstStyle/>
                    <a:p>
                      <a:pPr algn="l" rtl="0" fontAlgn="ctr"/>
                      <a:r>
                        <a:rPr lang="fr-FR" sz="600" b="0" i="0" u="none" strike="noStrike">
                          <a:effectLst/>
                          <a:latin typeface="Arial" panose="020B0604020202020204" pitchFamily="34" charset="0"/>
                        </a:rPr>
                        <a:t>623000 REMUNERATIONS DE TIERS INTERVENANTS</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118001">
                <a:tc>
                  <a:txBody>
                    <a:bodyPr/>
                    <a:lstStyle/>
                    <a:p>
                      <a:pPr algn="l" rtl="0" fontAlgn="ctr"/>
                      <a:r>
                        <a:rPr lang="fr-FR" sz="600" b="1" i="0" u="none" strike="noStrike">
                          <a:effectLst/>
                          <a:latin typeface="Arial" panose="020B0604020202020204" pitchFamily="34" charset="0"/>
                        </a:rPr>
                        <a:t>PRODUITS AFFECTES</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20216">
                <a:tc>
                  <a:txBody>
                    <a:bodyPr/>
                    <a:lstStyle/>
                    <a:p>
                      <a:pPr algn="r" rtl="0" fontAlgn="ctr"/>
                      <a:r>
                        <a:rPr lang="fr-FR" sz="700" b="1" i="0" u="none" strike="noStrike">
                          <a:effectLst/>
                          <a:latin typeface="Arial" panose="020B0604020202020204" pitchFamily="34" charset="0"/>
                        </a:rPr>
                        <a:t>Total net pour la clé : 1 GENERALES</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20216">
                <a:tc>
                  <a:txBody>
                    <a:bodyPr/>
                    <a:lstStyle/>
                    <a:p>
                      <a:pPr algn="l" rtl="0" fontAlgn="ctr"/>
                      <a:r>
                        <a:rPr lang="fr-FR" sz="700" b="1" i="0" u="none" strike="noStrike">
                          <a:effectLst/>
                          <a:latin typeface="Arial" panose="020B0604020202020204" pitchFamily="34" charset="0"/>
                        </a:rPr>
                        <a:t>2 ASCENSEURS</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EAAAA"/>
                    </a:solidFill>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600" b="0" i="0" u="none" strike="noStrike">
                          <a:solidFill>
                            <a:srgbClr val="FF0000"/>
                          </a:solidFill>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2"/>
                  </a:ext>
                </a:extLst>
              </a:tr>
              <a:tr h="103863">
                <a:tc>
                  <a:txBody>
                    <a:bodyPr/>
                    <a:lstStyle/>
                    <a:p>
                      <a:pPr algn="l" rtl="0" fontAlgn="ctr"/>
                      <a:r>
                        <a:rPr lang="fr-FR" sz="600" b="0" i="0" u="none" strike="noStrike">
                          <a:effectLst/>
                          <a:latin typeface="Arial" panose="020B0604020202020204" pitchFamily="34" charset="0"/>
                        </a:rPr>
                        <a:t>602000 ELECTRICITE</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solidFill>
                            <a:srgbClr val="FF0000"/>
                          </a:solidFill>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3"/>
                  </a:ext>
                </a:extLst>
              </a:tr>
              <a:tr h="103863">
                <a:tc>
                  <a:txBody>
                    <a:bodyPr/>
                    <a:lstStyle/>
                    <a:p>
                      <a:pPr algn="l" rtl="0" fontAlgn="ctr"/>
                      <a:r>
                        <a:rPr lang="fr-FR" sz="600" b="0" i="0" u="none" strike="noStrike">
                          <a:effectLst/>
                          <a:latin typeface="Arial" panose="020B0604020202020204" pitchFamily="34" charset="0"/>
                        </a:rPr>
                        <a:t>614002 CONTRAT DE MAINTENANCE ASCENSUR</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solidFill>
                            <a:srgbClr val="FF0000"/>
                          </a:solidFill>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4"/>
                  </a:ext>
                </a:extLst>
              </a:tr>
              <a:tr h="103863">
                <a:tc>
                  <a:txBody>
                    <a:bodyPr/>
                    <a:lstStyle/>
                    <a:p>
                      <a:pPr algn="l" rtl="0" fontAlgn="ctr"/>
                      <a:r>
                        <a:rPr lang="fr-FR" sz="600" b="0" i="0" u="none" strike="noStrike">
                          <a:effectLst/>
                          <a:latin typeface="Arial" panose="020B0604020202020204" pitchFamily="34" charset="0"/>
                        </a:rPr>
                        <a:t>614003 LIGNE ASCENSEUR</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solidFill>
                            <a:srgbClr val="FF0000"/>
                          </a:solidFill>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5"/>
                  </a:ext>
                </a:extLst>
              </a:tr>
              <a:tr h="103863">
                <a:tc>
                  <a:txBody>
                    <a:bodyPr/>
                    <a:lstStyle/>
                    <a:p>
                      <a:pPr algn="l" rtl="0" fontAlgn="ctr"/>
                      <a:r>
                        <a:rPr lang="fr-FR" sz="600" b="0" i="0" u="none" strike="noStrike">
                          <a:effectLst/>
                          <a:latin typeface="Arial" panose="020B0604020202020204" pitchFamily="34" charset="0"/>
                        </a:rPr>
                        <a:t>615000 ENTRETIEN ET PETITES REPARATIONS</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solidFill>
                            <a:srgbClr val="FF0000"/>
                          </a:solidFill>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6"/>
                  </a:ext>
                </a:extLst>
              </a:tr>
              <a:tr h="118001">
                <a:tc>
                  <a:txBody>
                    <a:bodyPr/>
                    <a:lstStyle/>
                    <a:p>
                      <a:pPr algn="l" rtl="0" fontAlgn="ctr"/>
                      <a:r>
                        <a:rPr lang="fr-FR" sz="600" b="1" i="0" u="none" strike="noStrike">
                          <a:effectLst/>
                          <a:latin typeface="Arial" panose="020B0604020202020204" pitchFamily="34" charset="0"/>
                        </a:rPr>
                        <a:t>PRODUITS AFFECTES</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solidFill>
                            <a:srgbClr val="FF0000"/>
                          </a:solidFill>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20216">
                <a:tc>
                  <a:txBody>
                    <a:bodyPr/>
                    <a:lstStyle/>
                    <a:p>
                      <a:pPr algn="r" rtl="0" fontAlgn="ctr"/>
                      <a:r>
                        <a:rPr lang="fr-FR" sz="700" b="1" i="0" u="none" strike="noStrike">
                          <a:effectLst/>
                          <a:latin typeface="Arial" panose="020B0604020202020204" pitchFamily="34" charset="0"/>
                        </a:rPr>
                        <a:t>Total net pour la clé : 2 ASCENSEURS </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600" b="0" i="0" u="none" strike="noStrike">
                          <a:solidFill>
                            <a:srgbClr val="FF0000"/>
                          </a:solidFill>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20216">
                <a:tc>
                  <a:txBody>
                    <a:bodyPr/>
                    <a:lstStyle/>
                    <a:p>
                      <a:pPr algn="r" rtl="0" fontAlgn="ctr"/>
                      <a:r>
                        <a:rPr lang="fr-FR" sz="700" b="1" i="0" u="none" strike="noStrike">
                          <a:effectLst/>
                          <a:latin typeface="Arial" panose="020B0604020202020204" pitchFamily="34" charset="0"/>
                        </a:rPr>
                        <a:t>TOTAL CHARGES NETTES</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20216">
                <a:tc>
                  <a:txBody>
                    <a:bodyPr/>
                    <a:lstStyle/>
                    <a:p>
                      <a:pPr algn="r" rtl="0" fontAlgn="ctr"/>
                      <a:r>
                        <a:rPr lang="fr-FR" sz="700" b="1" i="0" u="none" strike="noStrike">
                          <a:effectLst/>
                          <a:latin typeface="Arial" panose="020B0604020202020204" pitchFamily="34" charset="0"/>
                        </a:rPr>
                        <a:t>PROVISIONS COPROPRIETAIRES</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03863">
                <a:tc rowSpan="3">
                  <a:txBody>
                    <a:bodyPr/>
                    <a:lstStyle/>
                    <a:p>
                      <a:pPr algn="ctr" rtl="0" fontAlgn="ctr"/>
                      <a:r>
                        <a:rPr lang="fr-FR" sz="600" b="1" i="0" u="none" strike="noStrike">
                          <a:effectLst/>
                          <a:latin typeface="Arial" panose="020B0604020202020204" pitchFamily="34" charset="0"/>
                        </a:rPr>
                        <a:t>SOLDE excédent ou insuffisance sur opérations courantes affecté aux copropriétaires</a:t>
                      </a:r>
                    </a:p>
                  </a:txBody>
                  <a:tcPr marL="5346" marR="5346" marT="53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FF"/>
                    </a:solidFill>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31"/>
                  </a:ext>
                </a:extLst>
              </a:tr>
              <a:tr h="103863">
                <a:tc vMerge="1">
                  <a:txBody>
                    <a:bodyPr/>
                    <a:lstStyle/>
                    <a:p>
                      <a:endParaRPr lang="fr-FR"/>
                    </a:p>
                  </a:txBody>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FF"/>
                    </a:solidFill>
                  </a:tcPr>
                </a:tc>
                <a:tc>
                  <a:txBody>
                    <a:bodyPr/>
                    <a:lstStyle/>
                    <a:p>
                      <a:pPr algn="l"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600" b="0" i="0" u="none" strike="noStrike">
                          <a:effectLst/>
                          <a:latin typeface="Arial" panose="020B0604020202020204" pitchFamily="34" charset="0"/>
                        </a:rPr>
                        <a:t> </a:t>
                      </a:r>
                    </a:p>
                  </a:txBody>
                  <a:tcPr marL="5346" marR="5346" marT="53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32"/>
                  </a:ext>
                </a:extLst>
              </a:tr>
              <a:tr h="103863">
                <a:tc vMerge="1">
                  <a:txBody>
                    <a:bodyPr/>
                    <a:lstStyle/>
                    <a:p>
                      <a:endParaRPr lang="fr-FR"/>
                    </a:p>
                  </a:txBody>
                  <a:tcPr/>
                </a:tc>
                <a:tc>
                  <a:txBody>
                    <a:bodyPr/>
                    <a:lstStyle/>
                    <a:p>
                      <a:pPr algn="l" fontAlgn="b"/>
                      <a:r>
                        <a:rPr lang="fr-FR" sz="600" b="0" i="0" u="none" strike="noStrike">
                          <a:effectLst/>
                          <a:latin typeface="Arial" panose="020B0604020202020204" pitchFamily="34" charset="0"/>
                        </a:rPr>
                        <a:t> </a:t>
                      </a:r>
                    </a:p>
                  </a:txBody>
                  <a:tcPr marL="5346" marR="5346" marT="5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600" b="0" i="0" u="none" strike="noStrike">
                          <a:effectLst/>
                          <a:latin typeface="Arial" panose="020B0604020202020204" pitchFamily="34" charset="0"/>
                        </a:rPr>
                        <a:t> </a:t>
                      </a:r>
                    </a:p>
                  </a:txBody>
                  <a:tcPr marL="5346" marR="5346" marT="5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600" b="0" i="0" u="none" strike="noStrike">
                          <a:effectLst/>
                          <a:latin typeface="Arial" panose="020B0604020202020204" pitchFamily="34" charset="0"/>
                        </a:rPr>
                        <a:t> </a:t>
                      </a:r>
                    </a:p>
                  </a:txBody>
                  <a:tcPr marL="5346" marR="5346" marT="5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FF"/>
                    </a:solidFill>
                  </a:tcPr>
                </a:tc>
                <a:tc>
                  <a:txBody>
                    <a:bodyPr/>
                    <a:lstStyle/>
                    <a:p>
                      <a:pPr algn="l" fontAlgn="b"/>
                      <a:r>
                        <a:rPr lang="fr-FR" sz="600" b="0" i="0" u="none" strike="noStrike">
                          <a:effectLst/>
                          <a:latin typeface="Arial" panose="020B0604020202020204" pitchFamily="34" charset="0"/>
                        </a:rPr>
                        <a:t> </a:t>
                      </a:r>
                    </a:p>
                  </a:txBody>
                  <a:tcPr marL="5346" marR="5346" marT="5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600" b="0" i="0" u="none" strike="noStrike" dirty="0">
                          <a:effectLst/>
                          <a:latin typeface="Arial" panose="020B0604020202020204" pitchFamily="34" charset="0"/>
                        </a:rPr>
                        <a:t> </a:t>
                      </a:r>
                    </a:p>
                  </a:txBody>
                  <a:tcPr marL="5346" marR="5346" marT="53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3"/>
                  </a:ext>
                </a:extLst>
              </a:tr>
            </a:tbl>
          </a:graphicData>
        </a:graphic>
      </p:graphicFrame>
      <p:sp>
        <p:nvSpPr>
          <p:cNvPr id="6" name="ZoneTexte 5"/>
          <p:cNvSpPr txBox="1"/>
          <p:nvPr/>
        </p:nvSpPr>
        <p:spPr>
          <a:xfrm>
            <a:off x="119576" y="26097"/>
            <a:ext cx="5013739" cy="1292662"/>
          </a:xfrm>
          <a:prstGeom prst="rect">
            <a:avLst/>
          </a:prstGeom>
          <a:solidFill>
            <a:schemeClr val="accent1">
              <a:lumMod val="20000"/>
              <a:lumOff val="80000"/>
            </a:schemeClr>
          </a:solidFill>
          <a:ln>
            <a:solidFill>
              <a:schemeClr val="tx2"/>
            </a:solidFill>
          </a:ln>
        </p:spPr>
        <p:txBody>
          <a:bodyPr wrap="square">
            <a:spAutoFit/>
          </a:bodyPr>
          <a:lstStyle>
            <a:defPPr>
              <a:defRPr lang="fr-FR"/>
            </a:defPPr>
            <a:lvl1pPr algn="ctr">
              <a:defRPr sz="2800" b="1">
                <a:solidFill>
                  <a:schemeClr val="tx2"/>
                </a:solidFill>
              </a:defRPr>
            </a:lvl1pPr>
          </a:lstStyle>
          <a:p>
            <a:r>
              <a:rPr lang="fr-FR" sz="2600" dirty="0"/>
              <a:t>L’ANNEXE 3 : COMPTE DE GESTION POUR OPÉRATIONS COURANTES </a:t>
            </a:r>
          </a:p>
        </p:txBody>
      </p:sp>
      <p:sp>
        <p:nvSpPr>
          <p:cNvPr id="7" name="Rectangle à coins arrondis 6"/>
          <p:cNvSpPr/>
          <p:nvPr/>
        </p:nvSpPr>
        <p:spPr>
          <a:xfrm>
            <a:off x="1124092" y="1617858"/>
            <a:ext cx="3168352" cy="2745912"/>
          </a:xfrm>
          <a:prstGeom prst="roundRect">
            <a:avLst/>
          </a:prstGeom>
          <a:solidFill>
            <a:sysClr val="window" lastClr="FFFFFF"/>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200" b="1" dirty="0">
                <a:solidFill>
                  <a:schemeClr val="tx1"/>
                </a:solidFill>
              </a:rPr>
              <a:t>CLÉS DE REPARTITION :  Les clés de répartions servent à répartir les charges entre les copropriétaires compte tenu des pourcentages (millièmes) dont chacun est redevable dans la clé concernée. Ces charges peuvent concerner l'ensemble des copropriétaires (charges communes générales) ou certains d'entre eux (charges ascenseurs). Vous retrouverez ces  clés de répartitions dans votre règlement de copropriété.</a:t>
            </a:r>
          </a:p>
        </p:txBody>
      </p:sp>
      <p:cxnSp>
        <p:nvCxnSpPr>
          <p:cNvPr id="3" name="Connecteur droit avec flèche 2"/>
          <p:cNvCxnSpPr>
            <a:cxnSpLocks/>
          </p:cNvCxnSpPr>
          <p:nvPr/>
        </p:nvCxnSpPr>
        <p:spPr>
          <a:xfrm flipH="1">
            <a:off x="4292444" y="1648301"/>
            <a:ext cx="1336293" cy="936512"/>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a:cxnSpLocks/>
          </p:cNvCxnSpPr>
          <p:nvPr/>
        </p:nvCxnSpPr>
        <p:spPr>
          <a:xfrm flipH="1" flipV="1">
            <a:off x="4292444" y="3035643"/>
            <a:ext cx="1411660" cy="75912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à coins arrondis 9"/>
          <p:cNvSpPr/>
          <p:nvPr/>
        </p:nvSpPr>
        <p:spPr>
          <a:xfrm>
            <a:off x="1964601" y="6106631"/>
            <a:ext cx="6717671" cy="605428"/>
          </a:xfrm>
          <a:prstGeom prst="roundRect">
            <a:avLst/>
          </a:prstGeom>
          <a:solidFill>
            <a:sysClr val="window" lastClr="FFFFFF"/>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200" dirty="0">
                <a:solidFill>
                  <a:schemeClr val="tx1"/>
                </a:solidFill>
              </a:rPr>
              <a:t>Solde excédentaire ou déficit constaté sur l'exercice : provisions appelées  moins charges. Ce déficit ou cet excédent doit être identique au déficit, ou excédent de l'annexe 2 partie haute  </a:t>
            </a:r>
          </a:p>
        </p:txBody>
      </p:sp>
      <p:cxnSp>
        <p:nvCxnSpPr>
          <p:cNvPr id="12" name="Connecteur droit avec flèche 11"/>
          <p:cNvCxnSpPr>
            <a:cxnSpLocks/>
          </p:cNvCxnSpPr>
          <p:nvPr/>
        </p:nvCxnSpPr>
        <p:spPr>
          <a:xfrm flipH="1">
            <a:off x="6663350" y="5741905"/>
            <a:ext cx="344032" cy="36472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71BECDD1-58E1-430C-50E1-C30EA40D7DEE}"/>
              </a:ext>
            </a:extLst>
          </p:cNvPr>
          <p:cNvPicPr>
            <a:picLocks noChangeAspect="1"/>
          </p:cNvPicPr>
          <p:nvPr/>
        </p:nvPicPr>
        <p:blipFill>
          <a:blip r:embed="rId2"/>
          <a:stretch>
            <a:fillRect/>
          </a:stretch>
        </p:blipFill>
        <p:spPr>
          <a:xfrm>
            <a:off x="221128" y="6115616"/>
            <a:ext cx="759256" cy="742384"/>
          </a:xfrm>
          <a:prstGeom prst="rect">
            <a:avLst/>
          </a:prstGeom>
        </p:spPr>
      </p:pic>
    </p:spTree>
    <p:extLst>
      <p:ext uri="{BB962C8B-B14F-4D97-AF65-F5344CB8AC3E}">
        <p14:creationId xmlns:p14="http://schemas.microsoft.com/office/powerpoint/2010/main" val="2204834924"/>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6378" y="246699"/>
            <a:ext cx="8579296" cy="830997"/>
          </a:xfrm>
          <a:solidFill>
            <a:schemeClr val="accent1">
              <a:lumMod val="20000"/>
              <a:lumOff val="80000"/>
            </a:schemeClr>
          </a:solidFill>
          <a:ln>
            <a:solidFill>
              <a:schemeClr val="tx2"/>
            </a:solidFill>
          </a:ln>
        </p:spPr>
        <p:txBody>
          <a:bodyPr vert="horz" wrap="square" lIns="91440" tIns="45720" rIns="91440" bIns="45720" rtlCol="0" anchor="ctr">
            <a:spAutoFit/>
          </a:bodyPr>
          <a:lstStyle/>
          <a:p>
            <a:r>
              <a:rPr lang="fr-FR" sz="2400" b="1" dirty="0">
                <a:latin typeface="+mn-lt"/>
                <a:ea typeface="+mn-ea"/>
                <a:cs typeface="+mn-cs"/>
              </a:rPr>
              <a:t>RÉCAPITULATIF DES POINTS DE CONTRÔLE DE L’ANNEXE 3</a:t>
            </a:r>
          </a:p>
        </p:txBody>
      </p:sp>
      <p:sp>
        <p:nvSpPr>
          <p:cNvPr id="5" name="Espace réservé du contenu 2"/>
          <p:cNvSpPr txBox="1">
            <a:spLocks noGrp="1"/>
          </p:cNvSpPr>
          <p:nvPr>
            <p:ph idx="1"/>
          </p:nvPr>
        </p:nvSpPr>
        <p:spPr>
          <a:xfrm>
            <a:off x="1456377" y="1343706"/>
            <a:ext cx="8692557" cy="5112568"/>
          </a:xfrm>
          <a:prstGeom prst="rect">
            <a:avLst/>
          </a:prstGeom>
          <a:solidFill>
            <a:schemeClr val="accent1">
              <a:lumMod val="20000"/>
              <a:lumOff val="80000"/>
            </a:schemeClr>
          </a:solidFill>
        </p:spPr>
        <p:txBody>
          <a:bodyPr vert="horz" lIns="91440" tIns="45720" rIns="91440" bIns="45720" rtlCol="0">
            <a:normAutofit lnSpcReduction="10000"/>
          </a:bodyPr>
          <a:lstStyle/>
          <a:p>
            <a:pPr marL="0" indent="0">
              <a:lnSpc>
                <a:spcPct val="90000"/>
              </a:lnSpc>
              <a:spcBef>
                <a:spcPts val="1000"/>
              </a:spcBef>
              <a:buSzPct val="100000"/>
            </a:pPr>
            <a:endParaRPr lang="fr-FR" sz="2800" b="1" u="sng" dirty="0">
              <a:solidFill>
                <a:srgbClr val="4472C4"/>
              </a:solidFill>
            </a:endParaRPr>
          </a:p>
          <a:p>
            <a:pPr>
              <a:lnSpc>
                <a:spcPct val="90000"/>
              </a:lnSpc>
              <a:spcBef>
                <a:spcPts val="1000"/>
              </a:spcBef>
              <a:buSzPct val="100000"/>
              <a:buFont typeface="Wingdings" panose="05000000000000000000" pitchFamily="2" charset="2"/>
              <a:buChar char="Ø"/>
            </a:pPr>
            <a:r>
              <a:rPr lang="fr-FR" sz="2800" b="1" dirty="0">
                <a:solidFill>
                  <a:srgbClr val="4472C4"/>
                </a:solidFill>
              </a:rPr>
              <a:t>Cette annexe 3, est dédiée uniquement aux charges courantes   </a:t>
            </a:r>
          </a:p>
          <a:p>
            <a:pPr>
              <a:lnSpc>
                <a:spcPct val="90000"/>
              </a:lnSpc>
              <a:spcBef>
                <a:spcPts val="1000"/>
              </a:spcBef>
              <a:buSzPct val="100000"/>
              <a:buFont typeface="Wingdings" panose="05000000000000000000" pitchFamily="2" charset="2"/>
              <a:buChar char="Ø"/>
            </a:pPr>
            <a:r>
              <a:rPr lang="fr-FR" sz="2800" b="1" dirty="0">
                <a:solidFill>
                  <a:srgbClr val="4472C4"/>
                </a:solidFill>
              </a:rPr>
              <a:t> Vérifier si le budget appelé et bien celui qui a été voté ;</a:t>
            </a:r>
          </a:p>
          <a:p>
            <a:pPr>
              <a:lnSpc>
                <a:spcPct val="90000"/>
              </a:lnSpc>
              <a:spcBef>
                <a:spcPts val="1000"/>
              </a:spcBef>
              <a:buSzPct val="100000"/>
              <a:buFont typeface="Wingdings" panose="05000000000000000000" pitchFamily="2" charset="2"/>
              <a:buChar char="Ø"/>
            </a:pPr>
            <a:r>
              <a:rPr lang="fr-FR" sz="2800" b="1" dirty="0">
                <a:solidFill>
                  <a:srgbClr val="4472C4"/>
                </a:solidFill>
              </a:rPr>
              <a:t> Comparer le budget voté par clé de répartition avec l’exercice réalisé ; </a:t>
            </a:r>
          </a:p>
          <a:p>
            <a:pPr>
              <a:lnSpc>
                <a:spcPct val="90000"/>
              </a:lnSpc>
              <a:spcBef>
                <a:spcPts val="1000"/>
              </a:spcBef>
              <a:buSzPct val="100000"/>
              <a:buFont typeface="Wingdings" panose="05000000000000000000" pitchFamily="2" charset="2"/>
              <a:buChar char="Ø"/>
            </a:pPr>
            <a:r>
              <a:rPr lang="fr-FR" sz="2800" b="1" dirty="0">
                <a:solidFill>
                  <a:srgbClr val="4472C4"/>
                </a:solidFill>
              </a:rPr>
              <a:t> Vérifier si votre exercice est déficitaire ou excédentaire, et si il est identique à celui de l’annexe 2 ;</a:t>
            </a:r>
          </a:p>
          <a:p>
            <a:pPr>
              <a:lnSpc>
                <a:spcPct val="90000"/>
              </a:lnSpc>
              <a:spcBef>
                <a:spcPts val="1000"/>
              </a:spcBef>
              <a:buSzPct val="100000"/>
              <a:buFont typeface="Wingdings" panose="05000000000000000000" pitchFamily="2" charset="2"/>
              <a:buChar char="Ø"/>
            </a:pPr>
            <a:r>
              <a:rPr lang="fr-FR" sz="2800" b="1" dirty="0">
                <a:solidFill>
                  <a:srgbClr val="4472C4"/>
                </a:solidFill>
              </a:rPr>
              <a:t> Vérifier si les produits affectés se trouvent dans la bonne clé de répartition. </a:t>
            </a:r>
          </a:p>
        </p:txBody>
      </p:sp>
      <p:pic>
        <p:nvPicPr>
          <p:cNvPr id="3" name="Image 2">
            <a:extLst>
              <a:ext uri="{FF2B5EF4-FFF2-40B4-BE49-F238E27FC236}">
                <a16:creationId xmlns:a16="http://schemas.microsoft.com/office/drawing/2014/main" id="{17D801B4-641F-D52F-6794-BD960071A3E6}"/>
              </a:ext>
            </a:extLst>
          </p:cNvPr>
          <p:cNvPicPr>
            <a:picLocks noChangeAspect="1"/>
          </p:cNvPicPr>
          <p:nvPr/>
        </p:nvPicPr>
        <p:blipFill>
          <a:blip r:embed="rId2"/>
          <a:stretch>
            <a:fillRect/>
          </a:stretch>
        </p:blipFill>
        <p:spPr>
          <a:xfrm>
            <a:off x="175861" y="6085082"/>
            <a:ext cx="759256" cy="742384"/>
          </a:xfrm>
          <a:prstGeom prst="rect">
            <a:avLst/>
          </a:prstGeom>
        </p:spPr>
      </p:pic>
    </p:spTree>
    <p:extLst>
      <p:ext uri="{BB962C8B-B14F-4D97-AF65-F5344CB8AC3E}">
        <p14:creationId xmlns:p14="http://schemas.microsoft.com/office/powerpoint/2010/main" val="116736188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9423" y="142112"/>
            <a:ext cx="9909066" cy="1224136"/>
          </a:xfrm>
          <a:ln>
            <a:solidFill>
              <a:schemeClr val="accent1"/>
            </a:solidFill>
          </a:ln>
        </p:spPr>
        <p:txBody>
          <a:bodyPr>
            <a:normAutofit/>
          </a:bodyPr>
          <a:lstStyle/>
          <a:p>
            <a:pPr>
              <a:defRPr/>
            </a:pPr>
            <a:br>
              <a:rPr lang="fr-FR" sz="3100" b="1" dirty="0"/>
            </a:br>
            <a:endParaRPr lang="fr-FR" sz="2200" dirty="0"/>
          </a:p>
        </p:txBody>
      </p:sp>
      <p:sp>
        <p:nvSpPr>
          <p:cNvPr id="7" name="Titre 1"/>
          <p:cNvSpPr txBox="1">
            <a:spLocks noGrp="1"/>
          </p:cNvSpPr>
          <p:nvPr>
            <p:ph idx="1"/>
          </p:nvPr>
        </p:nvSpPr>
        <p:spPr>
          <a:xfrm>
            <a:off x="1770240" y="1803025"/>
            <a:ext cx="3677776" cy="659663"/>
          </a:xfrm>
          <a:solidFill>
            <a:srgbClr val="92D050"/>
          </a:solidFill>
          <a:ln w="28575">
            <a:solidFill>
              <a:srgbClr val="000000"/>
            </a:solidFill>
            <a:prstDash val="solid"/>
          </a:ln>
        </p:spPr>
        <p:txBody>
          <a:bodyPr/>
          <a:lstStyle/>
          <a:p>
            <a:pPr marL="0" indent="0" algn="ctr" defTabSz="914400"/>
            <a:r>
              <a:rPr lang="fr-FR" sz="1800" b="1" kern="1200" dirty="0">
                <a:latin typeface="+mn-lt"/>
              </a:rPr>
              <a:t>Article 11 du décret du 17 mars 1967 </a:t>
            </a:r>
          </a:p>
        </p:txBody>
      </p:sp>
      <p:sp>
        <p:nvSpPr>
          <p:cNvPr id="12" name="Espace réservé du contenu 2"/>
          <p:cNvSpPr txBox="1">
            <a:spLocks/>
          </p:cNvSpPr>
          <p:nvPr/>
        </p:nvSpPr>
        <p:spPr>
          <a:xfrm>
            <a:off x="5725233" y="1828905"/>
            <a:ext cx="4831108" cy="3946583"/>
          </a:xfrm>
          <a:prstGeom prst="rect">
            <a:avLst/>
          </a:prstGeom>
          <a:solidFill>
            <a:srgbClr val="92D050"/>
          </a:solidFill>
          <a:ln w="28575">
            <a:solidFill>
              <a:srgbClr val="000000"/>
            </a:solidFill>
            <a:prstDash val="solid"/>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1800" b="1" u="sng" dirty="0"/>
              <a:t>ELLES SONT AU NOMBRE DE 5</a:t>
            </a:r>
          </a:p>
          <a:p>
            <a:pPr algn="ctr"/>
            <a:endParaRPr lang="fr-FR" sz="1800" b="1" u="sng" dirty="0"/>
          </a:p>
          <a:p>
            <a:pPr marL="171450" indent="-171450">
              <a:buFont typeface="Wingdings" pitchFamily="2"/>
              <a:buChar char="Ø"/>
            </a:pPr>
            <a:r>
              <a:rPr lang="fr-FR" sz="1500" b="1" dirty="0"/>
              <a:t>L’annexe 1 : Etat financier après répartition , et la liste des soldes copropriétaires (dites annexe 6) ;</a:t>
            </a:r>
          </a:p>
          <a:p>
            <a:pPr marL="171450" indent="-171450">
              <a:buFont typeface="Wingdings" pitchFamily="2"/>
              <a:buChar char="Ø"/>
            </a:pPr>
            <a:r>
              <a:rPr lang="fr-FR" sz="1500" b="1" dirty="0"/>
              <a:t>L’annexe 2 : Les comptes de gestion de l’exercice clos réalisé et budgets prévisionnels ;</a:t>
            </a:r>
          </a:p>
          <a:p>
            <a:pPr marL="171450" indent="-171450">
              <a:buFont typeface="Wingdings" pitchFamily="2"/>
              <a:buChar char="Ø"/>
            </a:pPr>
            <a:r>
              <a:rPr lang="fr-FR" sz="1500" b="1" dirty="0"/>
              <a:t>L’annexe 3 : Les comptes de gestion de l’exercice clos réalisé, classés par clés de répartitions (analytique) ;</a:t>
            </a:r>
          </a:p>
          <a:p>
            <a:pPr marL="171450" indent="-171450">
              <a:buFont typeface="Wingdings" pitchFamily="2"/>
              <a:buChar char="Ø"/>
            </a:pPr>
            <a:r>
              <a:rPr lang="fr-FR" sz="1500" b="1" dirty="0"/>
              <a:t>L’annexe 4 : Les comptes de gestion pour travaux de l’article 14-2 &amp; opérations exceptionnelles, terminés sur  l’exercice ;</a:t>
            </a:r>
          </a:p>
          <a:p>
            <a:pPr marL="171450" indent="-171450">
              <a:buFont typeface="Wingdings" pitchFamily="2"/>
              <a:buChar char="Ø"/>
            </a:pPr>
            <a:r>
              <a:rPr lang="fr-FR" sz="1500" b="1" dirty="0"/>
              <a:t>L’annexe 5 : L’état des travaux et opérations exceptionnelles non clôturés sur l’exercice . </a:t>
            </a:r>
          </a:p>
        </p:txBody>
      </p:sp>
      <p:sp>
        <p:nvSpPr>
          <p:cNvPr id="13" name="Espace réservé du texte 3"/>
          <p:cNvSpPr txBox="1">
            <a:spLocks/>
          </p:cNvSpPr>
          <p:nvPr/>
        </p:nvSpPr>
        <p:spPr>
          <a:xfrm>
            <a:off x="1837616" y="2899465"/>
            <a:ext cx="3610399" cy="2876023"/>
          </a:xfrm>
          <a:prstGeom prst="rect">
            <a:avLst/>
          </a:prstGeom>
          <a:solidFill>
            <a:srgbClr val="92D050"/>
          </a:solidFill>
          <a:ln w="28575">
            <a:solidFill>
              <a:srgbClr val="000000"/>
            </a:solidFill>
            <a:prstDash val="solid"/>
          </a:ln>
        </p:spPr>
        <p:txBody>
          <a:bodyPr/>
          <a:lstStyle>
            <a:defPPr>
              <a:defRPr lang="fr-FR"/>
            </a:defPPr>
            <a:lvl1pPr marL="342900" indent="-342900" algn="ctr">
              <a:spcBef>
                <a:spcPct val="20000"/>
              </a:spcBef>
              <a:buFont typeface="Arial" pitchFamily="34" charset="0"/>
              <a:buChar char="•"/>
              <a:defRPr b="1" u="sng"/>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endParaRPr lang="fr-FR" dirty="0"/>
          </a:p>
          <a:p>
            <a:pPr marL="0" indent="0">
              <a:buNone/>
            </a:pPr>
            <a:r>
              <a:rPr lang="fr-FR" u="none" dirty="0"/>
              <a:t>Les annexes comptables doivent être impérativement jointes à la convocation sous peine d’entraîner la nullité des décisions ayant trait à l’approbation des comptes.</a:t>
            </a:r>
          </a:p>
        </p:txBody>
      </p:sp>
      <p:sp>
        <p:nvSpPr>
          <p:cNvPr id="6" name="ZoneTexte 5">
            <a:extLst>
              <a:ext uri="{FF2B5EF4-FFF2-40B4-BE49-F238E27FC236}">
                <a16:creationId xmlns:a16="http://schemas.microsoft.com/office/drawing/2014/main" id="{F34D1659-93DF-4ED6-8933-6154885BE4F5}"/>
              </a:ext>
            </a:extLst>
          </p:cNvPr>
          <p:cNvSpPr txBox="1"/>
          <p:nvPr/>
        </p:nvSpPr>
        <p:spPr>
          <a:xfrm>
            <a:off x="3212224" y="386269"/>
            <a:ext cx="6454495" cy="861774"/>
          </a:xfrm>
          <a:prstGeom prst="rect">
            <a:avLst/>
          </a:prstGeom>
          <a:noFill/>
        </p:spPr>
        <p:txBody>
          <a:bodyPr wrap="square" rtlCol="0">
            <a:spAutoFit/>
          </a:bodyPr>
          <a:lstStyle/>
          <a:p>
            <a:pPr algn="ctr"/>
            <a:r>
              <a:rPr lang="fr-FR" sz="3200" b="1" dirty="0">
                <a:solidFill>
                  <a:schemeClr val="bg1"/>
                </a:solidFill>
              </a:rPr>
              <a:t>LES ANNEXES COMPTABLES</a:t>
            </a:r>
            <a:r>
              <a:rPr lang="fr-FR" dirty="0"/>
              <a:t>	</a:t>
            </a:r>
          </a:p>
        </p:txBody>
      </p:sp>
      <p:pic>
        <p:nvPicPr>
          <p:cNvPr id="9" name="Image 8">
            <a:extLst>
              <a:ext uri="{FF2B5EF4-FFF2-40B4-BE49-F238E27FC236}">
                <a16:creationId xmlns:a16="http://schemas.microsoft.com/office/drawing/2014/main" id="{8E657077-A89D-46B0-BFCC-FC868C5A5D51}"/>
              </a:ext>
            </a:extLst>
          </p:cNvPr>
          <p:cNvPicPr>
            <a:picLocks noChangeAspect="1"/>
          </p:cNvPicPr>
          <p:nvPr/>
        </p:nvPicPr>
        <p:blipFill>
          <a:blip r:embed="rId3"/>
          <a:stretch>
            <a:fillRect/>
          </a:stretch>
        </p:blipFill>
        <p:spPr>
          <a:xfrm>
            <a:off x="956255" y="276132"/>
            <a:ext cx="881361" cy="861775"/>
          </a:xfrm>
          <a:prstGeom prst="rect">
            <a:avLst/>
          </a:prstGeom>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4046107193"/>
              </p:ext>
            </p:extLst>
          </p:nvPr>
        </p:nvGraphicFramePr>
        <p:xfrm>
          <a:off x="3177766" y="1339912"/>
          <a:ext cx="7767874" cy="4608196"/>
        </p:xfrm>
        <a:graphic>
          <a:graphicData uri="http://schemas.openxmlformats.org/drawingml/2006/table">
            <a:tbl>
              <a:tblPr/>
              <a:tblGrid>
                <a:gridCol w="2838976">
                  <a:extLst>
                    <a:ext uri="{9D8B030D-6E8A-4147-A177-3AD203B41FA5}">
                      <a16:colId xmlns:a16="http://schemas.microsoft.com/office/drawing/2014/main" val="20000"/>
                    </a:ext>
                  </a:extLst>
                </a:gridCol>
                <a:gridCol w="903441">
                  <a:extLst>
                    <a:ext uri="{9D8B030D-6E8A-4147-A177-3AD203B41FA5}">
                      <a16:colId xmlns:a16="http://schemas.microsoft.com/office/drawing/2014/main" val="20001"/>
                    </a:ext>
                  </a:extLst>
                </a:gridCol>
                <a:gridCol w="1463804">
                  <a:extLst>
                    <a:ext uri="{9D8B030D-6E8A-4147-A177-3AD203B41FA5}">
                      <a16:colId xmlns:a16="http://schemas.microsoft.com/office/drawing/2014/main" val="20002"/>
                    </a:ext>
                  </a:extLst>
                </a:gridCol>
                <a:gridCol w="1257954">
                  <a:extLst>
                    <a:ext uri="{9D8B030D-6E8A-4147-A177-3AD203B41FA5}">
                      <a16:colId xmlns:a16="http://schemas.microsoft.com/office/drawing/2014/main" val="20003"/>
                    </a:ext>
                  </a:extLst>
                </a:gridCol>
                <a:gridCol w="1303699">
                  <a:extLst>
                    <a:ext uri="{9D8B030D-6E8A-4147-A177-3AD203B41FA5}">
                      <a16:colId xmlns:a16="http://schemas.microsoft.com/office/drawing/2014/main" val="20004"/>
                    </a:ext>
                  </a:extLst>
                </a:gridCol>
              </a:tblGrid>
              <a:tr h="498713">
                <a:tc gridSpan="5">
                  <a:txBody>
                    <a:bodyPr/>
                    <a:lstStyle/>
                    <a:p>
                      <a:pPr algn="ctr" rtl="0" fontAlgn="ctr"/>
                      <a:r>
                        <a:rPr lang="fr-FR" sz="800" b="1" i="0" u="none" strike="noStrike" dirty="0">
                          <a:effectLst/>
                          <a:latin typeface="Arial" panose="020B0604020202020204" pitchFamily="34" charset="0"/>
                        </a:rPr>
                        <a:t>ANNEXE 4 : Compte de gestion pour travaux de l'article 14-2 et opérations exceptionnelles hors budget prévisionnel de l'exercice clos réalisé</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00695">
                <a:tc gridSpan="5">
                  <a:txBody>
                    <a:bodyPr/>
                    <a:lstStyle/>
                    <a:p>
                      <a:pPr algn="ctr" rtl="0" fontAlgn="ctr"/>
                      <a:r>
                        <a:rPr lang="fr-FR" sz="800" b="1" i="0" u="none" strike="noStrike" dirty="0">
                          <a:effectLst/>
                          <a:latin typeface="Arial" panose="020B0604020202020204" pitchFamily="34" charset="0"/>
                        </a:rPr>
                        <a:t>Exercice clos réalisé à approuver ( N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755404">
                <a:tc>
                  <a:txBody>
                    <a:bodyPr/>
                    <a:lstStyle/>
                    <a:p>
                      <a:pPr algn="l" fontAlgn="ctr"/>
                      <a:r>
                        <a:rPr lang="fr-FR" sz="800" b="1" i="0" u="none" strike="noStrike">
                          <a:effectLst/>
                          <a:latin typeface="Arial" panose="020B0604020202020204" pitchFamily="34" charset="0"/>
                        </a:rPr>
                        <a:t>TRAVAUX DE L'ARTICLE 14-2</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br>
                        <a:rPr lang="fr-FR" sz="800" b="1" i="0" u="none" strike="noStrike">
                          <a:effectLst/>
                          <a:latin typeface="Arial" panose="020B0604020202020204" pitchFamily="34" charset="0"/>
                        </a:rPr>
                      </a:br>
                      <a:br>
                        <a:rPr lang="fr-FR" sz="800" b="1" i="0" u="none" strike="noStrike">
                          <a:effectLst/>
                          <a:latin typeface="Arial" panose="020B0604020202020204" pitchFamily="34" charset="0"/>
                        </a:rPr>
                      </a:br>
                      <a:r>
                        <a:rPr lang="fr-FR" sz="800" b="1" i="0" u="none" strike="noStrike">
                          <a:effectLst/>
                          <a:latin typeface="Arial" panose="020B0604020202020204" pitchFamily="34" charset="0"/>
                        </a:rPr>
                        <a:t>Ex. clos dépenses votées</a:t>
                      </a:r>
                      <a:br>
                        <a:rPr lang="fr-FR" sz="800" b="1" i="0" u="none" strike="noStrike">
                          <a:effectLst/>
                          <a:latin typeface="Arial" panose="020B0604020202020204" pitchFamily="34" charset="0"/>
                        </a:rPr>
                      </a:br>
                      <a:r>
                        <a:rPr lang="fr-FR" sz="800" b="1" i="0" u="none" strike="noStrike">
                          <a:effectLst/>
                          <a:latin typeface="Arial" panose="020B0604020202020204" pitchFamily="34" charset="0"/>
                        </a:rPr>
                        <a:t>N</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br>
                        <a:rPr lang="fr-FR" sz="800" b="1" i="0" u="none" strike="noStrike" dirty="0">
                          <a:effectLst/>
                          <a:latin typeface="Arial" panose="020B0604020202020204" pitchFamily="34" charset="0"/>
                        </a:rPr>
                      </a:b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Dépenses</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N</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800" b="1" i="0" u="none" strike="noStrike" dirty="0">
                          <a:effectLst/>
                          <a:latin typeface="Arial" panose="020B0604020202020204" pitchFamily="34" charset="0"/>
                        </a:rPr>
                        <a:t>Provisions appelées, emprunts et subventions reçus, affectation du fonds de travaux</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N</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br>
                        <a:rPr lang="fr-FR" sz="800" b="1" i="0" u="none" strike="noStrike">
                          <a:effectLst/>
                          <a:latin typeface="Arial" panose="020B0604020202020204" pitchFamily="34" charset="0"/>
                        </a:rPr>
                      </a:br>
                      <a:br>
                        <a:rPr lang="fr-FR" sz="800" b="1" i="0" u="none" strike="noStrike">
                          <a:effectLst/>
                          <a:latin typeface="Arial" panose="020B0604020202020204" pitchFamily="34" charset="0"/>
                        </a:rPr>
                      </a:br>
                      <a:r>
                        <a:rPr lang="fr-FR" sz="800" b="1" i="0" u="none" strike="noStrike">
                          <a:effectLst/>
                          <a:latin typeface="Arial" panose="020B0604020202020204" pitchFamily="34" charset="0"/>
                        </a:rPr>
                        <a:t>Solde ( excédent ou insuffisance )</a:t>
                      </a:r>
                      <a:br>
                        <a:rPr lang="fr-FR" sz="800" b="1" i="0" u="none" strike="noStrike">
                          <a:effectLst/>
                          <a:latin typeface="Arial" panose="020B0604020202020204" pitchFamily="34" charset="0"/>
                        </a:rPr>
                      </a:br>
                      <a:r>
                        <a:rPr lang="fr-FR" sz="800" b="1" i="0" u="none" strike="noStrike">
                          <a:effectLst/>
                          <a:latin typeface="Arial" panose="020B0604020202020204" pitchFamily="34" charset="0"/>
                        </a:rPr>
                        <a:t>N+1</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2"/>
                  </a:ext>
                </a:extLst>
              </a:tr>
              <a:tr h="212688">
                <a:tc>
                  <a:txBody>
                    <a:bodyPr/>
                    <a:lstStyle/>
                    <a:p>
                      <a:pPr algn="l" rtl="0" fontAlgn="ctr"/>
                      <a:r>
                        <a:rPr lang="fr-FR" sz="800" b="1" i="0" u="none" strike="noStrike">
                          <a:effectLst/>
                          <a:latin typeface="Arial" panose="020B0604020202020204" pitchFamily="34" charset="0"/>
                        </a:rPr>
                        <a:t>CHARGES COMMUNES GENERALES</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2012">
                <a:tc>
                  <a:txBody>
                    <a:bodyPr/>
                    <a:lstStyle/>
                    <a:p>
                      <a:pPr algn="l" rtl="0" fontAlgn="ctr"/>
                      <a:r>
                        <a:rPr lang="fr-FR" sz="800" b="1"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128045">
                <a:tc>
                  <a:txBody>
                    <a:bodyPr/>
                    <a:lstStyle/>
                    <a:p>
                      <a:pPr algn="l" rtl="0" fontAlgn="ctr"/>
                      <a:r>
                        <a:rPr lang="fr-FR" sz="800" b="0" i="0" u="none" strike="noStrike" dirty="0">
                          <a:effectLst/>
                          <a:latin typeface="Arial" panose="020B0604020202020204" pitchFamily="34" charset="0"/>
                        </a:rPr>
                        <a:t>671002 --- REFECTION CAGE D'ESCALIERS</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28045">
                <a:tc>
                  <a:txBody>
                    <a:bodyPr/>
                    <a:lstStyle/>
                    <a:p>
                      <a:pPr algn="l" rtl="0" fontAlgn="ctr"/>
                      <a:r>
                        <a:rPr lang="fr-FR" sz="800" b="0" i="0" u="none" strike="noStrike">
                          <a:effectLst/>
                          <a:latin typeface="Arial" panose="020B0604020202020204" pitchFamily="34" charset="0"/>
                        </a:rPr>
                        <a:t>Total net pour la clé : GENERALE</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1" i="0" u="none" strike="noStrike">
                          <a:effectLst/>
                          <a:latin typeface="Arial" panose="020B0604020202020204" pitchFamily="34" charset="0"/>
                        </a:rPr>
                        <a:t>1 000,00 €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1" i="0" u="none" strike="noStrike">
                          <a:effectLst/>
                          <a:latin typeface="Arial" panose="020B0604020202020204" pitchFamily="34" charset="0"/>
                        </a:rPr>
                        <a:t>950,00 €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1" i="0" u="none" strike="noStrike">
                          <a:effectLst/>
                          <a:latin typeface="Arial" panose="020B0604020202020204" pitchFamily="34" charset="0"/>
                        </a:rPr>
                        <a:t>1 000,00 €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1" i="0" u="none" strike="noStrike">
                          <a:effectLst/>
                          <a:latin typeface="Arial" panose="020B0604020202020204" pitchFamily="34" charset="0"/>
                        </a:rPr>
                        <a:t>50,00 €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28045">
                <a:tc>
                  <a:txBody>
                    <a:bodyPr/>
                    <a:lstStyle/>
                    <a:p>
                      <a:pPr algn="l" rtl="0"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28045">
                <a:tc>
                  <a:txBody>
                    <a:bodyPr/>
                    <a:lstStyle/>
                    <a:p>
                      <a:pPr algn="l" rtl="0"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32012">
                <a:tc>
                  <a:txBody>
                    <a:bodyPr/>
                    <a:lstStyle/>
                    <a:p>
                      <a:pPr algn="r" rtl="0"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28045">
                <a:tc>
                  <a:txBody>
                    <a:bodyPr/>
                    <a:lstStyle/>
                    <a:p>
                      <a:pPr algn="ctr" rtl="0" fontAlgn="ctr"/>
                      <a:r>
                        <a:rPr lang="fr-FR" sz="800" b="1" i="0" u="none" strike="noStrike">
                          <a:effectLst/>
                          <a:latin typeface="Arial" panose="020B0604020202020204" pitchFamily="34" charset="0"/>
                        </a:rPr>
                        <a:t>Total travaux article 14-2</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effectLst/>
                          <a:latin typeface="Arial" panose="020B0604020202020204" pitchFamily="34" charset="0"/>
                        </a:rPr>
                        <a:t>1 000,00 €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800" b="1" i="0" u="none" strike="noStrike">
                          <a:effectLst/>
                          <a:latin typeface="Arial" panose="020B0604020202020204" pitchFamily="34" charset="0"/>
                        </a:rPr>
                        <a:t>950,00 €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effectLst/>
                          <a:latin typeface="Arial" panose="020B0604020202020204" pitchFamily="34" charset="0"/>
                        </a:rPr>
                        <a:t>1 000,00 €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effectLst/>
                          <a:latin typeface="Arial" panose="020B0604020202020204" pitchFamily="34" charset="0"/>
                        </a:rPr>
                        <a:t>50,00 €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755404">
                <a:tc>
                  <a:txBody>
                    <a:bodyPr/>
                    <a:lstStyle/>
                    <a:p>
                      <a:pPr algn="l" fontAlgn="ctr"/>
                      <a:r>
                        <a:rPr lang="fr-FR" sz="800" b="1" i="0" u="none" strike="noStrike">
                          <a:effectLst/>
                          <a:latin typeface="Arial" panose="020B0604020202020204" pitchFamily="34" charset="0"/>
                        </a:rPr>
                        <a:t>OPERATIONS EXCEPTIONNELLES</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br>
                        <a:rPr lang="fr-FR" sz="800" b="1" i="0" u="none" strike="noStrike">
                          <a:effectLst/>
                          <a:latin typeface="Arial" panose="020B0604020202020204" pitchFamily="34" charset="0"/>
                        </a:rPr>
                      </a:br>
                      <a:br>
                        <a:rPr lang="fr-FR" sz="800" b="1" i="0" u="none" strike="noStrike">
                          <a:effectLst/>
                          <a:latin typeface="Arial" panose="020B0604020202020204" pitchFamily="34" charset="0"/>
                        </a:rPr>
                      </a:br>
                      <a:r>
                        <a:rPr lang="fr-FR" sz="800" b="1" i="0" u="none" strike="noStrike">
                          <a:effectLst/>
                          <a:latin typeface="Arial" panose="020B0604020202020204" pitchFamily="34" charset="0"/>
                        </a:rPr>
                        <a:t>Ex. clos dépenses votées</a:t>
                      </a:r>
                      <a:br>
                        <a:rPr lang="fr-FR" sz="800" b="1" i="0" u="none" strike="noStrike">
                          <a:effectLst/>
                          <a:latin typeface="Arial" panose="020B0604020202020204" pitchFamily="34" charset="0"/>
                        </a:rPr>
                      </a:br>
                      <a:r>
                        <a:rPr lang="fr-FR" sz="800" b="1" i="0" u="none" strike="noStrike">
                          <a:effectLst/>
                          <a:latin typeface="Arial" panose="020B0604020202020204" pitchFamily="34" charset="0"/>
                        </a:rPr>
                        <a:t>N</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br>
                        <a:rPr lang="fr-FR" sz="800" b="1" i="0" u="none" strike="noStrike">
                          <a:effectLst/>
                          <a:latin typeface="Arial" panose="020B0604020202020204" pitchFamily="34" charset="0"/>
                        </a:rPr>
                      </a:br>
                      <a:br>
                        <a:rPr lang="fr-FR" sz="800" b="1" i="0" u="none" strike="noStrike">
                          <a:effectLst/>
                          <a:latin typeface="Arial" panose="020B0604020202020204" pitchFamily="34" charset="0"/>
                        </a:rPr>
                      </a:br>
                      <a:r>
                        <a:rPr lang="fr-FR" sz="800" b="1" i="0" u="none" strike="noStrike">
                          <a:effectLst/>
                          <a:latin typeface="Arial" panose="020B0604020202020204" pitchFamily="34" charset="0"/>
                        </a:rPr>
                        <a:t>Dépenses</a:t>
                      </a:r>
                      <a:br>
                        <a:rPr lang="fr-FR" sz="800" b="1" i="0" u="none" strike="noStrike">
                          <a:effectLst/>
                          <a:latin typeface="Arial" panose="020B0604020202020204" pitchFamily="34" charset="0"/>
                        </a:rPr>
                      </a:br>
                      <a:r>
                        <a:rPr lang="fr-FR" sz="800" b="1" i="0" u="none" strike="noStrike">
                          <a:effectLst/>
                          <a:latin typeface="Arial" panose="020B0604020202020204" pitchFamily="34" charset="0"/>
                        </a:rPr>
                        <a:t>N</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800" b="1" i="0" u="none" strike="noStrike">
                          <a:effectLst/>
                          <a:latin typeface="Arial" panose="020B0604020202020204" pitchFamily="34" charset="0"/>
                        </a:rPr>
                        <a:t>Provisions appelées, emprunts et subventions reçus, affectation du fonds de travaux</a:t>
                      </a:r>
                      <a:br>
                        <a:rPr lang="fr-FR" sz="800" b="1" i="0" u="none" strike="noStrike">
                          <a:effectLst/>
                          <a:latin typeface="Arial" panose="020B0604020202020204" pitchFamily="34" charset="0"/>
                        </a:rPr>
                      </a:br>
                      <a:r>
                        <a:rPr lang="fr-FR" sz="800" b="1" i="0" u="none" strike="noStrike">
                          <a:effectLst/>
                          <a:latin typeface="Arial" panose="020B0604020202020204" pitchFamily="34" charset="0"/>
                        </a:rPr>
                        <a:t>N</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br>
                        <a:rPr lang="fr-FR" sz="800" b="1" i="0" u="none" strike="noStrike">
                          <a:effectLst/>
                          <a:latin typeface="Arial" panose="020B0604020202020204" pitchFamily="34" charset="0"/>
                        </a:rPr>
                      </a:br>
                      <a:br>
                        <a:rPr lang="fr-FR" sz="800" b="1" i="0" u="none" strike="noStrike">
                          <a:effectLst/>
                          <a:latin typeface="Arial" panose="020B0604020202020204" pitchFamily="34" charset="0"/>
                        </a:rPr>
                      </a:br>
                      <a:r>
                        <a:rPr lang="fr-FR" sz="800" b="1" i="0" u="none" strike="noStrike">
                          <a:effectLst/>
                          <a:latin typeface="Arial" panose="020B0604020202020204" pitchFamily="34" charset="0"/>
                        </a:rPr>
                        <a:t>Solde ( excédent ou insuffisance )</a:t>
                      </a:r>
                      <a:br>
                        <a:rPr lang="fr-FR" sz="800" b="1" i="0" u="none" strike="noStrike">
                          <a:effectLst/>
                          <a:latin typeface="Arial" panose="020B0604020202020204" pitchFamily="34" charset="0"/>
                        </a:rPr>
                      </a:br>
                      <a:r>
                        <a:rPr lang="fr-FR" sz="800" b="1" i="0" u="none" strike="noStrike">
                          <a:effectLst/>
                          <a:latin typeface="Arial" panose="020B0604020202020204" pitchFamily="34" charset="0"/>
                        </a:rPr>
                        <a:t>N+1</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11"/>
                  </a:ext>
                </a:extLst>
              </a:tr>
              <a:tr h="190685">
                <a:tc>
                  <a:txBody>
                    <a:bodyPr/>
                    <a:lstStyle/>
                    <a:p>
                      <a:pPr algn="l" rtl="0" fontAlgn="ctr"/>
                      <a:r>
                        <a:rPr lang="fr-FR" sz="800" b="1" i="0" u="none" strike="noStrike">
                          <a:effectLst/>
                          <a:latin typeface="Arial" panose="020B0604020202020204" pitchFamily="34" charset="0"/>
                        </a:rPr>
                        <a:t>CHARGES COMMUNES GENERALES</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28045">
                <a:tc>
                  <a:txBody>
                    <a:bodyPr/>
                    <a:lstStyle/>
                    <a:p>
                      <a:pPr algn="l" rtl="0"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0"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3"/>
                  </a:ext>
                </a:extLst>
              </a:tr>
              <a:tr h="128045">
                <a:tc>
                  <a:txBody>
                    <a:bodyPr/>
                    <a:lstStyle/>
                    <a:p>
                      <a:pPr algn="l" rtl="0" fontAlgn="ctr"/>
                      <a:r>
                        <a:rPr lang="fr-FR" sz="800" b="0" i="0" u="none" strike="noStrike">
                          <a:effectLst/>
                          <a:latin typeface="Arial" panose="020B0604020202020204" pitchFamily="34" charset="0"/>
                        </a:rPr>
                        <a:t>673001- HONORAIRES AVOCATS</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1" i="0" u="none" strike="noStrike">
                          <a:effectLst/>
                          <a:latin typeface="Arial" panose="020B0604020202020204" pitchFamily="34" charset="0"/>
                        </a:rPr>
                        <a:t>1 500,00 €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1" i="0" u="none" strike="noStrike">
                          <a:effectLst/>
                          <a:latin typeface="Arial" panose="020B0604020202020204" pitchFamily="34" charset="0"/>
                        </a:rPr>
                        <a:t>1 490,00 €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1" i="0" u="none" strike="noStrike">
                          <a:effectLst/>
                          <a:latin typeface="Arial" panose="020B0604020202020204" pitchFamily="34" charset="0"/>
                        </a:rPr>
                        <a:t>1 500,00 €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1" i="0" u="none" strike="noStrike">
                          <a:effectLst/>
                          <a:latin typeface="Arial" panose="020B0604020202020204" pitchFamily="34" charset="0"/>
                        </a:rPr>
                        <a:t>10,00 €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28045">
                <a:tc>
                  <a:txBody>
                    <a:bodyPr/>
                    <a:lstStyle/>
                    <a:p>
                      <a:pPr algn="l" fontAlgn="b"/>
                      <a:r>
                        <a:rPr lang="fr-FR" sz="800" b="0" i="0" u="none" strike="noStrike">
                          <a:effectLst/>
                          <a:latin typeface="Arial" panose="020B0604020202020204" pitchFamily="34" charset="0"/>
                        </a:rPr>
                        <a:t> </a:t>
                      </a:r>
                    </a:p>
                  </a:txBody>
                  <a:tcPr marL="7407" marR="7407" marT="74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effectLst/>
                          <a:latin typeface="Arial" panose="020B0604020202020204" pitchFamily="34" charset="0"/>
                        </a:rPr>
                        <a:t> </a:t>
                      </a:r>
                    </a:p>
                  </a:txBody>
                  <a:tcPr marL="7407" marR="7407" marT="74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effectLst/>
                          <a:latin typeface="Arial" panose="020B0604020202020204" pitchFamily="34" charset="0"/>
                        </a:rPr>
                        <a:t> </a:t>
                      </a:r>
                    </a:p>
                  </a:txBody>
                  <a:tcPr marL="7407" marR="7407" marT="74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effectLst/>
                          <a:latin typeface="Arial" panose="020B0604020202020204" pitchFamily="34" charset="0"/>
                        </a:rPr>
                        <a:t> </a:t>
                      </a:r>
                    </a:p>
                  </a:txBody>
                  <a:tcPr marL="7407" marR="7407" marT="74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800" b="0" i="0" u="none" strike="noStrike">
                          <a:effectLst/>
                          <a:latin typeface="Arial" panose="020B0604020202020204" pitchFamily="34" charset="0"/>
                        </a:rPr>
                        <a:t> </a:t>
                      </a:r>
                    </a:p>
                  </a:txBody>
                  <a:tcPr marL="7407" marR="7407" marT="74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28045">
                <a:tc>
                  <a:txBody>
                    <a:bodyPr/>
                    <a:lstStyle/>
                    <a:p>
                      <a:pPr algn="l" rtl="0"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32012">
                <a:tc>
                  <a:txBody>
                    <a:bodyPr/>
                    <a:lstStyle/>
                    <a:p>
                      <a:pPr algn="r" rtl="0"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r>
                        <a:rPr lang="fr-FR" sz="800" b="0" i="0" u="none" strike="noStrike">
                          <a:effectLst/>
                          <a:latin typeface="Arial" panose="020B0604020202020204" pitchFamily="34" charset="0"/>
                        </a:rPr>
                        <a:t>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05301">
                <a:tc>
                  <a:txBody>
                    <a:bodyPr/>
                    <a:lstStyle/>
                    <a:p>
                      <a:pPr algn="ctr" rtl="0" fontAlgn="ctr"/>
                      <a:r>
                        <a:rPr lang="fr-FR" sz="800" b="1" i="0" u="none" strike="noStrike">
                          <a:effectLst/>
                          <a:latin typeface="Arial" panose="020B0604020202020204" pitchFamily="34" charset="0"/>
                        </a:rPr>
                        <a:t>Total opérations exceptionnelles</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effectLst/>
                          <a:latin typeface="Arial" panose="020B0604020202020204" pitchFamily="34" charset="0"/>
                        </a:rPr>
                        <a:t>1 500,00 €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effectLst/>
                          <a:latin typeface="Arial" panose="020B0604020202020204" pitchFamily="34" charset="0"/>
                        </a:rPr>
                        <a:t>1 490,00 €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effectLst/>
                          <a:latin typeface="Arial" panose="020B0604020202020204" pitchFamily="34" charset="0"/>
                        </a:rPr>
                        <a:t>1 500,00 €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effectLst/>
                          <a:latin typeface="Arial" panose="020B0604020202020204" pitchFamily="34" charset="0"/>
                        </a:rPr>
                        <a:t>10,00 €</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28045">
                <a:tc>
                  <a:txBody>
                    <a:bodyPr/>
                    <a:lstStyle/>
                    <a:p>
                      <a:pPr algn="ctr" fontAlgn="ctr"/>
                      <a:r>
                        <a:rPr lang="fr-FR" sz="800" b="0" i="0" u="none" strike="noStrike">
                          <a:effectLst/>
                          <a:latin typeface="Arial" panose="020B0604020202020204" pitchFamily="34" charset="0"/>
                        </a:rPr>
                        <a:t>TOTAL</a:t>
                      </a:r>
                    </a:p>
                  </a:txBody>
                  <a:tcPr marL="7407" marR="7407" marT="7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1" i="0" u="none" strike="noStrike">
                          <a:effectLst/>
                          <a:latin typeface="Arial" panose="020B0604020202020204" pitchFamily="34" charset="0"/>
                        </a:rPr>
                        <a:t>2 500,00 €</a:t>
                      </a:r>
                    </a:p>
                  </a:txBody>
                  <a:tcPr marL="7407" marR="7407" marT="74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1" i="0" u="none" strike="noStrike">
                          <a:effectLst/>
                          <a:latin typeface="Arial" panose="020B0604020202020204" pitchFamily="34" charset="0"/>
                        </a:rPr>
                        <a:t>2 440,00 €</a:t>
                      </a:r>
                    </a:p>
                  </a:txBody>
                  <a:tcPr marL="7407" marR="7407" marT="74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1" i="0" u="none" strike="noStrike">
                          <a:effectLst/>
                          <a:latin typeface="Arial" panose="020B0604020202020204" pitchFamily="34" charset="0"/>
                        </a:rPr>
                        <a:t>2 500,00 €</a:t>
                      </a:r>
                    </a:p>
                  </a:txBody>
                  <a:tcPr marL="7407" marR="7407" marT="74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1" i="0" u="none" strike="noStrike" dirty="0">
                          <a:effectLst/>
                          <a:latin typeface="Arial" panose="020B0604020202020204" pitchFamily="34" charset="0"/>
                        </a:rPr>
                        <a:t>60,00 €</a:t>
                      </a:r>
                    </a:p>
                  </a:txBody>
                  <a:tcPr marL="7407" marR="7407" marT="74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19"/>
                  </a:ext>
                </a:extLst>
              </a:tr>
            </a:tbl>
          </a:graphicData>
        </a:graphic>
      </p:graphicFrame>
      <p:sp>
        <p:nvSpPr>
          <p:cNvPr id="4" name="ZoneTexte 3"/>
          <p:cNvSpPr txBox="1"/>
          <p:nvPr/>
        </p:nvSpPr>
        <p:spPr>
          <a:xfrm>
            <a:off x="425513" y="97469"/>
            <a:ext cx="10936586" cy="923330"/>
          </a:xfrm>
          <a:prstGeom prst="rect">
            <a:avLst/>
          </a:prstGeom>
          <a:solidFill>
            <a:schemeClr val="accent1">
              <a:lumMod val="20000"/>
              <a:lumOff val="80000"/>
            </a:schemeClr>
          </a:solidFill>
          <a:ln>
            <a:solidFill>
              <a:schemeClr val="tx2"/>
            </a:solidFill>
          </a:ln>
        </p:spPr>
        <p:txBody>
          <a:bodyPr wrap="square">
            <a:spAutoFit/>
          </a:bodyPr>
          <a:lstStyle>
            <a:defPPr>
              <a:defRPr lang="fr-FR"/>
            </a:defPPr>
            <a:lvl1pPr algn="ctr">
              <a:defRPr sz="2800" b="1">
                <a:solidFill>
                  <a:schemeClr val="tx2"/>
                </a:solidFill>
              </a:defRPr>
            </a:lvl1pPr>
          </a:lstStyle>
          <a:p>
            <a:r>
              <a:rPr lang="fr-FR" sz="2700" dirty="0"/>
              <a:t>L’ANNEXE 4 : COMPTE DE GESTION POUR TRAVAUX &amp; OPÉRATIONS EXCEPTIONNELLES TERMINÉS SUR L’EXERCICE</a:t>
            </a:r>
          </a:p>
        </p:txBody>
      </p:sp>
      <p:sp>
        <p:nvSpPr>
          <p:cNvPr id="5" name="Rectangle à coins arrondis 4"/>
          <p:cNvSpPr/>
          <p:nvPr/>
        </p:nvSpPr>
        <p:spPr>
          <a:xfrm>
            <a:off x="570369" y="1628170"/>
            <a:ext cx="1774479" cy="4198480"/>
          </a:xfrm>
          <a:prstGeom prst="roundRect">
            <a:avLst/>
          </a:prstGeom>
          <a:solidFill>
            <a:srgbClr val="FFFF00"/>
          </a:solidFill>
          <a:ln>
            <a:solidFill>
              <a:sysClr val="windowText" lastClr="000000"/>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400" dirty="0">
                <a:solidFill>
                  <a:schemeClr val="tx1"/>
                </a:solidFill>
              </a:rPr>
              <a:t>Sont distingués les gros travaux (visés par l'article 14-2 de la loi du 10 juillet 1965) et les opérations exceptionnelles terminés sur l'exercice comptable. </a:t>
            </a:r>
            <a:r>
              <a:rPr lang="fr-FR" sz="1400" b="1" dirty="0">
                <a:solidFill>
                  <a:schemeClr val="tx1"/>
                </a:solidFill>
              </a:rPr>
              <a:t>Travaux terminés = </a:t>
            </a:r>
            <a:r>
              <a:rPr lang="fr-FR" sz="1400" dirty="0">
                <a:solidFill>
                  <a:schemeClr val="tx1"/>
                </a:solidFill>
              </a:rPr>
              <a:t>tous les appels votés effectués, et toutes les factures  relatives aux travaux reçues (payées ou non)</a:t>
            </a:r>
          </a:p>
        </p:txBody>
      </p:sp>
      <p:sp>
        <p:nvSpPr>
          <p:cNvPr id="6" name="Rectangle à coins arrondis 5"/>
          <p:cNvSpPr/>
          <p:nvPr/>
        </p:nvSpPr>
        <p:spPr>
          <a:xfrm>
            <a:off x="6393507" y="6044899"/>
            <a:ext cx="4633615" cy="612262"/>
          </a:xfrm>
          <a:prstGeom prst="roundRect">
            <a:avLst/>
          </a:prstGeom>
          <a:solidFill>
            <a:srgbClr val="00B0F0"/>
          </a:solidFill>
          <a:ln>
            <a:solidFill>
              <a:sysClr val="windowText" lastClr="000000"/>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300"/>
              </a:lnSpc>
            </a:pPr>
            <a:r>
              <a:rPr lang="fr-FR" sz="1200" dirty="0">
                <a:solidFill>
                  <a:schemeClr val="tx1"/>
                </a:solidFill>
              </a:rPr>
              <a:t>Le solde général des travaux art. 14-2 &amp; opérations exceptionnelles réparti sur l'ensemble des copropriétaires. Ce solde doit être identique au solde de l'annexe 2 partie basse </a:t>
            </a:r>
          </a:p>
        </p:txBody>
      </p:sp>
      <p:pic>
        <p:nvPicPr>
          <p:cNvPr id="2" name="Image 1">
            <a:extLst>
              <a:ext uri="{FF2B5EF4-FFF2-40B4-BE49-F238E27FC236}">
                <a16:creationId xmlns:a16="http://schemas.microsoft.com/office/drawing/2014/main" id="{9382BDFD-E03B-F2CF-E62E-32E166E9DA1D}"/>
              </a:ext>
            </a:extLst>
          </p:cNvPr>
          <p:cNvPicPr>
            <a:picLocks noChangeAspect="1"/>
          </p:cNvPicPr>
          <p:nvPr/>
        </p:nvPicPr>
        <p:blipFill>
          <a:blip r:embed="rId2"/>
          <a:stretch>
            <a:fillRect/>
          </a:stretch>
        </p:blipFill>
        <p:spPr>
          <a:xfrm>
            <a:off x="190741" y="6115616"/>
            <a:ext cx="759256" cy="742384"/>
          </a:xfrm>
          <a:prstGeom prst="rect">
            <a:avLst/>
          </a:prstGeom>
        </p:spPr>
      </p:pic>
    </p:spTree>
    <p:extLst>
      <p:ext uri="{BB962C8B-B14F-4D97-AF65-F5344CB8AC3E}">
        <p14:creationId xmlns:p14="http://schemas.microsoft.com/office/powerpoint/2010/main" val="10869091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1233" y="210486"/>
            <a:ext cx="8579296" cy="830997"/>
          </a:xfrm>
          <a:solidFill>
            <a:schemeClr val="accent1">
              <a:lumMod val="20000"/>
              <a:lumOff val="80000"/>
            </a:schemeClr>
          </a:solidFill>
          <a:ln>
            <a:solidFill>
              <a:schemeClr val="tx2"/>
            </a:solidFill>
          </a:ln>
        </p:spPr>
        <p:txBody>
          <a:bodyPr vert="horz" wrap="square" lIns="91440" tIns="45720" rIns="91440" bIns="45720" rtlCol="0" anchor="ctr">
            <a:spAutoFit/>
          </a:bodyPr>
          <a:lstStyle/>
          <a:p>
            <a:r>
              <a:rPr lang="fr-FR" sz="2400" b="1" dirty="0">
                <a:latin typeface="+mn-lt"/>
                <a:ea typeface="+mn-ea"/>
                <a:cs typeface="+mn-cs"/>
              </a:rPr>
              <a:t>RÉCAPITULATIF DES POINTS DE CONTRÔLE DE L’ANNEXE 4</a:t>
            </a:r>
          </a:p>
        </p:txBody>
      </p:sp>
      <p:sp>
        <p:nvSpPr>
          <p:cNvPr id="5" name="Espace réservé du contenu 2"/>
          <p:cNvSpPr txBox="1">
            <a:spLocks noGrp="1"/>
          </p:cNvSpPr>
          <p:nvPr>
            <p:ph idx="1"/>
          </p:nvPr>
        </p:nvSpPr>
        <p:spPr>
          <a:xfrm>
            <a:off x="1510698" y="1298439"/>
            <a:ext cx="8579296" cy="5256584"/>
          </a:xfrm>
          <a:prstGeom prst="rect">
            <a:avLst/>
          </a:prstGeom>
          <a:solidFill>
            <a:schemeClr val="accent1">
              <a:lumMod val="20000"/>
              <a:lumOff val="80000"/>
            </a:schemeClr>
          </a:solidFill>
        </p:spPr>
        <p:txBody>
          <a:bodyPr vert="horz" lIns="91440" tIns="45720" rIns="91440" bIns="45720" rtlCol="0">
            <a:normAutofit/>
          </a:bodyPr>
          <a:lstStyle/>
          <a:p>
            <a:pPr marL="0" indent="0">
              <a:lnSpc>
                <a:spcPct val="90000"/>
              </a:lnSpc>
              <a:spcBef>
                <a:spcPts val="1000"/>
              </a:spcBef>
              <a:buSzPct val="100000"/>
            </a:pPr>
            <a:endParaRPr lang="fr-FR" sz="2800" b="1" u="sng" dirty="0">
              <a:solidFill>
                <a:srgbClr val="4472C4"/>
              </a:solidFill>
            </a:endParaRPr>
          </a:p>
          <a:p>
            <a:pPr>
              <a:lnSpc>
                <a:spcPct val="90000"/>
              </a:lnSpc>
              <a:spcBef>
                <a:spcPts val="1000"/>
              </a:spcBef>
              <a:buSzPct val="100000"/>
              <a:buFont typeface="Wingdings" panose="05000000000000000000" pitchFamily="2" charset="2"/>
              <a:buChar char="Ø"/>
            </a:pPr>
            <a:r>
              <a:rPr lang="fr-FR" sz="2800" b="1" dirty="0">
                <a:solidFill>
                  <a:srgbClr val="4472C4"/>
                </a:solidFill>
              </a:rPr>
              <a:t>Cette annexe 4, est dédiée uniquement aux charges travaux ou opérations exceptionnelles art. 14-2 terminés sur l’exercice clos réalisé ; </a:t>
            </a:r>
          </a:p>
          <a:p>
            <a:pPr>
              <a:lnSpc>
                <a:spcPct val="90000"/>
              </a:lnSpc>
              <a:spcBef>
                <a:spcPts val="1000"/>
              </a:spcBef>
              <a:buSzPct val="100000"/>
              <a:buFont typeface="Wingdings" panose="05000000000000000000" pitchFamily="2" charset="2"/>
              <a:buChar char="Ø"/>
            </a:pPr>
            <a:r>
              <a:rPr lang="fr-FR" sz="2800" b="1" dirty="0">
                <a:solidFill>
                  <a:srgbClr val="4472C4"/>
                </a:solidFill>
              </a:rPr>
              <a:t>Vérifier si votre exercice est déficitaire ou excédentaire, et si il est identique à celui de la partie basse de l’annexe 2 ;</a:t>
            </a:r>
          </a:p>
          <a:p>
            <a:pPr>
              <a:lnSpc>
                <a:spcPct val="90000"/>
              </a:lnSpc>
              <a:spcBef>
                <a:spcPts val="1000"/>
              </a:spcBef>
              <a:buSzPct val="100000"/>
              <a:buFont typeface="Wingdings" panose="05000000000000000000" pitchFamily="2" charset="2"/>
              <a:buChar char="Ø"/>
            </a:pPr>
            <a:r>
              <a:rPr lang="fr-FR" sz="2800" b="1" dirty="0">
                <a:solidFill>
                  <a:srgbClr val="4472C4"/>
                </a:solidFill>
              </a:rPr>
              <a:t>Vérifier si les travaux sont véritablement terminés (tous les appels effectués, toutes les factures comptabilisées ).</a:t>
            </a:r>
          </a:p>
        </p:txBody>
      </p:sp>
      <p:pic>
        <p:nvPicPr>
          <p:cNvPr id="3" name="Image 2">
            <a:extLst>
              <a:ext uri="{FF2B5EF4-FFF2-40B4-BE49-F238E27FC236}">
                <a16:creationId xmlns:a16="http://schemas.microsoft.com/office/drawing/2014/main" id="{EA21D643-1526-EF04-33EA-2E79DB41514D}"/>
              </a:ext>
            </a:extLst>
          </p:cNvPr>
          <p:cNvPicPr>
            <a:picLocks noChangeAspect="1"/>
          </p:cNvPicPr>
          <p:nvPr/>
        </p:nvPicPr>
        <p:blipFill>
          <a:blip r:embed="rId2"/>
          <a:stretch>
            <a:fillRect/>
          </a:stretch>
        </p:blipFill>
        <p:spPr>
          <a:xfrm>
            <a:off x="175860" y="6115616"/>
            <a:ext cx="759256" cy="742384"/>
          </a:xfrm>
          <a:prstGeom prst="rect">
            <a:avLst/>
          </a:prstGeom>
        </p:spPr>
      </p:pic>
    </p:spTree>
    <p:extLst>
      <p:ext uri="{BB962C8B-B14F-4D97-AF65-F5344CB8AC3E}">
        <p14:creationId xmlns:p14="http://schemas.microsoft.com/office/powerpoint/2010/main" val="326293316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448913297"/>
              </p:ext>
            </p:extLst>
          </p:nvPr>
        </p:nvGraphicFramePr>
        <p:xfrm>
          <a:off x="660904" y="1086415"/>
          <a:ext cx="10637823" cy="4762122"/>
        </p:xfrm>
        <a:graphic>
          <a:graphicData uri="http://schemas.openxmlformats.org/drawingml/2006/table">
            <a:tbl>
              <a:tblPr/>
              <a:tblGrid>
                <a:gridCol w="1701589">
                  <a:extLst>
                    <a:ext uri="{9D8B030D-6E8A-4147-A177-3AD203B41FA5}">
                      <a16:colId xmlns:a16="http://schemas.microsoft.com/office/drawing/2014/main" val="20000"/>
                    </a:ext>
                  </a:extLst>
                </a:gridCol>
                <a:gridCol w="775554">
                  <a:extLst>
                    <a:ext uri="{9D8B030D-6E8A-4147-A177-3AD203B41FA5}">
                      <a16:colId xmlns:a16="http://schemas.microsoft.com/office/drawing/2014/main" val="20001"/>
                    </a:ext>
                  </a:extLst>
                </a:gridCol>
                <a:gridCol w="775554">
                  <a:extLst>
                    <a:ext uri="{9D8B030D-6E8A-4147-A177-3AD203B41FA5}">
                      <a16:colId xmlns:a16="http://schemas.microsoft.com/office/drawing/2014/main" val="20002"/>
                    </a:ext>
                  </a:extLst>
                </a:gridCol>
                <a:gridCol w="775554">
                  <a:extLst>
                    <a:ext uri="{9D8B030D-6E8A-4147-A177-3AD203B41FA5}">
                      <a16:colId xmlns:a16="http://schemas.microsoft.com/office/drawing/2014/main" val="20003"/>
                    </a:ext>
                  </a:extLst>
                </a:gridCol>
                <a:gridCol w="775554">
                  <a:extLst>
                    <a:ext uri="{9D8B030D-6E8A-4147-A177-3AD203B41FA5}">
                      <a16:colId xmlns:a16="http://schemas.microsoft.com/office/drawing/2014/main" val="20004"/>
                    </a:ext>
                  </a:extLst>
                </a:gridCol>
                <a:gridCol w="775554">
                  <a:extLst>
                    <a:ext uri="{9D8B030D-6E8A-4147-A177-3AD203B41FA5}">
                      <a16:colId xmlns:a16="http://schemas.microsoft.com/office/drawing/2014/main" val="20005"/>
                    </a:ext>
                  </a:extLst>
                </a:gridCol>
                <a:gridCol w="775554">
                  <a:extLst>
                    <a:ext uri="{9D8B030D-6E8A-4147-A177-3AD203B41FA5}">
                      <a16:colId xmlns:a16="http://schemas.microsoft.com/office/drawing/2014/main" val="20006"/>
                    </a:ext>
                  </a:extLst>
                </a:gridCol>
                <a:gridCol w="775554">
                  <a:extLst>
                    <a:ext uri="{9D8B030D-6E8A-4147-A177-3AD203B41FA5}">
                      <a16:colId xmlns:a16="http://schemas.microsoft.com/office/drawing/2014/main" val="20007"/>
                    </a:ext>
                  </a:extLst>
                </a:gridCol>
                <a:gridCol w="775554">
                  <a:extLst>
                    <a:ext uri="{9D8B030D-6E8A-4147-A177-3AD203B41FA5}">
                      <a16:colId xmlns:a16="http://schemas.microsoft.com/office/drawing/2014/main" val="20008"/>
                    </a:ext>
                  </a:extLst>
                </a:gridCol>
                <a:gridCol w="1180694">
                  <a:extLst>
                    <a:ext uri="{9D8B030D-6E8A-4147-A177-3AD203B41FA5}">
                      <a16:colId xmlns:a16="http://schemas.microsoft.com/office/drawing/2014/main" val="20009"/>
                    </a:ext>
                  </a:extLst>
                </a:gridCol>
                <a:gridCol w="775554">
                  <a:extLst>
                    <a:ext uri="{9D8B030D-6E8A-4147-A177-3AD203B41FA5}">
                      <a16:colId xmlns:a16="http://schemas.microsoft.com/office/drawing/2014/main" val="20010"/>
                    </a:ext>
                  </a:extLst>
                </a:gridCol>
                <a:gridCol w="775554">
                  <a:extLst>
                    <a:ext uri="{9D8B030D-6E8A-4147-A177-3AD203B41FA5}">
                      <a16:colId xmlns:a16="http://schemas.microsoft.com/office/drawing/2014/main" val="20011"/>
                    </a:ext>
                  </a:extLst>
                </a:gridCol>
              </a:tblGrid>
              <a:tr h="795976">
                <a:tc gridSpan="12">
                  <a:txBody>
                    <a:bodyPr/>
                    <a:lstStyle/>
                    <a:p>
                      <a:pPr algn="ctr" rtl="0" fontAlgn="ctr"/>
                      <a:r>
                        <a:rPr lang="fr-FR" sz="700" b="1" i="0" u="none" strike="noStrike" dirty="0">
                          <a:effectLst/>
                          <a:latin typeface="Arial" panose="020B0604020202020204" pitchFamily="34" charset="0"/>
                        </a:rPr>
                        <a:t>Annexe 5   Etat des travaux de l'article 14-2 et opérations exceptionnelles votés non encore clôturés à la fin de l'exercice du ……. Au………</a:t>
                      </a:r>
                    </a:p>
                  </a:txBody>
                  <a:tcPr marL="6716" marR="6716" marT="67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638774">
                <a:tc>
                  <a:txBody>
                    <a:bodyPr/>
                    <a:lstStyle/>
                    <a:p>
                      <a:pPr algn="l" fontAlgn="ctr"/>
                      <a:r>
                        <a:rPr lang="fr-FR" sz="700" b="1" i="0" u="none" strike="noStrike" dirty="0">
                          <a:effectLst/>
                          <a:latin typeface="Arial" panose="020B0604020202020204" pitchFamily="34" charset="0"/>
                        </a:rPr>
                        <a:t> </a:t>
                      </a:r>
                    </a:p>
                  </a:txBody>
                  <a:tcPr marL="6716" marR="6716" marT="67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fr-FR" sz="700" b="1" i="0" u="none" strike="noStrike" dirty="0">
                          <a:effectLst/>
                          <a:latin typeface="Arial" panose="020B0604020202020204" pitchFamily="34" charset="0"/>
                        </a:rPr>
                        <a:t>Travaux votés</a:t>
                      </a:r>
                      <a:br>
                        <a:rPr lang="fr-FR" sz="700" b="1" i="0" u="none" strike="noStrike" dirty="0">
                          <a:effectLst/>
                          <a:latin typeface="Arial" panose="020B0604020202020204" pitchFamily="34" charset="0"/>
                        </a:rPr>
                      </a:br>
                      <a:br>
                        <a:rPr lang="fr-FR" sz="700" b="1" i="0" u="none" strike="noStrike" dirty="0">
                          <a:effectLst/>
                          <a:latin typeface="Arial" panose="020B0604020202020204" pitchFamily="34" charset="0"/>
                        </a:rPr>
                      </a:br>
                      <a:br>
                        <a:rPr lang="fr-FR" sz="700" b="1" i="0" u="none" strike="noStrike" dirty="0">
                          <a:effectLst/>
                          <a:latin typeface="Arial" panose="020B0604020202020204" pitchFamily="34" charset="0"/>
                        </a:rPr>
                      </a:b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A</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rtl="0" fontAlgn="ctr"/>
                      <a:r>
                        <a:rPr lang="fr-FR" sz="700" b="1" i="0" u="none" strike="noStrike">
                          <a:effectLst/>
                          <a:latin typeface="Arial" panose="020B0604020202020204" pitchFamily="34" charset="0"/>
                        </a:rPr>
                        <a:t>Travaux payés</a:t>
                      </a: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B</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rtl="0" fontAlgn="ctr"/>
                      <a:r>
                        <a:rPr lang="fr-FR" sz="700" b="1" i="0" u="none" strike="noStrike">
                          <a:effectLst/>
                          <a:latin typeface="Arial" panose="020B0604020202020204" pitchFamily="34" charset="0"/>
                        </a:rPr>
                        <a:t>Travaux réalisés</a:t>
                      </a: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C</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rtl="0" fontAlgn="t"/>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Provisions appelées, emprunts et subventions reçus, affectation du fonds de travaux</a:t>
                      </a: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D</a:t>
                      </a:r>
                    </a:p>
                  </a:txBody>
                  <a:tcPr marL="6716" marR="6716" marT="671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rtl="0" fontAlgn="ctr"/>
                      <a:r>
                        <a:rPr lang="fr-FR" sz="700" b="1" i="0" u="none" strike="noStrike" dirty="0">
                          <a:effectLst/>
                          <a:latin typeface="Arial" panose="020B0604020202020204" pitchFamily="34" charset="0"/>
                        </a:rPr>
                        <a:t>Solde en attente</a:t>
                      </a: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sur travaux</a:t>
                      </a:r>
                      <a:br>
                        <a:rPr lang="fr-FR" sz="700" b="1" i="0" u="none" strike="noStrike" dirty="0">
                          <a:effectLst/>
                          <a:latin typeface="Arial" panose="020B0604020202020204" pitchFamily="34" charset="0"/>
                        </a:rPr>
                      </a:br>
                      <a:br>
                        <a:rPr lang="fr-FR" sz="700" b="1" i="0" u="none" strike="noStrike" dirty="0">
                          <a:effectLst/>
                          <a:latin typeface="Arial" panose="020B0604020202020204" pitchFamily="34" charset="0"/>
                        </a:rPr>
                      </a:br>
                      <a:r>
                        <a:rPr lang="fr-FR" sz="700" b="1" i="0" u="none" strike="noStrike" dirty="0">
                          <a:effectLst/>
                          <a:latin typeface="Arial" panose="020B0604020202020204" pitchFamily="34" charset="0"/>
                        </a:rPr>
                        <a:t>E=D-C</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1" i="0" u="none" strike="noStrike">
                          <a:effectLst/>
                          <a:latin typeface="Arial" panose="020B0604020202020204" pitchFamily="34" charset="0"/>
                        </a:rPr>
                        <a:t>Subventions et</a:t>
                      </a: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Emprunts à recevoir</a:t>
                      </a:r>
                      <a:br>
                        <a:rPr lang="fr-FR" sz="700" b="1" i="0" u="none" strike="noStrike">
                          <a:effectLst/>
                          <a:latin typeface="Arial" panose="020B0604020202020204" pitchFamily="34" charset="0"/>
                        </a:rPr>
                      </a:br>
                      <a:br>
                        <a:rPr lang="fr-FR" sz="700" b="1" i="0" u="none" strike="noStrike">
                          <a:effectLst/>
                          <a:latin typeface="Arial" panose="020B0604020202020204" pitchFamily="34" charset="0"/>
                        </a:rPr>
                      </a:br>
                      <a:r>
                        <a:rPr lang="fr-FR" sz="700" b="1" i="0" u="none" strike="noStrike">
                          <a:effectLst/>
                          <a:latin typeface="Arial" panose="020B0604020202020204" pitchFamily="34" charset="0"/>
                        </a:rPr>
                        <a:t>F</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1" i="0" u="none" strike="noStrike" dirty="0">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6484">
                <a:tc>
                  <a:txBody>
                    <a:bodyPr/>
                    <a:lstStyle/>
                    <a:p>
                      <a:pPr algn="ctr" rtl="0" fontAlgn="ctr"/>
                      <a:r>
                        <a:rPr lang="fr-FR" sz="700" b="0" i="0" u="none" strike="noStrike">
                          <a:effectLst/>
                          <a:latin typeface="Arial" panose="020B0604020202020204" pitchFamily="34" charset="0"/>
                        </a:rPr>
                        <a:t> </a:t>
                      </a:r>
                    </a:p>
                  </a:txBody>
                  <a:tcPr marL="6716" marR="6716" marT="67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effectLst/>
                          <a:latin typeface="Arial" panose="020B0604020202020204" pitchFamily="34" charset="0"/>
                        </a:rPr>
                        <a:t>Date</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effectLst/>
                          <a:latin typeface="Arial" panose="020B0604020202020204" pitchFamily="34" charset="0"/>
                        </a:rPr>
                        <a:t>Montant</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effectLst/>
                          <a:latin typeface="Arial" panose="020B0604020202020204" pitchFamily="34" charset="0"/>
                        </a:rPr>
                        <a:t>Date</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effectLst/>
                          <a:latin typeface="Arial" panose="020B0604020202020204" pitchFamily="34" charset="0"/>
                        </a:rPr>
                        <a:t>Montant</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effectLst/>
                          <a:latin typeface="Arial" panose="020B0604020202020204" pitchFamily="34" charset="0"/>
                        </a:rPr>
                        <a:t>Date</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effectLst/>
                          <a:latin typeface="Arial" panose="020B0604020202020204" pitchFamily="34" charset="0"/>
                        </a:rPr>
                        <a:t>Montant</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effectLst/>
                          <a:latin typeface="Arial" panose="020B0604020202020204" pitchFamily="34" charset="0"/>
                        </a:rPr>
                        <a:t>Date</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effectLst/>
                          <a:latin typeface="Arial" panose="020B0604020202020204" pitchFamily="34" charset="0"/>
                        </a:rPr>
                        <a:t>Montant</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effectLst/>
                          <a:latin typeface="Arial" panose="020B0604020202020204" pitchFamily="34" charset="0"/>
                        </a:rPr>
                        <a:t>Montant</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effectLst/>
                          <a:latin typeface="Arial" panose="020B0604020202020204" pitchFamily="34" charset="0"/>
                        </a:rPr>
                        <a:t>Date</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effectLst/>
                          <a:latin typeface="Arial" panose="020B0604020202020204" pitchFamily="34" charset="0"/>
                        </a:rPr>
                        <a:t>Montant</a:t>
                      </a:r>
                    </a:p>
                  </a:txBody>
                  <a:tcPr marL="6716" marR="6716" marT="67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35931">
                <a:tc>
                  <a:txBody>
                    <a:bodyPr/>
                    <a:lstStyle/>
                    <a:p>
                      <a:pPr algn="l" rtl="0" fontAlgn="ctr"/>
                      <a:r>
                        <a:rPr lang="fr-FR" sz="700" b="1" i="0" u="none" strike="noStrike">
                          <a:effectLst/>
                          <a:latin typeface="Arial" panose="020B0604020202020204" pitchFamily="34" charset="0"/>
                        </a:rPr>
                        <a:t>TRAVAUX DE RAVALEMENT</a:t>
                      </a:r>
                    </a:p>
                  </a:txBody>
                  <a:tcPr marL="6716" marR="6716" marT="67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35931">
                <a:tc>
                  <a:txBody>
                    <a:bodyPr/>
                    <a:lstStyle/>
                    <a:p>
                      <a:pPr algn="l" fontAlgn="ctr"/>
                      <a:r>
                        <a:rPr lang="fr-FR" sz="700" b="1" i="0" u="none" strike="noStrike">
                          <a:effectLst/>
                          <a:latin typeface="Arial" panose="020B0604020202020204" pitchFamily="34" charset="0"/>
                        </a:rPr>
                        <a:t>TRAVAUX DE TOITURE</a:t>
                      </a:r>
                    </a:p>
                  </a:txBody>
                  <a:tcPr marL="6716" marR="6716" marT="67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9026">
                <a:tc>
                  <a:txBody>
                    <a:bodyPr/>
                    <a:lstStyle/>
                    <a:p>
                      <a:pPr algn="l" fontAlgn="ctr"/>
                      <a:r>
                        <a:rPr lang="fr-FR" sz="700" b="1" i="0" u="none" strike="noStrike">
                          <a:effectLst/>
                          <a:latin typeface="Arial" panose="020B0604020202020204" pitchFamily="34" charset="0"/>
                        </a:rPr>
                        <a:t>TOTAL</a:t>
                      </a:r>
                    </a:p>
                  </a:txBody>
                  <a:tcPr marL="6716" marR="6716" marT="67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fr-FR" sz="700" b="0" i="0" u="none" strike="noStrike">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700" b="0" i="0" u="none" strike="noStrike" dirty="0">
                          <a:effectLst/>
                          <a:latin typeface="Arial" panose="020B0604020202020204" pitchFamily="34" charset="0"/>
                        </a:rPr>
                        <a:t> </a:t>
                      </a:r>
                    </a:p>
                  </a:txBody>
                  <a:tcPr marL="6716" marR="6716" marT="67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ZoneTexte 3"/>
          <p:cNvSpPr txBox="1"/>
          <p:nvPr/>
        </p:nvSpPr>
        <p:spPr>
          <a:xfrm>
            <a:off x="803328" y="199204"/>
            <a:ext cx="10320950" cy="646331"/>
          </a:xfrm>
          <a:prstGeom prst="rect">
            <a:avLst/>
          </a:prstGeom>
          <a:solidFill>
            <a:schemeClr val="accent1">
              <a:lumMod val="20000"/>
              <a:lumOff val="80000"/>
            </a:schemeClr>
          </a:solidFill>
          <a:ln>
            <a:solidFill>
              <a:schemeClr val="tx2"/>
            </a:solidFill>
          </a:ln>
        </p:spPr>
        <p:txBody>
          <a:bodyPr wrap="square">
            <a:spAutoFit/>
          </a:bodyPr>
          <a:lstStyle>
            <a:defPPr>
              <a:defRPr lang="fr-FR"/>
            </a:defPPr>
            <a:lvl1pPr algn="ctr">
              <a:defRPr sz="2800" b="1">
                <a:solidFill>
                  <a:schemeClr val="tx2"/>
                </a:solidFill>
              </a:defRPr>
            </a:lvl1pPr>
          </a:lstStyle>
          <a:p>
            <a:r>
              <a:rPr lang="fr-FR" sz="1800" dirty="0"/>
              <a:t>L’ANNEXE 5 : ÉTAT DES TRAVAUX &amp; OPÉRATIONS EXCEPTIONNELLES VOTÉS NON ENCORE CLOTURÉS À LA FIN DE L’EXERCICE</a:t>
            </a:r>
          </a:p>
        </p:txBody>
      </p:sp>
      <p:sp>
        <p:nvSpPr>
          <p:cNvPr id="6" name="Rectangle à coins arrondis 5"/>
          <p:cNvSpPr/>
          <p:nvPr/>
        </p:nvSpPr>
        <p:spPr>
          <a:xfrm>
            <a:off x="941560" y="5952808"/>
            <a:ext cx="5812325" cy="810259"/>
          </a:xfrm>
          <a:prstGeom prst="roundRect">
            <a:avLst/>
          </a:prstGeom>
          <a:solidFill>
            <a:sysClr val="window" lastClr="FFFFFF"/>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dirty="0">
                <a:solidFill>
                  <a:sysClr val="windowText" lastClr="000000"/>
                </a:solidFill>
              </a:rPr>
              <a:t>Sont indiqués dans cette annexe les travaux ou opérations exceptionnelles non encore achevés  ou engagés sur l'exercice . Cette annexe permet de savoir ce qui a été  fait ou non, ce qui a été payé ou non, et les sommes éventuelles restant à appeler auprès des copropriétaires, ou celles  qui ont été appelées mais non utilisées. </a:t>
            </a:r>
          </a:p>
        </p:txBody>
      </p:sp>
      <p:sp>
        <p:nvSpPr>
          <p:cNvPr id="7" name="Rectangle à coins arrondis 6"/>
          <p:cNvSpPr/>
          <p:nvPr/>
        </p:nvSpPr>
        <p:spPr>
          <a:xfrm>
            <a:off x="8230863" y="5952807"/>
            <a:ext cx="3019577" cy="810259"/>
          </a:xfrm>
          <a:prstGeom prst="roundRect">
            <a:avLst/>
          </a:prstGeom>
          <a:solidFill>
            <a:sysClr val="window" lastClr="FFFFFF"/>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300"/>
              </a:lnSpc>
            </a:pPr>
            <a:r>
              <a:rPr lang="fr-FR" sz="1200" dirty="0">
                <a:solidFill>
                  <a:sysClr val="windowText" lastClr="000000"/>
                </a:solidFill>
              </a:rPr>
              <a:t>Le total de ce solde doit être en adéquation avec le compte 12 solde en attente sur travaux de l'annexe 1 (rubrique provisions et avances)</a:t>
            </a:r>
          </a:p>
        </p:txBody>
      </p:sp>
      <p:pic>
        <p:nvPicPr>
          <p:cNvPr id="2" name="Image 1">
            <a:extLst>
              <a:ext uri="{FF2B5EF4-FFF2-40B4-BE49-F238E27FC236}">
                <a16:creationId xmlns:a16="http://schemas.microsoft.com/office/drawing/2014/main" id="{73761E90-9F41-A7CA-11A6-17DF6E60BF80}"/>
              </a:ext>
            </a:extLst>
          </p:cNvPr>
          <p:cNvPicPr>
            <a:picLocks noChangeAspect="1"/>
          </p:cNvPicPr>
          <p:nvPr/>
        </p:nvPicPr>
        <p:blipFill>
          <a:blip r:embed="rId2"/>
          <a:stretch>
            <a:fillRect/>
          </a:stretch>
        </p:blipFill>
        <p:spPr>
          <a:xfrm>
            <a:off x="10922324" y="158436"/>
            <a:ext cx="759256" cy="742384"/>
          </a:xfrm>
          <a:prstGeom prst="rect">
            <a:avLst/>
          </a:prstGeom>
        </p:spPr>
      </p:pic>
    </p:spTree>
    <p:extLst>
      <p:ext uri="{BB962C8B-B14F-4D97-AF65-F5344CB8AC3E}">
        <p14:creationId xmlns:p14="http://schemas.microsoft.com/office/powerpoint/2010/main" val="3050462866"/>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6932" y="1175073"/>
            <a:ext cx="8597270" cy="5550707"/>
          </a:xfrm>
          <a:prstGeom prst="rect">
            <a:avLst/>
          </a:prstGeom>
          <a:solidFill>
            <a:schemeClr val="accent1">
              <a:lumMod val="20000"/>
              <a:lumOff val="80000"/>
            </a:schemeClr>
          </a:solidFill>
        </p:spPr>
        <p:txBody>
          <a:bodyPr vert="horz" lIns="91440" tIns="45720" rIns="91440" bIns="45720" rtlCol="0">
            <a:normAutofit/>
          </a:bodyPr>
          <a:lstStyle/>
          <a:p>
            <a:pPr marL="457200" indent="-457200">
              <a:lnSpc>
                <a:spcPct val="90000"/>
              </a:lnSpc>
              <a:spcBef>
                <a:spcPts val="1000"/>
              </a:spcBef>
              <a:buSzPct val="100000"/>
              <a:buFont typeface="Wingdings" panose="05000000000000000000" pitchFamily="2" charset="2"/>
              <a:buChar char="Ø"/>
            </a:pPr>
            <a:r>
              <a:rPr lang="fr-FR" sz="2800" b="1" kern="0" dirty="0">
                <a:solidFill>
                  <a:srgbClr val="4472C4"/>
                </a:solidFill>
              </a:rPr>
              <a:t>Cette annexe 5, est dédiée uniquement aux charges travaux ou opérations exceptionnelles art. 14-2  non terminés sur l’exercice clos réalisé.</a:t>
            </a:r>
          </a:p>
          <a:p>
            <a:pPr marL="457200" indent="-457200">
              <a:lnSpc>
                <a:spcPct val="90000"/>
              </a:lnSpc>
              <a:spcBef>
                <a:spcPts val="1000"/>
              </a:spcBef>
              <a:buSzPct val="100000"/>
              <a:buFont typeface="Wingdings" panose="05000000000000000000" pitchFamily="2" charset="2"/>
              <a:buChar char="Ø"/>
            </a:pPr>
            <a:r>
              <a:rPr lang="fr-FR" sz="2800" b="1" kern="0" dirty="0">
                <a:solidFill>
                  <a:srgbClr val="4472C4"/>
                </a:solidFill>
              </a:rPr>
              <a:t>Comparer le montant des appels avec la colonne travaux réalisés ; </a:t>
            </a:r>
          </a:p>
          <a:p>
            <a:pPr marL="457200" indent="-457200">
              <a:lnSpc>
                <a:spcPct val="90000"/>
              </a:lnSpc>
              <a:spcBef>
                <a:spcPts val="1000"/>
              </a:spcBef>
              <a:buSzPct val="100000"/>
              <a:buFont typeface="Wingdings" panose="05000000000000000000" pitchFamily="2" charset="2"/>
              <a:buChar char="Ø"/>
            </a:pPr>
            <a:r>
              <a:rPr lang="fr-FR" sz="2800" b="1" kern="0" dirty="0">
                <a:solidFill>
                  <a:srgbClr val="4472C4"/>
                </a:solidFill>
              </a:rPr>
              <a:t>Vérifier sur l’annexe 1, le compte 12 (solde en attente sur travaux) qui doit être identique au solde de l’annexe 5. </a:t>
            </a:r>
          </a:p>
          <a:p>
            <a:pPr marL="457200" indent="-457200">
              <a:lnSpc>
                <a:spcPct val="90000"/>
              </a:lnSpc>
              <a:spcBef>
                <a:spcPts val="1000"/>
              </a:spcBef>
              <a:buSzPct val="100000"/>
              <a:buFont typeface="Wingdings" panose="05000000000000000000" pitchFamily="2" charset="2"/>
              <a:buChar char="Ø"/>
            </a:pPr>
            <a:r>
              <a:rPr lang="fr-FR" sz="2800" b="1" kern="0" dirty="0">
                <a:solidFill>
                  <a:srgbClr val="4472C4"/>
                </a:solidFill>
              </a:rPr>
              <a:t>Vérifier si les travaux ne sont pas figés depuis des années dans l’annexe 5, laissant apparaitre un excédent,  </a:t>
            </a:r>
          </a:p>
        </p:txBody>
      </p:sp>
      <p:sp>
        <p:nvSpPr>
          <p:cNvPr id="4" name="Titre 1"/>
          <p:cNvSpPr txBox="1">
            <a:spLocks/>
          </p:cNvSpPr>
          <p:nvPr/>
        </p:nvSpPr>
        <p:spPr>
          <a:xfrm>
            <a:off x="1519752" y="132220"/>
            <a:ext cx="8674450" cy="830997"/>
          </a:xfrm>
          <a:prstGeom prst="rect">
            <a:avLst/>
          </a:prstGeom>
          <a:solidFill>
            <a:schemeClr val="accent1">
              <a:lumMod val="20000"/>
              <a:lumOff val="80000"/>
            </a:schemeClr>
          </a:solidFill>
          <a:ln>
            <a:solidFill>
              <a:schemeClr val="tx2"/>
            </a:solidFill>
          </a:ln>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solidFill>
                  <a:schemeClr val="tx2"/>
                </a:solidFill>
                <a:latin typeface="+mn-lt"/>
                <a:ea typeface="+mn-ea"/>
                <a:cs typeface="+mn-cs"/>
              </a:rPr>
              <a:t>RÉCAPITULATIF DES POINTS DE CONTRÔLE DE L’ANNEXE 5</a:t>
            </a:r>
          </a:p>
        </p:txBody>
      </p:sp>
      <p:pic>
        <p:nvPicPr>
          <p:cNvPr id="2" name="Image 1">
            <a:extLst>
              <a:ext uri="{FF2B5EF4-FFF2-40B4-BE49-F238E27FC236}">
                <a16:creationId xmlns:a16="http://schemas.microsoft.com/office/drawing/2014/main" id="{9120728A-EB63-84B8-1F9B-1F6C66A1DB71}"/>
              </a:ext>
            </a:extLst>
          </p:cNvPr>
          <p:cNvPicPr>
            <a:picLocks noChangeAspect="1"/>
          </p:cNvPicPr>
          <p:nvPr/>
        </p:nvPicPr>
        <p:blipFill>
          <a:blip r:embed="rId2"/>
          <a:stretch>
            <a:fillRect/>
          </a:stretch>
        </p:blipFill>
        <p:spPr>
          <a:xfrm>
            <a:off x="203021" y="6115616"/>
            <a:ext cx="759256" cy="742384"/>
          </a:xfrm>
          <a:prstGeom prst="rect">
            <a:avLst/>
          </a:prstGeom>
        </p:spPr>
      </p:pic>
    </p:spTree>
    <p:extLst>
      <p:ext uri="{BB962C8B-B14F-4D97-AF65-F5344CB8AC3E}">
        <p14:creationId xmlns:p14="http://schemas.microsoft.com/office/powerpoint/2010/main" val="888786375"/>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8C75A09-A7CE-4A84-98CA-252644127FF5}"/>
              </a:ext>
            </a:extLst>
          </p:cNvPr>
          <p:cNvSpPr txBox="1"/>
          <p:nvPr/>
        </p:nvSpPr>
        <p:spPr>
          <a:xfrm>
            <a:off x="1631504" y="136525"/>
            <a:ext cx="8928992" cy="369332"/>
          </a:xfrm>
          <a:prstGeom prst="rect">
            <a:avLst/>
          </a:prstGeom>
          <a:solidFill>
            <a:schemeClr val="accent1">
              <a:lumMod val="20000"/>
              <a:lumOff val="80000"/>
            </a:schemeClr>
          </a:solidFill>
          <a:ln>
            <a:solidFill>
              <a:schemeClr val="tx2"/>
            </a:solidFill>
          </a:ln>
        </p:spPr>
        <p:txBody>
          <a:bodyPr wrap="square">
            <a:spAutoFit/>
          </a:bodyPr>
          <a:lstStyle>
            <a:defPPr>
              <a:defRPr lang="fr-FR"/>
            </a:defPPr>
            <a:lvl1pPr algn="ctr">
              <a:defRPr sz="2800" b="1">
                <a:solidFill>
                  <a:schemeClr val="tx2"/>
                </a:solidFill>
              </a:defRPr>
            </a:lvl1pPr>
          </a:lstStyle>
          <a:p>
            <a:r>
              <a:rPr lang="fr-FR" sz="1800" dirty="0"/>
              <a:t>PRESTATION D’ASSISTANCE AUX SYNDICS</a:t>
            </a:r>
          </a:p>
        </p:txBody>
      </p:sp>
      <p:pic>
        <p:nvPicPr>
          <p:cNvPr id="6" name="Image 5">
            <a:extLst>
              <a:ext uri="{FF2B5EF4-FFF2-40B4-BE49-F238E27FC236}">
                <a16:creationId xmlns:a16="http://schemas.microsoft.com/office/drawing/2014/main" id="{4153F633-3697-4C68-AC58-A024736863A3}"/>
              </a:ext>
            </a:extLst>
          </p:cNvPr>
          <p:cNvPicPr>
            <a:picLocks noChangeAspect="1"/>
          </p:cNvPicPr>
          <p:nvPr/>
        </p:nvPicPr>
        <p:blipFill>
          <a:blip r:embed="rId2"/>
          <a:stretch>
            <a:fillRect/>
          </a:stretch>
        </p:blipFill>
        <p:spPr>
          <a:xfrm>
            <a:off x="176653" y="5435479"/>
            <a:ext cx="1454851" cy="1422521"/>
          </a:xfrm>
          <a:prstGeom prst="rect">
            <a:avLst/>
          </a:prstGeom>
        </p:spPr>
      </p:pic>
      <p:pic>
        <p:nvPicPr>
          <p:cNvPr id="5122" name="Image 7" descr="image011">
            <a:extLst>
              <a:ext uri="{FF2B5EF4-FFF2-40B4-BE49-F238E27FC236}">
                <a16:creationId xmlns:a16="http://schemas.microsoft.com/office/drawing/2014/main" id="{45B9168C-0C30-4B6B-9838-466036DA7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721" y="679537"/>
            <a:ext cx="4489059" cy="584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3684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2789856" y="1521405"/>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fr-FR" dirty="0"/>
              <a:t>Merci pour votre attention !</a:t>
            </a:r>
          </a:p>
          <a:p>
            <a:pPr algn="ctr">
              <a:buFont typeface="Arial" pitchFamily="34" charset="0"/>
              <a:buNone/>
            </a:pPr>
            <a:r>
              <a:rPr lang="fr-FR" sz="2800" dirty="0"/>
              <a:t>Pour aller plus loin notre guide sur les annexes comptables </a:t>
            </a:r>
          </a:p>
          <a:p>
            <a:pPr algn="ctr">
              <a:buFont typeface="Arial" pitchFamily="34" charset="0"/>
              <a:buNone/>
            </a:pPr>
            <a:r>
              <a:rPr lang="fr-FR" dirty="0"/>
              <a:t>&amp;</a:t>
            </a:r>
          </a:p>
          <a:p>
            <a:pPr algn="ctr">
              <a:buFont typeface="Arial" pitchFamily="34" charset="0"/>
              <a:buNone/>
            </a:pPr>
            <a:r>
              <a:rPr lang="fr-FR" dirty="0"/>
              <a:t>nos vidéos </a:t>
            </a:r>
          </a:p>
          <a:p>
            <a:pPr algn="ctr">
              <a:buFont typeface="Arial" pitchFamily="34" charset="0"/>
              <a:buNone/>
            </a:pPr>
            <a:endParaRPr lang="fr-FR" dirty="0"/>
          </a:p>
        </p:txBody>
      </p:sp>
      <p:pic>
        <p:nvPicPr>
          <p:cNvPr id="7" name="Image 6"/>
          <p:cNvPicPr>
            <a:picLocks noChangeAspect="1"/>
          </p:cNvPicPr>
          <p:nvPr/>
        </p:nvPicPr>
        <p:blipFill>
          <a:blip r:embed="rId2"/>
          <a:stretch>
            <a:fillRect/>
          </a:stretch>
        </p:blipFill>
        <p:spPr>
          <a:xfrm>
            <a:off x="600641" y="2388956"/>
            <a:ext cx="2252522" cy="1296144"/>
          </a:xfrm>
          <a:prstGeom prst="rect">
            <a:avLst/>
          </a:prstGeom>
        </p:spPr>
      </p:pic>
      <p:sp>
        <p:nvSpPr>
          <p:cNvPr id="8" name="Rectangle 7"/>
          <p:cNvSpPr/>
          <p:nvPr/>
        </p:nvSpPr>
        <p:spPr>
          <a:xfrm>
            <a:off x="274622" y="3784387"/>
            <a:ext cx="4330824" cy="276999"/>
          </a:xfrm>
          <a:prstGeom prst="rect">
            <a:avLst/>
          </a:prstGeom>
        </p:spPr>
        <p:txBody>
          <a:bodyPr wrap="square">
            <a:spAutoFit/>
          </a:bodyPr>
          <a:lstStyle/>
          <a:p>
            <a:r>
              <a:rPr lang="fr-FR" sz="1200" dirty="0">
                <a:solidFill>
                  <a:srgbClr val="00B0F0"/>
                </a:solidFill>
              </a:rPr>
              <a:t>https://www.youtube.com/watch?v=9sqQ9OTePUc&amp;t=84s</a:t>
            </a:r>
          </a:p>
        </p:txBody>
      </p:sp>
      <p:pic>
        <p:nvPicPr>
          <p:cNvPr id="9" name="Image 8"/>
          <p:cNvPicPr>
            <a:picLocks noChangeAspect="1"/>
          </p:cNvPicPr>
          <p:nvPr/>
        </p:nvPicPr>
        <p:blipFill>
          <a:blip r:embed="rId3"/>
          <a:stretch>
            <a:fillRect/>
          </a:stretch>
        </p:blipFill>
        <p:spPr>
          <a:xfrm>
            <a:off x="1321273" y="4398023"/>
            <a:ext cx="2498892" cy="1399653"/>
          </a:xfrm>
          <a:prstGeom prst="rect">
            <a:avLst/>
          </a:prstGeom>
        </p:spPr>
      </p:pic>
      <p:sp>
        <p:nvSpPr>
          <p:cNvPr id="10" name="Rectangle 9"/>
          <p:cNvSpPr/>
          <p:nvPr/>
        </p:nvSpPr>
        <p:spPr>
          <a:xfrm>
            <a:off x="1403412" y="5948452"/>
            <a:ext cx="4572000" cy="276999"/>
          </a:xfrm>
          <a:prstGeom prst="rect">
            <a:avLst/>
          </a:prstGeom>
        </p:spPr>
        <p:txBody>
          <a:bodyPr>
            <a:spAutoFit/>
          </a:bodyPr>
          <a:lstStyle/>
          <a:p>
            <a:r>
              <a:rPr lang="fr-FR" sz="1200" dirty="0">
                <a:solidFill>
                  <a:srgbClr val="00B0F0"/>
                </a:solidFill>
              </a:rPr>
              <a:t>https://www.youtube.com/watch?v=gpv724ld1x4</a:t>
            </a:r>
          </a:p>
        </p:txBody>
      </p:sp>
      <p:sp>
        <p:nvSpPr>
          <p:cNvPr id="13" name="ZoneTexte 12">
            <a:extLst>
              <a:ext uri="{FF2B5EF4-FFF2-40B4-BE49-F238E27FC236}">
                <a16:creationId xmlns:a16="http://schemas.microsoft.com/office/drawing/2014/main" id="{C04EAF1E-C3C8-4D72-8666-5FD53D7E4E25}"/>
              </a:ext>
            </a:extLst>
          </p:cNvPr>
          <p:cNvSpPr txBox="1"/>
          <p:nvPr/>
        </p:nvSpPr>
        <p:spPr>
          <a:xfrm>
            <a:off x="3689412" y="375913"/>
            <a:ext cx="6104952" cy="861774"/>
          </a:xfrm>
          <a:prstGeom prst="rect">
            <a:avLst/>
          </a:prstGeom>
          <a:noFill/>
        </p:spPr>
        <p:txBody>
          <a:bodyPr wrap="square" rtlCol="0">
            <a:spAutoFit/>
          </a:bodyPr>
          <a:lstStyle/>
          <a:p>
            <a:pPr algn="r"/>
            <a:r>
              <a:rPr lang="fr-FR" sz="3200" b="1" dirty="0">
                <a:solidFill>
                  <a:schemeClr val="bg1"/>
                </a:solidFill>
              </a:rPr>
              <a:t>LES ANNEXES COMPTABLES</a:t>
            </a:r>
            <a:r>
              <a:rPr lang="fr-FR" dirty="0"/>
              <a:t>	</a:t>
            </a:r>
          </a:p>
        </p:txBody>
      </p:sp>
      <p:pic>
        <p:nvPicPr>
          <p:cNvPr id="15" name="Image 14">
            <a:extLst>
              <a:ext uri="{FF2B5EF4-FFF2-40B4-BE49-F238E27FC236}">
                <a16:creationId xmlns:a16="http://schemas.microsoft.com/office/drawing/2014/main" id="{E24D116D-450C-4C6C-95E8-E8233A1B95B0}"/>
              </a:ext>
            </a:extLst>
          </p:cNvPr>
          <p:cNvPicPr>
            <a:picLocks noChangeAspect="1"/>
          </p:cNvPicPr>
          <p:nvPr/>
        </p:nvPicPr>
        <p:blipFill>
          <a:blip r:embed="rId4"/>
          <a:stretch>
            <a:fillRect/>
          </a:stretch>
        </p:blipFill>
        <p:spPr>
          <a:xfrm>
            <a:off x="611592" y="148550"/>
            <a:ext cx="1021272" cy="998577"/>
          </a:xfrm>
          <a:prstGeom prst="rect">
            <a:avLst/>
          </a:prstGeom>
        </p:spPr>
      </p:pic>
      <p:pic>
        <p:nvPicPr>
          <p:cNvPr id="6" name="Image 5">
            <a:extLst>
              <a:ext uri="{FF2B5EF4-FFF2-40B4-BE49-F238E27FC236}">
                <a16:creationId xmlns:a16="http://schemas.microsoft.com/office/drawing/2014/main" id="{41B90CF7-C88E-41AE-80F0-476E3E2D4225}"/>
              </a:ext>
            </a:extLst>
          </p:cNvPr>
          <p:cNvPicPr>
            <a:picLocks noChangeAspect="1"/>
          </p:cNvPicPr>
          <p:nvPr/>
        </p:nvPicPr>
        <p:blipFill>
          <a:blip r:embed="rId5"/>
          <a:stretch>
            <a:fillRect/>
          </a:stretch>
        </p:blipFill>
        <p:spPr>
          <a:xfrm>
            <a:off x="10052454" y="2869061"/>
            <a:ext cx="1440160" cy="2107650"/>
          </a:xfrm>
          <a:prstGeom prst="rect">
            <a:avLst/>
          </a:prstGeom>
        </p:spPr>
      </p:pic>
      <p:pic>
        <p:nvPicPr>
          <p:cNvPr id="16" name="Image 15">
            <a:extLst>
              <a:ext uri="{FF2B5EF4-FFF2-40B4-BE49-F238E27FC236}">
                <a16:creationId xmlns:a16="http://schemas.microsoft.com/office/drawing/2014/main" id="{831AE194-C082-4DC3-B5FC-C22C0EEA6476}"/>
              </a:ext>
            </a:extLst>
          </p:cNvPr>
          <p:cNvPicPr>
            <a:picLocks noChangeAspect="1"/>
          </p:cNvPicPr>
          <p:nvPr/>
        </p:nvPicPr>
        <p:blipFill>
          <a:blip r:embed="rId6"/>
          <a:stretch>
            <a:fillRect/>
          </a:stretch>
        </p:blipFill>
        <p:spPr>
          <a:xfrm>
            <a:off x="6933715" y="4330130"/>
            <a:ext cx="1588998" cy="2151957"/>
          </a:xfrm>
          <a:prstGeom prst="rect">
            <a:avLst/>
          </a:prstGeom>
        </p:spPr>
      </p:pic>
    </p:spTree>
    <p:extLst>
      <p:ext uri="{BB962C8B-B14F-4D97-AF65-F5344CB8AC3E}">
        <p14:creationId xmlns:p14="http://schemas.microsoft.com/office/powerpoint/2010/main" val="261049990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335" y="2147873"/>
            <a:ext cx="11113968" cy="777070"/>
          </a:xfrm>
        </p:spPr>
        <p:txBody>
          <a:bodyPr/>
          <a:lstStyle/>
          <a:p>
            <a:pPr algn="ctr">
              <a:buNone/>
            </a:pPr>
            <a:r>
              <a:rPr lang="fr-FR" dirty="0"/>
              <a:t>Merci pour votre attention !</a:t>
            </a:r>
          </a:p>
          <a:p>
            <a:pPr algn="ctr">
              <a:buNone/>
            </a:pPr>
            <a:endParaRPr lang="fr-FR" dirty="0"/>
          </a:p>
          <a:p>
            <a:pPr algn="ctr">
              <a:buNone/>
            </a:pPr>
            <a:endParaRPr lang="fr-FR" dirty="0"/>
          </a:p>
        </p:txBody>
      </p:sp>
      <p:sp>
        <p:nvSpPr>
          <p:cNvPr id="7" name="Rectangle 6"/>
          <p:cNvSpPr/>
          <p:nvPr/>
        </p:nvSpPr>
        <p:spPr>
          <a:xfrm>
            <a:off x="3124200" y="3589047"/>
            <a:ext cx="5475297" cy="186025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07000"/>
              </a:lnSpc>
              <a:spcAft>
                <a:spcPts val="800"/>
              </a:spcAft>
              <a:defRPr/>
            </a:pPr>
            <a:r>
              <a:rPr lang="fr-FR" dirty="0">
                <a:ln w="0"/>
                <a:effectLst>
                  <a:outerShdw blurRad="38100" dist="38100" dir="2700000" algn="tl">
                    <a:srgbClr val="000000">
                      <a:alpha val="43137"/>
                    </a:srgbClr>
                  </a:outerShdw>
                </a:effectLst>
              </a:rPr>
              <a:t>Et n’oubliez pas, pour plus d’informations sur ce thème,</a:t>
            </a:r>
          </a:p>
          <a:p>
            <a:pPr algn="ctr">
              <a:lnSpc>
                <a:spcPct val="107000"/>
              </a:lnSpc>
              <a:spcAft>
                <a:spcPts val="800"/>
              </a:spcAft>
              <a:defRPr/>
            </a:pPr>
            <a:r>
              <a:rPr lang="fr-FR" dirty="0">
                <a:ln w="0"/>
                <a:effectLst>
                  <a:outerShdw blurRad="38100" dist="38100" dir="2700000" algn="tl">
                    <a:srgbClr val="000000">
                      <a:alpha val="43137"/>
                    </a:srgbClr>
                  </a:outerShdw>
                </a:effectLst>
              </a:rPr>
              <a:t>rendez-vous sur nos sites internet</a:t>
            </a:r>
          </a:p>
          <a:p>
            <a:pPr algn="ctr">
              <a:lnSpc>
                <a:spcPct val="107000"/>
              </a:lnSpc>
              <a:spcAft>
                <a:spcPts val="800"/>
              </a:spcAft>
              <a:defRPr/>
            </a:pPr>
            <a:r>
              <a:rPr lang="fr-FR" u="sng" dirty="0">
                <a:solidFill>
                  <a:srgbClr val="0563C1"/>
                </a:solidFill>
                <a:latin typeface="Arial Narrow" panose="020B0606020202030204" pitchFamily="34" charset="0"/>
                <a:ea typeface="Calibri" panose="020F0502020204030204" pitchFamily="34" charset="0"/>
                <a:cs typeface="Times New Roman" panose="02020603050405020304" pitchFamily="18" charset="0"/>
              </a:rPr>
              <a:t>www.arc-copro.fr</a:t>
            </a:r>
          </a:p>
          <a:p>
            <a:pPr algn="ctr">
              <a:lnSpc>
                <a:spcPct val="107000"/>
              </a:lnSpc>
              <a:spcAft>
                <a:spcPts val="800"/>
              </a:spcAft>
              <a:defRPr/>
            </a:pPr>
            <a:r>
              <a:rPr lang="fr-FR" u="sng" dirty="0">
                <a:solidFill>
                  <a:srgbClr val="0563C1"/>
                </a:solidFill>
                <a:latin typeface="Arial Narrow" panose="020B0606020202030204" pitchFamily="34" charset="0"/>
                <a:ea typeface="Calibri" panose="020F0502020204030204" pitchFamily="34" charset="0"/>
                <a:cs typeface="Times New Roman" panose="02020603050405020304" pitchFamily="18" charset="0"/>
              </a:rPr>
              <a:t>www.leportaildelardherent.fr</a:t>
            </a:r>
            <a:endParaRPr lang="fr-FR" sz="2400" dirty="0">
              <a:ea typeface="Calibri" panose="020F0502020204030204" pitchFamily="34" charset="0"/>
              <a:cs typeface="Times New Roman" panose="02020603050405020304" pitchFamily="18" charset="0"/>
            </a:endParaRPr>
          </a:p>
        </p:txBody>
      </p:sp>
      <p:sp>
        <p:nvSpPr>
          <p:cNvPr id="1026" name="AutoShape 2" descr="flyer_salon_19_2"/>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flyer_salon_19_2"/>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 name="ZoneTexte 5">
            <a:extLst>
              <a:ext uri="{FF2B5EF4-FFF2-40B4-BE49-F238E27FC236}">
                <a16:creationId xmlns:a16="http://schemas.microsoft.com/office/drawing/2014/main" id="{574E6E44-9C33-AF43-865A-5881F6B1077C}"/>
              </a:ext>
            </a:extLst>
          </p:cNvPr>
          <p:cNvSpPr txBox="1"/>
          <p:nvPr/>
        </p:nvSpPr>
        <p:spPr>
          <a:xfrm>
            <a:off x="3254845" y="351203"/>
            <a:ext cx="6104952" cy="861774"/>
          </a:xfrm>
          <a:prstGeom prst="rect">
            <a:avLst/>
          </a:prstGeom>
          <a:noFill/>
        </p:spPr>
        <p:txBody>
          <a:bodyPr wrap="square" rtlCol="0">
            <a:spAutoFit/>
          </a:bodyPr>
          <a:lstStyle/>
          <a:p>
            <a:pPr algn="r"/>
            <a:r>
              <a:rPr lang="fr-FR" sz="3200" b="1" dirty="0">
                <a:solidFill>
                  <a:schemeClr val="bg1"/>
                </a:solidFill>
              </a:rPr>
              <a:t>LES ANNEXES COMPTABLES</a:t>
            </a:r>
            <a:r>
              <a:rPr lang="fr-FR" dirty="0"/>
              <a:t>	</a:t>
            </a:r>
          </a:p>
        </p:txBody>
      </p:sp>
      <p:pic>
        <p:nvPicPr>
          <p:cNvPr id="8" name="Image 7">
            <a:extLst>
              <a:ext uri="{FF2B5EF4-FFF2-40B4-BE49-F238E27FC236}">
                <a16:creationId xmlns:a16="http://schemas.microsoft.com/office/drawing/2014/main" id="{763349FD-1E78-4A42-0C18-FE66FA8E8BF4}"/>
              </a:ext>
            </a:extLst>
          </p:cNvPr>
          <p:cNvPicPr>
            <a:picLocks noChangeAspect="1"/>
          </p:cNvPicPr>
          <p:nvPr/>
        </p:nvPicPr>
        <p:blipFill>
          <a:blip r:embed="rId2"/>
          <a:stretch>
            <a:fillRect/>
          </a:stretch>
        </p:blipFill>
        <p:spPr>
          <a:xfrm>
            <a:off x="611592" y="148550"/>
            <a:ext cx="1021272" cy="998577"/>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4">
            <a:extLst>
              <a:ext uri="{FF2B5EF4-FFF2-40B4-BE49-F238E27FC236}">
                <a16:creationId xmlns:a16="http://schemas.microsoft.com/office/drawing/2014/main" id="{EC1C5C26-0A55-25DF-547A-FE1F71239368}"/>
              </a:ext>
            </a:extLst>
          </p:cNvPr>
          <p:cNvGraphicFramePr>
            <a:graphicFrameLocks noGrp="1"/>
          </p:cNvGraphicFramePr>
          <p:nvPr>
            <p:ph idx="1"/>
            <p:extLst>
              <p:ext uri="{D42A27DB-BD31-4B8C-83A1-F6EECF244321}">
                <p14:modId xmlns:p14="http://schemas.microsoft.com/office/powerpoint/2010/main" val="1674172974"/>
              </p:ext>
            </p:extLst>
          </p:nvPr>
        </p:nvGraphicFramePr>
        <p:xfrm>
          <a:off x="340796" y="116632"/>
          <a:ext cx="11347228" cy="6265120"/>
        </p:xfrm>
        <a:graphic>
          <a:graphicData uri="http://schemas.openxmlformats.org/drawingml/2006/table">
            <a:tbl>
              <a:tblPr/>
              <a:tblGrid>
                <a:gridCol w="3043800">
                  <a:extLst>
                    <a:ext uri="{9D8B030D-6E8A-4147-A177-3AD203B41FA5}">
                      <a16:colId xmlns:a16="http://schemas.microsoft.com/office/drawing/2014/main" val="20000"/>
                    </a:ext>
                  </a:extLst>
                </a:gridCol>
                <a:gridCol w="1198595">
                  <a:extLst>
                    <a:ext uri="{9D8B030D-6E8A-4147-A177-3AD203B41FA5}">
                      <a16:colId xmlns:a16="http://schemas.microsoft.com/office/drawing/2014/main" val="20001"/>
                    </a:ext>
                  </a:extLst>
                </a:gridCol>
                <a:gridCol w="1167054">
                  <a:extLst>
                    <a:ext uri="{9D8B030D-6E8A-4147-A177-3AD203B41FA5}">
                      <a16:colId xmlns:a16="http://schemas.microsoft.com/office/drawing/2014/main" val="20002"/>
                    </a:ext>
                  </a:extLst>
                </a:gridCol>
                <a:gridCol w="603241">
                  <a:extLst>
                    <a:ext uri="{9D8B030D-6E8A-4147-A177-3AD203B41FA5}">
                      <a16:colId xmlns:a16="http://schemas.microsoft.com/office/drawing/2014/main" val="20003"/>
                    </a:ext>
                  </a:extLst>
                </a:gridCol>
                <a:gridCol w="2543072">
                  <a:extLst>
                    <a:ext uri="{9D8B030D-6E8A-4147-A177-3AD203B41FA5}">
                      <a16:colId xmlns:a16="http://schemas.microsoft.com/office/drawing/2014/main" val="20004"/>
                    </a:ext>
                  </a:extLst>
                </a:gridCol>
                <a:gridCol w="1324764">
                  <a:extLst>
                    <a:ext uri="{9D8B030D-6E8A-4147-A177-3AD203B41FA5}">
                      <a16:colId xmlns:a16="http://schemas.microsoft.com/office/drawing/2014/main" val="20005"/>
                    </a:ext>
                  </a:extLst>
                </a:gridCol>
                <a:gridCol w="1466702">
                  <a:extLst>
                    <a:ext uri="{9D8B030D-6E8A-4147-A177-3AD203B41FA5}">
                      <a16:colId xmlns:a16="http://schemas.microsoft.com/office/drawing/2014/main" val="20006"/>
                    </a:ext>
                  </a:extLst>
                </a:gridCol>
              </a:tblGrid>
              <a:tr h="241006">
                <a:tc gridSpan="6">
                  <a:txBody>
                    <a:bodyPr/>
                    <a:lstStyle/>
                    <a:p>
                      <a:pPr algn="ctr" rtl="0" fontAlgn="ctr"/>
                      <a:r>
                        <a:rPr lang="fr-FR" sz="1600" b="1" i="0" u="none" strike="noStrike" dirty="0">
                          <a:effectLst/>
                          <a:latin typeface="Arial" panose="020B0604020202020204" pitchFamily="34" charset="0"/>
                        </a:rPr>
                        <a:t>Etat financier après répartition au 31/12/2024</a:t>
                      </a:r>
                    </a:p>
                  </a:txBody>
                  <a:tcPr marL="5826" marR="5826" marT="582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rtl="0" fontAlgn="ctr"/>
                      <a:r>
                        <a:rPr lang="fr-FR" sz="1600" b="1" i="0" u="none" strike="noStrike" dirty="0">
                          <a:effectLst/>
                          <a:latin typeface="Arial" panose="020B0604020202020204" pitchFamily="34" charset="0"/>
                        </a:rPr>
                        <a:t>ANNEXE 1</a:t>
                      </a:r>
                    </a:p>
                  </a:txBody>
                  <a:tcPr marL="5826" marR="5826" marT="582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2201">
                <a:tc gridSpan="3">
                  <a:txBody>
                    <a:bodyPr/>
                    <a:lstStyle/>
                    <a:p>
                      <a:pPr algn="ctr" rtl="0" fontAlgn="ctr"/>
                      <a:r>
                        <a:rPr lang="fr-FR" sz="1200" b="1" i="0" u="none" strike="noStrike" dirty="0">
                          <a:effectLst/>
                          <a:latin typeface="Arial" panose="020B0604020202020204" pitchFamily="34" charset="0"/>
                        </a:rPr>
                        <a:t>I - SITUATION FINANCIERE ET TRESORERIE</a:t>
                      </a:r>
                    </a:p>
                  </a:txBody>
                  <a:tcPr marL="5826" marR="5826" marT="582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a:txBody>
                    <a:bodyPr/>
                    <a:lstStyle/>
                    <a:p>
                      <a:pPr algn="l" fontAlgn="ctr"/>
                      <a:r>
                        <a:rPr lang="fr-FR" sz="600" b="0" i="0" u="none" strike="noStrike" dirty="0">
                          <a:effectLst/>
                          <a:latin typeface="Arial" panose="020B0604020202020204" pitchFamily="34" charset="0"/>
                        </a:rPr>
                        <a:t> </a:t>
                      </a:r>
                    </a:p>
                  </a:txBody>
                  <a:tcPr marL="5826" marR="5826" marT="58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600" b="0" i="0" u="none" strike="noStrike" dirty="0">
                          <a:effectLst/>
                          <a:latin typeface="Arial" panose="020B0604020202020204" pitchFamily="34" charset="0"/>
                        </a:rPr>
                        <a:t> </a:t>
                      </a:r>
                    </a:p>
                  </a:txBody>
                  <a:tcPr marL="5826" marR="5826" marT="58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600" b="0" i="0" u="none" strike="noStrike">
                          <a:effectLst/>
                          <a:latin typeface="Arial" panose="020B0604020202020204" pitchFamily="34" charset="0"/>
                        </a:rPr>
                        <a:t> </a:t>
                      </a:r>
                    </a:p>
                  </a:txBody>
                  <a:tcPr marL="5826" marR="5826" marT="58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600" b="0" i="0" u="none" strike="noStrike">
                          <a:effectLst/>
                          <a:latin typeface="Arial" panose="020B0604020202020204" pitchFamily="34" charset="0"/>
                        </a:rPr>
                        <a:t> </a:t>
                      </a:r>
                    </a:p>
                  </a:txBody>
                  <a:tcPr marL="5826" marR="5826" marT="582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43976">
                <a:tc>
                  <a:txBody>
                    <a:bodyPr/>
                    <a:lstStyle/>
                    <a:p>
                      <a:pPr algn="l" fontAlgn="ctr"/>
                      <a:r>
                        <a:rPr lang="fr-FR" sz="600" b="0" i="0" u="none" strike="noStrike" dirty="0">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rtl="0" fontAlgn="ctr"/>
                      <a:r>
                        <a:rPr lang="fr-FR" sz="900" b="1" i="0" u="none" strike="noStrike" dirty="0">
                          <a:effectLst/>
                          <a:latin typeface="Arial" panose="020B0604020202020204" pitchFamily="34" charset="0"/>
                        </a:rPr>
                        <a:t>Exercice précédent approuvé</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900" b="1" i="0" u="none" strike="noStrike" dirty="0">
                          <a:effectLst/>
                          <a:latin typeface="Arial" panose="020B0604020202020204" pitchFamily="34" charset="0"/>
                        </a:rPr>
                        <a:t>Exercice clos</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fr-FR" sz="600" b="0" i="0" u="none" strike="noStrike" dirty="0">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fr-FR"/>
                    </a:p>
                  </a:txBody>
                  <a:tcPr/>
                </a:tc>
                <a:tc>
                  <a:txBody>
                    <a:bodyPr/>
                    <a:lstStyle/>
                    <a:p>
                      <a:pPr algn="ctr" rtl="0" fontAlgn="ctr"/>
                      <a:r>
                        <a:rPr lang="fr-FR" sz="900" b="1" i="0" u="none" strike="noStrike" dirty="0">
                          <a:effectLst/>
                          <a:latin typeface="Arial" panose="020B0604020202020204" pitchFamily="34" charset="0"/>
                        </a:rPr>
                        <a:t>Exercice précédent approuvé</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900" b="1" i="0" u="none" strike="noStrike" dirty="0">
                          <a:effectLst/>
                          <a:latin typeface="Arial" panose="020B0604020202020204" pitchFamily="34" charset="0"/>
                        </a:rPr>
                        <a:t>Exercice clos</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1583">
                <a:tc>
                  <a:txBody>
                    <a:bodyPr/>
                    <a:lstStyle/>
                    <a:p>
                      <a:pPr algn="l" rtl="0" fontAlgn="ctr"/>
                      <a:r>
                        <a:rPr lang="fr-FR" sz="1400" b="1" i="0" u="none" strike="noStrike" dirty="0">
                          <a:effectLst/>
                          <a:latin typeface="Arial" panose="020B0604020202020204" pitchFamily="34" charset="0"/>
                        </a:rPr>
                        <a:t>Trésorerie</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gridSpan="2">
                  <a:txBody>
                    <a:bodyPr/>
                    <a:lstStyle/>
                    <a:p>
                      <a:pPr algn="l" fontAlgn="ctr"/>
                      <a:r>
                        <a:rPr lang="fr-FR" sz="1400" b="1" i="0" u="none" strike="noStrike" dirty="0">
                          <a:effectLst/>
                          <a:latin typeface="Arial" panose="020B0604020202020204" pitchFamily="34" charset="0"/>
                        </a:rPr>
                        <a:t>Provisions et avances</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fr-FR"/>
                    </a:p>
                  </a:txBody>
                  <a:tcPr/>
                </a:tc>
                <a:tc>
                  <a:txBody>
                    <a:bodyPr/>
                    <a:lstStyle/>
                    <a:p>
                      <a:pPr algn="l" fontAlgn="ctr"/>
                      <a:endParaRPr lang="fr-FR" sz="600" b="0" i="0" u="none" strike="noStrike" dirty="0">
                        <a:effectLst/>
                        <a:latin typeface="Arial" panose="020B0604020202020204" pitchFamily="34" charset="0"/>
                      </a:endParaRP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fr-FR" sz="600" b="0" i="0" u="none" strike="noStrike" dirty="0">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3"/>
                  </a:ext>
                </a:extLst>
              </a:tr>
              <a:tr h="138026">
                <a:tc>
                  <a:txBody>
                    <a:bodyPr/>
                    <a:lstStyle/>
                    <a:p>
                      <a:pPr algn="l" rtl="0" fontAlgn="ctr"/>
                      <a:r>
                        <a:rPr lang="fr-FR" sz="900" b="0" i="0" u="none" strike="noStrike">
                          <a:effectLst/>
                          <a:latin typeface="Arial" panose="020B0604020202020204" pitchFamily="34" charset="0"/>
                        </a:rPr>
                        <a:t>50 Fonds placés</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rtl="0"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ctr"/>
                      <a:r>
                        <a:rPr lang="fr-FR" sz="900" b="0" i="0" u="none" strike="noStrike">
                          <a:effectLst/>
                          <a:latin typeface="Arial" panose="020B0604020202020204" pitchFamily="34" charset="0"/>
                        </a:rPr>
                        <a:t>102</a:t>
                      </a:r>
                    </a:p>
                  </a:txBody>
                  <a:tcPr marL="5826" marR="5826" marT="5826"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rtl="0" fontAlgn="ctr"/>
                      <a:r>
                        <a:rPr lang="fr-FR" sz="900" b="0" i="0" u="none" strike="noStrike">
                          <a:effectLst/>
                          <a:latin typeface="Arial" panose="020B0604020202020204" pitchFamily="34" charset="0"/>
                        </a:rPr>
                        <a:t>Provisions pour travaux</a:t>
                      </a:r>
                    </a:p>
                  </a:txBody>
                  <a:tcPr marL="5826" marR="5826" marT="5826"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endParaRPr lang="fr-FR" sz="600" b="0" i="0" u="none" strike="noStrike">
                        <a:effectLst/>
                        <a:latin typeface="Arial" panose="020B0604020202020204" pitchFamily="34" charset="0"/>
                      </a:endParaRP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4"/>
                  </a:ext>
                </a:extLst>
              </a:tr>
              <a:tr h="255090">
                <a:tc>
                  <a:txBody>
                    <a:bodyPr/>
                    <a:lstStyle/>
                    <a:p>
                      <a:pPr algn="l" rtl="0" fontAlgn="ctr"/>
                      <a:r>
                        <a:rPr lang="fr-FR" sz="900" b="0" i="0" u="none" strike="noStrike" dirty="0">
                          <a:effectLst/>
                          <a:latin typeface="Arial" panose="020B0604020202020204" pitchFamily="34" charset="0"/>
                        </a:rPr>
                        <a:t>51 Banques ou fonds disponibles en banque (1)</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rtl="0"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rtl="0"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ctr"/>
                      <a:r>
                        <a:rPr lang="fr-FR" sz="900" b="0" i="0" u="none" strike="noStrike" dirty="0">
                          <a:effectLst/>
                          <a:latin typeface="Arial" panose="020B0604020202020204" pitchFamily="34" charset="0"/>
                        </a:rPr>
                        <a:t>103</a:t>
                      </a:r>
                    </a:p>
                  </a:txBody>
                  <a:tcPr marL="5826" marR="5826" marT="5826"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rtl="0" fontAlgn="ctr"/>
                      <a:r>
                        <a:rPr lang="fr-FR" sz="900" b="0" i="0" u="none" strike="noStrike">
                          <a:effectLst/>
                          <a:latin typeface="Arial" panose="020B0604020202020204" pitchFamily="34" charset="0"/>
                        </a:rPr>
                        <a:t>Avances</a:t>
                      </a:r>
                    </a:p>
                  </a:txBody>
                  <a:tcPr marL="5826" marR="5826" marT="5826"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endParaRPr lang="fr-FR" sz="600" b="0" i="0" u="none" strike="noStrike">
                        <a:effectLst/>
                        <a:latin typeface="Arial" panose="020B0604020202020204" pitchFamily="34" charset="0"/>
                      </a:endParaRP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600" b="0" i="0" u="none" strike="noStrike" dirty="0">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5"/>
                  </a:ext>
                </a:extLst>
              </a:tr>
              <a:tr h="138026">
                <a:tc>
                  <a:txBody>
                    <a:bodyPr/>
                    <a:lstStyle/>
                    <a:p>
                      <a:pPr algn="l" fontAlgn="ctr"/>
                      <a:r>
                        <a:rPr lang="fr-FR" sz="9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900" b="0" i="0" u="none" strike="noStrike">
                          <a:effectLst/>
                          <a:latin typeface="Arial" panose="020B0604020202020204" pitchFamily="34" charset="0"/>
                        </a:rPr>
                        <a:t>1031</a:t>
                      </a:r>
                    </a:p>
                  </a:txBody>
                  <a:tcPr marL="5826" marR="5826" marT="5826"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ctr"/>
                      <a:r>
                        <a:rPr lang="fr-FR" sz="900" b="0" i="0" u="none" strike="noStrike">
                          <a:effectLst/>
                          <a:latin typeface="Arial" panose="020B0604020202020204" pitchFamily="34" charset="0"/>
                        </a:rPr>
                        <a:t>Avances de trésorerie</a:t>
                      </a:r>
                    </a:p>
                  </a:txBody>
                  <a:tcPr marL="5826" marR="5826" marT="5826"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rtl="0" fontAlgn="ctr"/>
                      <a:endParaRPr lang="fr-FR" sz="600" b="0" i="0" u="none" strike="noStrike">
                        <a:effectLst/>
                        <a:latin typeface="Arial" panose="020B0604020202020204" pitchFamily="34" charset="0"/>
                      </a:endParaRP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rtl="0"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6"/>
                  </a:ext>
                </a:extLst>
              </a:tr>
              <a:tr h="138026">
                <a:tc>
                  <a:txBody>
                    <a:bodyPr/>
                    <a:lstStyle/>
                    <a:p>
                      <a:pPr algn="l" rtl="0" fontAlgn="ctr"/>
                      <a:r>
                        <a:rPr lang="fr-FR" sz="900" b="0" i="0" u="none" strike="noStrike">
                          <a:effectLst/>
                          <a:latin typeface="Arial" panose="020B0604020202020204" pitchFamily="34" charset="0"/>
                        </a:rPr>
                        <a:t>53 Caisse</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ctr"/>
                      <a:r>
                        <a:rPr lang="fr-FR" sz="900" b="0" i="0" u="none" strike="noStrike">
                          <a:effectLst/>
                          <a:latin typeface="Arial" panose="020B0604020202020204" pitchFamily="34" charset="0"/>
                        </a:rPr>
                        <a:t>1032</a:t>
                      </a:r>
                    </a:p>
                  </a:txBody>
                  <a:tcPr marL="5826" marR="5826" marT="5826"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rtl="0" fontAlgn="ctr"/>
                      <a:r>
                        <a:rPr lang="fr-FR" sz="900" b="0" i="0" u="none" strike="noStrike">
                          <a:effectLst/>
                          <a:latin typeface="Arial" panose="020B0604020202020204" pitchFamily="34" charset="0"/>
                        </a:rPr>
                        <a:t>Avances travaux</a:t>
                      </a:r>
                    </a:p>
                  </a:txBody>
                  <a:tcPr marL="5826" marR="5826" marT="5826"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endParaRPr lang="fr-FR" sz="600" b="0" i="0" u="none" strike="noStrike">
                        <a:effectLst/>
                        <a:latin typeface="Arial" panose="020B0604020202020204" pitchFamily="34" charset="0"/>
                      </a:endParaRP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rtl="0" fontAlgn="ctr"/>
                      <a:r>
                        <a:rPr lang="fr-FR" sz="600" b="0" i="0" u="none" strike="noStrike" dirty="0">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7"/>
                  </a:ext>
                </a:extLst>
              </a:tr>
              <a:tr h="138026">
                <a:tc>
                  <a:txBody>
                    <a:bodyPr/>
                    <a:lstStyle/>
                    <a:p>
                      <a:pPr algn="l" fontAlgn="ctr"/>
                      <a:r>
                        <a:rPr lang="fr-FR" sz="900" b="0" i="0" u="none" strike="noStrike" dirty="0">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ctr"/>
                      <a:r>
                        <a:rPr lang="fr-FR" sz="900" b="0" i="0" u="none" strike="noStrike">
                          <a:effectLst/>
                          <a:latin typeface="Arial" panose="020B0604020202020204" pitchFamily="34" charset="0"/>
                        </a:rPr>
                        <a:t>1033</a:t>
                      </a:r>
                    </a:p>
                  </a:txBody>
                  <a:tcPr marL="5826" marR="5826" marT="5826"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rtl="0" fontAlgn="ctr"/>
                      <a:r>
                        <a:rPr lang="fr-FR" sz="900" b="0" i="0" u="none" strike="noStrike">
                          <a:effectLst/>
                          <a:latin typeface="Arial" panose="020B0604020202020204" pitchFamily="34" charset="0"/>
                        </a:rPr>
                        <a:t>Autres avances</a:t>
                      </a:r>
                    </a:p>
                  </a:txBody>
                  <a:tcPr marL="5826" marR="5826" marT="5826"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endParaRPr lang="fr-FR" sz="600" b="0" i="0" u="none" strike="noStrike">
                        <a:effectLst/>
                        <a:latin typeface="Arial" panose="020B0604020202020204" pitchFamily="34" charset="0"/>
                      </a:endParaRP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8"/>
                  </a:ext>
                </a:extLst>
              </a:tr>
              <a:tr h="138026">
                <a:tc>
                  <a:txBody>
                    <a:bodyPr/>
                    <a:lstStyle/>
                    <a:p>
                      <a:pPr algn="l" fontAlgn="ctr"/>
                      <a:r>
                        <a:rPr lang="fr-FR" sz="600" b="0" i="0" u="none" strike="noStrike" dirty="0">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ctr"/>
                      <a:r>
                        <a:rPr lang="fr-FR" sz="900" b="0" i="0" u="none" strike="noStrike">
                          <a:effectLst/>
                          <a:latin typeface="Arial" panose="020B0604020202020204" pitchFamily="34" charset="0"/>
                        </a:rPr>
                        <a:t>105</a:t>
                      </a:r>
                    </a:p>
                  </a:txBody>
                  <a:tcPr marL="5826" marR="5826" marT="5826"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ctr"/>
                      <a:r>
                        <a:rPr lang="fr-FR" sz="900" b="0" i="0" u="none" strike="noStrike">
                          <a:effectLst/>
                          <a:latin typeface="Arial" panose="020B0604020202020204" pitchFamily="34" charset="0"/>
                        </a:rPr>
                        <a:t>Fonds travaux</a:t>
                      </a:r>
                    </a:p>
                  </a:txBody>
                  <a:tcPr marL="5826" marR="5826" marT="5826"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endParaRPr lang="fr-FR" sz="600" b="0" i="0" u="none" strike="noStrike">
                        <a:effectLst/>
                        <a:latin typeface="Arial" panose="020B0604020202020204" pitchFamily="34" charset="0"/>
                      </a:endParaRP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rtl="0"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9"/>
                  </a:ext>
                </a:extLst>
              </a:tr>
              <a:tr h="255090">
                <a:tc>
                  <a:txBody>
                    <a:bodyPr/>
                    <a:lstStyle/>
                    <a:p>
                      <a:pPr algn="l"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effectLst/>
                          <a:latin typeface="Arial" panose="020B0604020202020204" pitchFamily="34" charset="0"/>
                        </a:rPr>
                        <a:t>131</a:t>
                      </a:r>
                    </a:p>
                  </a:txBody>
                  <a:tcPr marL="5826" marR="5826" marT="5826"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rtl="0" fontAlgn="ctr"/>
                      <a:r>
                        <a:rPr lang="fr-FR" sz="900" b="0" i="0" u="none" strike="noStrike">
                          <a:effectLst/>
                          <a:latin typeface="Arial" panose="020B0604020202020204" pitchFamily="34" charset="0"/>
                        </a:rPr>
                        <a:t>Subventions en instance d'affectation</a:t>
                      </a:r>
                    </a:p>
                  </a:txBody>
                  <a:tcPr marL="5826" marR="5826" marT="5826"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endParaRPr lang="fr-FR" sz="600" b="0" i="0" u="none" strike="noStrike">
                        <a:effectLst/>
                        <a:latin typeface="Arial" panose="020B0604020202020204" pitchFamily="34" charset="0"/>
                      </a:endParaRP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600" b="0" i="0" u="none" strike="noStrike" dirty="0">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0"/>
                  </a:ext>
                </a:extLst>
              </a:tr>
              <a:tr h="361803">
                <a:tc>
                  <a:txBody>
                    <a:bodyPr/>
                    <a:lstStyle/>
                    <a:p>
                      <a:pPr algn="l"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fr-FR" sz="900" b="0" i="0" u="none" strike="noStrike" dirty="0">
                          <a:effectLst/>
                          <a:latin typeface="Arial" panose="020B0604020202020204" pitchFamily="34" charset="0"/>
                        </a:rPr>
                        <a:t>12</a:t>
                      </a:r>
                    </a:p>
                  </a:txBody>
                  <a:tcPr marL="5826" marR="5826" marT="582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900" b="0" i="0" u="none" strike="noStrike" dirty="0">
                          <a:effectLst/>
                          <a:latin typeface="Arial" panose="020B0604020202020204" pitchFamily="34" charset="0"/>
                        </a:rPr>
                        <a:t>Solde en attente sur travaux ou opérations exceptionnelles</a:t>
                      </a:r>
                    </a:p>
                  </a:txBody>
                  <a:tcPr marL="5826" marR="5826" marT="582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fr-FR" sz="600" b="0" i="0" u="none" strike="noStrike">
                        <a:effectLst/>
                        <a:latin typeface="Arial" panose="020B0604020202020204" pitchFamily="34" charset="0"/>
                      </a:endParaRP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600" b="0" i="0" u="none" strike="noStrike" dirty="0">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38026">
                <a:tc>
                  <a:txBody>
                    <a:bodyPr/>
                    <a:lstStyle/>
                    <a:p>
                      <a:pPr algn="l" rtl="0" fontAlgn="ctr"/>
                      <a:r>
                        <a:rPr lang="fr-FR" sz="900" b="0" i="0" u="none" strike="noStrike">
                          <a:effectLst/>
                          <a:latin typeface="Arial" panose="020B0604020202020204" pitchFamily="34" charset="0"/>
                        </a:rPr>
                        <a:t>Trésorerie disponible Total 1</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l" rtl="0" fontAlgn="ctr"/>
                      <a:r>
                        <a:rPr lang="fr-FR" sz="900" b="0" i="0" u="none" strike="noStrike">
                          <a:effectLst/>
                          <a:latin typeface="Arial" panose="020B0604020202020204" pitchFamily="34" charset="0"/>
                        </a:rPr>
                        <a:t>Total 1</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a:txBody>
                    <a:bodyPr/>
                    <a:lstStyle/>
                    <a:p>
                      <a:pPr algn="r" rtl="0" fontAlgn="ctr"/>
                      <a:r>
                        <a:rPr lang="fr-FR" sz="6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ctr"/>
                      <a:r>
                        <a:rPr lang="fr-FR" sz="600" b="0" i="0" u="none" strike="noStrike" dirty="0">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11583">
                <a:tc>
                  <a:txBody>
                    <a:bodyPr/>
                    <a:lstStyle/>
                    <a:p>
                      <a:pPr algn="l" rtl="0" fontAlgn="ctr"/>
                      <a:r>
                        <a:rPr lang="fr-FR" sz="1000" b="1" i="0" u="none" strike="noStrike" dirty="0">
                          <a:effectLst/>
                          <a:latin typeface="Arial" panose="020B0604020202020204" pitchFamily="34" charset="0"/>
                        </a:rPr>
                        <a:t>II </a:t>
                      </a:r>
                      <a:r>
                        <a:rPr lang="fr-FR" sz="1400" b="1" i="0" u="none" strike="noStrike" dirty="0">
                          <a:effectLst/>
                          <a:latin typeface="Arial" panose="020B0604020202020204" pitchFamily="34" charset="0"/>
                        </a:rPr>
                        <a:t>- CREANCES</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1400" b="0" i="0" u="none" strike="noStrike" dirty="0">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fr-FR" sz="1400" b="1" i="0" u="none" strike="noStrike" dirty="0">
                          <a:effectLst/>
                          <a:latin typeface="Arial" panose="020B0604020202020204" pitchFamily="34" charset="0"/>
                        </a:rPr>
                        <a:t>DETTES</a:t>
                      </a:r>
                    </a:p>
                  </a:txBody>
                  <a:tcPr marL="5826" marR="5826" marT="582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fr-FR" sz="700" b="0" i="0" u="none" strike="noStrike">
                        <a:effectLst/>
                        <a:latin typeface="Arial" panose="020B0604020202020204" pitchFamily="34" charset="0"/>
                      </a:endParaRPr>
                    </a:p>
                  </a:txBody>
                  <a:tcPr marL="5826" marR="5826" marT="582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effectLst/>
                          <a:latin typeface="Arial" panose="020B0604020202020204" pitchFamily="34" charset="0"/>
                        </a:rPr>
                        <a:t> </a:t>
                      </a:r>
                    </a:p>
                  </a:txBody>
                  <a:tcPr marL="5826" marR="5826" marT="582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509283">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900" b="1" i="0" u="none" strike="noStrike">
                          <a:effectLst/>
                          <a:latin typeface="Arial" panose="020B0604020202020204" pitchFamily="34" charset="0"/>
                        </a:rPr>
                        <a:t>Exercice précédent approuvé</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900" b="1" i="0" u="none" strike="noStrike">
                          <a:effectLst/>
                          <a:latin typeface="Arial" panose="020B0604020202020204" pitchFamily="34" charset="0"/>
                        </a:rPr>
                        <a:t>Exercice clos</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900" b="1" i="0" u="none" strike="noStrike">
                          <a:effectLst/>
                          <a:latin typeface="Arial" panose="020B0604020202020204" pitchFamily="34" charset="0"/>
                        </a:rPr>
                        <a:t>Exercice précédent approuvé</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900" b="1" i="0" u="none" strike="noStrike">
                          <a:effectLst/>
                          <a:latin typeface="Arial" panose="020B0604020202020204" pitchFamily="34" charset="0"/>
                        </a:rPr>
                        <a:t>Exercice clos</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76923">
                <a:tc>
                  <a:txBody>
                    <a:bodyPr/>
                    <a:lstStyle/>
                    <a:p>
                      <a:pPr algn="l" rtl="0" fontAlgn="ctr"/>
                      <a:r>
                        <a:rPr lang="fr-FR" sz="900" b="0" i="0" u="none" strike="noStrike" dirty="0">
                          <a:effectLst/>
                          <a:latin typeface="Arial" panose="020B0604020202020204" pitchFamily="34" charset="0"/>
                        </a:rPr>
                        <a:t>45 Copro. - Sommes exigibles restant (2)</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rtl="0"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rtl="0"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rtl="0" fontAlgn="ctr"/>
                      <a:r>
                        <a:rPr lang="fr-FR" sz="1000" b="0" i="0" u="none" strike="noStrike">
                          <a:effectLst/>
                          <a:latin typeface="Arial" panose="020B0604020202020204" pitchFamily="34" charset="0"/>
                        </a:rPr>
                        <a:t>45</a:t>
                      </a:r>
                    </a:p>
                  </a:txBody>
                  <a:tcPr marL="5826" marR="5826" marT="582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rtl="0" fontAlgn="ctr"/>
                      <a:r>
                        <a:rPr lang="fr-FR" sz="1000" b="0" i="0" u="none" strike="noStrike" dirty="0">
                          <a:effectLst/>
                          <a:latin typeface="Arial" panose="020B0604020202020204" pitchFamily="34" charset="0"/>
                        </a:rPr>
                        <a:t>Copro - Excédents versés (2)</a:t>
                      </a:r>
                    </a:p>
                  </a:txBody>
                  <a:tcPr marL="5826" marR="5826" marT="582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rtl="0"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rtl="0" fontAlgn="ctr"/>
                      <a:r>
                        <a:rPr lang="fr-FR" sz="700" b="0" i="0" u="none" strike="noStrike" dirty="0">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15"/>
                  </a:ext>
                </a:extLst>
              </a:tr>
              <a:tr h="254642">
                <a:tc>
                  <a:txBody>
                    <a:bodyPr/>
                    <a:lstStyle/>
                    <a:p>
                      <a:pPr algn="l" rtl="0" fontAlgn="ctr"/>
                      <a:r>
                        <a:rPr lang="fr-FR" sz="900" b="0" i="0" u="none" strike="noStrike" dirty="0">
                          <a:effectLst/>
                          <a:latin typeface="Arial" panose="020B0604020202020204" pitchFamily="34" charset="0"/>
                        </a:rPr>
                        <a:t>459 Copro - Créances douteuses (2)</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endParaRPr lang="fr-FR" sz="1000" b="0" i="0" u="none" strike="noStrike">
                        <a:effectLst/>
                        <a:latin typeface="Arial" panose="020B0604020202020204" pitchFamily="34" charset="0"/>
                      </a:endParaRPr>
                    </a:p>
                  </a:txBody>
                  <a:tcPr marL="5826" marR="5826" marT="5826"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ctr"/>
                      <a:r>
                        <a:rPr lang="fr-FR" sz="1000" b="0" i="0" u="none" strike="noStrike">
                          <a:effectLst/>
                          <a:latin typeface="Arial" panose="020B0604020202020204" pitchFamily="34" charset="0"/>
                        </a:rPr>
                        <a:t>Comptes de tiers</a:t>
                      </a:r>
                    </a:p>
                  </a:txBody>
                  <a:tcPr marL="5826" marR="5826" marT="5826"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6"/>
                  </a:ext>
                </a:extLst>
              </a:tr>
              <a:tr h="152738">
                <a:tc>
                  <a:txBody>
                    <a:bodyPr/>
                    <a:lstStyle/>
                    <a:p>
                      <a:pPr algn="l" rtl="0" fontAlgn="ctr"/>
                      <a:r>
                        <a:rPr lang="fr-FR" sz="9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ctr"/>
                      <a:r>
                        <a:rPr lang="fr-FR" sz="1000" b="0" i="0" u="none" strike="noStrike">
                          <a:effectLst/>
                          <a:latin typeface="Arial" panose="020B0604020202020204" pitchFamily="34" charset="0"/>
                        </a:rPr>
                        <a:t>40</a:t>
                      </a:r>
                    </a:p>
                  </a:txBody>
                  <a:tcPr marL="5826" marR="5826" marT="5826"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rtl="0" fontAlgn="ctr"/>
                      <a:r>
                        <a:rPr lang="fr-FR" sz="1000" b="0" i="0" u="none" strike="noStrike">
                          <a:effectLst/>
                          <a:latin typeface="Arial" panose="020B0604020202020204" pitchFamily="34" charset="0"/>
                        </a:rPr>
                        <a:t>Fournisseurs</a:t>
                      </a:r>
                    </a:p>
                  </a:txBody>
                  <a:tcPr marL="5826" marR="5826" marT="5826"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7"/>
                  </a:ext>
                </a:extLst>
              </a:tr>
              <a:tr h="152738">
                <a:tc>
                  <a:txBody>
                    <a:bodyPr/>
                    <a:lstStyle/>
                    <a:p>
                      <a:pPr algn="l" rtl="0" fontAlgn="ctr"/>
                      <a:r>
                        <a:rPr lang="fr-FR" sz="900" b="0" i="0" u="none" strike="noStrike">
                          <a:effectLst/>
                          <a:latin typeface="Arial" panose="020B0604020202020204" pitchFamily="34" charset="0"/>
                        </a:rPr>
                        <a:t>Comptes de tiers</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endParaRPr lang="fr-FR" sz="1000" b="0" i="0" u="none" strike="noStrike">
                        <a:effectLst/>
                        <a:latin typeface="Arial" panose="020B0604020202020204" pitchFamily="34" charset="0"/>
                      </a:endParaRPr>
                    </a:p>
                  </a:txBody>
                  <a:tcPr marL="5826" marR="5826" marT="5826"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ctr"/>
                      <a:r>
                        <a:rPr lang="fr-FR" sz="1000" b="0" i="0" u="none" strike="noStrike">
                          <a:effectLst/>
                          <a:latin typeface="Arial" panose="020B0604020202020204" pitchFamily="34" charset="0"/>
                        </a:rPr>
                        <a:t>42 à 44 Autres dettes</a:t>
                      </a:r>
                    </a:p>
                  </a:txBody>
                  <a:tcPr marL="5826" marR="5826" marT="5826"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700" b="0" i="0" u="none" strike="noStrike" dirty="0">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8"/>
                  </a:ext>
                </a:extLst>
              </a:tr>
              <a:tr h="152738">
                <a:tc>
                  <a:txBody>
                    <a:bodyPr/>
                    <a:lstStyle/>
                    <a:p>
                      <a:pPr algn="l" rtl="0" fontAlgn="ctr"/>
                      <a:r>
                        <a:rPr lang="fr-FR" sz="900" b="0" i="0" u="none" strike="noStrike">
                          <a:effectLst/>
                          <a:latin typeface="Arial" panose="020B0604020202020204" pitchFamily="34" charset="0"/>
                        </a:rPr>
                        <a:t>42 à 44 Autres créances</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ctr"/>
                      <a:r>
                        <a:rPr lang="fr-FR" sz="1000" b="0" i="0" u="none" strike="noStrike">
                          <a:effectLst/>
                          <a:latin typeface="Arial" panose="020B0604020202020204" pitchFamily="34" charset="0"/>
                        </a:rPr>
                        <a:t>46</a:t>
                      </a:r>
                    </a:p>
                  </a:txBody>
                  <a:tcPr marL="5826" marR="5826" marT="5826"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rtl="0" fontAlgn="ctr"/>
                      <a:r>
                        <a:rPr lang="fr-FR" sz="1000" b="0" i="0" u="none" strike="noStrike">
                          <a:effectLst/>
                          <a:latin typeface="Arial" panose="020B0604020202020204" pitchFamily="34" charset="0"/>
                        </a:rPr>
                        <a:t>Créditeurs divers</a:t>
                      </a:r>
                    </a:p>
                  </a:txBody>
                  <a:tcPr marL="5826" marR="5826" marT="5826"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rtl="0" fontAlgn="ctr"/>
                      <a:r>
                        <a:rPr lang="fr-FR" sz="700" b="0" i="0" u="none" strike="noStrike" dirty="0">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9"/>
                  </a:ext>
                </a:extLst>
              </a:tr>
              <a:tr h="152738">
                <a:tc>
                  <a:txBody>
                    <a:bodyPr/>
                    <a:lstStyle/>
                    <a:p>
                      <a:pPr algn="l" rtl="0" fontAlgn="ctr"/>
                      <a:r>
                        <a:rPr lang="fr-FR" sz="900" b="0" i="0" u="none" strike="noStrike">
                          <a:effectLst/>
                          <a:latin typeface="Arial" panose="020B0604020202020204" pitchFamily="34" charset="0"/>
                        </a:rPr>
                        <a:t>46 Débiteurs divers</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ctr"/>
                      <a:r>
                        <a:rPr lang="fr-FR" sz="1000" b="0" i="0" u="none" strike="noStrike">
                          <a:effectLst/>
                          <a:latin typeface="Arial" panose="020B0604020202020204" pitchFamily="34" charset="0"/>
                        </a:rPr>
                        <a:t>47</a:t>
                      </a:r>
                    </a:p>
                  </a:txBody>
                  <a:tcPr marL="5826" marR="5826" marT="5826"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rtl="0" fontAlgn="ctr"/>
                      <a:r>
                        <a:rPr lang="fr-FR" sz="1000" b="0" i="0" u="none" strike="noStrike">
                          <a:effectLst/>
                          <a:latin typeface="Arial" panose="020B0604020202020204" pitchFamily="34" charset="0"/>
                        </a:rPr>
                        <a:t>Comptes d'attente</a:t>
                      </a:r>
                    </a:p>
                  </a:txBody>
                  <a:tcPr marL="5826" marR="5826" marT="5826"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700" b="0" i="0" u="none" strike="noStrike" dirty="0">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20"/>
                  </a:ext>
                </a:extLst>
              </a:tr>
              <a:tr h="276923">
                <a:tc>
                  <a:txBody>
                    <a:bodyPr/>
                    <a:lstStyle/>
                    <a:p>
                      <a:pPr algn="l" rtl="0" fontAlgn="ctr"/>
                      <a:r>
                        <a:rPr lang="fr-FR" sz="900" b="0" i="0" u="none" strike="noStrike">
                          <a:effectLst/>
                          <a:latin typeface="Arial" panose="020B0604020202020204" pitchFamily="34" charset="0"/>
                        </a:rPr>
                        <a:t>47 Compte d'attente</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rtl="0"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rtl="0"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ctr"/>
                      <a:r>
                        <a:rPr lang="fr-FR" sz="1000" b="0" i="0" u="none" strike="noStrike">
                          <a:effectLst/>
                          <a:latin typeface="Arial" panose="020B0604020202020204" pitchFamily="34" charset="0"/>
                        </a:rPr>
                        <a:t>48</a:t>
                      </a:r>
                    </a:p>
                  </a:txBody>
                  <a:tcPr marL="5826" marR="5826" marT="5826" marB="0" anchor="ctr">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rtl="0" fontAlgn="ctr"/>
                      <a:r>
                        <a:rPr lang="fr-FR" sz="1000" b="0" i="0" u="none" strike="noStrike">
                          <a:effectLst/>
                          <a:latin typeface="Arial" panose="020B0604020202020204" pitchFamily="34" charset="0"/>
                        </a:rPr>
                        <a:t>Comptes de régularisation</a:t>
                      </a:r>
                    </a:p>
                  </a:txBody>
                  <a:tcPr marL="5826" marR="5826" marT="5826"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700" b="0" i="0" u="none" strike="noStrike" dirty="0">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21"/>
                  </a:ext>
                </a:extLst>
              </a:tr>
              <a:tr h="286472">
                <a:tc>
                  <a:txBody>
                    <a:bodyPr/>
                    <a:lstStyle/>
                    <a:p>
                      <a:pPr algn="l" rtl="0" fontAlgn="ctr"/>
                      <a:r>
                        <a:rPr lang="fr-FR" sz="900" b="0" i="0" u="none" strike="noStrike">
                          <a:effectLst/>
                          <a:latin typeface="Arial" panose="020B0604020202020204" pitchFamily="34" charset="0"/>
                        </a:rPr>
                        <a:t>48 Comptes de régularisation</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fr-FR" sz="1000" b="0" i="0" u="none" strike="noStrike">
                          <a:effectLst/>
                          <a:latin typeface="Arial" panose="020B0604020202020204" pitchFamily="34" charset="0"/>
                        </a:rPr>
                        <a:t>49</a:t>
                      </a:r>
                    </a:p>
                  </a:txBody>
                  <a:tcPr marL="5826" marR="5826" marT="582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fr-FR" sz="1000" b="0" i="0" u="none" strike="noStrike">
                          <a:effectLst/>
                          <a:latin typeface="Arial" panose="020B0604020202020204" pitchFamily="34" charset="0"/>
                        </a:rPr>
                        <a:t>Dépréciation des comptes de tiers  (2)</a:t>
                      </a:r>
                    </a:p>
                  </a:txBody>
                  <a:tcPr marL="5826" marR="5826" marT="582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148540">
                <a:tc>
                  <a:txBody>
                    <a:bodyPr/>
                    <a:lstStyle/>
                    <a:p>
                      <a:pPr algn="r" rtl="0" fontAlgn="ctr"/>
                      <a:r>
                        <a:rPr lang="fr-FR" sz="900" b="0" i="0" u="none" strike="noStrike">
                          <a:effectLst/>
                          <a:latin typeface="Arial" panose="020B0604020202020204" pitchFamily="34" charset="0"/>
                        </a:rPr>
                        <a:t>Total 2</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ctr"/>
                      <a:r>
                        <a:rPr lang="fr-FR" sz="9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ctr"/>
                      <a:r>
                        <a:rPr lang="fr-FR" sz="9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9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900" b="0" i="0" u="none" strike="noStrike">
                          <a:effectLst/>
                          <a:latin typeface="Arial" panose="020B0604020202020204" pitchFamily="34" charset="0"/>
                        </a:rPr>
                        <a:t>Total 2</a:t>
                      </a:r>
                    </a:p>
                  </a:txBody>
                  <a:tcPr marL="5826" marR="5826" marT="582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ctr"/>
                      <a:r>
                        <a:rPr lang="fr-FR" sz="7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rtl="0" fontAlgn="ctr"/>
                      <a:r>
                        <a:rPr lang="fr-FR" sz="700" b="0" i="0" u="none" strike="noStrike" dirty="0">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159151">
                <a:tc>
                  <a:txBody>
                    <a:bodyPr/>
                    <a:lstStyle/>
                    <a:p>
                      <a:pPr algn="r" rtl="0" fontAlgn="ctr"/>
                      <a:r>
                        <a:rPr lang="fr-FR" sz="900" b="1" i="0" u="none" strike="noStrike" dirty="0">
                          <a:effectLst/>
                          <a:latin typeface="Arial" panose="020B0604020202020204" pitchFamily="34" charset="0"/>
                        </a:rPr>
                        <a:t>Total général 1 + 2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ctr"/>
                      <a:r>
                        <a:rPr lang="fr-FR" sz="900" b="0" i="0" u="none" strike="noStrike" dirty="0">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ctr"/>
                      <a:r>
                        <a:rPr lang="fr-FR" sz="9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fr-FR" sz="900" b="0" i="0" u="none" strike="noStrike">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ctr"/>
                      <a:r>
                        <a:rPr lang="fr-FR" sz="900" b="1" i="0" u="none" strike="noStrike" dirty="0">
                          <a:effectLst/>
                          <a:latin typeface="Arial" panose="020B0604020202020204" pitchFamily="34" charset="0"/>
                        </a:rPr>
                        <a:t>Total général 1 + 2 </a:t>
                      </a:r>
                    </a:p>
                  </a:txBody>
                  <a:tcPr marL="5826" marR="5826" marT="582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ctr"/>
                      <a:r>
                        <a:rPr lang="fr-FR" sz="700" b="0" i="0" u="none" strike="noStrike" dirty="0">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ctr"/>
                      <a:r>
                        <a:rPr lang="fr-FR" sz="700" b="0" i="0" u="none" strike="noStrike" dirty="0">
                          <a:effectLst/>
                          <a:latin typeface="Arial" panose="020B0604020202020204" pitchFamily="34" charset="0"/>
                        </a:rPr>
                        <a:t> </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4"/>
                  </a:ext>
                </a:extLst>
              </a:tr>
              <a:tr h="403182">
                <a:tc gridSpan="3">
                  <a:txBody>
                    <a:bodyPr/>
                    <a:lstStyle/>
                    <a:p>
                      <a:pPr algn="l" rtl="0" fontAlgn="ctr"/>
                      <a:r>
                        <a:rPr lang="fr-FR" sz="900" b="0" i="0" u="none" strike="noStrike" dirty="0">
                          <a:effectLst/>
                          <a:latin typeface="Arial" panose="020B0604020202020204" pitchFamily="34" charset="0"/>
                        </a:rPr>
                        <a:t>(1) Une somme affectée du signe "-" indique un découvert bancaire correspondant à une dette du syndicat</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fr-FR"/>
                    </a:p>
                  </a:txBody>
                  <a:tcPr/>
                </a:tc>
                <a:tc hMerge="1">
                  <a:txBody>
                    <a:bodyPr/>
                    <a:lstStyle/>
                    <a:p>
                      <a:endParaRPr lang="fr-FR"/>
                    </a:p>
                  </a:txBody>
                  <a:tcPr/>
                </a:tc>
                <a:tc rowSpan="2" gridSpan="4">
                  <a:txBody>
                    <a:bodyPr/>
                    <a:lstStyle/>
                    <a:p>
                      <a:pPr algn="ctr" rtl="0" fontAlgn="ctr"/>
                      <a:r>
                        <a:rPr lang="fr-FR" sz="900" b="0" i="0" u="none" strike="noStrike" dirty="0">
                          <a:effectLst/>
                          <a:latin typeface="Arial" panose="020B0604020202020204" pitchFamily="34" charset="0"/>
                        </a:rPr>
                        <a:t>Emprunts : montant restant du</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extLst>
                  <a:ext uri="{0D108BD9-81ED-4DB2-BD59-A6C34878D82A}">
                    <a16:rowId xmlns:a16="http://schemas.microsoft.com/office/drawing/2014/main" val="10025"/>
                  </a:ext>
                </a:extLst>
              </a:tr>
              <a:tr h="138026">
                <a:tc gridSpan="3">
                  <a:txBody>
                    <a:bodyPr/>
                    <a:lstStyle/>
                    <a:p>
                      <a:pPr algn="l" rtl="0" fontAlgn="ctr"/>
                      <a:r>
                        <a:rPr lang="fr-FR" sz="900" b="0" i="0" u="none" strike="noStrike" dirty="0">
                          <a:effectLst/>
                          <a:latin typeface="Arial" panose="020B0604020202020204" pitchFamily="34" charset="0"/>
                        </a:rPr>
                        <a:t>(2) Liste individualisée (nom et montant) ci-jointe</a:t>
                      </a:r>
                    </a:p>
                  </a:txBody>
                  <a:tcPr marL="5826" marR="5826" marT="5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4"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394413622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053667587"/>
              </p:ext>
            </p:extLst>
          </p:nvPr>
        </p:nvGraphicFramePr>
        <p:xfrm>
          <a:off x="416956" y="1492893"/>
          <a:ext cx="4536503" cy="4407768"/>
        </p:xfrm>
        <a:graphic>
          <a:graphicData uri="http://schemas.openxmlformats.org/drawingml/2006/table">
            <a:tbl>
              <a:tblPr/>
              <a:tblGrid>
                <a:gridCol w="2544013">
                  <a:extLst>
                    <a:ext uri="{9D8B030D-6E8A-4147-A177-3AD203B41FA5}">
                      <a16:colId xmlns:a16="http://schemas.microsoft.com/office/drawing/2014/main" val="20000"/>
                    </a:ext>
                  </a:extLst>
                </a:gridCol>
                <a:gridCol w="1009528">
                  <a:extLst>
                    <a:ext uri="{9D8B030D-6E8A-4147-A177-3AD203B41FA5}">
                      <a16:colId xmlns:a16="http://schemas.microsoft.com/office/drawing/2014/main" val="20001"/>
                    </a:ext>
                  </a:extLst>
                </a:gridCol>
                <a:gridCol w="982962">
                  <a:extLst>
                    <a:ext uri="{9D8B030D-6E8A-4147-A177-3AD203B41FA5}">
                      <a16:colId xmlns:a16="http://schemas.microsoft.com/office/drawing/2014/main" val="20002"/>
                    </a:ext>
                  </a:extLst>
                </a:gridCol>
              </a:tblGrid>
              <a:tr h="319168">
                <a:tc gridSpan="3">
                  <a:txBody>
                    <a:bodyPr/>
                    <a:lstStyle/>
                    <a:p>
                      <a:pPr algn="ctr" rtl="0" fontAlgn="ctr"/>
                      <a:r>
                        <a:rPr lang="fr-FR" sz="1400" b="1" i="0" u="none" strike="noStrike" dirty="0">
                          <a:effectLst/>
                          <a:latin typeface="Arial" panose="020B0604020202020204" pitchFamily="34" charset="0"/>
                        </a:rPr>
                        <a:t>I - SITUATION FINANCIERE ET TRESORERIE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914400">
                <a:tc>
                  <a:txBody>
                    <a:bodyPr/>
                    <a:lstStyle/>
                    <a:p>
                      <a:pPr algn="l" fontAlgn="ctr"/>
                      <a:r>
                        <a:rPr lang="fr-FR" sz="10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fr-FR" sz="1400" b="1" i="0" u="none" strike="noStrike">
                          <a:effectLst/>
                          <a:latin typeface="Arial" panose="020B0604020202020204" pitchFamily="34" charset="0"/>
                        </a:rPr>
                        <a:t>Exercice précédent approuvé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400" b="1" i="0" u="none" strike="noStrike">
                          <a:effectLst/>
                          <a:latin typeface="Arial" panose="020B0604020202020204" pitchFamily="34" charset="0"/>
                        </a:rPr>
                        <a:t>Exercice clos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8600">
                <a:tc>
                  <a:txBody>
                    <a:bodyPr/>
                    <a:lstStyle/>
                    <a:p>
                      <a:pPr algn="l" rtl="0" fontAlgn="ctr"/>
                      <a:r>
                        <a:rPr lang="fr-FR" sz="1600" b="1" i="0" u="none" strike="noStrike">
                          <a:effectLst/>
                          <a:latin typeface="Arial" panose="020B0604020202020204" pitchFamily="34" charset="0"/>
                        </a:rPr>
                        <a:t>Trésorerie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28600">
                <a:tc>
                  <a:txBody>
                    <a:bodyPr/>
                    <a:lstStyle/>
                    <a:p>
                      <a:pPr algn="l" rtl="0" fontAlgn="ctr"/>
                      <a:r>
                        <a:rPr lang="fr-FR" sz="1400" b="1" i="0" u="none" strike="noStrike" dirty="0">
                          <a:solidFill>
                            <a:schemeClr val="accent1">
                              <a:lumMod val="50000"/>
                            </a:schemeClr>
                          </a:solidFill>
                          <a:effectLst/>
                          <a:latin typeface="Arial" panose="020B0604020202020204" pitchFamily="34" charset="0"/>
                        </a:rPr>
                        <a:t>50 Fonds placés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457200">
                <a:tc>
                  <a:txBody>
                    <a:bodyPr/>
                    <a:lstStyle/>
                    <a:p>
                      <a:pPr algn="l" rtl="0" fontAlgn="ctr"/>
                      <a:r>
                        <a:rPr lang="fr-FR" sz="1400" b="1" i="0" u="none" strike="noStrike" dirty="0">
                          <a:solidFill>
                            <a:schemeClr val="accent1">
                              <a:lumMod val="50000"/>
                            </a:schemeClr>
                          </a:solidFill>
                          <a:effectLst/>
                          <a:latin typeface="Arial" panose="020B0604020202020204" pitchFamily="34" charset="0"/>
                        </a:rPr>
                        <a:t>51 Banques ou fonds disponibles en banque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28600">
                <a:tc>
                  <a:txBody>
                    <a:bodyPr/>
                    <a:lstStyle/>
                    <a:p>
                      <a:pPr algn="l" fontAlgn="ctr"/>
                      <a:r>
                        <a:rPr lang="fr-FR" sz="1400" b="1" i="0" u="none" strike="noStrike" dirty="0">
                          <a:solidFill>
                            <a:schemeClr val="accent1">
                              <a:lumMod val="50000"/>
                            </a:schemeClr>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28600">
                <a:tc>
                  <a:txBody>
                    <a:bodyPr/>
                    <a:lstStyle/>
                    <a:p>
                      <a:pPr algn="l" rtl="0" fontAlgn="ctr"/>
                      <a:r>
                        <a:rPr lang="fr-FR" sz="1400" b="1" i="0" u="none" strike="noStrike" dirty="0">
                          <a:solidFill>
                            <a:schemeClr val="accent1">
                              <a:lumMod val="50000"/>
                            </a:schemeClr>
                          </a:solidFill>
                          <a:effectLst/>
                          <a:latin typeface="Arial" panose="020B0604020202020204" pitchFamily="34" charset="0"/>
                        </a:rPr>
                        <a:t>53 Caisse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28600">
                <a:tc>
                  <a:txBody>
                    <a:bodyPr/>
                    <a:lstStyle/>
                    <a:p>
                      <a:pPr algn="l" fontAlgn="ctr"/>
                      <a:r>
                        <a:rPr lang="fr-FR" sz="14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28600">
                <a:tc>
                  <a:txBody>
                    <a:bodyPr/>
                    <a:lstStyle/>
                    <a:p>
                      <a:pPr algn="l" fontAlgn="ctr"/>
                      <a:r>
                        <a:rPr lang="fr-FR" sz="10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457200">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609600">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8600">
                <a:tc>
                  <a:txBody>
                    <a:bodyPr/>
                    <a:lstStyle/>
                    <a:p>
                      <a:pPr algn="l" rtl="0" fontAlgn="ctr"/>
                      <a:r>
                        <a:rPr lang="fr-FR" sz="1400" b="0" i="0" u="none" strike="noStrike" dirty="0">
                          <a:effectLst/>
                          <a:latin typeface="Arial" panose="020B0604020202020204" pitchFamily="34" charset="0"/>
                        </a:rPr>
                        <a:t>Trésorerie disponible Total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2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fr-FR" sz="12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6" name="ZoneTexte 5"/>
          <p:cNvSpPr txBox="1"/>
          <p:nvPr/>
        </p:nvSpPr>
        <p:spPr>
          <a:xfrm>
            <a:off x="63374" y="334338"/>
            <a:ext cx="5160476" cy="523220"/>
          </a:xfrm>
          <a:prstGeom prst="rect">
            <a:avLst/>
          </a:prstGeom>
          <a:solidFill>
            <a:schemeClr val="accent1">
              <a:lumMod val="20000"/>
              <a:lumOff val="80000"/>
            </a:schemeClr>
          </a:solidFill>
          <a:ln>
            <a:solidFill>
              <a:schemeClr val="tx2"/>
            </a:solidFill>
          </a:ln>
        </p:spPr>
        <p:txBody>
          <a:bodyPr wrap="square" anchor="ctr">
            <a:spAutoFit/>
          </a:bodyPr>
          <a:lstStyle>
            <a:defPPr>
              <a:defRPr lang="fr-FR"/>
            </a:defPPr>
            <a:lvl1pPr algn="ctr">
              <a:defRPr sz="2800" b="1">
                <a:solidFill>
                  <a:schemeClr val="tx2"/>
                </a:solidFill>
              </a:defRPr>
            </a:lvl1pPr>
          </a:lstStyle>
          <a:p>
            <a:r>
              <a:rPr lang="fr-FR" dirty="0"/>
              <a:t>SITUATION FINANCIÈRE</a:t>
            </a:r>
          </a:p>
        </p:txBody>
      </p:sp>
      <p:sp>
        <p:nvSpPr>
          <p:cNvPr id="7" name="Rectangle à coins arrondis 6"/>
          <p:cNvSpPr/>
          <p:nvPr/>
        </p:nvSpPr>
        <p:spPr>
          <a:xfrm>
            <a:off x="7206059" y="5069941"/>
            <a:ext cx="4454804" cy="1664554"/>
          </a:xfrm>
          <a:prstGeom prst="roundRect">
            <a:avLst/>
          </a:prstGeom>
          <a:solidFill>
            <a:schemeClr val="accent1">
              <a:lumMod val="40000"/>
              <a:lumOff val="60000"/>
            </a:schemeClr>
          </a:solidFill>
          <a:ln>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1400" dirty="0">
                <a:ln w="0"/>
                <a:solidFill>
                  <a:schemeClr val="tx1"/>
                </a:solidFill>
                <a:effectLst>
                  <a:outerShdw blurRad="38100" dist="19050" dir="2700000" algn="tl" rotWithShape="0">
                    <a:schemeClr val="dk1">
                      <a:alpha val="40000"/>
                    </a:schemeClr>
                  </a:outerShdw>
                </a:effectLst>
              </a:rPr>
              <a:t>Il s'agit de la trésorerie dont dispose la copropriété à la fin de l'exercice comptable. Le  compte 50 globalise le ou les comptes rémunérés  exemple  : LIVRET A.</a:t>
            </a:r>
          </a:p>
          <a:p>
            <a:pPr algn="ctr"/>
            <a:r>
              <a:rPr lang="fr-FR" sz="1400" dirty="0">
                <a:ln w="0"/>
                <a:solidFill>
                  <a:schemeClr val="tx1"/>
                </a:solidFill>
                <a:effectLst>
                  <a:outerShdw blurRad="38100" dist="19050" dir="2700000" algn="tl" rotWithShape="0">
                    <a:schemeClr val="dk1">
                      <a:alpha val="40000"/>
                    </a:schemeClr>
                  </a:outerShdw>
                </a:effectLst>
              </a:rPr>
              <a:t>Le compte 51 globalise le ou les comptes courants.</a:t>
            </a:r>
          </a:p>
          <a:p>
            <a:pPr algn="ctr"/>
            <a:r>
              <a:rPr lang="fr-FR" sz="1400" dirty="0">
                <a:ln w="0"/>
                <a:solidFill>
                  <a:schemeClr val="tx1"/>
                </a:solidFill>
                <a:effectLst>
                  <a:outerShdw blurRad="38100" dist="19050" dir="2700000" algn="tl" rotWithShape="0">
                    <a:schemeClr val="dk1">
                      <a:alpha val="40000"/>
                    </a:schemeClr>
                  </a:outerShdw>
                </a:effectLst>
              </a:rPr>
              <a:t>Le compte 53 globalise les caisses (espèces) .</a:t>
            </a:r>
          </a:p>
          <a:p>
            <a:pPr algn="l"/>
            <a:endParaRPr lang="fr-FR" dirty="0">
              <a:ln w="0"/>
              <a:solidFill>
                <a:schemeClr val="tx1"/>
              </a:solidFill>
              <a:effectLst>
                <a:outerShdw blurRad="38100" dist="19050" dir="2700000" algn="tl" rotWithShape="0">
                  <a:schemeClr val="dk1">
                    <a:alpha val="40000"/>
                  </a:schemeClr>
                </a:outerShdw>
              </a:effectLst>
            </a:endParaRPr>
          </a:p>
        </p:txBody>
      </p:sp>
      <p:cxnSp>
        <p:nvCxnSpPr>
          <p:cNvPr id="8" name="Connecteur droit avec flèche 7"/>
          <p:cNvCxnSpPr>
            <a:cxnSpLocks/>
            <a:endCxn id="7" idx="1"/>
          </p:cNvCxnSpPr>
          <p:nvPr/>
        </p:nvCxnSpPr>
        <p:spPr>
          <a:xfrm>
            <a:off x="3143672" y="3573016"/>
            <a:ext cx="4062387" cy="232920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87325" y="6042994"/>
            <a:ext cx="4236525" cy="480668"/>
          </a:xfrm>
          <a:prstGeom prst="rect">
            <a:avLst/>
          </a:prstGeom>
          <a:solidFill>
            <a:srgbClr val="FF0000"/>
          </a:solid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200" b="1" dirty="0">
                <a:solidFill>
                  <a:sysClr val="windowText" lastClr="000000"/>
                </a:solidFill>
              </a:rPr>
              <a:t>Si le solde du compte 51 banque (512000) comporte un signe négatif, cela signifie un découvert</a:t>
            </a:r>
            <a:endParaRPr lang="fr-FR" sz="1200" dirty="0">
              <a:solidFill>
                <a:sysClr val="windowText" lastClr="000000"/>
              </a:solidFill>
            </a:endParaRPr>
          </a:p>
        </p:txBody>
      </p:sp>
      <p:pic>
        <p:nvPicPr>
          <p:cNvPr id="5" name="Image 4">
            <a:extLst>
              <a:ext uri="{FF2B5EF4-FFF2-40B4-BE49-F238E27FC236}">
                <a16:creationId xmlns:a16="http://schemas.microsoft.com/office/drawing/2014/main" id="{40B93193-DD78-612B-CE25-C8E006112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3505"/>
            <a:ext cx="5641241" cy="4892990"/>
          </a:xfrm>
          <a:prstGeom prst="rect">
            <a:avLst/>
          </a:prstGeom>
        </p:spPr>
      </p:pic>
    </p:spTree>
    <p:extLst>
      <p:ext uri="{BB962C8B-B14F-4D97-AF65-F5344CB8AC3E}">
        <p14:creationId xmlns:p14="http://schemas.microsoft.com/office/powerpoint/2010/main" val="148030949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Espace réservé du contenu 10"/>
          <p:cNvGraphicFramePr>
            <a:graphicFrameLocks noGrp="1"/>
          </p:cNvGraphicFramePr>
          <p:nvPr>
            <p:ph idx="1"/>
            <p:extLst>
              <p:ext uri="{D42A27DB-BD31-4B8C-83A1-F6EECF244321}">
                <p14:modId xmlns:p14="http://schemas.microsoft.com/office/powerpoint/2010/main" val="654531714"/>
              </p:ext>
            </p:extLst>
          </p:nvPr>
        </p:nvGraphicFramePr>
        <p:xfrm>
          <a:off x="257834" y="1414271"/>
          <a:ext cx="5128978" cy="3836984"/>
        </p:xfrm>
        <a:graphic>
          <a:graphicData uri="http://schemas.openxmlformats.org/drawingml/2006/table">
            <a:tbl>
              <a:tblPr/>
              <a:tblGrid>
                <a:gridCol w="489036">
                  <a:extLst>
                    <a:ext uri="{9D8B030D-6E8A-4147-A177-3AD203B41FA5}">
                      <a16:colId xmlns:a16="http://schemas.microsoft.com/office/drawing/2014/main" val="20000"/>
                    </a:ext>
                  </a:extLst>
                </a:gridCol>
                <a:gridCol w="2211946">
                  <a:extLst>
                    <a:ext uri="{9D8B030D-6E8A-4147-A177-3AD203B41FA5}">
                      <a16:colId xmlns:a16="http://schemas.microsoft.com/office/drawing/2014/main" val="20001"/>
                    </a:ext>
                  </a:extLst>
                </a:gridCol>
                <a:gridCol w="1152269">
                  <a:extLst>
                    <a:ext uri="{9D8B030D-6E8A-4147-A177-3AD203B41FA5}">
                      <a16:colId xmlns:a16="http://schemas.microsoft.com/office/drawing/2014/main" val="20002"/>
                    </a:ext>
                  </a:extLst>
                </a:gridCol>
                <a:gridCol w="1275727">
                  <a:extLst>
                    <a:ext uri="{9D8B030D-6E8A-4147-A177-3AD203B41FA5}">
                      <a16:colId xmlns:a16="http://schemas.microsoft.com/office/drawing/2014/main" val="20003"/>
                    </a:ext>
                  </a:extLst>
                </a:gridCol>
              </a:tblGrid>
              <a:tr h="649919">
                <a:tc gridSpan="2">
                  <a:txBody>
                    <a:bodyPr/>
                    <a:lstStyle/>
                    <a:p>
                      <a:pPr algn="ctr" fontAlgn="ctr"/>
                      <a:r>
                        <a:rPr lang="fr-FR" sz="10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fr-FR"/>
                    </a:p>
                  </a:txBody>
                  <a:tcPr/>
                </a:tc>
                <a:tc>
                  <a:txBody>
                    <a:bodyPr/>
                    <a:lstStyle/>
                    <a:p>
                      <a:pPr algn="ctr" rtl="0" fontAlgn="ctr"/>
                      <a:r>
                        <a:rPr lang="fr-FR" sz="1400" b="1" i="0" u="none" strike="noStrike" dirty="0">
                          <a:effectLst/>
                          <a:latin typeface="Arial" panose="020B0604020202020204" pitchFamily="34" charset="0"/>
                        </a:rPr>
                        <a:t>Exercice précédent approuvé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400" b="1" i="0" u="none" strike="noStrike">
                          <a:effectLst/>
                          <a:latin typeface="Arial" panose="020B0604020202020204" pitchFamily="34" charset="0"/>
                        </a:rPr>
                        <a:t>Exercice clos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57175">
                <a:tc gridSpan="2">
                  <a:txBody>
                    <a:bodyPr/>
                    <a:lstStyle/>
                    <a:p>
                      <a:pPr algn="l" fontAlgn="ctr"/>
                      <a:r>
                        <a:rPr lang="fr-FR" sz="1600" b="1" i="0" u="none" strike="noStrike" dirty="0">
                          <a:effectLst/>
                          <a:latin typeface="Arial" panose="020B0604020202020204" pitchFamily="34" charset="0"/>
                        </a:rPr>
                        <a:t>Provisions et avances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fr-FR"/>
                    </a:p>
                  </a:txBody>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228600">
                <a:tc>
                  <a:txBody>
                    <a:bodyPr/>
                    <a:lstStyle/>
                    <a:p>
                      <a:pPr algn="l" rtl="0" fontAlgn="ctr"/>
                      <a:r>
                        <a:rPr lang="fr-FR" sz="1400" b="0" i="0" u="none" strike="noStrike">
                          <a:effectLst/>
                          <a:latin typeface="Arial" panose="020B0604020202020204" pitchFamily="34" charset="0"/>
                        </a:rPr>
                        <a:t>102</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rtl="0" fontAlgn="ctr"/>
                      <a:r>
                        <a:rPr lang="fr-FR" sz="1400" b="0" i="0" u="none" strike="noStrike">
                          <a:effectLst/>
                          <a:latin typeface="Arial" panose="020B0604020202020204" pitchFamily="34" charset="0"/>
                        </a:rPr>
                        <a:t>Provisions pour travaux</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2"/>
                  </a:ext>
                </a:extLst>
              </a:tr>
              <a:tr h="457200">
                <a:tc>
                  <a:txBody>
                    <a:bodyPr/>
                    <a:lstStyle/>
                    <a:p>
                      <a:pPr algn="l" rtl="0" fontAlgn="ctr"/>
                      <a:r>
                        <a:rPr lang="fr-FR" sz="1400" b="1" i="0" u="none" strike="noStrike" dirty="0">
                          <a:solidFill>
                            <a:srgbClr val="FF0000"/>
                          </a:solidFill>
                          <a:effectLst/>
                          <a:latin typeface="Arial" panose="020B0604020202020204" pitchFamily="34" charset="0"/>
                        </a:rPr>
                        <a:t>103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rtl="0" fontAlgn="ctr"/>
                      <a:r>
                        <a:rPr lang="fr-FR" sz="1400" b="1" i="0" u="none" strike="noStrike" dirty="0">
                          <a:solidFill>
                            <a:srgbClr val="FF0000"/>
                          </a:solidFill>
                          <a:effectLst/>
                          <a:latin typeface="Arial" panose="020B0604020202020204" pitchFamily="34" charset="0"/>
                        </a:rPr>
                        <a:t>Avances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fr-FR" sz="10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228600">
                <a:tc>
                  <a:txBody>
                    <a:bodyPr/>
                    <a:lstStyle/>
                    <a:p>
                      <a:pPr algn="l" fontAlgn="ctr"/>
                      <a:r>
                        <a:rPr lang="fr-FR" sz="1400" b="1" i="0" u="none" strike="noStrike">
                          <a:solidFill>
                            <a:srgbClr val="FF0000"/>
                          </a:solidFill>
                          <a:effectLst/>
                          <a:latin typeface="Arial" panose="020B0604020202020204" pitchFamily="34" charset="0"/>
                        </a:rPr>
                        <a:t>1031</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1400" b="1" i="0" u="none" strike="noStrike" dirty="0">
                          <a:solidFill>
                            <a:srgbClr val="FF0000"/>
                          </a:solidFill>
                          <a:effectLst/>
                          <a:latin typeface="Arial" panose="020B0604020202020204" pitchFamily="34" charset="0"/>
                        </a:rPr>
                        <a:t>Avances de trésorerie</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ctr"/>
                      <a:r>
                        <a:rPr lang="fr-FR" sz="10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ctr"/>
                      <a:r>
                        <a:rPr lang="fr-FR" sz="10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228600">
                <a:tc>
                  <a:txBody>
                    <a:bodyPr/>
                    <a:lstStyle/>
                    <a:p>
                      <a:pPr algn="l" rtl="0" fontAlgn="ctr"/>
                      <a:r>
                        <a:rPr lang="fr-FR" sz="1400" b="1" i="0" u="none" strike="sngStrike" dirty="0">
                          <a:solidFill>
                            <a:srgbClr val="FF0000"/>
                          </a:solidFill>
                          <a:effectLst/>
                          <a:latin typeface="Arial" panose="020B0604020202020204" pitchFamily="34" charset="0"/>
                        </a:rPr>
                        <a:t>1032</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rtl="0" fontAlgn="ctr"/>
                      <a:r>
                        <a:rPr lang="fr-FR" sz="1400" b="1" i="0" u="none" strike="sngStrike" dirty="0">
                          <a:solidFill>
                            <a:srgbClr val="FF0000"/>
                          </a:solidFill>
                          <a:effectLst/>
                          <a:latin typeface="Arial" panose="020B0604020202020204" pitchFamily="34" charset="0"/>
                        </a:rPr>
                        <a:t>Avances travaux</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228600">
                <a:tc>
                  <a:txBody>
                    <a:bodyPr/>
                    <a:lstStyle/>
                    <a:p>
                      <a:pPr algn="l" rtl="0" fontAlgn="ctr"/>
                      <a:r>
                        <a:rPr lang="fr-FR" sz="1400" b="1" i="0" u="none" strike="noStrike">
                          <a:solidFill>
                            <a:srgbClr val="FF0000"/>
                          </a:solidFill>
                          <a:effectLst/>
                          <a:latin typeface="Arial" panose="020B0604020202020204" pitchFamily="34" charset="0"/>
                        </a:rPr>
                        <a:t>1033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rtl="0" fontAlgn="ctr"/>
                      <a:r>
                        <a:rPr lang="fr-FR" sz="1400" b="1" i="0" u="none" strike="noStrike" dirty="0">
                          <a:solidFill>
                            <a:srgbClr val="FF0000"/>
                          </a:solidFill>
                          <a:effectLst/>
                          <a:latin typeface="Arial" panose="020B0604020202020204" pitchFamily="34" charset="0"/>
                        </a:rPr>
                        <a:t>Autres avances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fr-FR" sz="10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6"/>
                  </a:ext>
                </a:extLst>
              </a:tr>
              <a:tr h="169668">
                <a:tc>
                  <a:txBody>
                    <a:bodyPr/>
                    <a:lstStyle/>
                    <a:p>
                      <a:pPr algn="l" rtl="0" fontAlgn="ctr"/>
                      <a:r>
                        <a:rPr lang="fr-FR" sz="1400" b="1" i="0" u="none" strike="noStrike" dirty="0">
                          <a:solidFill>
                            <a:srgbClr val="00B0F0"/>
                          </a:solidFill>
                          <a:effectLst/>
                          <a:latin typeface="Arial" panose="020B0604020202020204" pitchFamily="34" charset="0"/>
                        </a:rPr>
                        <a:t>105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fr-FR" sz="1400" b="1" i="0" u="none" strike="noStrike" dirty="0">
                          <a:solidFill>
                            <a:srgbClr val="00B0F0"/>
                          </a:solidFill>
                          <a:effectLst/>
                          <a:latin typeface="Arial" panose="020B0604020202020204" pitchFamily="34" charset="0"/>
                        </a:rPr>
                        <a:t>Fonds travaux</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7"/>
                  </a:ext>
                </a:extLst>
              </a:tr>
              <a:tr h="457200">
                <a:tc>
                  <a:txBody>
                    <a:bodyPr/>
                    <a:lstStyle/>
                    <a:p>
                      <a:pPr algn="l" fontAlgn="b"/>
                      <a:r>
                        <a:rPr lang="fr-FR" sz="1400" b="0" i="0" u="none" strike="noStrike">
                          <a:effectLst/>
                          <a:latin typeface="Arial" panose="020B0604020202020204" pitchFamily="34" charset="0"/>
                        </a:rPr>
                        <a:t>131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rtl="0" fontAlgn="ctr"/>
                      <a:r>
                        <a:rPr lang="fr-FR" sz="1400" b="0" i="0" u="none" strike="noStrike" dirty="0">
                          <a:effectLst/>
                          <a:latin typeface="Arial" panose="020B0604020202020204" pitchFamily="34" charset="0"/>
                        </a:rPr>
                        <a:t>Subventions en instance d'affectation</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fr-FR" sz="10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8"/>
                  </a:ext>
                </a:extLst>
              </a:tr>
              <a:tr h="609600">
                <a:tc>
                  <a:txBody>
                    <a:bodyPr/>
                    <a:lstStyle/>
                    <a:p>
                      <a:pPr algn="l" rtl="0" fontAlgn="ctr"/>
                      <a:r>
                        <a:rPr lang="fr-FR" sz="1400" b="1" i="0" u="none" strike="noStrike" dirty="0">
                          <a:solidFill>
                            <a:srgbClr val="92D05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400" b="1" i="0" u="none" strike="noStrike" dirty="0">
                          <a:solidFill>
                            <a:srgbClr val="92D050"/>
                          </a:solidFill>
                          <a:effectLst/>
                          <a:latin typeface="Arial" panose="020B0604020202020204" pitchFamily="34" charset="0"/>
                        </a:rPr>
                        <a:t>Solde en attente sur travaux ou opérations exceptionnelles</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28600">
                <a:tc gridSpan="2">
                  <a:txBody>
                    <a:bodyPr/>
                    <a:lstStyle/>
                    <a:p>
                      <a:pPr algn="l" rtl="0" fontAlgn="ctr"/>
                      <a:r>
                        <a:rPr lang="fr-FR" sz="1400" b="0" i="0" u="none" strike="noStrike" dirty="0">
                          <a:effectLst/>
                          <a:latin typeface="Arial" panose="020B0604020202020204" pitchFamily="34" charset="0"/>
                        </a:rPr>
                        <a:t>Total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fr-FR"/>
                    </a:p>
                  </a:txBody>
                  <a:tcPr/>
                </a:tc>
                <a:tc>
                  <a:txBody>
                    <a:bodyPr/>
                    <a:lstStyle/>
                    <a:p>
                      <a:pPr algn="r" rtl="0" fontAlgn="ctr"/>
                      <a:r>
                        <a:rPr lang="fr-FR" sz="10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fr-FR" sz="10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3" name="ZoneTexte 12"/>
          <p:cNvSpPr txBox="1"/>
          <p:nvPr/>
        </p:nvSpPr>
        <p:spPr>
          <a:xfrm>
            <a:off x="201737" y="312589"/>
            <a:ext cx="5411411" cy="523220"/>
          </a:xfrm>
          <a:prstGeom prst="rect">
            <a:avLst/>
          </a:prstGeom>
          <a:solidFill>
            <a:schemeClr val="accent1">
              <a:lumMod val="20000"/>
              <a:lumOff val="80000"/>
            </a:schemeClr>
          </a:solidFill>
          <a:ln>
            <a:solidFill>
              <a:schemeClr val="tx2"/>
            </a:solidFill>
          </a:ln>
        </p:spPr>
        <p:txBody>
          <a:bodyPr wrap="square">
            <a:spAutoFit/>
          </a:bodyPr>
          <a:lstStyle>
            <a:defPPr>
              <a:defRPr lang="fr-FR"/>
            </a:defPPr>
            <a:lvl1pPr algn="ctr">
              <a:defRPr sz="2800" b="1">
                <a:solidFill>
                  <a:schemeClr val="tx2"/>
                </a:solidFill>
              </a:defRPr>
            </a:lvl1pPr>
          </a:lstStyle>
          <a:p>
            <a:r>
              <a:rPr lang="fr-FR" dirty="0"/>
              <a:t>LES PROVISIONS &amp; AVANCES</a:t>
            </a:r>
          </a:p>
        </p:txBody>
      </p:sp>
      <p:sp>
        <p:nvSpPr>
          <p:cNvPr id="5" name="Rectangle à coins arrondis 4"/>
          <p:cNvSpPr/>
          <p:nvPr/>
        </p:nvSpPr>
        <p:spPr>
          <a:xfrm>
            <a:off x="8304468" y="5014323"/>
            <a:ext cx="2556633" cy="1404584"/>
          </a:xfrm>
          <a:prstGeom prst="roundRect">
            <a:avLst/>
          </a:prstGeom>
          <a:solidFill>
            <a:srgbClr val="FF0000"/>
          </a:solidFill>
          <a:ln w="19050" cap="flat" cmpd="sng" algn="ctr">
            <a:solidFill>
              <a:srgbClr val="FF0000"/>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fr-FR" sz="1400" kern="0" dirty="0">
                <a:ln w="0"/>
                <a:solidFill>
                  <a:schemeClr val="tx1"/>
                </a:solidFill>
                <a:effectLst>
                  <a:outerShdw blurRad="38100" dist="19050" dir="2700000" algn="tl" rotWithShape="0">
                    <a:sysClr val="windowText" lastClr="000000">
                      <a:alpha val="40000"/>
                    </a:sysClr>
                  </a:outerShdw>
                </a:effectLst>
                <a:latin typeface="Calibri" panose="020F0502020204030204"/>
              </a:rPr>
              <a:t>Toutes ces avances sont remboursables au prorata des millièmes en cas de vente. </a:t>
            </a:r>
          </a:p>
        </p:txBody>
      </p:sp>
      <p:sp>
        <p:nvSpPr>
          <p:cNvPr id="12" name="Rectangle 11"/>
          <p:cNvSpPr/>
          <p:nvPr/>
        </p:nvSpPr>
        <p:spPr>
          <a:xfrm>
            <a:off x="4341605" y="5543963"/>
            <a:ext cx="3290466" cy="979955"/>
          </a:xfrm>
          <a:prstGeom prst="rect">
            <a:avLst/>
          </a:prstGeom>
          <a:solidFill>
            <a:srgbClr val="00B0F0"/>
          </a:solidFill>
          <a:ln w="12700" cap="flat" cmpd="sng" algn="ctr">
            <a:solidFill>
              <a:schemeClr val="tx2">
                <a:lumMod val="60000"/>
                <a:lumOff val="40000"/>
              </a:schemeClr>
            </a:solidFill>
            <a:prstDash val="solid"/>
            <a:miter lim="800000"/>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fr-FR" sz="1200" kern="0" dirty="0">
                <a:ln w="0"/>
                <a:solidFill>
                  <a:schemeClr val="tx1"/>
                </a:solidFill>
                <a:effectLst>
                  <a:outerShdw blurRad="38100" dist="25400" dir="5400000" algn="ctr" rotWithShape="0">
                    <a:srgbClr val="6E747A">
                      <a:alpha val="43000"/>
                    </a:srgbClr>
                  </a:outerShdw>
                </a:effectLst>
                <a:latin typeface="Calibri" panose="020F0502020204030204"/>
              </a:rPr>
              <a:t>À compter du 1er janvier 2025, ce fonds travaux article 14-2-1  est devenu obligatoire.</a:t>
            </a:r>
          </a:p>
          <a:p>
            <a:pPr algn="ctr">
              <a:defRPr/>
            </a:pPr>
            <a:r>
              <a:rPr lang="fr-FR" sz="1200" kern="0" dirty="0">
                <a:ln w="0"/>
                <a:solidFill>
                  <a:schemeClr val="tx1"/>
                </a:solidFill>
                <a:effectLst>
                  <a:outerShdw blurRad="38100" dist="25400" dir="5400000" algn="ctr" rotWithShape="0">
                    <a:srgbClr val="6E747A">
                      <a:alpha val="43000"/>
                    </a:srgbClr>
                  </a:outerShdw>
                </a:effectLst>
                <a:latin typeface="Calibri" panose="020F0502020204030204"/>
              </a:rPr>
              <a:t> Vérifier si ce dernier a été constitué dans votre copropriété</a:t>
            </a:r>
            <a:r>
              <a:rPr lang="fr-FR" kern="0" dirty="0">
                <a:ln w="0"/>
                <a:solidFill>
                  <a:schemeClr val="tx1"/>
                </a:solidFill>
                <a:effectLst>
                  <a:outerShdw blurRad="38100" dist="25400" dir="5400000" algn="ctr" rotWithShape="0">
                    <a:srgbClr val="6E747A">
                      <a:alpha val="43000"/>
                    </a:srgbClr>
                  </a:outerShdw>
                </a:effectLst>
                <a:latin typeface="Calibri" panose="020F0502020204030204"/>
              </a:rPr>
              <a:t>. </a:t>
            </a:r>
            <a:r>
              <a:rPr lang="fr-FR" sz="1200" kern="0" dirty="0">
                <a:ln w="0"/>
                <a:solidFill>
                  <a:schemeClr val="tx1"/>
                </a:solidFill>
                <a:effectLst>
                  <a:outerShdw blurRad="38100" dist="25400" dir="5400000" algn="ctr" rotWithShape="0">
                    <a:srgbClr val="6E747A">
                      <a:alpha val="43000"/>
                    </a:srgbClr>
                  </a:outerShdw>
                </a:effectLst>
                <a:latin typeface="Calibri" panose="020F0502020204030204"/>
              </a:rPr>
              <a:t>Ce fonds travaux appartient aux lots, et n'est donc pas  remboursable en cas de vente.</a:t>
            </a:r>
          </a:p>
        </p:txBody>
      </p:sp>
      <p:cxnSp>
        <p:nvCxnSpPr>
          <p:cNvPr id="14" name="Connecteur droit avec flèche 13"/>
          <p:cNvCxnSpPr>
            <a:cxnSpLocks/>
          </p:cNvCxnSpPr>
          <p:nvPr/>
        </p:nvCxnSpPr>
        <p:spPr>
          <a:xfrm>
            <a:off x="2047389" y="3896343"/>
            <a:ext cx="3230781" cy="1647620"/>
          </a:xfrm>
          <a:prstGeom prst="straightConnector1">
            <a:avLst/>
          </a:prstGeom>
          <a:noFill/>
          <a:ln w="6350" cap="flat" cmpd="sng" algn="ctr">
            <a:solidFill>
              <a:srgbClr val="00B0F0"/>
            </a:solidFill>
            <a:prstDash val="solid"/>
            <a:miter lim="800000"/>
            <a:tailEnd type="triangle"/>
          </a:ln>
          <a:effectLst/>
        </p:spPr>
      </p:cxnSp>
      <p:sp>
        <p:nvSpPr>
          <p:cNvPr id="16" name="Rectangle 15"/>
          <p:cNvSpPr/>
          <p:nvPr/>
        </p:nvSpPr>
        <p:spPr>
          <a:xfrm>
            <a:off x="257834" y="5562830"/>
            <a:ext cx="3455893" cy="979955"/>
          </a:xfrm>
          <a:prstGeom prst="rect">
            <a:avLst/>
          </a:prstGeom>
          <a:solidFill>
            <a:srgbClr val="92D050"/>
          </a:solidFill>
          <a:ln w="12700" cap="flat" cmpd="sng" algn="ctr">
            <a:solidFill>
              <a:sysClr val="windowText" lastClr="000000"/>
            </a:solidFill>
            <a:prstDash val="solid"/>
            <a:miter lim="800000"/>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fr-FR" sz="1200" kern="0" dirty="0">
                <a:ln w="0"/>
                <a:solidFill>
                  <a:sysClr val="windowText" lastClr="000000"/>
                </a:solidFill>
                <a:effectLst>
                  <a:outerShdw blurRad="38100" dist="25400" dir="5400000" algn="ctr" rotWithShape="0">
                    <a:srgbClr val="6E747A">
                      <a:alpha val="43000"/>
                    </a:srgbClr>
                  </a:outerShdw>
                </a:effectLst>
                <a:latin typeface="Calibri" panose="020F0502020204030204"/>
              </a:rPr>
              <a:t>Si la case "solde en attente sur travaux" est renseignée, cela signifie qu'il y a des travaux non terminés sur l'exercice. Ce montant doit correspondre au solde de l'annexe 5</a:t>
            </a:r>
            <a:r>
              <a:rPr lang="fr-FR" sz="1200" b="1" kern="0" dirty="0">
                <a:ln w="0"/>
                <a:solidFill>
                  <a:sysClr val="windowText" lastClr="000000"/>
                </a:solidFill>
                <a:effectLst>
                  <a:outerShdw blurRad="38100" dist="25400" dir="5400000" algn="ctr" rotWithShape="0">
                    <a:srgbClr val="6E747A">
                      <a:alpha val="43000"/>
                    </a:srgbClr>
                  </a:outerShdw>
                </a:effectLst>
                <a:latin typeface="Calibri" panose="020F0502020204030204"/>
              </a:rPr>
              <a:t>.   </a:t>
            </a:r>
          </a:p>
        </p:txBody>
      </p:sp>
      <p:cxnSp>
        <p:nvCxnSpPr>
          <p:cNvPr id="6" name="Connecteur droit avec flèche 5"/>
          <p:cNvCxnSpPr>
            <a:cxnSpLocks/>
          </p:cNvCxnSpPr>
          <p:nvPr/>
        </p:nvCxnSpPr>
        <p:spPr>
          <a:xfrm>
            <a:off x="2528363" y="2879002"/>
            <a:ext cx="5776105" cy="2683828"/>
          </a:xfrm>
          <a:prstGeom prst="straightConnector1">
            <a:avLst/>
          </a:prstGeom>
          <a:noFill/>
          <a:ln w="6350" cap="flat" cmpd="sng" algn="ctr">
            <a:solidFill>
              <a:srgbClr val="FF0000"/>
            </a:solidFill>
            <a:prstDash val="solid"/>
            <a:miter lim="800000"/>
            <a:tailEnd type="triangle"/>
          </a:ln>
          <a:effectLst/>
        </p:spPr>
      </p:cxnSp>
      <p:graphicFrame>
        <p:nvGraphicFramePr>
          <p:cNvPr id="18" name="Tableau 17">
            <a:extLst>
              <a:ext uri="{FF2B5EF4-FFF2-40B4-BE49-F238E27FC236}">
                <a16:creationId xmlns:a16="http://schemas.microsoft.com/office/drawing/2014/main" id="{6A24F01E-BB0F-16D5-FE7B-36E55EA39526}"/>
              </a:ext>
            </a:extLst>
          </p:cNvPr>
          <p:cNvGraphicFramePr>
            <a:graphicFrameLocks noGrp="1"/>
          </p:cNvGraphicFramePr>
          <p:nvPr>
            <p:extLst>
              <p:ext uri="{D42A27DB-BD31-4B8C-83A1-F6EECF244321}">
                <p14:modId xmlns:p14="http://schemas.microsoft.com/office/powerpoint/2010/main" val="3343539738"/>
              </p:ext>
            </p:extLst>
          </p:nvPr>
        </p:nvGraphicFramePr>
        <p:xfrm>
          <a:off x="6578854" y="114237"/>
          <a:ext cx="5128978" cy="4743791"/>
        </p:xfrm>
        <a:graphic>
          <a:graphicData uri="http://schemas.openxmlformats.org/drawingml/2006/table">
            <a:tbl>
              <a:tblPr/>
              <a:tblGrid>
                <a:gridCol w="1375808">
                  <a:extLst>
                    <a:ext uri="{9D8B030D-6E8A-4147-A177-3AD203B41FA5}">
                      <a16:colId xmlns:a16="http://schemas.microsoft.com/office/drawing/2014/main" val="20000"/>
                    </a:ext>
                  </a:extLst>
                </a:gridCol>
                <a:gridCol w="541767">
                  <a:extLst>
                    <a:ext uri="{9D8B030D-6E8A-4147-A177-3AD203B41FA5}">
                      <a16:colId xmlns:a16="http://schemas.microsoft.com/office/drawing/2014/main" val="20001"/>
                    </a:ext>
                  </a:extLst>
                </a:gridCol>
                <a:gridCol w="527512">
                  <a:extLst>
                    <a:ext uri="{9D8B030D-6E8A-4147-A177-3AD203B41FA5}">
                      <a16:colId xmlns:a16="http://schemas.microsoft.com/office/drawing/2014/main" val="20002"/>
                    </a:ext>
                  </a:extLst>
                </a:gridCol>
                <a:gridCol w="156273">
                  <a:extLst>
                    <a:ext uri="{9D8B030D-6E8A-4147-A177-3AD203B41FA5}">
                      <a16:colId xmlns:a16="http://schemas.microsoft.com/office/drawing/2014/main" val="20003"/>
                    </a:ext>
                  </a:extLst>
                </a:gridCol>
                <a:gridCol w="116392">
                  <a:extLst>
                    <a:ext uri="{9D8B030D-6E8A-4147-A177-3AD203B41FA5}">
                      <a16:colId xmlns:a16="http://schemas.microsoft.com/office/drawing/2014/main" val="3580821179"/>
                    </a:ext>
                  </a:extLst>
                </a:gridCol>
                <a:gridCol w="1149476">
                  <a:extLst>
                    <a:ext uri="{9D8B030D-6E8A-4147-A177-3AD203B41FA5}">
                      <a16:colId xmlns:a16="http://schemas.microsoft.com/office/drawing/2014/main" val="20004"/>
                    </a:ext>
                  </a:extLst>
                </a:gridCol>
                <a:gridCol w="598796">
                  <a:extLst>
                    <a:ext uri="{9D8B030D-6E8A-4147-A177-3AD203B41FA5}">
                      <a16:colId xmlns:a16="http://schemas.microsoft.com/office/drawing/2014/main" val="20005"/>
                    </a:ext>
                  </a:extLst>
                </a:gridCol>
                <a:gridCol w="662954">
                  <a:extLst>
                    <a:ext uri="{9D8B030D-6E8A-4147-A177-3AD203B41FA5}">
                      <a16:colId xmlns:a16="http://schemas.microsoft.com/office/drawing/2014/main" val="20006"/>
                    </a:ext>
                  </a:extLst>
                </a:gridCol>
              </a:tblGrid>
              <a:tr h="137319">
                <a:tc gridSpan="8">
                  <a:txBody>
                    <a:bodyPr/>
                    <a:lstStyle/>
                    <a:p>
                      <a:pPr algn="ctr" fontAlgn="b"/>
                      <a:r>
                        <a:rPr lang="fr-FR" sz="700" b="1" i="0" u="none" strike="noStrike" dirty="0">
                          <a:effectLst/>
                          <a:latin typeface="Arial" panose="020B0604020202020204" pitchFamily="34" charset="0"/>
                        </a:rPr>
                        <a:t>ETAT FINANCIER</a:t>
                      </a:r>
                    </a:p>
                  </a:txBody>
                  <a:tcPr marL="3722" marR="3722" marT="3722" marB="0" anchor="b">
                    <a:lnL>
                      <a:noFill/>
                    </a:lnL>
                    <a:lnR>
                      <a:noFill/>
                    </a:lnR>
                    <a:lnT>
                      <a:noFill/>
                    </a:lnT>
                    <a:lnB>
                      <a:noFill/>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80452">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tc gridSpan="2">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tc hMerge="1">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extLst>
                  <a:ext uri="{0D108BD9-81ED-4DB2-BD59-A6C34878D82A}">
                    <a16:rowId xmlns:a16="http://schemas.microsoft.com/office/drawing/2014/main" val="10002"/>
                  </a:ext>
                </a:extLst>
              </a:tr>
              <a:tr h="65910">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tc gridSpan="2">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tc hMerge="1">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extLst>
                  <a:ext uri="{0D108BD9-81ED-4DB2-BD59-A6C34878D82A}">
                    <a16:rowId xmlns:a16="http://schemas.microsoft.com/office/drawing/2014/main" val="10003"/>
                  </a:ext>
                </a:extLst>
              </a:tr>
              <a:tr h="80452">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tc gridSpan="2">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tc hMerge="1">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a:noFill/>
                    </a:lnB>
                    <a:solidFill>
                      <a:schemeClr val="bg1"/>
                    </a:solidFill>
                  </a:tcPr>
                </a:tc>
                <a:extLst>
                  <a:ext uri="{0D108BD9-81ED-4DB2-BD59-A6C34878D82A}">
                    <a16:rowId xmlns:a16="http://schemas.microsoft.com/office/drawing/2014/main" val="10004"/>
                  </a:ext>
                </a:extLst>
              </a:tr>
              <a:tr h="65910">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gridSpan="2">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fr-FR" sz="400" b="0" i="0" u="none" strike="noStrike" dirty="0">
                        <a:effectLst/>
                        <a:latin typeface="Arial" panose="020B0604020202020204" pitchFamily="34" charset="0"/>
                      </a:endParaRPr>
                    </a:p>
                  </a:txBody>
                  <a:tcPr marL="3722" marR="3722" marT="3722"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99408">
                <a:tc gridSpan="7">
                  <a:txBody>
                    <a:bodyPr/>
                    <a:lstStyle/>
                    <a:p>
                      <a:pPr algn="ctr" rtl="0" fontAlgn="ctr"/>
                      <a:r>
                        <a:rPr lang="fr-FR" sz="500" b="1" i="0" u="none" strike="noStrike" dirty="0">
                          <a:effectLst/>
                          <a:latin typeface="Arial" panose="020B0604020202020204" pitchFamily="34" charset="0"/>
                        </a:rPr>
                        <a:t>Etat financier après répartition au 31/12/2019</a:t>
                      </a:r>
                    </a:p>
                  </a:txBody>
                  <a:tcPr marL="3722" marR="3722" marT="37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rtl="0" fontAlgn="ctr"/>
                      <a:r>
                        <a:rPr lang="fr-FR" sz="500" b="1" i="0" u="none" strike="noStrike" dirty="0">
                          <a:effectLst/>
                          <a:latin typeface="Arial" panose="020B0604020202020204" pitchFamily="34" charset="0"/>
                        </a:rPr>
                        <a:t>ANNEXE 1</a:t>
                      </a:r>
                    </a:p>
                  </a:txBody>
                  <a:tcPr marL="3722" marR="3722" marT="37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99408">
                <a:tc gridSpan="4">
                  <a:txBody>
                    <a:bodyPr/>
                    <a:lstStyle/>
                    <a:p>
                      <a:pPr algn="ctr" rtl="0" fontAlgn="ctr"/>
                      <a:r>
                        <a:rPr lang="fr-FR" sz="500" b="1" i="0" u="none" strike="noStrike" dirty="0">
                          <a:effectLst/>
                          <a:latin typeface="Arial" panose="020B0604020202020204" pitchFamily="34" charset="0"/>
                        </a:rPr>
                        <a:t>I - SITUATION FINANCIERE ET TRESORERIE</a:t>
                      </a:r>
                    </a:p>
                  </a:txBody>
                  <a:tcPr marL="3722" marR="3722" marT="37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pPr algn="l" fontAlgn="ctr"/>
                      <a:r>
                        <a:rPr lang="fr-FR" sz="400" b="0" i="0" u="none" strike="noStrike" dirty="0">
                          <a:effectLst/>
                          <a:latin typeface="Arial" panose="020B0604020202020204" pitchFamily="34" charset="0"/>
                        </a:rPr>
                        <a:t> </a:t>
                      </a:r>
                    </a:p>
                  </a:txBody>
                  <a:tcPr marL="3722" marR="3722" marT="37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400" b="0" i="0" u="none" strike="noStrike">
                          <a:effectLst/>
                          <a:latin typeface="Arial" panose="020B0604020202020204" pitchFamily="34" charset="0"/>
                        </a:rPr>
                        <a:t> </a:t>
                      </a:r>
                      <a:endParaRPr lang="fr-FR" sz="400" b="0" i="0" u="none" strike="noStrike" dirty="0">
                        <a:effectLst/>
                        <a:latin typeface="Arial" panose="020B0604020202020204" pitchFamily="34" charset="0"/>
                      </a:endParaRPr>
                    </a:p>
                  </a:txBody>
                  <a:tcPr marL="3722" marR="3722" marT="37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400" b="0" i="0" u="none" strike="noStrike" dirty="0">
                          <a:effectLst/>
                          <a:latin typeface="Arial" panose="020B0604020202020204" pitchFamily="34" charset="0"/>
                        </a:rPr>
                        <a:t> </a:t>
                      </a:r>
                    </a:p>
                  </a:txBody>
                  <a:tcPr marL="3722" marR="3722" marT="37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400" b="0" i="0" u="none" strike="noStrike" dirty="0">
                          <a:effectLst/>
                          <a:latin typeface="Arial" panose="020B0604020202020204" pitchFamily="34" charset="0"/>
                        </a:rPr>
                        <a:t> </a:t>
                      </a:r>
                    </a:p>
                  </a:txBody>
                  <a:tcPr marL="3722" marR="3722" marT="372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400" b="0" i="0" u="none" strike="noStrike" dirty="0">
                          <a:effectLst/>
                          <a:latin typeface="Arial" panose="020B0604020202020204" pitchFamily="34" charset="0"/>
                        </a:rPr>
                        <a:t> </a:t>
                      </a:r>
                    </a:p>
                  </a:txBody>
                  <a:tcPr marL="3722" marR="3722" marT="37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88966">
                <a:tc>
                  <a:txBody>
                    <a:bodyPr/>
                    <a:lstStyle/>
                    <a:p>
                      <a:pPr algn="l" fontAlgn="ctr"/>
                      <a:r>
                        <a:rPr lang="fr-FR" sz="400" b="0" i="0" u="none" strike="noStrike" dirty="0">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rtl="0" fontAlgn="ctr"/>
                      <a:r>
                        <a:rPr lang="fr-FR" sz="500" b="1" i="0" u="none" strike="noStrike" dirty="0">
                          <a:effectLst/>
                          <a:latin typeface="Arial" panose="020B0604020202020204" pitchFamily="34" charset="0"/>
                        </a:rPr>
                        <a:t>Exercice précédent approuvé</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rtl="0" fontAlgn="ctr"/>
                      <a:r>
                        <a:rPr lang="fr-FR" sz="500" b="1" i="0" u="none" strike="noStrike" dirty="0">
                          <a:effectLst/>
                          <a:latin typeface="Arial" panose="020B0604020202020204" pitchFamily="34" charset="0"/>
                        </a:rPr>
                        <a:t>Exercice clos</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r>
                        <a:rPr lang="fr-FR" sz="400" b="0" i="0" u="none" strike="noStrike" dirty="0">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gridSpan="2">
                  <a:txBody>
                    <a:bodyPr/>
                    <a:lstStyle/>
                    <a:p>
                      <a:r>
                        <a:rPr lang="fr-FR" sz="400" b="0" i="0" u="none" strike="noStrike">
                          <a:effectLst/>
                          <a:latin typeface="Arial" panose="020B0604020202020204" pitchFamily="34" charset="0"/>
                        </a:rPr>
                        <a:t> </a:t>
                      </a:r>
                      <a:endParaRPr lang="fr-F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hMerge="1">
                  <a:txBody>
                    <a:bodyPr/>
                    <a:lstStyle/>
                    <a:p>
                      <a:endParaRPr lang="fr-FR"/>
                    </a:p>
                  </a:txBody>
                  <a:tcPr/>
                </a:tc>
                <a:tc>
                  <a:txBody>
                    <a:bodyPr/>
                    <a:lstStyle/>
                    <a:p>
                      <a:pPr algn="ctr" rtl="0" fontAlgn="ctr"/>
                      <a:r>
                        <a:rPr lang="fr-FR" sz="500" b="1" i="0" u="none" strike="noStrike" dirty="0">
                          <a:effectLst/>
                          <a:latin typeface="Arial" panose="020B0604020202020204" pitchFamily="34" charset="0"/>
                        </a:rPr>
                        <a:t>Exercice précédent approuvé</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fr-FR" sz="500" b="1" i="0" u="none" strike="noStrike" dirty="0">
                          <a:effectLst/>
                          <a:latin typeface="Arial" panose="020B0604020202020204" pitchFamily="34" charset="0"/>
                        </a:rPr>
                        <a:t>Exercice clos</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08"/>
                  </a:ext>
                </a:extLst>
              </a:tr>
              <a:tr h="118363">
                <a:tc>
                  <a:txBody>
                    <a:bodyPr/>
                    <a:lstStyle/>
                    <a:p>
                      <a:pPr algn="l" rtl="0" fontAlgn="ctr"/>
                      <a:r>
                        <a:rPr lang="fr-FR" sz="600" b="1" i="0" u="none" strike="noStrike" dirty="0">
                          <a:effectLst/>
                          <a:latin typeface="Arial" panose="020B0604020202020204" pitchFamily="34" charset="0"/>
                        </a:rPr>
                        <a:t>Trésorerie</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400" b="0" i="0" u="none" strike="noStrike" dirty="0">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gridSpan="2">
                  <a:txBody>
                    <a:bodyPr/>
                    <a:lstStyle/>
                    <a:p>
                      <a:pPr algn="l" fontAlgn="ctr"/>
                      <a:r>
                        <a:rPr lang="fr-FR" sz="400" b="0" i="0" u="none" strike="noStrike" dirty="0">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pPr algn="l" fontAlgn="ctr"/>
                      <a:r>
                        <a:rPr lang="fr-FR" sz="600" b="1" i="0" u="none" strike="noStrike" dirty="0">
                          <a:effectLst/>
                          <a:latin typeface="Arial" panose="020B0604020202020204" pitchFamily="34" charset="0"/>
                        </a:rPr>
                        <a:t>Provisions et avances</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C2E6"/>
                    </a:solidFill>
                  </a:tcPr>
                </a:tc>
                <a:tc gridSpan="2">
                  <a:txBody>
                    <a:bodyPr/>
                    <a:lstStyle/>
                    <a:p>
                      <a:r>
                        <a:rPr lang="fr-FR" sz="600" b="1" i="0" u="none" strike="noStrike">
                          <a:effectLst/>
                          <a:latin typeface="Arial" panose="020B0604020202020204" pitchFamily="34" charset="0"/>
                        </a:rPr>
                        <a:t>Provisions et avances</a:t>
                      </a:r>
                      <a:endParaRPr lang="fr-F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C2E6"/>
                    </a:solidFill>
                  </a:tcPr>
                </a:tc>
                <a:tc hMerge="1">
                  <a:txBody>
                    <a:bodyPr/>
                    <a:lstStyle/>
                    <a:p>
                      <a:endParaRPr lang="fr-FR"/>
                    </a:p>
                  </a:txBody>
                  <a:tcPr/>
                </a:tc>
                <a:tc>
                  <a:txBody>
                    <a:bodyPr/>
                    <a:lstStyle/>
                    <a:p>
                      <a:pPr algn="l" fontAlgn="ctr"/>
                      <a:r>
                        <a:rPr lang="fr-FR" sz="400" b="0" i="0" u="none" strike="noStrike" dirty="0">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a:txBody>
                    <a:bodyPr/>
                    <a:lstStyle/>
                    <a:p>
                      <a:pPr algn="l" fontAlgn="ctr"/>
                      <a:r>
                        <a:rPr lang="fr-FR" sz="400" b="0" i="0" u="none" strike="noStrike" dirty="0">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10009"/>
                  </a:ext>
                </a:extLst>
              </a:tr>
              <a:tr h="99408">
                <a:tc>
                  <a:txBody>
                    <a:bodyPr/>
                    <a:lstStyle/>
                    <a:p>
                      <a:pPr algn="l" rtl="0" fontAlgn="ctr"/>
                      <a:r>
                        <a:rPr lang="fr-FR" sz="500" b="0" i="0" u="none" strike="noStrike" dirty="0">
                          <a:effectLst/>
                          <a:latin typeface="Arial" panose="020B0604020202020204" pitchFamily="34" charset="0"/>
                        </a:rPr>
                        <a:t>50 Fonds placés</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400" b="0" i="0" u="none" strike="noStrike" dirty="0">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gridSpan="2">
                  <a:txBody>
                    <a:bodyPr/>
                    <a:lstStyle/>
                    <a:p>
                      <a:pPr algn="r" rtl="0" fontAlgn="ctr"/>
                      <a:r>
                        <a:rPr lang="fr-FR" sz="400" b="0" i="0" u="none" strike="noStrike" dirty="0">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pPr algn="l" rtl="0" fontAlgn="ctr"/>
                      <a:r>
                        <a:rPr lang="fr-FR" sz="500" b="0" i="0" u="none" strike="noStrike" dirty="0">
                          <a:effectLst/>
                          <a:latin typeface="Arial" panose="020B0604020202020204" pitchFamily="34" charset="0"/>
                        </a:rPr>
                        <a:t>102</a:t>
                      </a: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l" rtl="0" fontAlgn="ctr"/>
                      <a:r>
                        <a:rPr lang="fr-FR" sz="500" b="0" i="0" u="none" strike="noStrike">
                          <a:effectLst/>
                          <a:latin typeface="Arial" panose="020B0604020202020204" pitchFamily="34" charset="0"/>
                        </a:rPr>
                        <a:t>102</a:t>
                      </a:r>
                      <a:endParaRPr lang="fr-FR" sz="500" b="0" i="0" u="none" strike="noStrike" dirty="0">
                        <a:effectLst/>
                        <a:latin typeface="Arial" panose="020B0604020202020204" pitchFamily="34" charset="0"/>
                      </a:endParaRP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l" rtl="0" fontAlgn="ctr"/>
                      <a:r>
                        <a:rPr lang="fr-FR" sz="500" b="0" i="0" u="none" strike="noStrike" dirty="0">
                          <a:effectLst/>
                          <a:latin typeface="Arial" panose="020B0604020202020204" pitchFamily="34" charset="0"/>
                        </a:rPr>
                        <a:t>Provisions pour travaux</a:t>
                      </a:r>
                    </a:p>
                  </a:txBody>
                  <a:tcPr marL="3722" marR="3722" marT="3722" marB="0" anchor="ctr">
                    <a:lnL>
                      <a:noFill/>
                    </a:lnL>
                    <a:lnR w="635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l" fontAlgn="ctr"/>
                      <a:r>
                        <a:rPr lang="fr-FR" sz="400" b="0" i="0" u="none" strike="noStrike" dirty="0">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l" fontAlgn="ctr"/>
                      <a:r>
                        <a:rPr lang="fr-FR" sz="400" b="0" i="0" u="none" strike="noStrike" dirty="0">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C2E6"/>
                    </a:solidFill>
                  </a:tcPr>
                </a:tc>
                <a:extLst>
                  <a:ext uri="{0D108BD9-81ED-4DB2-BD59-A6C34878D82A}">
                    <a16:rowId xmlns:a16="http://schemas.microsoft.com/office/drawing/2014/main" val="10010"/>
                  </a:ext>
                </a:extLst>
              </a:tr>
              <a:tr h="194187">
                <a:tc>
                  <a:txBody>
                    <a:bodyPr/>
                    <a:lstStyle/>
                    <a:p>
                      <a:pPr algn="l" rtl="0" fontAlgn="ctr"/>
                      <a:r>
                        <a:rPr lang="fr-FR" sz="500" b="0" i="0" u="none" strike="noStrike" dirty="0">
                          <a:effectLst/>
                          <a:latin typeface="Arial" panose="020B0604020202020204" pitchFamily="34" charset="0"/>
                        </a:rPr>
                        <a:t>51 Banques ou fonds disponibles en banque (1)</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r" rtl="0" fontAlgn="ctr"/>
                      <a:r>
                        <a:rPr lang="fr-FR" sz="400" b="0" i="0" u="none" strike="noStrike" dirty="0">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gridSpan="2">
                  <a:txBody>
                    <a:bodyPr/>
                    <a:lstStyle/>
                    <a:p>
                      <a:pPr algn="r" rtl="0" fontAlgn="ctr"/>
                      <a:r>
                        <a:rPr lang="fr-FR" sz="400" b="0" i="0" u="none" strike="noStrike" dirty="0">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pPr algn="l" rtl="0" fontAlgn="ctr"/>
                      <a:r>
                        <a:rPr lang="fr-FR" sz="500" b="0" i="0" u="none" strike="noStrike">
                          <a:effectLst/>
                          <a:latin typeface="Arial" panose="020B0604020202020204" pitchFamily="34" charset="0"/>
                        </a:rPr>
                        <a:t>103</a:t>
                      </a: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l" rtl="0" fontAlgn="ctr"/>
                      <a:r>
                        <a:rPr lang="fr-FR" sz="500" b="0" i="0" u="none" strike="noStrike">
                          <a:effectLst/>
                          <a:latin typeface="Arial" panose="020B0604020202020204" pitchFamily="34" charset="0"/>
                        </a:rPr>
                        <a:t>103</a:t>
                      </a: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l" rtl="0" fontAlgn="ctr"/>
                      <a:r>
                        <a:rPr lang="fr-FR" sz="500" b="0" i="0" u="none" strike="noStrike">
                          <a:effectLst/>
                          <a:latin typeface="Arial" panose="020B0604020202020204" pitchFamily="34" charset="0"/>
                        </a:rPr>
                        <a:t>Avances</a:t>
                      </a:r>
                    </a:p>
                  </a:txBody>
                  <a:tcPr marL="3722" marR="3722" marT="3722" marB="0" anchor="ctr">
                    <a:lnL>
                      <a:noFill/>
                    </a:lnL>
                    <a:lnR w="635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C2E6"/>
                    </a:solidFill>
                  </a:tcPr>
                </a:tc>
                <a:extLst>
                  <a:ext uri="{0D108BD9-81ED-4DB2-BD59-A6C34878D82A}">
                    <a16:rowId xmlns:a16="http://schemas.microsoft.com/office/drawing/2014/main" val="10011"/>
                  </a:ext>
                </a:extLst>
              </a:tr>
              <a:tr h="99408">
                <a:tc>
                  <a:txBody>
                    <a:bodyPr/>
                    <a:lstStyle/>
                    <a:p>
                      <a:pPr algn="l" fontAlgn="ctr"/>
                      <a:r>
                        <a:rPr lang="fr-FR" sz="5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ctr"/>
                      <a:r>
                        <a:rPr lang="fr-FR" sz="500" b="0" i="0" u="none" strike="noStrike">
                          <a:effectLst/>
                          <a:latin typeface="Arial" panose="020B0604020202020204" pitchFamily="34" charset="0"/>
                        </a:rPr>
                        <a:t>1031</a:t>
                      </a: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l" fontAlgn="ctr"/>
                      <a:r>
                        <a:rPr lang="fr-FR" sz="500" b="0" i="0" u="none" strike="noStrike">
                          <a:effectLst/>
                          <a:latin typeface="Arial" panose="020B0604020202020204" pitchFamily="34" charset="0"/>
                        </a:rPr>
                        <a:t>1031</a:t>
                      </a: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l" fontAlgn="ctr"/>
                      <a:r>
                        <a:rPr lang="fr-FR" sz="500" b="0" i="0" u="none" strike="noStrike">
                          <a:effectLst/>
                          <a:latin typeface="Arial" panose="020B0604020202020204" pitchFamily="34" charset="0"/>
                        </a:rPr>
                        <a:t>Avances de trésorerie</a:t>
                      </a:r>
                    </a:p>
                  </a:txBody>
                  <a:tcPr marL="3722" marR="3722" marT="3722" marB="0" anchor="ctr">
                    <a:lnL>
                      <a:noFill/>
                    </a:lnL>
                    <a:lnR w="635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rtl="0"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rtl="0"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C2E6"/>
                    </a:solidFill>
                  </a:tcPr>
                </a:tc>
                <a:extLst>
                  <a:ext uri="{0D108BD9-81ED-4DB2-BD59-A6C34878D82A}">
                    <a16:rowId xmlns:a16="http://schemas.microsoft.com/office/drawing/2014/main" val="10012"/>
                  </a:ext>
                </a:extLst>
              </a:tr>
              <a:tr h="99408">
                <a:tc>
                  <a:txBody>
                    <a:bodyPr/>
                    <a:lstStyle/>
                    <a:p>
                      <a:pPr algn="l" rtl="0" fontAlgn="ctr"/>
                      <a:r>
                        <a:rPr lang="fr-FR" sz="500" b="0" i="0" u="none" strike="noStrike">
                          <a:effectLst/>
                          <a:latin typeface="Arial" panose="020B0604020202020204" pitchFamily="34" charset="0"/>
                        </a:rPr>
                        <a:t>53 Caisse</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rtl="0" fontAlgn="ctr"/>
                      <a:r>
                        <a:rPr lang="fr-FR" sz="500" b="0" i="0" u="none" strike="noStrike">
                          <a:effectLst/>
                          <a:latin typeface="Arial" panose="020B0604020202020204" pitchFamily="34" charset="0"/>
                        </a:rPr>
                        <a:t>1032</a:t>
                      </a: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l" rtl="0" fontAlgn="ctr"/>
                      <a:r>
                        <a:rPr lang="fr-FR" sz="500" b="0" i="0" u="none" strike="noStrike">
                          <a:effectLst/>
                          <a:latin typeface="Arial" panose="020B0604020202020204" pitchFamily="34" charset="0"/>
                        </a:rPr>
                        <a:t>1032</a:t>
                      </a: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l" rtl="0" fontAlgn="ctr"/>
                      <a:r>
                        <a:rPr lang="fr-FR" sz="500" b="0" i="0" u="none" strike="noStrike">
                          <a:effectLst/>
                          <a:latin typeface="Arial" panose="020B0604020202020204" pitchFamily="34" charset="0"/>
                        </a:rPr>
                        <a:t>Avances travaux</a:t>
                      </a:r>
                    </a:p>
                  </a:txBody>
                  <a:tcPr marL="3722" marR="3722" marT="3722" marB="0" anchor="ctr">
                    <a:lnL>
                      <a:noFill/>
                    </a:lnL>
                    <a:lnR w="635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rtl="0"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C2E6"/>
                    </a:solidFill>
                  </a:tcPr>
                </a:tc>
                <a:extLst>
                  <a:ext uri="{0D108BD9-81ED-4DB2-BD59-A6C34878D82A}">
                    <a16:rowId xmlns:a16="http://schemas.microsoft.com/office/drawing/2014/main" val="10013"/>
                  </a:ext>
                </a:extLst>
              </a:tr>
              <a:tr h="99408">
                <a:tc>
                  <a:txBody>
                    <a:bodyPr/>
                    <a:lstStyle/>
                    <a:p>
                      <a:pPr algn="l" fontAlgn="ctr"/>
                      <a:r>
                        <a:rPr lang="fr-FR" sz="5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rtl="0" fontAlgn="ctr"/>
                      <a:r>
                        <a:rPr lang="fr-FR" sz="500" b="0" i="0" u="none" strike="noStrike">
                          <a:effectLst/>
                          <a:latin typeface="Arial" panose="020B0604020202020204" pitchFamily="34" charset="0"/>
                        </a:rPr>
                        <a:t>1033</a:t>
                      </a: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l" rtl="0" fontAlgn="ctr"/>
                      <a:r>
                        <a:rPr lang="fr-FR" sz="500" b="0" i="0" u="none" strike="noStrike">
                          <a:effectLst/>
                          <a:latin typeface="Arial" panose="020B0604020202020204" pitchFamily="34" charset="0"/>
                        </a:rPr>
                        <a:t>1033</a:t>
                      </a: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l" rtl="0" fontAlgn="ctr"/>
                      <a:r>
                        <a:rPr lang="fr-FR" sz="500" b="0" i="0" u="none" strike="noStrike">
                          <a:effectLst/>
                          <a:latin typeface="Arial" panose="020B0604020202020204" pitchFamily="34" charset="0"/>
                        </a:rPr>
                        <a:t>Autres avances</a:t>
                      </a:r>
                    </a:p>
                  </a:txBody>
                  <a:tcPr marL="3722" marR="3722" marT="3722" marB="0" anchor="ctr">
                    <a:lnL>
                      <a:noFill/>
                    </a:lnL>
                    <a:lnR w="635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C2E6"/>
                    </a:solidFill>
                  </a:tcPr>
                </a:tc>
                <a:extLst>
                  <a:ext uri="{0D108BD9-81ED-4DB2-BD59-A6C34878D82A}">
                    <a16:rowId xmlns:a16="http://schemas.microsoft.com/office/drawing/2014/main" val="10014"/>
                  </a:ext>
                </a:extLst>
              </a:tr>
              <a:tr h="99408">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rtl="0" fontAlgn="ctr"/>
                      <a:r>
                        <a:rPr lang="fr-FR" sz="500" b="0" i="0" u="none" strike="noStrike">
                          <a:effectLst/>
                          <a:latin typeface="Arial" panose="020B0604020202020204" pitchFamily="34" charset="0"/>
                        </a:rPr>
                        <a:t>105</a:t>
                      </a: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l" rtl="0" fontAlgn="ctr"/>
                      <a:r>
                        <a:rPr lang="fr-FR" sz="500" b="0" i="0" u="none" strike="noStrike">
                          <a:effectLst/>
                          <a:latin typeface="Arial" panose="020B0604020202020204" pitchFamily="34" charset="0"/>
                        </a:rPr>
                        <a:t>105</a:t>
                      </a: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l" fontAlgn="ctr"/>
                      <a:r>
                        <a:rPr lang="fr-FR" sz="500" b="0" i="0" u="none" strike="noStrike">
                          <a:effectLst/>
                          <a:latin typeface="Arial" panose="020B0604020202020204" pitchFamily="34" charset="0"/>
                        </a:rPr>
                        <a:t>Fonds travaux</a:t>
                      </a:r>
                    </a:p>
                  </a:txBody>
                  <a:tcPr marL="3722" marR="3722" marT="3722" marB="0" anchor="ctr">
                    <a:lnL>
                      <a:noFill/>
                    </a:lnL>
                    <a:lnR w="635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rtl="0"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C2E6"/>
                    </a:solidFill>
                  </a:tcPr>
                </a:tc>
                <a:extLst>
                  <a:ext uri="{0D108BD9-81ED-4DB2-BD59-A6C34878D82A}">
                    <a16:rowId xmlns:a16="http://schemas.microsoft.com/office/drawing/2014/main" val="10015"/>
                  </a:ext>
                </a:extLst>
              </a:tr>
              <a:tr h="194187">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r>
                        <a:rPr lang="fr-FR" sz="500" b="0" i="0" u="none" strike="noStrike">
                          <a:effectLst/>
                          <a:latin typeface="Arial" panose="020B0604020202020204" pitchFamily="34" charset="0"/>
                        </a:rPr>
                        <a:t>131</a:t>
                      </a:r>
                    </a:p>
                  </a:txBody>
                  <a:tcPr marL="3722" marR="3722" marT="3722" marB="0" anchor="b">
                    <a:lnL w="635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l" fontAlgn="b"/>
                      <a:r>
                        <a:rPr lang="fr-FR" sz="500" b="0" i="0" u="none" strike="noStrike">
                          <a:effectLst/>
                          <a:latin typeface="Arial" panose="020B0604020202020204" pitchFamily="34" charset="0"/>
                        </a:rPr>
                        <a:t>131</a:t>
                      </a:r>
                    </a:p>
                  </a:txBody>
                  <a:tcPr marL="3722" marR="3722" marT="3722" marB="0" anchor="b">
                    <a:lnL w="635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l" rtl="0" fontAlgn="ctr"/>
                      <a:r>
                        <a:rPr lang="fr-FR" sz="500" b="0" i="0" u="none" strike="noStrike">
                          <a:effectLst/>
                          <a:latin typeface="Arial" panose="020B0604020202020204" pitchFamily="34" charset="0"/>
                        </a:rPr>
                        <a:t>Subventions en instance d'affectation</a:t>
                      </a:r>
                    </a:p>
                  </a:txBody>
                  <a:tcPr marL="3722" marR="3722" marT="3722" marB="0" anchor="ctr">
                    <a:lnL>
                      <a:noFill/>
                    </a:lnL>
                    <a:lnR w="635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BC2E6"/>
                    </a:solidFill>
                  </a:tcPr>
                </a:tc>
                <a:extLst>
                  <a:ext uri="{0D108BD9-81ED-4DB2-BD59-A6C34878D82A}">
                    <a16:rowId xmlns:a16="http://schemas.microsoft.com/office/drawing/2014/main" val="10016"/>
                  </a:ext>
                </a:extLst>
              </a:tr>
              <a:tr h="288966">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l" rtl="0" fontAlgn="ctr"/>
                      <a:r>
                        <a:rPr lang="fr-FR" sz="500" b="0" i="0" u="none" strike="noStrike">
                          <a:effectLst/>
                          <a:latin typeface="Arial" panose="020B0604020202020204" pitchFamily="34" charset="0"/>
                        </a:rPr>
                        <a:t>12</a:t>
                      </a:r>
                    </a:p>
                  </a:txBody>
                  <a:tcPr marL="3722" marR="3722" marT="372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l" rtl="0" fontAlgn="ctr"/>
                      <a:r>
                        <a:rPr lang="fr-FR" sz="500" b="0" i="0" u="none" strike="noStrike">
                          <a:effectLst/>
                          <a:latin typeface="Arial" panose="020B0604020202020204" pitchFamily="34" charset="0"/>
                        </a:rPr>
                        <a:t>12</a:t>
                      </a:r>
                    </a:p>
                  </a:txBody>
                  <a:tcPr marL="3722" marR="3722" marT="372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fr-FR" sz="500" b="0" i="0" u="none" strike="noStrike">
                          <a:effectLst/>
                          <a:latin typeface="Arial" panose="020B0604020202020204" pitchFamily="34" charset="0"/>
                        </a:rPr>
                        <a:t>Solde en attente sur travaux ou opérations exceptionnelles</a:t>
                      </a:r>
                    </a:p>
                  </a:txBody>
                  <a:tcPr marL="3722" marR="3722" marT="372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17"/>
                  </a:ext>
                </a:extLst>
              </a:tr>
              <a:tr h="99408">
                <a:tc>
                  <a:txBody>
                    <a:bodyPr/>
                    <a:lstStyle/>
                    <a:p>
                      <a:pPr algn="l" rtl="0" fontAlgn="ctr"/>
                      <a:r>
                        <a:rPr lang="fr-FR" sz="500" b="0" i="0" u="none" strike="noStrike">
                          <a:effectLst/>
                          <a:latin typeface="Arial" panose="020B0604020202020204" pitchFamily="34" charset="0"/>
                        </a:rPr>
                        <a:t>Trésorerie disponible Total 1</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5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fr-FR" sz="5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r>
                        <a:rPr lang="fr-FR" sz="500" b="0" i="0" u="none" strike="noStrike">
                          <a:effectLst/>
                          <a:latin typeface="Arial" panose="020B0604020202020204" pitchFamily="34" charset="0"/>
                        </a:rPr>
                        <a:t>Total 1</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2">
                  <a:txBody>
                    <a:bodyPr/>
                    <a:lstStyle/>
                    <a:p>
                      <a:r>
                        <a:rPr lang="fr-FR" sz="500" b="0" i="0" u="none" strike="noStrike">
                          <a:effectLst/>
                          <a:latin typeface="Arial" panose="020B0604020202020204" pitchFamily="34" charset="0"/>
                        </a:rPr>
                        <a:t>Total 1</a:t>
                      </a:r>
                      <a:endParaRPr lang="fr-F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fr-FR"/>
                    </a:p>
                  </a:txBody>
                  <a:tcPr/>
                </a:tc>
                <a:tc>
                  <a:txBody>
                    <a:bodyPr/>
                    <a:lstStyle/>
                    <a:p>
                      <a:pPr algn="r" rtl="0"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rtl="0"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18"/>
                  </a:ext>
                </a:extLst>
              </a:tr>
              <a:tr h="118363">
                <a:tc>
                  <a:txBody>
                    <a:bodyPr/>
                    <a:lstStyle/>
                    <a:p>
                      <a:pPr algn="l" rtl="0" fontAlgn="ctr"/>
                      <a:r>
                        <a:rPr lang="fr-FR" sz="600" b="1" i="0" u="none" strike="noStrike">
                          <a:effectLst/>
                          <a:latin typeface="Arial" panose="020B0604020202020204" pitchFamily="34" charset="0"/>
                        </a:rPr>
                        <a:t>II - CREANCES</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fr-FR" sz="6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6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600" b="1" i="0" u="none" strike="noStrike">
                          <a:effectLst/>
                          <a:latin typeface="Arial" panose="020B0604020202020204" pitchFamily="34" charset="0"/>
                        </a:rPr>
                        <a:t>DETTES</a:t>
                      </a:r>
                    </a:p>
                  </a:txBody>
                  <a:tcPr marL="3722" marR="3722" marT="37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fr-FR" sz="500" b="0" i="0" u="none" strike="noStrike">
                        <a:effectLst/>
                        <a:latin typeface="Arial" panose="020B0604020202020204" pitchFamily="34" charset="0"/>
                      </a:endParaRPr>
                    </a:p>
                  </a:txBody>
                  <a:tcPr marL="3722" marR="3722" marT="37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effectLst/>
                          <a:latin typeface="Arial" panose="020B0604020202020204" pitchFamily="34" charset="0"/>
                        </a:rPr>
                        <a:t> </a:t>
                      </a:r>
                    </a:p>
                  </a:txBody>
                  <a:tcPr marL="3722" marR="3722" marT="37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88966">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500" b="1" i="0" u="none" strike="noStrike">
                          <a:effectLst/>
                          <a:latin typeface="Arial" panose="020B0604020202020204" pitchFamily="34" charset="0"/>
                        </a:rPr>
                        <a:t>Exercice précédent approuvé</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fr-FR" sz="500" b="1" i="0" u="none" strike="noStrike">
                          <a:effectLst/>
                          <a:latin typeface="Arial" panose="020B0604020202020204" pitchFamily="34" charset="0"/>
                        </a:rPr>
                        <a:t>Exercice clos</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dirty="0">
                          <a:effectLst/>
                          <a:latin typeface="Arial" panose="020B0604020202020204" pitchFamily="34" charset="0"/>
                        </a:rPr>
                        <a:t> </a:t>
                      </a:r>
                    </a:p>
                  </a:txBody>
                  <a:tcPr marL="3722" marR="3722" marT="37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500" b="1" i="0" u="none" strike="noStrike">
                          <a:effectLst/>
                          <a:latin typeface="Arial" panose="020B0604020202020204" pitchFamily="34" charset="0"/>
                        </a:rPr>
                        <a:t>Exercice précédent approuvé</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500" b="1" i="0" u="none" strike="noStrike">
                          <a:effectLst/>
                          <a:latin typeface="Arial" panose="020B0604020202020204" pitchFamily="34" charset="0"/>
                        </a:rPr>
                        <a:t>Exercice clos</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32098">
                <a:tc>
                  <a:txBody>
                    <a:bodyPr/>
                    <a:lstStyle/>
                    <a:p>
                      <a:pPr algn="l" rtl="0" fontAlgn="ctr"/>
                      <a:r>
                        <a:rPr lang="fr-FR" sz="500" b="0" i="0" u="none" strike="noStrike" dirty="0">
                          <a:effectLst/>
                          <a:latin typeface="Arial" panose="020B0604020202020204" pitchFamily="34" charset="0"/>
                        </a:rPr>
                        <a:t>45 Copro. - Sommes exigibles restant (2)</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r" rtl="0"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l" rtl="0" fontAlgn="ctr"/>
                      <a:r>
                        <a:rPr lang="fr-FR" sz="600" b="0" i="0" u="none" strike="noStrike">
                          <a:effectLst/>
                          <a:latin typeface="Arial" panose="020B0604020202020204" pitchFamily="34" charset="0"/>
                        </a:rPr>
                        <a:t>45</a:t>
                      </a:r>
                    </a:p>
                  </a:txBody>
                  <a:tcPr marL="3722" marR="3722" marT="37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fr-FR" sz="600" b="0" i="0" u="none" strike="noStrike">
                          <a:effectLst/>
                          <a:latin typeface="Arial" panose="020B0604020202020204" pitchFamily="34" charset="0"/>
                        </a:rPr>
                        <a:t>45</a:t>
                      </a:r>
                    </a:p>
                  </a:txBody>
                  <a:tcPr marL="3722" marR="3722" marT="37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fr-FR" sz="600" b="0" i="0" u="none" strike="noStrike" dirty="0">
                          <a:effectLst/>
                          <a:latin typeface="Arial" panose="020B0604020202020204" pitchFamily="34" charset="0"/>
                        </a:rPr>
                        <a:t>Copro - Excédents versés (2)</a:t>
                      </a:r>
                    </a:p>
                  </a:txBody>
                  <a:tcPr marL="3722" marR="3722" marT="37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1"/>
                  </a:ext>
                </a:extLst>
              </a:tr>
              <a:tr h="194187">
                <a:tc>
                  <a:txBody>
                    <a:bodyPr/>
                    <a:lstStyle/>
                    <a:p>
                      <a:pPr algn="l" rtl="0" fontAlgn="ctr"/>
                      <a:r>
                        <a:rPr lang="fr-FR" sz="500" b="0" i="0" u="none" strike="noStrike" dirty="0">
                          <a:effectLst/>
                          <a:latin typeface="Arial" panose="020B0604020202020204" pitchFamily="34" charset="0"/>
                        </a:rPr>
                        <a:t>459 Copro - Créances douteuses (2)</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ctr"/>
                      <a:endParaRPr lang="fr-FR" sz="600" b="0" i="0" u="none" strike="noStrike">
                        <a:effectLst/>
                        <a:latin typeface="Arial" panose="020B0604020202020204" pitchFamily="34" charset="0"/>
                      </a:endParaRP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600" b="0" i="0" u="none" strike="noStrike">
                        <a:effectLst/>
                        <a:latin typeface="Arial" panose="020B0604020202020204" pitchFamily="34" charset="0"/>
                      </a:endParaRP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600" b="0" i="0" u="none" strike="noStrike">
                          <a:effectLst/>
                          <a:latin typeface="Arial" panose="020B0604020202020204" pitchFamily="34" charset="0"/>
                        </a:rPr>
                        <a:t>Comptes de tiers</a:t>
                      </a:r>
                    </a:p>
                  </a:txBody>
                  <a:tcPr marL="3722" marR="3722" marT="37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2"/>
                  </a:ext>
                </a:extLst>
              </a:tr>
              <a:tr h="118363">
                <a:tc>
                  <a:txBody>
                    <a:bodyPr/>
                    <a:lstStyle/>
                    <a:p>
                      <a:pPr algn="l" rtl="0" fontAlgn="ctr"/>
                      <a:r>
                        <a:rPr lang="fr-FR" sz="5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rtl="0" fontAlgn="ctr"/>
                      <a:r>
                        <a:rPr lang="fr-FR" sz="600" b="0" i="0" u="none" strike="noStrike">
                          <a:effectLst/>
                          <a:latin typeface="Arial" panose="020B0604020202020204" pitchFamily="34" charset="0"/>
                        </a:rPr>
                        <a:t>40</a:t>
                      </a: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600" b="0" i="0" u="none" strike="noStrike">
                          <a:effectLst/>
                          <a:latin typeface="Arial" panose="020B0604020202020204" pitchFamily="34" charset="0"/>
                        </a:rPr>
                        <a:t>40</a:t>
                      </a: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600" b="0" i="0" u="none" strike="noStrike">
                          <a:effectLst/>
                          <a:latin typeface="Arial" panose="020B0604020202020204" pitchFamily="34" charset="0"/>
                        </a:rPr>
                        <a:t>Fournisseurs</a:t>
                      </a:r>
                    </a:p>
                  </a:txBody>
                  <a:tcPr marL="3722" marR="3722" marT="37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3"/>
                  </a:ext>
                </a:extLst>
              </a:tr>
              <a:tr h="118363">
                <a:tc>
                  <a:txBody>
                    <a:bodyPr/>
                    <a:lstStyle/>
                    <a:p>
                      <a:pPr algn="l" rtl="0" fontAlgn="ctr"/>
                      <a:r>
                        <a:rPr lang="fr-FR" sz="500" b="0" i="0" u="none" strike="noStrike">
                          <a:effectLst/>
                          <a:latin typeface="Arial" panose="020B0604020202020204" pitchFamily="34" charset="0"/>
                        </a:rPr>
                        <a:t>Comptes de tiers</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ctr"/>
                      <a:endParaRPr lang="fr-FR" sz="600" b="0" i="0" u="none" strike="noStrike">
                        <a:effectLst/>
                        <a:latin typeface="Arial" panose="020B0604020202020204" pitchFamily="34" charset="0"/>
                      </a:endParaRP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600" b="0" i="0" u="none" strike="noStrike">
                        <a:effectLst/>
                        <a:latin typeface="Arial" panose="020B0604020202020204" pitchFamily="34" charset="0"/>
                      </a:endParaRP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600" b="0" i="0" u="none" strike="noStrike">
                          <a:effectLst/>
                          <a:latin typeface="Arial" panose="020B0604020202020204" pitchFamily="34" charset="0"/>
                        </a:rPr>
                        <a:t>42 à 44 Autres dettes</a:t>
                      </a:r>
                    </a:p>
                  </a:txBody>
                  <a:tcPr marL="3722" marR="3722" marT="37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4"/>
                  </a:ext>
                </a:extLst>
              </a:tr>
              <a:tr h="118363">
                <a:tc>
                  <a:txBody>
                    <a:bodyPr/>
                    <a:lstStyle/>
                    <a:p>
                      <a:pPr algn="l" rtl="0" fontAlgn="ctr"/>
                      <a:r>
                        <a:rPr lang="fr-FR" sz="500" b="0" i="0" u="none" strike="noStrike">
                          <a:effectLst/>
                          <a:latin typeface="Arial" panose="020B0604020202020204" pitchFamily="34" charset="0"/>
                        </a:rPr>
                        <a:t>42 à 44 Autres créances</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rtl="0" fontAlgn="ctr"/>
                      <a:r>
                        <a:rPr lang="fr-FR" sz="600" b="0" i="0" u="none" strike="noStrike">
                          <a:effectLst/>
                          <a:latin typeface="Arial" panose="020B0604020202020204" pitchFamily="34" charset="0"/>
                        </a:rPr>
                        <a:t>46</a:t>
                      </a: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600" b="0" i="0" u="none" strike="noStrike">
                          <a:effectLst/>
                          <a:latin typeface="Arial" panose="020B0604020202020204" pitchFamily="34" charset="0"/>
                        </a:rPr>
                        <a:t>46</a:t>
                      </a: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600" b="0" i="0" u="none" strike="noStrike">
                          <a:effectLst/>
                          <a:latin typeface="Arial" panose="020B0604020202020204" pitchFamily="34" charset="0"/>
                        </a:rPr>
                        <a:t>Créditeurs divers</a:t>
                      </a:r>
                    </a:p>
                  </a:txBody>
                  <a:tcPr marL="3722" marR="3722" marT="37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5"/>
                  </a:ext>
                </a:extLst>
              </a:tr>
              <a:tr h="118363">
                <a:tc>
                  <a:txBody>
                    <a:bodyPr/>
                    <a:lstStyle/>
                    <a:p>
                      <a:pPr algn="l" rtl="0" fontAlgn="ctr"/>
                      <a:r>
                        <a:rPr lang="fr-FR" sz="500" b="0" i="0" u="none" strike="noStrike">
                          <a:effectLst/>
                          <a:latin typeface="Arial" panose="020B0604020202020204" pitchFamily="34" charset="0"/>
                        </a:rPr>
                        <a:t>46 Débiteurs divers</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rtl="0" fontAlgn="ctr"/>
                      <a:r>
                        <a:rPr lang="fr-FR" sz="600" b="0" i="0" u="none" strike="noStrike">
                          <a:effectLst/>
                          <a:latin typeface="Arial" panose="020B0604020202020204" pitchFamily="34" charset="0"/>
                        </a:rPr>
                        <a:t>47</a:t>
                      </a: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600" b="0" i="0" u="none" strike="noStrike">
                          <a:effectLst/>
                          <a:latin typeface="Arial" panose="020B0604020202020204" pitchFamily="34" charset="0"/>
                        </a:rPr>
                        <a:t>47</a:t>
                      </a: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600" b="0" i="0" u="none" strike="noStrike">
                          <a:effectLst/>
                          <a:latin typeface="Arial" panose="020B0604020202020204" pitchFamily="34" charset="0"/>
                        </a:rPr>
                        <a:t>Comptes d'attente</a:t>
                      </a:r>
                    </a:p>
                  </a:txBody>
                  <a:tcPr marL="3722" marR="3722" marT="37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6"/>
                  </a:ext>
                </a:extLst>
              </a:tr>
              <a:tr h="232098">
                <a:tc>
                  <a:txBody>
                    <a:bodyPr/>
                    <a:lstStyle/>
                    <a:p>
                      <a:pPr algn="l" rtl="0" fontAlgn="ctr"/>
                      <a:r>
                        <a:rPr lang="fr-FR" sz="500" b="0" i="0" u="none" strike="noStrike">
                          <a:effectLst/>
                          <a:latin typeface="Arial" panose="020B0604020202020204" pitchFamily="34" charset="0"/>
                        </a:rPr>
                        <a:t>47 Compte d'attente</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r" rtl="0"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rtl="0" fontAlgn="ctr"/>
                      <a:r>
                        <a:rPr lang="fr-FR" sz="600" b="0" i="0" u="none" strike="noStrike">
                          <a:effectLst/>
                          <a:latin typeface="Arial" panose="020B0604020202020204" pitchFamily="34" charset="0"/>
                        </a:rPr>
                        <a:t>48</a:t>
                      </a: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600" b="0" i="0" u="none" strike="noStrike">
                          <a:effectLst/>
                          <a:latin typeface="Arial" panose="020B0604020202020204" pitchFamily="34" charset="0"/>
                        </a:rPr>
                        <a:t>48</a:t>
                      </a:r>
                    </a:p>
                  </a:txBody>
                  <a:tcPr marL="3722" marR="3722" marT="3722"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600" b="0" i="0" u="none" strike="noStrike">
                          <a:effectLst/>
                          <a:latin typeface="Arial" panose="020B0604020202020204" pitchFamily="34" charset="0"/>
                        </a:rPr>
                        <a:t>Comptes de régularisation</a:t>
                      </a:r>
                    </a:p>
                  </a:txBody>
                  <a:tcPr marL="3722" marR="3722" marT="37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7"/>
                  </a:ext>
                </a:extLst>
              </a:tr>
              <a:tr h="232098">
                <a:tc>
                  <a:txBody>
                    <a:bodyPr/>
                    <a:lstStyle/>
                    <a:p>
                      <a:pPr algn="l" rtl="0" fontAlgn="ctr"/>
                      <a:r>
                        <a:rPr lang="fr-FR" sz="500" b="0" i="0" u="none" strike="noStrike">
                          <a:effectLst/>
                          <a:latin typeface="Arial" panose="020B0604020202020204" pitchFamily="34" charset="0"/>
                        </a:rPr>
                        <a:t>48 Comptes de régularisation</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l" rtl="0" fontAlgn="ctr"/>
                      <a:r>
                        <a:rPr lang="fr-FR" sz="600" b="0" i="0" u="none" strike="noStrike">
                          <a:effectLst/>
                          <a:latin typeface="Arial" panose="020B0604020202020204" pitchFamily="34" charset="0"/>
                        </a:rPr>
                        <a:t>49</a:t>
                      </a:r>
                    </a:p>
                  </a:txBody>
                  <a:tcPr marL="3722" marR="3722" marT="372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fr-FR" sz="600" b="0" i="0" u="none" strike="noStrike">
                          <a:effectLst/>
                          <a:latin typeface="Arial" panose="020B0604020202020204" pitchFamily="34" charset="0"/>
                        </a:rPr>
                        <a:t>49</a:t>
                      </a:r>
                    </a:p>
                  </a:txBody>
                  <a:tcPr marL="3722" marR="3722" marT="372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fr-FR" sz="600" b="0" i="0" u="none" strike="noStrike">
                          <a:effectLst/>
                          <a:latin typeface="Arial" panose="020B0604020202020204" pitchFamily="34" charset="0"/>
                        </a:rPr>
                        <a:t>Dépréciation des comptes de tiers  (2)</a:t>
                      </a:r>
                    </a:p>
                  </a:txBody>
                  <a:tcPr marL="3722" marR="3722" marT="3722"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99408">
                <a:tc>
                  <a:txBody>
                    <a:bodyPr/>
                    <a:lstStyle/>
                    <a:p>
                      <a:pPr algn="r" rtl="0" fontAlgn="ctr"/>
                      <a:r>
                        <a:rPr lang="fr-FR" sz="500" b="0" i="0" u="none" strike="noStrike">
                          <a:effectLst/>
                          <a:latin typeface="Arial" panose="020B0604020202020204" pitchFamily="34" charset="0"/>
                        </a:rPr>
                        <a:t>Total 2</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5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fr-FR" sz="5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fr-FR" sz="5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effectLst/>
                          <a:latin typeface="Arial" panose="020B0604020202020204" pitchFamily="34" charset="0"/>
                        </a:rPr>
                        <a:t>Total 2</a:t>
                      </a:r>
                    </a:p>
                  </a:txBody>
                  <a:tcPr marL="3722" marR="3722" marT="37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99408">
                <a:tc>
                  <a:txBody>
                    <a:bodyPr/>
                    <a:lstStyle/>
                    <a:p>
                      <a:pPr algn="r" rtl="0" fontAlgn="ctr"/>
                      <a:r>
                        <a:rPr lang="fr-FR" sz="500" b="1" i="0" u="none" strike="noStrike">
                          <a:effectLst/>
                          <a:latin typeface="Arial" panose="020B0604020202020204" pitchFamily="34" charset="0"/>
                        </a:rPr>
                        <a:t>Total général 1 + 2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5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rtl="0" fontAlgn="ctr"/>
                      <a:r>
                        <a:rPr lang="fr-FR" sz="5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fr-FR" sz="5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500" b="1" i="0" u="none" strike="noStrike">
                          <a:effectLst/>
                          <a:latin typeface="Arial" panose="020B0604020202020204" pitchFamily="34" charset="0"/>
                        </a:rPr>
                        <a:t>Total général 1 + 2 </a:t>
                      </a:r>
                    </a:p>
                  </a:txBody>
                  <a:tcPr marL="3722" marR="3722" marT="372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400" b="0" i="0" u="none" strike="noStrike">
                          <a:effectLst/>
                          <a:latin typeface="Arial" panose="020B0604020202020204" pitchFamily="34" charset="0"/>
                        </a:rPr>
                        <a:t> </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94187">
                <a:tc gridSpan="4">
                  <a:txBody>
                    <a:bodyPr/>
                    <a:lstStyle/>
                    <a:p>
                      <a:pPr algn="l" rtl="0" fontAlgn="ctr"/>
                      <a:r>
                        <a:rPr lang="fr-FR" sz="500" b="0" i="0" u="none" strike="noStrike">
                          <a:effectLst/>
                          <a:latin typeface="Arial" panose="020B0604020202020204" pitchFamily="34" charset="0"/>
                        </a:rPr>
                        <a:t>(1) Une somme affectée du signe "-" indique un découvert bancaire correspondant à une dette du syndicat</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fr-FR"/>
                    </a:p>
                  </a:txBody>
                  <a:tcPr/>
                </a:tc>
                <a:tc hMerge="1">
                  <a:txBody>
                    <a:bodyPr/>
                    <a:lstStyle/>
                    <a:p>
                      <a:endParaRPr lang="fr-FR"/>
                    </a:p>
                  </a:txBody>
                  <a:tcPr/>
                </a:tc>
                <a:tc hMerge="1">
                  <a:txBody>
                    <a:bodyPr/>
                    <a:lstStyle/>
                    <a:p>
                      <a:pPr algn="ctr" rtl="0" fontAlgn="ctr"/>
                      <a:r>
                        <a:rPr lang="fr-FR" sz="500" b="0" i="0" u="none" strike="noStrike" dirty="0">
                          <a:effectLst/>
                          <a:latin typeface="Arial" panose="020B0604020202020204" pitchFamily="34" charset="0"/>
                        </a:rPr>
                        <a:t>Emprunts : montant restant du</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4">
                  <a:txBody>
                    <a:bodyPr/>
                    <a:lstStyle/>
                    <a:p>
                      <a:r>
                        <a:rPr lang="fr-FR" sz="500" b="0" i="0" u="none" strike="noStrike" dirty="0">
                          <a:effectLst/>
                          <a:latin typeface="Arial" panose="020B0604020202020204" pitchFamily="34" charset="0"/>
                        </a:rPr>
                        <a:t>Emprunts : montant restant du</a:t>
                      </a:r>
                      <a:endParaRPr lang="fr-FR" dirty="0"/>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extLst>
                  <a:ext uri="{0D108BD9-81ED-4DB2-BD59-A6C34878D82A}">
                    <a16:rowId xmlns:a16="http://schemas.microsoft.com/office/drawing/2014/main" val="10031"/>
                  </a:ext>
                </a:extLst>
              </a:tr>
              <a:tr h="99408">
                <a:tc gridSpan="4">
                  <a:txBody>
                    <a:bodyPr/>
                    <a:lstStyle/>
                    <a:p>
                      <a:pPr algn="l" rtl="0" fontAlgn="ctr"/>
                      <a:r>
                        <a:rPr lang="fr-FR" sz="500" b="0" i="0" u="none" strike="noStrike" dirty="0">
                          <a:effectLst/>
                          <a:latin typeface="Arial" panose="020B0604020202020204" pitchFamily="34" charset="0"/>
                        </a:rPr>
                        <a:t>(2) Liste individualisée (nom et montant) ci-jointe</a:t>
                      </a:r>
                    </a:p>
                  </a:txBody>
                  <a:tcPr marL="3722" marR="3722" marT="3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0032"/>
                  </a:ext>
                </a:extLst>
              </a:tr>
            </a:tbl>
          </a:graphicData>
        </a:graphic>
      </p:graphicFrame>
    </p:spTree>
    <p:extLst>
      <p:ext uri="{BB962C8B-B14F-4D97-AF65-F5344CB8AC3E}">
        <p14:creationId xmlns:p14="http://schemas.microsoft.com/office/powerpoint/2010/main" val="13656318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ext uri="{D42A27DB-BD31-4B8C-83A1-F6EECF244321}">
                <p14:modId xmlns:p14="http://schemas.microsoft.com/office/powerpoint/2010/main" val="1362605898"/>
              </p:ext>
            </p:extLst>
          </p:nvPr>
        </p:nvGraphicFramePr>
        <p:xfrm>
          <a:off x="158054" y="1368964"/>
          <a:ext cx="4580168" cy="4259356"/>
        </p:xfrm>
        <a:graphic>
          <a:graphicData uri="http://schemas.openxmlformats.org/drawingml/2006/table">
            <a:tbl>
              <a:tblPr/>
              <a:tblGrid>
                <a:gridCol w="465316">
                  <a:extLst>
                    <a:ext uri="{9D8B030D-6E8A-4147-A177-3AD203B41FA5}">
                      <a16:colId xmlns:a16="http://schemas.microsoft.com/office/drawing/2014/main" val="20000"/>
                    </a:ext>
                  </a:extLst>
                </a:gridCol>
                <a:gridCol w="1961626">
                  <a:extLst>
                    <a:ext uri="{9D8B030D-6E8A-4147-A177-3AD203B41FA5}">
                      <a16:colId xmlns:a16="http://schemas.microsoft.com/office/drawing/2014/main" val="20001"/>
                    </a:ext>
                  </a:extLst>
                </a:gridCol>
                <a:gridCol w="1021870">
                  <a:extLst>
                    <a:ext uri="{9D8B030D-6E8A-4147-A177-3AD203B41FA5}">
                      <a16:colId xmlns:a16="http://schemas.microsoft.com/office/drawing/2014/main" val="20002"/>
                    </a:ext>
                  </a:extLst>
                </a:gridCol>
                <a:gridCol w="1131356">
                  <a:extLst>
                    <a:ext uri="{9D8B030D-6E8A-4147-A177-3AD203B41FA5}">
                      <a16:colId xmlns:a16="http://schemas.microsoft.com/office/drawing/2014/main" val="20003"/>
                    </a:ext>
                  </a:extLst>
                </a:gridCol>
              </a:tblGrid>
              <a:tr h="246671">
                <a:tc>
                  <a:txBody>
                    <a:bodyPr/>
                    <a:lstStyle/>
                    <a:p>
                      <a:pPr algn="l" fontAlgn="ctr"/>
                      <a:r>
                        <a:rPr lang="fr-FR" sz="1500" b="0" i="0" u="none" strike="noStrike" dirty="0">
                          <a:effectLst/>
                          <a:latin typeface="Arial" panose="020B0604020202020204" pitchFamily="34" charset="0"/>
                        </a:rPr>
                        <a:t> </a:t>
                      </a:r>
                    </a:p>
                  </a:txBody>
                  <a:tcPr marL="9136" marR="9136" marT="913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1500" b="1" i="0" u="none" strike="noStrike" dirty="0">
                          <a:effectLst/>
                          <a:latin typeface="Arial" panose="020B0604020202020204" pitchFamily="34" charset="0"/>
                        </a:rPr>
                        <a:t>DETTES</a:t>
                      </a:r>
                    </a:p>
                  </a:txBody>
                  <a:tcPr marL="9136" marR="9136" marT="9136"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a:effectLst/>
                          <a:latin typeface="Arial" panose="020B0604020202020204" pitchFamily="34" charset="0"/>
                        </a:rPr>
                        <a:t> </a:t>
                      </a:r>
                    </a:p>
                  </a:txBody>
                  <a:tcPr marL="9136" marR="9136" marT="9136"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a:effectLst/>
                          <a:latin typeface="Arial" panose="020B0604020202020204" pitchFamily="34" charset="0"/>
                        </a:rPr>
                        <a:t> </a:t>
                      </a:r>
                    </a:p>
                  </a:txBody>
                  <a:tcPr marL="9136" marR="9136" marT="913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8143">
                <a:tc>
                  <a:txBody>
                    <a:bodyPr/>
                    <a:lstStyle/>
                    <a:p>
                      <a:pPr algn="l" fontAlgn="ctr"/>
                      <a:r>
                        <a:rPr lang="fr-FR" sz="1100" b="0" i="0" u="none" strike="noStrike">
                          <a:effectLst/>
                          <a:latin typeface="Arial" panose="020B0604020202020204" pitchFamily="34" charset="0"/>
                        </a:rPr>
                        <a:t> </a:t>
                      </a:r>
                    </a:p>
                  </a:txBody>
                  <a:tcPr marL="9136" marR="9136" marT="913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dirty="0">
                          <a:effectLst/>
                          <a:latin typeface="Arial" panose="020B0604020202020204" pitchFamily="34" charset="0"/>
                        </a:rPr>
                        <a:t> </a:t>
                      </a:r>
                    </a:p>
                  </a:txBody>
                  <a:tcPr marL="9136" marR="9136" marT="913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300" b="1" i="0" u="none" strike="noStrike">
                          <a:effectLst/>
                          <a:latin typeface="Arial" panose="020B0604020202020204" pitchFamily="34" charset="0"/>
                        </a:rPr>
                        <a:t>Exercice précédent approuvé</a:t>
                      </a:r>
                    </a:p>
                  </a:txBody>
                  <a:tcPr marL="9136" marR="9136" marT="9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300" b="1" i="0" u="none" strike="noStrike">
                          <a:effectLst/>
                          <a:latin typeface="Arial" panose="020B0604020202020204" pitchFamily="34" charset="0"/>
                        </a:rPr>
                        <a:t>Exercice clos</a:t>
                      </a:r>
                    </a:p>
                  </a:txBody>
                  <a:tcPr marL="9136" marR="9136" marT="91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6898">
                <a:tc>
                  <a:txBody>
                    <a:bodyPr/>
                    <a:lstStyle/>
                    <a:p>
                      <a:pPr algn="l" rtl="0" fontAlgn="ctr"/>
                      <a:r>
                        <a:rPr lang="fr-FR" sz="1500" b="1" i="0" u="none" strike="noStrike" dirty="0">
                          <a:solidFill>
                            <a:schemeClr val="tx1"/>
                          </a:solidFill>
                          <a:effectLst/>
                          <a:latin typeface="Arial" panose="020B0604020202020204" pitchFamily="34" charset="0"/>
                        </a:rPr>
                        <a:t>45</a:t>
                      </a:r>
                    </a:p>
                  </a:txBody>
                  <a:tcPr marL="9136" marR="9136" marT="913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rtl="0" fontAlgn="ctr"/>
                      <a:r>
                        <a:rPr lang="fr-FR" sz="1500" b="1" i="0" u="none" strike="noStrike" dirty="0">
                          <a:solidFill>
                            <a:schemeClr val="tx1"/>
                          </a:solidFill>
                          <a:effectLst/>
                          <a:latin typeface="Arial" panose="020B0604020202020204" pitchFamily="34" charset="0"/>
                        </a:rPr>
                        <a:t>Copro - Excédents versés (2)</a:t>
                      </a:r>
                    </a:p>
                  </a:txBody>
                  <a:tcPr marL="9136" marR="9136" marT="913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rtl="0" fontAlgn="ctr"/>
                      <a:r>
                        <a:rPr lang="fr-FR" sz="1100" b="0" i="0" u="none" strike="noStrike" dirty="0">
                          <a:effectLst/>
                          <a:latin typeface="Arial" panose="020B0604020202020204" pitchFamily="34" charset="0"/>
                        </a:rPr>
                        <a:t> </a:t>
                      </a:r>
                    </a:p>
                  </a:txBody>
                  <a:tcPr marL="9136" marR="9136" marT="9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fr-FR" sz="1100" b="0" i="0" u="none" strike="noStrike">
                          <a:effectLst/>
                          <a:latin typeface="Arial" panose="020B0604020202020204" pitchFamily="34" charset="0"/>
                        </a:rPr>
                        <a:t> </a:t>
                      </a:r>
                    </a:p>
                  </a:txBody>
                  <a:tcPr marL="9136" marR="9136" marT="91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438527">
                <a:tc>
                  <a:txBody>
                    <a:bodyPr/>
                    <a:lstStyle/>
                    <a:p>
                      <a:pPr algn="l" fontAlgn="ctr"/>
                      <a:r>
                        <a:rPr lang="fr-FR" sz="1500" b="0" i="0" u="none" strike="noStrike">
                          <a:effectLst/>
                          <a:latin typeface="Arial" panose="020B0604020202020204" pitchFamily="34" charset="0"/>
                        </a:rPr>
                        <a:t> </a:t>
                      </a:r>
                    </a:p>
                  </a:txBody>
                  <a:tcPr marL="9136" marR="9136" marT="913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500" b="0" i="0" u="none" strike="noStrike" dirty="0">
                          <a:effectLst/>
                          <a:latin typeface="Arial" panose="020B0604020202020204" pitchFamily="34" charset="0"/>
                        </a:rPr>
                        <a:t>Comptes de tiers</a:t>
                      </a:r>
                    </a:p>
                  </a:txBody>
                  <a:tcPr marL="9136" marR="9136" marT="913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effectLst/>
                          <a:latin typeface="Arial" panose="020B0604020202020204" pitchFamily="34" charset="0"/>
                        </a:rPr>
                        <a:t> </a:t>
                      </a:r>
                    </a:p>
                  </a:txBody>
                  <a:tcPr marL="9136" marR="9136" marT="9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effectLst/>
                          <a:latin typeface="Arial" panose="020B0604020202020204" pitchFamily="34" charset="0"/>
                        </a:rPr>
                        <a:t> </a:t>
                      </a:r>
                    </a:p>
                  </a:txBody>
                  <a:tcPr marL="9136" marR="9136" marT="91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46671">
                <a:tc>
                  <a:txBody>
                    <a:bodyPr/>
                    <a:lstStyle/>
                    <a:p>
                      <a:pPr algn="l" rtl="0" fontAlgn="ctr"/>
                      <a:r>
                        <a:rPr lang="fr-FR" sz="1500" b="1" i="0" u="none" strike="noStrike" dirty="0">
                          <a:solidFill>
                            <a:srgbClr val="FF0000"/>
                          </a:solidFill>
                          <a:effectLst/>
                          <a:latin typeface="Arial" panose="020B0604020202020204" pitchFamily="34" charset="0"/>
                        </a:rPr>
                        <a:t>40</a:t>
                      </a:r>
                    </a:p>
                  </a:txBody>
                  <a:tcPr marL="9136" marR="9136" marT="9136"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rtl="0" fontAlgn="ctr"/>
                      <a:r>
                        <a:rPr lang="fr-FR" sz="1500" b="1" i="0" u="none" strike="noStrike" dirty="0">
                          <a:solidFill>
                            <a:srgbClr val="FF0000"/>
                          </a:solidFill>
                          <a:effectLst/>
                          <a:latin typeface="Arial" panose="020B0604020202020204" pitchFamily="34" charset="0"/>
                        </a:rPr>
                        <a:t>Fournisseurs</a:t>
                      </a:r>
                    </a:p>
                  </a:txBody>
                  <a:tcPr marL="9136" marR="9136" marT="9136"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1100" b="0" i="0" u="none" strike="noStrike">
                          <a:effectLst/>
                          <a:latin typeface="Arial" panose="020B0604020202020204" pitchFamily="34" charset="0"/>
                        </a:rPr>
                        <a:t> </a:t>
                      </a:r>
                    </a:p>
                  </a:txBody>
                  <a:tcPr marL="9136" marR="9136" marT="9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effectLst/>
                          <a:latin typeface="Arial" panose="020B0604020202020204" pitchFamily="34" charset="0"/>
                        </a:rPr>
                        <a:t> </a:t>
                      </a:r>
                    </a:p>
                  </a:txBody>
                  <a:tcPr marL="9136" marR="9136" marT="91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53624">
                <a:tc>
                  <a:txBody>
                    <a:bodyPr/>
                    <a:lstStyle/>
                    <a:p>
                      <a:pPr algn="l" fontAlgn="ctr"/>
                      <a:r>
                        <a:rPr lang="fr-FR" sz="1500" b="1" i="0" u="none" strike="noStrike" dirty="0">
                          <a:solidFill>
                            <a:srgbClr val="FF0000"/>
                          </a:solidFill>
                          <a:effectLst/>
                          <a:latin typeface="Arial" panose="020B0604020202020204" pitchFamily="34" charset="0"/>
                        </a:rPr>
                        <a:t> </a:t>
                      </a:r>
                    </a:p>
                  </a:txBody>
                  <a:tcPr marL="9136" marR="9136" marT="9136"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ctr"/>
                      <a:r>
                        <a:rPr lang="fr-FR" sz="1500" b="1" i="0" u="none" strike="noStrike" dirty="0">
                          <a:solidFill>
                            <a:srgbClr val="FF0000"/>
                          </a:solidFill>
                          <a:effectLst/>
                          <a:latin typeface="Arial" panose="020B0604020202020204" pitchFamily="34" charset="0"/>
                        </a:rPr>
                        <a:t>42 à 44 Autres dettes</a:t>
                      </a:r>
                    </a:p>
                  </a:txBody>
                  <a:tcPr marL="9136" marR="9136" marT="9136"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ctr"/>
                      <a:r>
                        <a:rPr lang="fr-FR" sz="1100" b="0" i="0" u="none" strike="noStrike">
                          <a:effectLst/>
                          <a:latin typeface="Arial" panose="020B0604020202020204" pitchFamily="34" charset="0"/>
                        </a:rPr>
                        <a:t> </a:t>
                      </a:r>
                    </a:p>
                  </a:txBody>
                  <a:tcPr marL="9136" marR="9136" marT="9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effectLst/>
                          <a:latin typeface="Arial" panose="020B0604020202020204" pitchFamily="34" charset="0"/>
                        </a:rPr>
                        <a:t> </a:t>
                      </a:r>
                    </a:p>
                  </a:txBody>
                  <a:tcPr marL="9136" marR="9136" marT="91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46671">
                <a:tc>
                  <a:txBody>
                    <a:bodyPr/>
                    <a:lstStyle/>
                    <a:p>
                      <a:pPr algn="l" rtl="0" fontAlgn="ctr"/>
                      <a:r>
                        <a:rPr lang="fr-FR" sz="1500" b="1" i="0" u="none" strike="noStrike" dirty="0">
                          <a:solidFill>
                            <a:srgbClr val="92D050"/>
                          </a:solidFill>
                          <a:effectLst/>
                          <a:latin typeface="Arial" panose="020B0604020202020204" pitchFamily="34" charset="0"/>
                        </a:rPr>
                        <a:t>46</a:t>
                      </a:r>
                    </a:p>
                  </a:txBody>
                  <a:tcPr marL="9136" marR="9136" marT="913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1500" b="1" i="0" u="none" strike="noStrike" dirty="0">
                          <a:solidFill>
                            <a:srgbClr val="92D050"/>
                          </a:solidFill>
                          <a:effectLst/>
                          <a:latin typeface="Arial" panose="020B0604020202020204" pitchFamily="34" charset="0"/>
                        </a:rPr>
                        <a:t>Créditeurs divers</a:t>
                      </a:r>
                    </a:p>
                  </a:txBody>
                  <a:tcPr marL="9136" marR="9136" marT="913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dirty="0">
                          <a:effectLst/>
                          <a:latin typeface="Arial" panose="020B0604020202020204" pitchFamily="34" charset="0"/>
                        </a:rPr>
                        <a:t> </a:t>
                      </a:r>
                    </a:p>
                  </a:txBody>
                  <a:tcPr marL="9136" marR="9136" marT="9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1100" b="0" i="0" u="none" strike="noStrike">
                          <a:effectLst/>
                          <a:latin typeface="Arial" panose="020B0604020202020204" pitchFamily="34" charset="0"/>
                        </a:rPr>
                        <a:t> </a:t>
                      </a:r>
                    </a:p>
                  </a:txBody>
                  <a:tcPr marL="9136" marR="9136" marT="91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46671">
                <a:tc>
                  <a:txBody>
                    <a:bodyPr/>
                    <a:lstStyle/>
                    <a:p>
                      <a:pPr algn="l" rtl="0" fontAlgn="ctr"/>
                      <a:r>
                        <a:rPr lang="fr-FR" sz="1500" b="1" i="0" u="none" strike="noStrike">
                          <a:solidFill>
                            <a:srgbClr val="92D050"/>
                          </a:solidFill>
                          <a:effectLst/>
                          <a:latin typeface="Arial" panose="020B0604020202020204" pitchFamily="34" charset="0"/>
                        </a:rPr>
                        <a:t>47</a:t>
                      </a:r>
                    </a:p>
                  </a:txBody>
                  <a:tcPr marL="9136" marR="9136" marT="913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1500" b="1" i="0" u="none" strike="noStrike" dirty="0">
                          <a:solidFill>
                            <a:srgbClr val="92D050"/>
                          </a:solidFill>
                          <a:effectLst/>
                          <a:latin typeface="Arial" panose="020B0604020202020204" pitchFamily="34" charset="0"/>
                        </a:rPr>
                        <a:t>Comptes d'attente</a:t>
                      </a:r>
                    </a:p>
                  </a:txBody>
                  <a:tcPr marL="9136" marR="9136" marT="913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effectLst/>
                          <a:latin typeface="Arial" panose="020B0604020202020204" pitchFamily="34" charset="0"/>
                        </a:rPr>
                        <a:t> </a:t>
                      </a:r>
                    </a:p>
                  </a:txBody>
                  <a:tcPr marL="9136" marR="9136" marT="9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effectLst/>
                          <a:latin typeface="Arial" panose="020B0604020202020204" pitchFamily="34" charset="0"/>
                        </a:rPr>
                        <a:t> </a:t>
                      </a:r>
                    </a:p>
                  </a:txBody>
                  <a:tcPr marL="9136" marR="9136" marT="91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476898">
                <a:tc>
                  <a:txBody>
                    <a:bodyPr/>
                    <a:lstStyle/>
                    <a:p>
                      <a:pPr algn="l" rtl="0" fontAlgn="ctr"/>
                      <a:r>
                        <a:rPr lang="fr-FR" sz="1500" b="0" i="0" u="none" strike="noStrike">
                          <a:effectLst/>
                          <a:latin typeface="Arial" panose="020B0604020202020204" pitchFamily="34" charset="0"/>
                        </a:rPr>
                        <a:t>48</a:t>
                      </a:r>
                    </a:p>
                  </a:txBody>
                  <a:tcPr marL="9136" marR="9136" marT="913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1500" b="0" i="0" u="none" strike="noStrike" dirty="0">
                          <a:effectLst/>
                          <a:latin typeface="Arial" panose="020B0604020202020204" pitchFamily="34" charset="0"/>
                        </a:rPr>
                        <a:t>Comptes de régularisation</a:t>
                      </a:r>
                    </a:p>
                  </a:txBody>
                  <a:tcPr marL="9136" marR="9136" marT="913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dirty="0">
                          <a:effectLst/>
                          <a:latin typeface="Arial" panose="020B0604020202020204" pitchFamily="34" charset="0"/>
                        </a:rPr>
                        <a:t> </a:t>
                      </a:r>
                    </a:p>
                  </a:txBody>
                  <a:tcPr marL="9136" marR="9136" marT="9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effectLst/>
                          <a:latin typeface="Arial" panose="020B0604020202020204" pitchFamily="34" charset="0"/>
                        </a:rPr>
                        <a:t> </a:t>
                      </a:r>
                    </a:p>
                  </a:txBody>
                  <a:tcPr marL="9136" marR="9136" marT="91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493343">
                <a:tc>
                  <a:txBody>
                    <a:bodyPr/>
                    <a:lstStyle/>
                    <a:p>
                      <a:pPr algn="l" rtl="0" fontAlgn="ctr"/>
                      <a:r>
                        <a:rPr lang="fr-FR" sz="1500" b="0" i="0" u="none" strike="noStrike">
                          <a:effectLst/>
                          <a:latin typeface="Arial" panose="020B0604020202020204" pitchFamily="34" charset="0"/>
                        </a:rPr>
                        <a:t>49</a:t>
                      </a:r>
                    </a:p>
                  </a:txBody>
                  <a:tcPr marL="9136" marR="9136" marT="9136"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fr-FR" sz="1500" b="0" i="0" u="none" strike="noStrike">
                          <a:effectLst/>
                          <a:latin typeface="Arial" panose="020B0604020202020204" pitchFamily="34" charset="0"/>
                        </a:rPr>
                        <a:t>Dépréciation des comptes de tiers  (2)</a:t>
                      </a:r>
                    </a:p>
                  </a:txBody>
                  <a:tcPr marL="9136" marR="9136" marT="913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dirty="0">
                          <a:effectLst/>
                          <a:latin typeface="Arial" panose="020B0604020202020204" pitchFamily="34" charset="0"/>
                        </a:rPr>
                        <a:t> </a:t>
                      </a:r>
                    </a:p>
                  </a:txBody>
                  <a:tcPr marL="9136" marR="9136" marT="9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effectLst/>
                          <a:latin typeface="Arial" panose="020B0604020202020204" pitchFamily="34" charset="0"/>
                        </a:rPr>
                        <a:t> </a:t>
                      </a:r>
                    </a:p>
                  </a:txBody>
                  <a:tcPr marL="9136" marR="9136" marT="91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5807">
                <a:tc>
                  <a:txBody>
                    <a:bodyPr/>
                    <a:lstStyle/>
                    <a:p>
                      <a:pPr algn="l" fontAlgn="ctr"/>
                      <a:r>
                        <a:rPr lang="fr-FR" sz="1300" b="0" i="0" u="none" strike="noStrike">
                          <a:effectLst/>
                          <a:latin typeface="Arial" panose="020B0604020202020204" pitchFamily="34" charset="0"/>
                        </a:rPr>
                        <a:t> </a:t>
                      </a:r>
                    </a:p>
                  </a:txBody>
                  <a:tcPr marL="9136" marR="9136" marT="913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300" b="0" i="0" u="none" strike="noStrike">
                          <a:effectLst/>
                          <a:latin typeface="Arial" panose="020B0604020202020204" pitchFamily="34" charset="0"/>
                        </a:rPr>
                        <a:t>Total 2</a:t>
                      </a:r>
                    </a:p>
                  </a:txBody>
                  <a:tcPr marL="9136" marR="9136" marT="913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100" b="0" i="0" u="none" strike="noStrike">
                          <a:effectLst/>
                          <a:latin typeface="Arial" panose="020B0604020202020204" pitchFamily="34" charset="0"/>
                        </a:rPr>
                        <a:t> </a:t>
                      </a:r>
                    </a:p>
                  </a:txBody>
                  <a:tcPr marL="9136" marR="9136" marT="9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100" b="0" i="0" u="none" strike="noStrike">
                          <a:effectLst/>
                          <a:latin typeface="Arial" panose="020B0604020202020204" pitchFamily="34" charset="0"/>
                        </a:rPr>
                        <a:t> </a:t>
                      </a:r>
                    </a:p>
                  </a:txBody>
                  <a:tcPr marL="9136" marR="9136" marT="91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74079">
                <a:tc>
                  <a:txBody>
                    <a:bodyPr/>
                    <a:lstStyle/>
                    <a:p>
                      <a:pPr algn="l" fontAlgn="ctr"/>
                      <a:r>
                        <a:rPr lang="fr-FR" sz="1300" b="0" i="0" u="none" strike="noStrike">
                          <a:effectLst/>
                          <a:latin typeface="Arial" panose="020B0604020202020204" pitchFamily="34" charset="0"/>
                        </a:rPr>
                        <a:t> </a:t>
                      </a:r>
                    </a:p>
                  </a:txBody>
                  <a:tcPr marL="9136" marR="9136" marT="913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300" b="1" i="0" u="none" strike="noStrike" dirty="0">
                          <a:effectLst/>
                          <a:latin typeface="Arial" panose="020B0604020202020204" pitchFamily="34" charset="0"/>
                        </a:rPr>
                        <a:t>Total général 1 + 2 </a:t>
                      </a:r>
                    </a:p>
                  </a:txBody>
                  <a:tcPr marL="9136" marR="9136" marT="913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100" b="0" i="0" u="none" strike="noStrike">
                          <a:effectLst/>
                          <a:latin typeface="Arial" panose="020B0604020202020204" pitchFamily="34" charset="0"/>
                        </a:rPr>
                        <a:t> </a:t>
                      </a:r>
                    </a:p>
                  </a:txBody>
                  <a:tcPr marL="9136" marR="9136" marT="91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100" b="0" i="0" u="none" strike="noStrike" dirty="0">
                          <a:effectLst/>
                          <a:latin typeface="Arial" panose="020B0604020202020204" pitchFamily="34" charset="0"/>
                        </a:rPr>
                        <a:t> </a:t>
                      </a:r>
                    </a:p>
                  </a:txBody>
                  <a:tcPr marL="9136" marR="9136" marT="91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9" name="ZoneTexte 8"/>
          <p:cNvSpPr txBox="1"/>
          <p:nvPr/>
        </p:nvSpPr>
        <p:spPr>
          <a:xfrm>
            <a:off x="163794" y="266250"/>
            <a:ext cx="4536504" cy="523220"/>
          </a:xfrm>
          <a:prstGeom prst="rect">
            <a:avLst/>
          </a:prstGeom>
          <a:solidFill>
            <a:schemeClr val="accent1">
              <a:lumMod val="20000"/>
              <a:lumOff val="80000"/>
            </a:schemeClr>
          </a:solidFill>
          <a:ln>
            <a:solidFill>
              <a:schemeClr val="tx2"/>
            </a:solidFill>
          </a:ln>
        </p:spPr>
        <p:txBody>
          <a:bodyPr>
            <a:spAutoFit/>
          </a:bodyPr>
          <a:lstStyle>
            <a:defPPr>
              <a:defRPr lang="fr-FR"/>
            </a:defPPr>
            <a:lvl1pPr algn="ctr">
              <a:defRPr sz="2800" b="1">
                <a:solidFill>
                  <a:schemeClr val="tx2"/>
                </a:solidFill>
              </a:defRPr>
            </a:lvl1pPr>
          </a:lstStyle>
          <a:p>
            <a:r>
              <a:rPr lang="fr-FR" dirty="0"/>
              <a:t>LES DETTES</a:t>
            </a:r>
          </a:p>
        </p:txBody>
      </p:sp>
      <p:sp>
        <p:nvSpPr>
          <p:cNvPr id="5" name="Rectangle à coins arrondis 4"/>
          <p:cNvSpPr/>
          <p:nvPr/>
        </p:nvSpPr>
        <p:spPr>
          <a:xfrm>
            <a:off x="6369648" y="5076277"/>
            <a:ext cx="4046831" cy="1296144"/>
          </a:xfrm>
          <a:prstGeom prst="roundRect">
            <a:avLst/>
          </a:prstGeom>
          <a:solidFill>
            <a:srgbClr val="FFFF00"/>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200" dirty="0">
                <a:solidFill>
                  <a:sysClr val="windowText" lastClr="000000"/>
                </a:solidFill>
              </a:rPr>
              <a:t>Il s'agit des copropriétaires  à qui la copropriété doit  de l'argent  après répartition de l'exercice. Le montant est globalisé, vous retrouverez le détail de chaque solde copropriétaire sur la liste individualisée obligatoirement jointe.</a:t>
            </a:r>
          </a:p>
        </p:txBody>
      </p:sp>
      <p:cxnSp>
        <p:nvCxnSpPr>
          <p:cNvPr id="6" name="Connecteur droit avec flèche 5"/>
          <p:cNvCxnSpPr>
            <a:cxnSpLocks/>
          </p:cNvCxnSpPr>
          <p:nvPr/>
        </p:nvCxnSpPr>
        <p:spPr>
          <a:xfrm>
            <a:off x="2037030" y="2697933"/>
            <a:ext cx="4332618" cy="26707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à coins arrondis 9"/>
          <p:cNvSpPr/>
          <p:nvPr/>
        </p:nvSpPr>
        <p:spPr>
          <a:xfrm>
            <a:off x="3110404" y="5724349"/>
            <a:ext cx="2611383" cy="1076657"/>
          </a:xfrm>
          <a:prstGeom prst="round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200" dirty="0">
                <a:solidFill>
                  <a:sysClr val="windowText" lastClr="000000"/>
                </a:solidFill>
              </a:rPr>
              <a:t>Il s'agit des fournisseurs et des organismes sociaux  : (Urssaf, trésor public ) à qui la copropriété doit  encore de l'argent . </a:t>
            </a:r>
          </a:p>
        </p:txBody>
      </p:sp>
      <p:sp>
        <p:nvSpPr>
          <p:cNvPr id="13" name="Rectangle à coins arrondis 12"/>
          <p:cNvSpPr/>
          <p:nvPr/>
        </p:nvSpPr>
        <p:spPr>
          <a:xfrm>
            <a:off x="161826" y="5740601"/>
            <a:ext cx="2300717" cy="1076657"/>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200" dirty="0">
                <a:solidFill>
                  <a:sysClr val="windowText" lastClr="000000"/>
                </a:solidFill>
              </a:rPr>
              <a:t>Pour chacun de ces comptes, (argent que la copropriété doit), il faut demander une explication au syndic. </a:t>
            </a:r>
          </a:p>
        </p:txBody>
      </p:sp>
      <p:cxnSp>
        <p:nvCxnSpPr>
          <p:cNvPr id="14" name="Connecteur droit avec flèche 13"/>
          <p:cNvCxnSpPr>
            <a:cxnSpLocks/>
          </p:cNvCxnSpPr>
          <p:nvPr/>
        </p:nvCxnSpPr>
        <p:spPr>
          <a:xfrm>
            <a:off x="2597535" y="3542150"/>
            <a:ext cx="2102763" cy="21230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cxnSpLocks/>
          </p:cNvCxnSpPr>
          <p:nvPr/>
        </p:nvCxnSpPr>
        <p:spPr>
          <a:xfrm>
            <a:off x="2193907" y="4146487"/>
            <a:ext cx="0" cy="1581071"/>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id="{AB73F224-3F0A-75AA-B026-96F254D59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158" y="61097"/>
            <a:ext cx="4976246" cy="4891150"/>
          </a:xfrm>
          <a:prstGeom prst="rect">
            <a:avLst/>
          </a:prstGeom>
        </p:spPr>
      </p:pic>
    </p:spTree>
    <p:extLst>
      <p:ext uri="{BB962C8B-B14F-4D97-AF65-F5344CB8AC3E}">
        <p14:creationId xmlns:p14="http://schemas.microsoft.com/office/powerpoint/2010/main" val="255206481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964552016"/>
              </p:ext>
            </p:extLst>
          </p:nvPr>
        </p:nvGraphicFramePr>
        <p:xfrm>
          <a:off x="155341" y="1364383"/>
          <a:ext cx="4356484" cy="4240718"/>
        </p:xfrm>
        <a:graphic>
          <a:graphicData uri="http://schemas.openxmlformats.org/drawingml/2006/table">
            <a:tbl>
              <a:tblPr/>
              <a:tblGrid>
                <a:gridCol w="2451484">
                  <a:extLst>
                    <a:ext uri="{9D8B030D-6E8A-4147-A177-3AD203B41FA5}">
                      <a16:colId xmlns:a16="http://schemas.microsoft.com/office/drawing/2014/main" val="20000"/>
                    </a:ext>
                  </a:extLst>
                </a:gridCol>
                <a:gridCol w="1004900">
                  <a:extLst>
                    <a:ext uri="{9D8B030D-6E8A-4147-A177-3AD203B41FA5}">
                      <a16:colId xmlns:a16="http://schemas.microsoft.com/office/drawing/2014/main" val="20001"/>
                    </a:ext>
                  </a:extLst>
                </a:gridCol>
                <a:gridCol w="900100">
                  <a:extLst>
                    <a:ext uri="{9D8B030D-6E8A-4147-A177-3AD203B41FA5}">
                      <a16:colId xmlns:a16="http://schemas.microsoft.com/office/drawing/2014/main" val="20002"/>
                    </a:ext>
                  </a:extLst>
                </a:gridCol>
              </a:tblGrid>
              <a:tr h="257175">
                <a:tc>
                  <a:txBody>
                    <a:bodyPr/>
                    <a:lstStyle/>
                    <a:p>
                      <a:pPr algn="l" rtl="0" fontAlgn="ctr"/>
                      <a:r>
                        <a:rPr lang="fr-FR" sz="1600" b="1" i="0" u="none" strike="noStrike" dirty="0">
                          <a:effectLst/>
                          <a:latin typeface="Arial" panose="020B0604020202020204" pitchFamily="34" charset="0"/>
                        </a:rPr>
                        <a:t>II - CREANCES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14236">
                <a:tc>
                  <a:txBody>
                    <a:bodyPr/>
                    <a:lstStyle/>
                    <a:p>
                      <a:pPr algn="l" fontAlgn="ctr"/>
                      <a:r>
                        <a:rPr lang="fr-FR" sz="1100" b="0" i="0" u="none" strike="noStrike">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400" b="1" i="0" u="none" strike="noStrike" dirty="0">
                          <a:effectLst/>
                          <a:latin typeface="Arial" panose="020B0604020202020204" pitchFamily="34" charset="0"/>
                        </a:rPr>
                        <a:t>Exercice précédent approuvé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400" b="1" i="0" u="none" strike="noStrike">
                          <a:effectLst/>
                          <a:latin typeface="Arial" panose="020B0604020202020204" pitchFamily="34" charset="0"/>
                        </a:rPr>
                        <a:t>Exercice clos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7175">
                <a:tc>
                  <a:txBody>
                    <a:bodyPr/>
                    <a:lstStyle/>
                    <a:p>
                      <a:pPr algn="l" rtl="0" fontAlgn="ctr"/>
                      <a:r>
                        <a:rPr lang="fr-FR" sz="1400" b="1" i="0" u="none" strike="noStrike" dirty="0">
                          <a:solidFill>
                            <a:schemeClr val="tx1"/>
                          </a:solidFill>
                          <a:effectLst/>
                          <a:latin typeface="Arial" panose="020B0604020202020204" pitchFamily="34" charset="0"/>
                        </a:rPr>
                        <a:t>45 Copro. - Sommes exigibles restant (2)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rtl="0" fontAlgn="ctr"/>
                      <a:r>
                        <a:rPr lang="fr-FR" sz="11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fr-FR" sz="11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457200">
                <a:tc>
                  <a:txBody>
                    <a:bodyPr/>
                    <a:lstStyle/>
                    <a:p>
                      <a:pPr algn="l" rtl="0" fontAlgn="ctr"/>
                      <a:endParaRPr lang="fr-FR" sz="1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57175">
                <a:tc>
                  <a:txBody>
                    <a:bodyPr/>
                    <a:lstStyle/>
                    <a:p>
                      <a:pPr algn="l" rtl="0" fontAlgn="ctr"/>
                      <a:r>
                        <a:rPr lang="fr-FR" sz="1400" b="0" i="0" u="none" strike="noStrike">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57175">
                <a:tc>
                  <a:txBody>
                    <a:bodyPr/>
                    <a:lstStyle/>
                    <a:p>
                      <a:pPr algn="l" rtl="0" fontAlgn="ctr"/>
                      <a:r>
                        <a:rPr lang="fr-FR" sz="1400" b="0" i="0" u="none" strike="noStrike">
                          <a:effectLst/>
                          <a:latin typeface="Arial" panose="020B0604020202020204" pitchFamily="34" charset="0"/>
                        </a:rPr>
                        <a:t>Comptes de tiers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57175">
                <a:tc>
                  <a:txBody>
                    <a:bodyPr/>
                    <a:lstStyle/>
                    <a:p>
                      <a:pPr algn="l" rtl="0" fontAlgn="ctr"/>
                      <a:r>
                        <a:rPr lang="fr-FR" sz="1400" b="0" i="0" u="none" strike="noStrike">
                          <a:effectLst/>
                          <a:latin typeface="Arial" panose="020B0604020202020204" pitchFamily="34" charset="0"/>
                        </a:rPr>
                        <a:t>42 à 44 Autres créances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57175">
                <a:tc>
                  <a:txBody>
                    <a:bodyPr/>
                    <a:lstStyle/>
                    <a:p>
                      <a:pPr algn="l" rtl="0" fontAlgn="ctr"/>
                      <a:r>
                        <a:rPr lang="fr-FR" sz="1400" b="1" i="0" u="none" strike="noStrike" dirty="0">
                          <a:solidFill>
                            <a:srgbClr val="FF0000"/>
                          </a:solidFill>
                          <a:effectLst/>
                          <a:latin typeface="Arial" panose="020B0604020202020204" pitchFamily="34" charset="0"/>
                        </a:rPr>
                        <a:t>46 Débiteurs divers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57175">
                <a:tc>
                  <a:txBody>
                    <a:bodyPr/>
                    <a:lstStyle/>
                    <a:p>
                      <a:pPr algn="l" rtl="0" fontAlgn="ctr"/>
                      <a:r>
                        <a:rPr lang="fr-FR" sz="1400" b="1" i="0" u="none" strike="noStrike" dirty="0">
                          <a:solidFill>
                            <a:srgbClr val="FF0000"/>
                          </a:solidFill>
                          <a:effectLst/>
                          <a:latin typeface="Arial" panose="020B0604020202020204" pitchFamily="34" charset="0"/>
                        </a:rPr>
                        <a:t>47 Compte d'attente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11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11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537537">
                <a:tc>
                  <a:txBody>
                    <a:bodyPr/>
                    <a:lstStyle/>
                    <a:p>
                      <a:pPr algn="l" rtl="0" fontAlgn="ctr"/>
                      <a:r>
                        <a:rPr lang="fr-FR" sz="1400" b="1" i="0" u="none" strike="noStrike" dirty="0">
                          <a:solidFill>
                            <a:srgbClr val="0070C0"/>
                          </a:solidFill>
                          <a:effectLst/>
                          <a:latin typeface="Arial" panose="020B0604020202020204" pitchFamily="34" charset="0"/>
                        </a:rPr>
                        <a:t>48 Comptes de régularisation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6700">
                <a:tc>
                  <a:txBody>
                    <a:bodyPr/>
                    <a:lstStyle/>
                    <a:p>
                      <a:pPr algn="r" rtl="0" fontAlgn="ctr"/>
                      <a:r>
                        <a:rPr lang="fr-FR" sz="1400" b="0" i="0" u="none" strike="noStrike">
                          <a:effectLst/>
                          <a:latin typeface="Arial" panose="020B0604020202020204" pitchFamily="34" charset="0"/>
                        </a:rPr>
                        <a:t>Total 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4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14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85750">
                <a:tc>
                  <a:txBody>
                    <a:bodyPr/>
                    <a:lstStyle/>
                    <a:p>
                      <a:pPr algn="r" rtl="0" fontAlgn="ctr"/>
                      <a:r>
                        <a:rPr lang="fr-FR" sz="1400" b="1" i="0" u="none" strike="noStrike">
                          <a:effectLst/>
                          <a:latin typeface="Arial" panose="020B0604020202020204" pitchFamily="34" charset="0"/>
                        </a:rPr>
                        <a:t>Total général 1 + 2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400" b="0" i="0" u="none" strike="noStrike">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fr-FR" sz="14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5" name="ZoneTexte 4"/>
          <p:cNvSpPr txBox="1"/>
          <p:nvPr/>
        </p:nvSpPr>
        <p:spPr>
          <a:xfrm>
            <a:off x="155341" y="411922"/>
            <a:ext cx="4536504" cy="523220"/>
          </a:xfrm>
          <a:prstGeom prst="rect">
            <a:avLst/>
          </a:prstGeom>
          <a:solidFill>
            <a:schemeClr val="accent1">
              <a:lumMod val="20000"/>
              <a:lumOff val="80000"/>
            </a:schemeClr>
          </a:solidFill>
          <a:ln>
            <a:solidFill>
              <a:schemeClr val="tx2"/>
            </a:solidFill>
          </a:ln>
        </p:spPr>
        <p:txBody>
          <a:bodyPr>
            <a:spAutoFit/>
          </a:bodyPr>
          <a:lstStyle>
            <a:defPPr>
              <a:defRPr lang="fr-FR"/>
            </a:defPPr>
            <a:lvl1pPr algn="ctr">
              <a:defRPr sz="2800" b="1">
                <a:solidFill>
                  <a:schemeClr val="tx2"/>
                </a:solidFill>
              </a:defRPr>
            </a:lvl1pPr>
          </a:lstStyle>
          <a:p>
            <a:r>
              <a:rPr lang="fr-FR" dirty="0"/>
              <a:t>LES CRÉANCES</a:t>
            </a:r>
          </a:p>
        </p:txBody>
      </p:sp>
      <p:sp>
        <p:nvSpPr>
          <p:cNvPr id="6" name="Rectangle à coins arrondis 5"/>
          <p:cNvSpPr/>
          <p:nvPr/>
        </p:nvSpPr>
        <p:spPr>
          <a:xfrm>
            <a:off x="5139068" y="4683024"/>
            <a:ext cx="2979655" cy="814950"/>
          </a:xfrm>
          <a:prstGeom prst="roundRect">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200" dirty="0">
                <a:solidFill>
                  <a:sysClr val="windowText" lastClr="000000"/>
                </a:solidFill>
              </a:rPr>
              <a:t>Il s'agit des copropriétaires restant devoir de l'argent à la copropriété, après répartition de l'exercice..</a:t>
            </a:r>
          </a:p>
        </p:txBody>
      </p:sp>
      <p:cxnSp>
        <p:nvCxnSpPr>
          <p:cNvPr id="7" name="Connecteur droit avec flèche 6"/>
          <p:cNvCxnSpPr>
            <a:cxnSpLocks/>
          </p:cNvCxnSpPr>
          <p:nvPr/>
        </p:nvCxnSpPr>
        <p:spPr>
          <a:xfrm>
            <a:off x="2607033" y="2780928"/>
            <a:ext cx="2532035" cy="1942631"/>
          </a:xfrm>
          <a:prstGeom prst="straightConnector1">
            <a:avLst/>
          </a:prstGeom>
          <a:ln>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à coins arrondis 9"/>
          <p:cNvSpPr/>
          <p:nvPr/>
        </p:nvSpPr>
        <p:spPr>
          <a:xfrm>
            <a:off x="4511825" y="5743679"/>
            <a:ext cx="2808312" cy="900100"/>
          </a:xfrm>
          <a:prstGeom prst="round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200" dirty="0">
                <a:solidFill>
                  <a:sysClr val="windowText" lastClr="000000"/>
                </a:solidFill>
              </a:rPr>
              <a:t>Pour chacun de ces comptes, ( argent dû à la copropriété) il faut demander une explication au syndic, et consulter  un grand-livre . </a:t>
            </a:r>
          </a:p>
        </p:txBody>
      </p:sp>
      <p:cxnSp>
        <p:nvCxnSpPr>
          <p:cNvPr id="11" name="Connecteur droit avec flèche 10"/>
          <p:cNvCxnSpPr/>
          <p:nvPr/>
        </p:nvCxnSpPr>
        <p:spPr>
          <a:xfrm>
            <a:off x="2038323" y="4303940"/>
            <a:ext cx="2448733" cy="15731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à coins arrondis 12"/>
          <p:cNvSpPr/>
          <p:nvPr/>
        </p:nvSpPr>
        <p:spPr>
          <a:xfrm>
            <a:off x="155341" y="5710507"/>
            <a:ext cx="2861983" cy="1061485"/>
          </a:xfrm>
          <a:prstGeom prst="round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200" dirty="0">
                <a:solidFill>
                  <a:schemeClr val="bg1"/>
                </a:solidFill>
              </a:rPr>
              <a:t>Le compte de régularisation correspond certainement à une facture qui concerne l'exercice comptable à venir, exemple : la prime d'assurance de l'année suivante</a:t>
            </a:r>
            <a:r>
              <a:rPr lang="fr-FR" sz="1200" dirty="0">
                <a:solidFill>
                  <a:sysClr val="windowText" lastClr="000000"/>
                </a:solidFill>
              </a:rPr>
              <a:t>.</a:t>
            </a:r>
          </a:p>
        </p:txBody>
      </p:sp>
      <p:cxnSp>
        <p:nvCxnSpPr>
          <p:cNvPr id="14" name="Connecteur droit avec flèche 13"/>
          <p:cNvCxnSpPr>
            <a:cxnSpLocks/>
          </p:cNvCxnSpPr>
          <p:nvPr/>
        </p:nvCxnSpPr>
        <p:spPr>
          <a:xfrm>
            <a:off x="745698" y="5018705"/>
            <a:ext cx="0" cy="689808"/>
          </a:xfrm>
          <a:prstGeom prst="straightConnector1">
            <a:avLst/>
          </a:prstGeom>
          <a:ln>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F445B31F-1359-8D19-96DC-4AE6226C4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4449" y="135802"/>
            <a:ext cx="5856414" cy="4427145"/>
          </a:xfrm>
          <a:prstGeom prst="rect">
            <a:avLst/>
          </a:prstGeom>
        </p:spPr>
      </p:pic>
    </p:spTree>
    <p:extLst>
      <p:ext uri="{BB962C8B-B14F-4D97-AF65-F5344CB8AC3E}">
        <p14:creationId xmlns:p14="http://schemas.microsoft.com/office/powerpoint/2010/main" val="2327055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1154FD2-B9C3-4A0B-9403-02B1D16BEB03}"/>
              </a:ext>
            </a:extLst>
          </p:cNvPr>
          <p:cNvSpPr>
            <a:spLocks noGrp="1"/>
          </p:cNvSpPr>
          <p:nvPr>
            <p:ph type="body" idx="1"/>
          </p:nvPr>
        </p:nvSpPr>
        <p:spPr>
          <a:xfrm>
            <a:off x="1354996" y="1294152"/>
            <a:ext cx="3868340" cy="370816"/>
          </a:xfrm>
        </p:spPr>
        <p:txBody>
          <a:bodyPr/>
          <a:lstStyle/>
          <a:p>
            <a:pPr algn="ctr"/>
            <a:r>
              <a:rPr lang="fr-FR" sz="2100" dirty="0">
                <a:solidFill>
                  <a:srgbClr val="00B0F0"/>
                </a:solidFill>
                <a:latin typeface="Calibri"/>
              </a:rPr>
              <a:t>SOLDE AVANT RÉPARTITION</a:t>
            </a:r>
            <a:r>
              <a:rPr lang="fr-FR" dirty="0"/>
              <a:t>	</a:t>
            </a:r>
          </a:p>
        </p:txBody>
      </p:sp>
      <p:sp>
        <p:nvSpPr>
          <p:cNvPr id="5" name="Espace réservé du texte 4">
            <a:extLst>
              <a:ext uri="{FF2B5EF4-FFF2-40B4-BE49-F238E27FC236}">
                <a16:creationId xmlns:a16="http://schemas.microsoft.com/office/drawing/2014/main" id="{7CBE3083-46EB-427A-8E30-1D78566A03D1}"/>
              </a:ext>
            </a:extLst>
          </p:cNvPr>
          <p:cNvSpPr>
            <a:spLocks noGrp="1"/>
          </p:cNvSpPr>
          <p:nvPr>
            <p:ph type="body" sz="quarter" idx="3"/>
          </p:nvPr>
        </p:nvSpPr>
        <p:spPr>
          <a:xfrm>
            <a:off x="7282774" y="1294151"/>
            <a:ext cx="3887391" cy="370817"/>
          </a:xfrm>
        </p:spPr>
        <p:txBody>
          <a:bodyPr/>
          <a:lstStyle/>
          <a:p>
            <a:r>
              <a:rPr lang="fr-FR" sz="2100" dirty="0">
                <a:solidFill>
                  <a:srgbClr val="00B0F0"/>
                </a:solidFill>
                <a:latin typeface="Calibri"/>
              </a:rPr>
              <a:t>SOLDE</a:t>
            </a:r>
            <a:r>
              <a:rPr lang="fr-FR" dirty="0"/>
              <a:t> </a:t>
            </a:r>
            <a:r>
              <a:rPr lang="fr-FR" sz="2100" dirty="0">
                <a:solidFill>
                  <a:srgbClr val="00B0F0"/>
                </a:solidFill>
                <a:latin typeface="Calibri"/>
              </a:rPr>
              <a:t>APRÈS RÉPARTITION</a:t>
            </a:r>
            <a:r>
              <a:rPr lang="fr-FR" dirty="0"/>
              <a:t>	</a:t>
            </a:r>
          </a:p>
        </p:txBody>
      </p:sp>
      <p:graphicFrame>
        <p:nvGraphicFramePr>
          <p:cNvPr id="25" name="Objet 24">
            <a:extLst>
              <a:ext uri="{FF2B5EF4-FFF2-40B4-BE49-F238E27FC236}">
                <a16:creationId xmlns:a16="http://schemas.microsoft.com/office/drawing/2014/main" id="{7D6B50CE-A96E-4075-8B9D-13BA0ECB07AF}"/>
              </a:ext>
            </a:extLst>
          </p:cNvPr>
          <p:cNvGraphicFramePr>
            <a:graphicFrameLocks noChangeAspect="1"/>
          </p:cNvGraphicFramePr>
          <p:nvPr>
            <p:extLst>
              <p:ext uri="{D42A27DB-BD31-4B8C-83A1-F6EECF244321}">
                <p14:modId xmlns:p14="http://schemas.microsoft.com/office/powerpoint/2010/main" val="745210661"/>
              </p:ext>
            </p:extLst>
          </p:nvPr>
        </p:nvGraphicFramePr>
        <p:xfrm>
          <a:off x="181641" y="1583947"/>
          <a:ext cx="5633762" cy="3471863"/>
        </p:xfrm>
        <a:graphic>
          <a:graphicData uri="http://schemas.openxmlformats.org/presentationml/2006/ole">
            <mc:AlternateContent xmlns:mc="http://schemas.openxmlformats.org/markup-compatibility/2006">
              <mc:Choice xmlns:v="urn:schemas-microsoft-com:vml" Requires="v">
                <p:oleObj name="Worksheet" r:id="rId2" imgW="5857911" imgH="3610046" progId="Excel.Sheet.12">
                  <p:embed/>
                </p:oleObj>
              </mc:Choice>
              <mc:Fallback>
                <p:oleObj name="Worksheet" r:id="rId2" imgW="5857911" imgH="3610046" progId="Excel.Sheet.12">
                  <p:embed/>
                  <p:pic>
                    <p:nvPicPr>
                      <p:cNvPr id="25" name="Objet 24">
                        <a:extLst>
                          <a:ext uri="{FF2B5EF4-FFF2-40B4-BE49-F238E27FC236}">
                            <a16:creationId xmlns:a16="http://schemas.microsoft.com/office/drawing/2014/main" id="{7D6B50CE-A96E-4075-8B9D-13BA0ECB07AF}"/>
                          </a:ext>
                        </a:extLst>
                      </p:cNvPr>
                      <p:cNvPicPr/>
                      <p:nvPr/>
                    </p:nvPicPr>
                    <p:blipFill>
                      <a:blip r:embed="rId3"/>
                      <a:stretch>
                        <a:fillRect/>
                      </a:stretch>
                    </p:blipFill>
                    <p:spPr>
                      <a:xfrm>
                        <a:off x="181641" y="1583947"/>
                        <a:ext cx="5633762" cy="3471863"/>
                      </a:xfrm>
                      <a:prstGeom prst="rect">
                        <a:avLst/>
                      </a:prstGeom>
                    </p:spPr>
                  </p:pic>
                </p:oleObj>
              </mc:Fallback>
            </mc:AlternateContent>
          </a:graphicData>
        </a:graphic>
      </p:graphicFrame>
      <p:graphicFrame>
        <p:nvGraphicFramePr>
          <p:cNvPr id="27" name="Objet 26">
            <a:extLst>
              <a:ext uri="{FF2B5EF4-FFF2-40B4-BE49-F238E27FC236}">
                <a16:creationId xmlns:a16="http://schemas.microsoft.com/office/drawing/2014/main" id="{BE979AFA-4DAC-43D3-ABB3-22DE3A39EE40}"/>
              </a:ext>
            </a:extLst>
          </p:cNvPr>
          <p:cNvGraphicFramePr>
            <a:graphicFrameLocks noChangeAspect="1"/>
          </p:cNvGraphicFramePr>
          <p:nvPr>
            <p:extLst>
              <p:ext uri="{D42A27DB-BD31-4B8C-83A1-F6EECF244321}">
                <p14:modId xmlns:p14="http://schemas.microsoft.com/office/powerpoint/2010/main" val="3412727514"/>
              </p:ext>
            </p:extLst>
          </p:nvPr>
        </p:nvGraphicFramePr>
        <p:xfrm>
          <a:off x="6171502" y="1583947"/>
          <a:ext cx="5453148" cy="3471863"/>
        </p:xfrm>
        <a:graphic>
          <a:graphicData uri="http://schemas.openxmlformats.org/presentationml/2006/ole">
            <mc:AlternateContent xmlns:mc="http://schemas.openxmlformats.org/markup-compatibility/2006">
              <mc:Choice xmlns:v="urn:schemas-microsoft-com:vml" Requires="v">
                <p:oleObj name="Worksheet" r:id="rId4" imgW="5857911" imgH="4629150" progId="Excel.Sheet.12">
                  <p:embed/>
                </p:oleObj>
              </mc:Choice>
              <mc:Fallback>
                <p:oleObj name="Worksheet" r:id="rId4" imgW="5857911" imgH="4629150" progId="Excel.Sheet.12">
                  <p:embed/>
                  <p:pic>
                    <p:nvPicPr>
                      <p:cNvPr id="27" name="Objet 26">
                        <a:extLst>
                          <a:ext uri="{FF2B5EF4-FFF2-40B4-BE49-F238E27FC236}">
                            <a16:creationId xmlns:a16="http://schemas.microsoft.com/office/drawing/2014/main" id="{BE979AFA-4DAC-43D3-ABB3-22DE3A39EE40}"/>
                          </a:ext>
                        </a:extLst>
                      </p:cNvPr>
                      <p:cNvPicPr/>
                      <p:nvPr/>
                    </p:nvPicPr>
                    <p:blipFill>
                      <a:blip r:embed="rId5"/>
                      <a:stretch>
                        <a:fillRect/>
                      </a:stretch>
                    </p:blipFill>
                    <p:spPr>
                      <a:xfrm>
                        <a:off x="6171502" y="1583947"/>
                        <a:ext cx="5453148" cy="3471863"/>
                      </a:xfrm>
                      <a:prstGeom prst="rect">
                        <a:avLst/>
                      </a:prstGeom>
                    </p:spPr>
                  </p:pic>
                </p:oleObj>
              </mc:Fallback>
            </mc:AlternateContent>
          </a:graphicData>
        </a:graphic>
      </p:graphicFrame>
      <p:sp>
        <p:nvSpPr>
          <p:cNvPr id="28" name="Rectangle 27">
            <a:extLst>
              <a:ext uri="{FF2B5EF4-FFF2-40B4-BE49-F238E27FC236}">
                <a16:creationId xmlns:a16="http://schemas.microsoft.com/office/drawing/2014/main" id="{57DCEE2B-EE93-4D31-8071-8CF10857C697}"/>
              </a:ext>
            </a:extLst>
          </p:cNvPr>
          <p:cNvSpPr/>
          <p:nvPr/>
        </p:nvSpPr>
        <p:spPr>
          <a:xfrm>
            <a:off x="1354996" y="5155365"/>
            <a:ext cx="2863919" cy="137851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1050" b="1" dirty="0">
                <a:solidFill>
                  <a:prstClr val="black"/>
                </a:solidFill>
                <a:latin typeface="Calibri" panose="020F0502020204030204"/>
              </a:rPr>
              <a:t>On peut constater ici que M. DUPONT n’a pas payé son appel de fonds du 4 T 2022 à la fin de l’exercice 2022 soit le 31/12/2022 et qu’il est débiteur de 270,00 €</a:t>
            </a:r>
          </a:p>
        </p:txBody>
      </p:sp>
      <p:sp>
        <p:nvSpPr>
          <p:cNvPr id="29" name="Rectangle 28">
            <a:extLst>
              <a:ext uri="{FF2B5EF4-FFF2-40B4-BE49-F238E27FC236}">
                <a16:creationId xmlns:a16="http://schemas.microsoft.com/office/drawing/2014/main" id="{BC69EB60-5675-4F81-8FC4-F70F21013BE2}"/>
              </a:ext>
            </a:extLst>
          </p:cNvPr>
          <p:cNvSpPr/>
          <p:nvPr/>
        </p:nvSpPr>
        <p:spPr>
          <a:xfrm>
            <a:off x="7282774" y="5155365"/>
            <a:ext cx="2863919" cy="137851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fr-FR" sz="1050" b="1" dirty="0">
                <a:solidFill>
                  <a:prstClr val="black"/>
                </a:solidFill>
                <a:latin typeface="Calibri" panose="020F0502020204030204"/>
              </a:rPr>
              <a:t>L’annexe 1 doit être présentée après répartition art. 8 du décret 14/03/2005, Le comptable va donc simuler la répartition de l’exercice en date du 31/12/2022</a:t>
            </a:r>
          </a:p>
        </p:txBody>
      </p:sp>
      <p:pic>
        <p:nvPicPr>
          <p:cNvPr id="2" name="Image 1">
            <a:extLst>
              <a:ext uri="{FF2B5EF4-FFF2-40B4-BE49-F238E27FC236}">
                <a16:creationId xmlns:a16="http://schemas.microsoft.com/office/drawing/2014/main" id="{64FFBA33-38D2-5304-EE2C-35A4647A96F1}"/>
              </a:ext>
            </a:extLst>
          </p:cNvPr>
          <p:cNvPicPr>
            <a:picLocks noChangeAspect="1"/>
          </p:cNvPicPr>
          <p:nvPr/>
        </p:nvPicPr>
        <p:blipFill>
          <a:blip r:embed="rId6"/>
          <a:stretch>
            <a:fillRect/>
          </a:stretch>
        </p:blipFill>
        <p:spPr>
          <a:xfrm>
            <a:off x="5223336" y="116986"/>
            <a:ext cx="1055729" cy="1032268"/>
          </a:xfrm>
          <a:prstGeom prst="rect">
            <a:avLst/>
          </a:prstGeom>
        </p:spPr>
      </p:pic>
    </p:spTree>
    <p:extLst>
      <p:ext uri="{BB962C8B-B14F-4D97-AF65-F5344CB8AC3E}">
        <p14:creationId xmlns:p14="http://schemas.microsoft.com/office/powerpoint/2010/main" val="81400019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Espace réservé du contenu 11">
            <a:extLst>
              <a:ext uri="{FF2B5EF4-FFF2-40B4-BE49-F238E27FC236}">
                <a16:creationId xmlns:a16="http://schemas.microsoft.com/office/drawing/2014/main" id="{A7AD96B7-9EDF-43B6-8E93-99E9824B74BC}"/>
              </a:ext>
            </a:extLst>
          </p:cNvPr>
          <p:cNvGraphicFramePr>
            <a:graphicFrameLocks noGrp="1" noChangeAspect="1"/>
          </p:cNvGraphicFramePr>
          <p:nvPr>
            <p:ph idx="1"/>
            <p:extLst>
              <p:ext uri="{D42A27DB-BD31-4B8C-83A1-F6EECF244321}">
                <p14:modId xmlns:p14="http://schemas.microsoft.com/office/powerpoint/2010/main" val="666027858"/>
              </p:ext>
            </p:extLst>
          </p:nvPr>
        </p:nvGraphicFramePr>
        <p:xfrm>
          <a:off x="313638" y="1874210"/>
          <a:ext cx="11791497" cy="3666511"/>
        </p:xfrm>
        <a:graphic>
          <a:graphicData uri="http://schemas.openxmlformats.org/presentationml/2006/ole">
            <mc:AlternateContent xmlns:mc="http://schemas.openxmlformats.org/markup-compatibility/2006">
              <mc:Choice xmlns:v="urn:schemas-microsoft-com:vml" Requires="v">
                <p:oleObj name="Worksheet" r:id="rId2" imgW="11582400" imgH="2704944" progId="Excel.Sheet.8">
                  <p:embed/>
                </p:oleObj>
              </mc:Choice>
              <mc:Fallback>
                <p:oleObj name="Worksheet" r:id="rId2" imgW="11582400" imgH="2704944" progId="Excel.Sheet.8">
                  <p:embed/>
                  <p:pic>
                    <p:nvPicPr>
                      <p:cNvPr id="12" name="Espace réservé du contenu 11">
                        <a:extLst>
                          <a:ext uri="{FF2B5EF4-FFF2-40B4-BE49-F238E27FC236}">
                            <a16:creationId xmlns:a16="http://schemas.microsoft.com/office/drawing/2014/main" id="{A7AD96B7-9EDF-43B6-8E93-99E9824B74BC}"/>
                          </a:ext>
                        </a:extLst>
                      </p:cNvPr>
                      <p:cNvPicPr/>
                      <p:nvPr/>
                    </p:nvPicPr>
                    <p:blipFill>
                      <a:blip r:embed="rId3"/>
                      <a:stretch>
                        <a:fillRect/>
                      </a:stretch>
                    </p:blipFill>
                    <p:spPr>
                      <a:xfrm>
                        <a:off x="313638" y="1874210"/>
                        <a:ext cx="11791497" cy="3666511"/>
                      </a:xfrm>
                      <a:prstGeom prst="rect">
                        <a:avLst/>
                      </a:prstGeom>
                    </p:spPr>
                  </p:pic>
                </p:oleObj>
              </mc:Fallback>
            </mc:AlternateContent>
          </a:graphicData>
        </a:graphic>
      </p:graphicFrame>
      <p:sp>
        <p:nvSpPr>
          <p:cNvPr id="13" name="ZoneTexte 12">
            <a:extLst>
              <a:ext uri="{FF2B5EF4-FFF2-40B4-BE49-F238E27FC236}">
                <a16:creationId xmlns:a16="http://schemas.microsoft.com/office/drawing/2014/main" id="{7E7AE420-5836-44E5-B24D-E474C28CB6AB}"/>
              </a:ext>
            </a:extLst>
          </p:cNvPr>
          <p:cNvSpPr txBox="1"/>
          <p:nvPr/>
        </p:nvSpPr>
        <p:spPr>
          <a:xfrm>
            <a:off x="1739516" y="214962"/>
            <a:ext cx="8712968" cy="954107"/>
          </a:xfrm>
          <a:prstGeom prst="rect">
            <a:avLst/>
          </a:prstGeom>
          <a:solidFill>
            <a:schemeClr val="accent1">
              <a:lumMod val="20000"/>
              <a:lumOff val="80000"/>
            </a:schemeClr>
          </a:solidFill>
          <a:ln>
            <a:solidFill>
              <a:schemeClr val="tx2"/>
            </a:solidFill>
          </a:ln>
        </p:spPr>
        <p:txBody>
          <a:bodyPr wrap="square">
            <a:spAutoFit/>
          </a:bodyPr>
          <a:lstStyle>
            <a:defPPr>
              <a:defRPr lang="fr-FR"/>
            </a:defPPr>
            <a:lvl1pPr algn="ctr">
              <a:defRPr sz="2800" b="1">
                <a:solidFill>
                  <a:schemeClr val="tx2"/>
                </a:solidFill>
              </a:defRPr>
            </a:lvl1pPr>
          </a:lstStyle>
          <a:p>
            <a:pPr>
              <a:defRPr/>
            </a:pPr>
            <a:r>
              <a:rPr lang="fr-FR" dirty="0">
                <a:solidFill>
                  <a:srgbClr val="1F497D"/>
                </a:solidFill>
                <a:latin typeface="Calibri"/>
              </a:rPr>
              <a:t>LA LISTE DES SOLDES DES COPROPRIÉTAIRES</a:t>
            </a:r>
          </a:p>
          <a:p>
            <a:pPr>
              <a:defRPr/>
            </a:pPr>
            <a:r>
              <a:rPr lang="fr-FR" dirty="0">
                <a:solidFill>
                  <a:srgbClr val="1F497D"/>
                </a:solidFill>
                <a:latin typeface="Calibri"/>
              </a:rPr>
              <a:t> (JOINTE AVEC L’ANNEXE 1</a:t>
            </a:r>
            <a:r>
              <a:rPr lang="fr-FR" sz="2400" dirty="0">
                <a:solidFill>
                  <a:srgbClr val="1F497D"/>
                </a:solidFill>
                <a:latin typeface="Calibri"/>
              </a:rPr>
              <a:t>)</a:t>
            </a:r>
          </a:p>
        </p:txBody>
      </p:sp>
      <p:pic>
        <p:nvPicPr>
          <p:cNvPr id="4" name="Image 3">
            <a:extLst>
              <a:ext uri="{FF2B5EF4-FFF2-40B4-BE49-F238E27FC236}">
                <a16:creationId xmlns:a16="http://schemas.microsoft.com/office/drawing/2014/main" id="{1847D5B9-1184-4183-A1DE-E3D8A5A7513E}"/>
              </a:ext>
            </a:extLst>
          </p:cNvPr>
          <p:cNvPicPr>
            <a:picLocks noChangeAspect="1"/>
          </p:cNvPicPr>
          <p:nvPr/>
        </p:nvPicPr>
        <p:blipFill>
          <a:blip r:embed="rId4"/>
          <a:stretch>
            <a:fillRect/>
          </a:stretch>
        </p:blipFill>
        <p:spPr>
          <a:xfrm>
            <a:off x="10822736" y="5540721"/>
            <a:ext cx="1198656" cy="1172019"/>
          </a:xfrm>
          <a:prstGeom prst="rect">
            <a:avLst/>
          </a:prstGeom>
        </p:spPr>
      </p:pic>
    </p:spTree>
    <p:extLst>
      <p:ext uri="{BB962C8B-B14F-4D97-AF65-F5344CB8AC3E}">
        <p14:creationId xmlns:p14="http://schemas.microsoft.com/office/powerpoint/2010/main" val="3086975865"/>
      </p:ext>
    </p:extLst>
  </p:cSld>
  <p:clrMapOvr>
    <a:masterClrMapping/>
  </p:clrMapOvr>
  <p:transition spd="med">
    <p:fade/>
  </p:transition>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4285</Words>
  <Application>Microsoft Office PowerPoint</Application>
  <PresentationFormat>Grand écran</PresentationFormat>
  <Paragraphs>1527</Paragraphs>
  <Slides>26</Slides>
  <Notes>2</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26</vt:i4>
      </vt:variant>
    </vt:vector>
  </HeadingPairs>
  <TitlesOfParts>
    <vt:vector size="34" baseType="lpstr">
      <vt:lpstr>Arial</vt:lpstr>
      <vt:lpstr>Arial Black</vt:lpstr>
      <vt:lpstr>Arial Narrow</vt:lpstr>
      <vt:lpstr>Arial Rounded MT Bold</vt:lpstr>
      <vt:lpstr>Calibri</vt:lpstr>
      <vt:lpstr>Wingdings</vt:lpstr>
      <vt:lpstr>Nouvelle présentation</vt:lpstr>
      <vt:lpstr>Worksheet</vt:lpstr>
      <vt:lpstr>LES ANNEXES COMPTABLES - Forum de la copropriété du  09 avril 2025</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RÉCAPITULATIF DES POINTS DE CONTRÔLE DE L’ANNEXE 1</vt:lpstr>
      <vt:lpstr>Présentation PowerPoint</vt:lpstr>
      <vt:lpstr>Présentation PowerPoint</vt:lpstr>
      <vt:lpstr>Présentation PowerPoint</vt:lpstr>
      <vt:lpstr>Présentation PowerPoint</vt:lpstr>
      <vt:lpstr>Présentation PowerPoint</vt:lpstr>
      <vt:lpstr>RÉCAPITULATIF DES POINTS DE CONTRÔLE DE L’ANNEXE 2</vt:lpstr>
      <vt:lpstr>Présentation PowerPoint</vt:lpstr>
      <vt:lpstr>Présentation PowerPoint</vt:lpstr>
      <vt:lpstr>RÉCAPITULATIF DES POINTS DE CONTRÔLE DE L’ANNEXE 3</vt:lpstr>
      <vt:lpstr>Présentation PowerPoint</vt:lpstr>
      <vt:lpstr>RÉCAPITULATIF DES POINTS DE CONTRÔLE DE L’ANNEXE 4</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creator>
  <cp:lastModifiedBy>suivi</cp:lastModifiedBy>
  <cp:revision>7</cp:revision>
  <dcterms:created xsi:type="dcterms:W3CDTF">2025-03-31T08:37:18Z</dcterms:created>
  <dcterms:modified xsi:type="dcterms:W3CDTF">2025-04-03T14:25:36Z</dcterms:modified>
</cp:coreProperties>
</file>