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2" r:id="rId2"/>
    <p:sldId id="263" r:id="rId3"/>
    <p:sldId id="267" r:id="rId4"/>
    <p:sldId id="266" r:id="rId5"/>
    <p:sldId id="264" r:id="rId6"/>
    <p:sldId id="346" r:id="rId7"/>
    <p:sldId id="311" r:id="rId8"/>
    <p:sldId id="347" r:id="rId9"/>
    <p:sldId id="301" r:id="rId10"/>
    <p:sldId id="343" r:id="rId11"/>
    <p:sldId id="340" r:id="rId12"/>
    <p:sldId id="341" r:id="rId13"/>
    <p:sldId id="342" r:id="rId14"/>
    <p:sldId id="344" r:id="rId15"/>
    <p:sldId id="336" r:id="rId16"/>
    <p:sldId id="356" r:id="rId17"/>
    <p:sldId id="330" r:id="rId18"/>
    <p:sldId id="291" r:id="rId19"/>
    <p:sldId id="332" r:id="rId20"/>
    <p:sldId id="289" r:id="rId21"/>
    <p:sldId id="296" r:id="rId22"/>
    <p:sldId id="313" r:id="rId23"/>
    <p:sldId id="345" r:id="rId24"/>
    <p:sldId id="337" r:id="rId25"/>
    <p:sldId id="305" r:id="rId26"/>
    <p:sldId id="350" r:id="rId27"/>
    <p:sldId id="318" r:id="rId28"/>
    <p:sldId id="325" r:id="rId29"/>
    <p:sldId id="326" r:id="rId30"/>
    <p:sldId id="327" r:id="rId31"/>
    <p:sldId id="348" r:id="rId32"/>
    <p:sldId id="349" r:id="rId33"/>
    <p:sldId id="285" r:id="rId34"/>
    <p:sldId id="338" r:id="rId35"/>
    <p:sldId id="319" r:id="rId36"/>
    <p:sldId id="335" r:id="rId37"/>
    <p:sldId id="357" r:id="rId38"/>
    <p:sldId id="352" r:id="rId39"/>
    <p:sldId id="351" r:id="rId40"/>
    <p:sldId id="353" r:id="rId41"/>
    <p:sldId id="354" r:id="rId42"/>
    <p:sldId id="355" r:id="rId43"/>
    <p:sldId id="316" r:id="rId44"/>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3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33" autoAdjust="0"/>
  </p:normalViewPr>
  <p:slideViewPr>
    <p:cSldViewPr snapToGrid="0">
      <p:cViewPr varScale="1">
        <p:scale>
          <a:sx n="110" d="100"/>
          <a:sy n="110" d="100"/>
        </p:scale>
        <p:origin x="318" y="10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0D8BBAB5-1F67-46F0-A0BB-D0D8724A43FF}" type="datetimeFigureOut">
              <a:rPr lang="fr-FR" smtClean="0"/>
              <a:t>08/04/2025</a:t>
            </a:fld>
            <a:endParaRPr lang="fr-FR"/>
          </a:p>
        </p:txBody>
      </p:sp>
      <p:sp>
        <p:nvSpPr>
          <p:cNvPr id="4" name="Espace réservé de l'image des diapositives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FFE90359-A664-4A4A-A456-E44C590398F2}" type="slidenum">
              <a:rPr lang="fr-FR" smtClean="0"/>
              <a:t>‹N°›</a:t>
            </a:fld>
            <a:endParaRPr lang="fr-FR"/>
          </a:p>
        </p:txBody>
      </p:sp>
    </p:spTree>
    <p:extLst>
      <p:ext uri="{BB962C8B-B14F-4D97-AF65-F5344CB8AC3E}">
        <p14:creationId xmlns:p14="http://schemas.microsoft.com/office/powerpoint/2010/main" val="78709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E90359-A664-4A4A-A456-E44C590398F2}" type="slidenum">
              <a:rPr lang="fr-FR" smtClean="0"/>
              <a:t>1</a:t>
            </a:fld>
            <a:endParaRPr lang="fr-FR"/>
          </a:p>
        </p:txBody>
      </p:sp>
    </p:spTree>
    <p:extLst>
      <p:ext uri="{BB962C8B-B14F-4D97-AF65-F5344CB8AC3E}">
        <p14:creationId xmlns:p14="http://schemas.microsoft.com/office/powerpoint/2010/main" val="387957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3</a:t>
            </a:fld>
            <a:endParaRPr lang="fr-FR" dirty="0"/>
          </a:p>
        </p:txBody>
      </p:sp>
    </p:spTree>
    <p:extLst>
      <p:ext uri="{BB962C8B-B14F-4D97-AF65-F5344CB8AC3E}">
        <p14:creationId xmlns:p14="http://schemas.microsoft.com/office/powerpoint/2010/main" val="273210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4</a:t>
            </a:fld>
            <a:endParaRPr lang="fr-FR" dirty="0"/>
          </a:p>
        </p:txBody>
      </p:sp>
    </p:spTree>
    <p:extLst>
      <p:ext uri="{BB962C8B-B14F-4D97-AF65-F5344CB8AC3E}">
        <p14:creationId xmlns:p14="http://schemas.microsoft.com/office/powerpoint/2010/main" val="157411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5</a:t>
            </a:fld>
            <a:endParaRPr lang="fr-FR" dirty="0"/>
          </a:p>
        </p:txBody>
      </p:sp>
    </p:spTree>
    <p:extLst>
      <p:ext uri="{BB962C8B-B14F-4D97-AF65-F5344CB8AC3E}">
        <p14:creationId xmlns:p14="http://schemas.microsoft.com/office/powerpoint/2010/main" val="287455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6</a:t>
            </a:fld>
            <a:endParaRPr lang="fr-FR" dirty="0"/>
          </a:p>
        </p:txBody>
      </p:sp>
    </p:spTree>
    <p:extLst>
      <p:ext uri="{BB962C8B-B14F-4D97-AF65-F5344CB8AC3E}">
        <p14:creationId xmlns:p14="http://schemas.microsoft.com/office/powerpoint/2010/main" val="171292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F1422AD-5823-436D-B0E2-E9652DB9AE48}" type="slidenum">
              <a:rPr lang="fr-FR" altLang="fr-FR" smtClean="0">
                <a:solidFill>
                  <a:srgbClr val="000000"/>
                </a:solidFill>
              </a:rPr>
              <a:pPr>
                <a:defRPr/>
              </a:pPr>
              <a:t>25</a:t>
            </a:fld>
            <a:endParaRPr lang="fr-FR" altLang="fr-FR" dirty="0">
              <a:solidFill>
                <a:srgbClr val="000000"/>
              </a:solidFill>
            </a:endParaRPr>
          </a:p>
        </p:txBody>
      </p:sp>
    </p:spTree>
    <p:extLst>
      <p:ext uri="{BB962C8B-B14F-4D97-AF65-F5344CB8AC3E}">
        <p14:creationId xmlns:p14="http://schemas.microsoft.com/office/powerpoint/2010/main" val="396097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ea typeface="ＭＳ Ｐゴシック" panose="020B0600070205080204" pitchFamily="34" charset="-128"/>
            </a:endParaRPr>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9D198F24-A711-42A6-AFDE-3B8C5E8B78B1}" type="slidenum">
              <a:rPr lang="fr-FR" altLang="fr-FR" sz="1200">
                <a:solidFill>
                  <a:srgbClr val="000000"/>
                </a:solidFill>
                <a:latin typeface="Arial" panose="020B0604020202020204" pitchFamily="34" charset="0"/>
              </a:rPr>
              <a:pPr/>
              <a:t>27</a:t>
            </a:fld>
            <a:endParaRPr lang="fr-FR" altLang="fr-FR"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22498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33</a:t>
            </a:fld>
            <a:endParaRPr lang="fr-FR"/>
          </a:p>
        </p:txBody>
      </p:sp>
    </p:spTree>
    <p:extLst>
      <p:ext uri="{BB962C8B-B14F-4D97-AF65-F5344CB8AC3E}">
        <p14:creationId xmlns:p14="http://schemas.microsoft.com/office/powerpoint/2010/main" val="12205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4"/>
            <a:ext cx="10364168" cy="1470687"/>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8"/>
            <a:ext cx="8533357" cy="1751881"/>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a:t>Modifiez le style des sous-titres du masque</a:t>
            </a:r>
            <a:endParaRPr lang="fr-FR" dirty="0"/>
          </a:p>
        </p:txBody>
      </p:sp>
    </p:spTree>
    <p:extLst>
      <p:ext uri="{BB962C8B-B14F-4D97-AF65-F5344CB8AC3E}">
        <p14:creationId xmlns:p14="http://schemas.microsoft.com/office/powerpoint/2010/main" val="218797005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610270" y="1600126"/>
            <a:ext cx="10971460" cy="452587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327028688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982" y="274499"/>
            <a:ext cx="2741749" cy="585150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10270" y="274499"/>
            <a:ext cx="8086819" cy="585150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36580885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10270" y="1600126"/>
            <a:ext cx="10971460" cy="4525878"/>
          </a:xfrm>
          <a:prstGeom prst="rect">
            <a:avLst/>
          </a:prstGeom>
        </p:spPr>
        <p:txBody>
          <a:bodyPr/>
          <a:lstStyle>
            <a:lvl1pPr>
              <a:defRPr>
                <a:latin typeface="Arial Rounded MT Bold" pitchFamily="34" charset="0"/>
              </a:defRPr>
            </a:lvl1pPr>
            <a:lvl2pPr marL="743159" indent="-285659">
              <a:buClr>
                <a:schemeClr val="accent1">
                  <a:lumMod val="50000"/>
                </a:schemeClr>
              </a:buClr>
              <a:buFont typeface="Wingdings" pitchFamily="2" charset="2"/>
              <a:buChar char="q"/>
              <a:defRPr>
                <a:latin typeface="Arial Rounded MT Bold" pitchFamily="34" charset="0"/>
              </a:defRPr>
            </a:lvl2pPr>
            <a:lvl3pPr>
              <a:buClr>
                <a:schemeClr val="bg2">
                  <a:lumMod val="75000"/>
                </a:schemeClr>
              </a:buCl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92679935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36" y="4406483"/>
            <a:ext cx="10362679" cy="1362450"/>
          </a:xfrm>
          <a:prstGeom prst="rect">
            <a:avLst/>
          </a:prstGeom>
        </p:spPr>
        <p:txBody>
          <a:bodyPr anchor="t"/>
          <a:lstStyle>
            <a:lvl1pPr algn="l">
              <a:defRPr sz="2812" b="1" cap="all">
                <a:latin typeface="Arial Rounded MT Bold" pitchFamily="34" charset="0"/>
              </a:defRPr>
            </a:lvl1pPr>
          </a:lstStyle>
          <a:p>
            <a:r>
              <a:rPr lang="fr-FR"/>
              <a:t>Modifiez le style du titre</a:t>
            </a:r>
            <a:endParaRPr lang="fr-FR" dirty="0"/>
          </a:p>
        </p:txBody>
      </p:sp>
      <p:sp>
        <p:nvSpPr>
          <p:cNvPr id="3" name="Espace réservé du texte 2"/>
          <p:cNvSpPr>
            <a:spLocks noGrp="1"/>
          </p:cNvSpPr>
          <p:nvPr>
            <p:ph type="body" idx="1"/>
          </p:nvPr>
        </p:nvSpPr>
        <p:spPr>
          <a:xfrm>
            <a:off x="963036" y="2906784"/>
            <a:ext cx="10362679" cy="1499699"/>
          </a:xfrm>
          <a:prstGeom prst="rect">
            <a:avLst/>
          </a:prstGeom>
        </p:spPr>
        <p:txBody>
          <a:bodyPr anchor="b"/>
          <a:lstStyle>
            <a:lvl1pPr marL="0" indent="0">
              <a:buNone/>
              <a:defRPr sz="1406">
                <a:latin typeface="Arial Rounded MT Bold" pitchFamily="34" charset="0"/>
              </a:defRPr>
            </a:lvl1pPr>
            <a:lvl2pPr marL="321366" indent="0">
              <a:buNone/>
              <a:defRPr sz="1265"/>
            </a:lvl2pPr>
            <a:lvl3pPr marL="642732" indent="0">
              <a:buNone/>
              <a:defRPr sz="1125"/>
            </a:lvl3pPr>
            <a:lvl4pPr marL="964098" indent="0">
              <a:buNone/>
              <a:defRPr sz="984"/>
            </a:lvl4pPr>
            <a:lvl5pPr marL="1285464" indent="0">
              <a:buNone/>
              <a:defRPr sz="984"/>
            </a:lvl5pPr>
            <a:lvl6pPr marL="1606829" indent="0">
              <a:buNone/>
              <a:defRPr sz="984"/>
            </a:lvl6pPr>
            <a:lvl7pPr marL="1928195" indent="0">
              <a:buNone/>
              <a:defRPr sz="984"/>
            </a:lvl7pPr>
            <a:lvl8pPr marL="2249561" indent="0">
              <a:buNone/>
              <a:defRPr sz="984"/>
            </a:lvl8pPr>
            <a:lvl9pPr marL="2570927" indent="0">
              <a:buNone/>
              <a:defRPr sz="984"/>
            </a:lvl9pPr>
          </a:lstStyle>
          <a:p>
            <a:pPr lvl="0"/>
            <a:r>
              <a:rPr lang="fr-FR"/>
              <a:t>Cliquez pour modifier les styles du texte du masque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82047558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10270" y="1600126"/>
            <a:ext cx="5413540" cy="4525878"/>
          </a:xfrm>
          <a:prstGeom prst="rect">
            <a:avLst/>
          </a:prstGeom>
        </p:spPr>
        <p:txBody>
          <a:bodyPr/>
          <a:lstStyle>
            <a:lvl1pPr>
              <a:defRPr sz="1968">
                <a:latin typeface="Arial Rounded MT Bold" pitchFamily="34" charset="0"/>
              </a:defRPr>
            </a:lvl1pPr>
            <a:lvl2pPr marL="743159" indent="-285659">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6166703" y="1600126"/>
            <a:ext cx="5415028" cy="4525878"/>
          </a:xfrm>
          <a:prstGeom prst="rect">
            <a:avLst/>
          </a:prstGeom>
        </p:spPr>
        <p:txBody>
          <a:bodyPr/>
          <a:lstStyle>
            <a:lvl1pPr>
              <a:defRPr sz="1968">
                <a:latin typeface="Arial Rounded MT Bold" pitchFamily="34" charset="0"/>
              </a:defRPr>
            </a:lvl1pPr>
            <a:lvl2pPr marL="778866" indent="-321366">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1322467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10270" y="1535406"/>
            <a:ext cx="5386748"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Cliquez pour modifier les styles du texte du masque</a:t>
            </a:r>
          </a:p>
        </p:txBody>
      </p:sp>
      <p:sp>
        <p:nvSpPr>
          <p:cNvPr id="4" name="Espace réservé du contenu 3"/>
          <p:cNvSpPr>
            <a:spLocks noGrp="1"/>
          </p:cNvSpPr>
          <p:nvPr>
            <p:ph sz="half" idx="2"/>
          </p:nvPr>
        </p:nvSpPr>
        <p:spPr>
          <a:xfrm>
            <a:off x="610270" y="2174788"/>
            <a:ext cx="5386748"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494" y="1535406"/>
            <a:ext cx="5388236"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Cliquez pour modifier les styles du texte du masque</a:t>
            </a:r>
          </a:p>
        </p:txBody>
      </p:sp>
      <p:sp>
        <p:nvSpPr>
          <p:cNvPr id="6" name="Espace réservé du contenu 5"/>
          <p:cNvSpPr>
            <a:spLocks noGrp="1"/>
          </p:cNvSpPr>
          <p:nvPr>
            <p:ph sz="quarter" idx="4"/>
          </p:nvPr>
        </p:nvSpPr>
        <p:spPr>
          <a:xfrm>
            <a:off x="6193494" y="2174788"/>
            <a:ext cx="5388236"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52345345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363368743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21671146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70" y="273383"/>
            <a:ext cx="4009919" cy="1161597"/>
          </a:xfrm>
          <a:prstGeom prst="rect">
            <a:avLst/>
          </a:prstGeom>
        </p:spPr>
        <p:txBody>
          <a:bodyPr anchor="b"/>
          <a:lstStyle>
            <a:lvl1pPr algn="l">
              <a:defRPr sz="1406" b="1"/>
            </a:lvl1pPr>
          </a:lstStyle>
          <a:p>
            <a:r>
              <a:rPr lang="fr-FR"/>
              <a:t>Modifiez le style du titre</a:t>
            </a:r>
          </a:p>
        </p:txBody>
      </p:sp>
      <p:sp>
        <p:nvSpPr>
          <p:cNvPr id="3" name="Espace réservé du contenu 2"/>
          <p:cNvSpPr>
            <a:spLocks noGrp="1"/>
          </p:cNvSpPr>
          <p:nvPr>
            <p:ph idx="1"/>
          </p:nvPr>
        </p:nvSpPr>
        <p:spPr>
          <a:xfrm>
            <a:off x="4766059" y="273383"/>
            <a:ext cx="6815672" cy="5852621"/>
          </a:xfrm>
          <a:prstGeom prst="rect">
            <a:avLst/>
          </a:prstGeom>
        </p:spPr>
        <p:txBody>
          <a:bodyPr/>
          <a:lstStyle>
            <a:lvl1pPr>
              <a:defRPr sz="2249"/>
            </a:lvl1pPr>
            <a:lvl2pPr>
              <a:defRPr sz="1968"/>
            </a:lvl2pPr>
            <a:lvl3pPr>
              <a:defRPr sz="1687"/>
            </a:lvl3pPr>
            <a:lvl4pPr>
              <a:defRPr sz="1406"/>
            </a:lvl4pPr>
            <a:lvl5pPr>
              <a:defRPr sz="1406"/>
            </a:lvl5pPr>
            <a:lvl6pPr>
              <a:defRPr sz="1406"/>
            </a:lvl6pPr>
            <a:lvl7pPr>
              <a:defRPr sz="1406"/>
            </a:lvl7pPr>
            <a:lvl8pPr>
              <a:defRPr sz="1406"/>
            </a:lvl8pPr>
            <a:lvl9pPr>
              <a:defRPr sz="140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10270" y="1434980"/>
            <a:ext cx="4009919" cy="4691024"/>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Cliquez pour modifier les styles du texte du masque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357363032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8983" y="4800377"/>
            <a:ext cx="7315795" cy="566851"/>
          </a:xfrm>
          <a:prstGeom prst="rect">
            <a:avLst/>
          </a:prstGeom>
        </p:spPr>
        <p:txBody>
          <a:bodyPr anchor="b"/>
          <a:lstStyle>
            <a:lvl1pPr algn="l">
              <a:defRPr sz="1406" b="1"/>
            </a:lvl1pPr>
          </a:lstStyle>
          <a:p>
            <a:r>
              <a:rPr lang="fr-FR"/>
              <a:t>Modifiez le style du titre</a:t>
            </a:r>
          </a:p>
        </p:txBody>
      </p:sp>
      <p:sp>
        <p:nvSpPr>
          <p:cNvPr id="3" name="Espace réservé pour une image  2"/>
          <p:cNvSpPr>
            <a:spLocks noGrp="1"/>
          </p:cNvSpPr>
          <p:nvPr>
            <p:ph type="pic" idx="1"/>
          </p:nvPr>
        </p:nvSpPr>
        <p:spPr>
          <a:xfrm>
            <a:off x="2388983" y="612601"/>
            <a:ext cx="7315795" cy="4115246"/>
          </a:xfrm>
          <a:prstGeom prst="rect">
            <a:avLst/>
          </a:prstGeom>
        </p:spPr>
        <p:txBody>
          <a:bodyPr/>
          <a:lstStyle>
            <a:lvl1pPr marL="0" indent="0">
              <a:buNone/>
              <a:defRPr sz="2249"/>
            </a:lvl1pPr>
            <a:lvl2pPr marL="321366" indent="0">
              <a:buNone/>
              <a:defRPr sz="1968"/>
            </a:lvl2pPr>
            <a:lvl3pPr marL="642732" indent="0">
              <a:buNone/>
              <a:defRPr sz="1687"/>
            </a:lvl3pPr>
            <a:lvl4pPr marL="964098" indent="0">
              <a:buNone/>
              <a:defRPr sz="1406"/>
            </a:lvl4pPr>
            <a:lvl5pPr marL="1285464" indent="0">
              <a:buNone/>
              <a:defRPr sz="1406"/>
            </a:lvl5pPr>
            <a:lvl6pPr marL="1606829" indent="0">
              <a:buNone/>
              <a:defRPr sz="1406"/>
            </a:lvl6pPr>
            <a:lvl7pPr marL="1928195" indent="0">
              <a:buNone/>
              <a:defRPr sz="1406"/>
            </a:lvl7pPr>
            <a:lvl8pPr marL="2249561" indent="0">
              <a:buNone/>
              <a:defRPr sz="1406"/>
            </a:lvl8pPr>
            <a:lvl9pPr marL="2570927" indent="0">
              <a:buNone/>
              <a:defRPr sz="1406"/>
            </a:lvl9pPr>
          </a:lstStyle>
          <a:p>
            <a:r>
              <a:rPr lang="fr-FR"/>
              <a:t>Cliquez sur l'icône pour ajouter une image</a:t>
            </a:r>
          </a:p>
        </p:txBody>
      </p:sp>
      <p:sp>
        <p:nvSpPr>
          <p:cNvPr id="4" name="Espace réservé du texte 3"/>
          <p:cNvSpPr>
            <a:spLocks noGrp="1"/>
          </p:cNvSpPr>
          <p:nvPr>
            <p:ph type="body" sz="half" idx="2"/>
          </p:nvPr>
        </p:nvSpPr>
        <p:spPr>
          <a:xfrm>
            <a:off x="2388983" y="5367227"/>
            <a:ext cx="7315795" cy="804527"/>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Cliquez pour modifier les styles du texte du masque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14341020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548">
              <a:srgbClr val="D1EAEC"/>
            </a:gs>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42" name="Picture 18" descr="fd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233" y="0"/>
            <a:ext cx="12556440" cy="685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7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p:txStyles>
    <p:titleStyle>
      <a:lvl1pPr algn="ctr" defTabSz="913885" rtl="0" eaLnBrk="1" fontAlgn="base" hangingPunct="1">
        <a:spcBef>
          <a:spcPct val="0"/>
        </a:spcBef>
        <a:spcAft>
          <a:spcPct val="0"/>
        </a:spcAft>
        <a:defRPr sz="2530">
          <a:solidFill>
            <a:schemeClr val="tx2"/>
          </a:solidFill>
          <a:latin typeface="+mj-lt"/>
          <a:ea typeface="+mj-ea"/>
          <a:cs typeface="+mj-cs"/>
        </a:defRPr>
      </a:lvl1pPr>
      <a:lvl2pPr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2pPr>
      <a:lvl3pPr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3pPr>
      <a:lvl4pPr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4pPr>
      <a:lvl5pPr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9pPr>
    </p:titleStyle>
    <p:bodyStyle>
      <a:lvl1pPr marL="342567" indent="-342567" algn="l" defTabSz="913885" rtl="0" eaLnBrk="1" fontAlgn="base" hangingPunct="1">
        <a:spcBef>
          <a:spcPct val="20000"/>
        </a:spcBef>
        <a:spcAft>
          <a:spcPct val="0"/>
        </a:spcAft>
        <a:defRPr sz="3233">
          <a:solidFill>
            <a:schemeClr val="tx1"/>
          </a:solidFill>
          <a:latin typeface="+mn-lt"/>
          <a:ea typeface="+mn-ea"/>
          <a:cs typeface="+mn-cs"/>
        </a:defRPr>
      </a:lvl1pPr>
      <a:lvl2pPr marL="743159" indent="-285659" algn="l" defTabSz="913885" rtl="0" eaLnBrk="1" fontAlgn="base" hangingPunct="1">
        <a:spcBef>
          <a:spcPct val="20000"/>
        </a:spcBef>
        <a:spcAft>
          <a:spcPct val="0"/>
        </a:spcAft>
        <a:buChar char="–"/>
        <a:defRPr sz="2812">
          <a:solidFill>
            <a:schemeClr val="tx1"/>
          </a:solidFill>
          <a:latin typeface="+mn-lt"/>
          <a:ea typeface="+mn-ea"/>
        </a:defRPr>
      </a:lvl2pPr>
      <a:lvl3pPr marL="1142634" indent="-228750" algn="l" defTabSz="913885" rtl="0" eaLnBrk="1" fontAlgn="base" hangingPunct="1">
        <a:spcBef>
          <a:spcPct val="20000"/>
        </a:spcBef>
        <a:spcAft>
          <a:spcPct val="0"/>
        </a:spcAft>
        <a:buChar char="•"/>
        <a:defRPr sz="2390">
          <a:solidFill>
            <a:schemeClr val="tx1"/>
          </a:solidFill>
          <a:latin typeface="+mn-lt"/>
          <a:ea typeface="+mn-ea"/>
        </a:defRPr>
      </a:lvl3pPr>
      <a:lvl4pPr marL="1600134" indent="-228750" algn="l" defTabSz="913885" rtl="0" eaLnBrk="1" fontAlgn="base" hangingPunct="1">
        <a:spcBef>
          <a:spcPct val="20000"/>
        </a:spcBef>
        <a:spcAft>
          <a:spcPct val="0"/>
        </a:spcAft>
        <a:buChar char="–"/>
        <a:defRPr sz="1968">
          <a:solidFill>
            <a:schemeClr val="tx1"/>
          </a:solidFill>
          <a:latin typeface="+mn-lt"/>
          <a:ea typeface="+mn-ea"/>
        </a:defRPr>
      </a:lvl4pPr>
      <a:lvl5pPr marL="2056519" indent="-228750" algn="l" defTabSz="913885" rtl="0" eaLnBrk="1" fontAlgn="base" hangingPunct="1">
        <a:spcBef>
          <a:spcPct val="20000"/>
        </a:spcBef>
        <a:spcAft>
          <a:spcPct val="0"/>
        </a:spcAft>
        <a:buChar char="»"/>
        <a:defRPr sz="1968">
          <a:solidFill>
            <a:schemeClr val="tx1"/>
          </a:solidFill>
          <a:latin typeface="+mn-lt"/>
          <a:ea typeface="+mn-ea"/>
        </a:defRPr>
      </a:lvl5pPr>
      <a:lvl6pPr marL="2377885" indent="-228750" algn="l" defTabSz="913885" rtl="0" eaLnBrk="1" fontAlgn="base" hangingPunct="1">
        <a:spcBef>
          <a:spcPct val="20000"/>
        </a:spcBef>
        <a:spcAft>
          <a:spcPct val="0"/>
        </a:spcAft>
        <a:buChar char="»"/>
        <a:defRPr sz="1968">
          <a:solidFill>
            <a:schemeClr val="tx1"/>
          </a:solidFill>
          <a:latin typeface="+mn-lt"/>
          <a:ea typeface="+mn-ea"/>
        </a:defRPr>
      </a:lvl6pPr>
      <a:lvl7pPr marL="2699251" indent="-228750" algn="l" defTabSz="913885" rtl="0" eaLnBrk="1" fontAlgn="base" hangingPunct="1">
        <a:spcBef>
          <a:spcPct val="20000"/>
        </a:spcBef>
        <a:spcAft>
          <a:spcPct val="0"/>
        </a:spcAft>
        <a:buChar char="»"/>
        <a:defRPr sz="1968">
          <a:solidFill>
            <a:schemeClr val="tx1"/>
          </a:solidFill>
          <a:latin typeface="+mn-lt"/>
          <a:ea typeface="+mn-ea"/>
        </a:defRPr>
      </a:lvl7pPr>
      <a:lvl8pPr marL="3020616" indent="-228750" algn="l" defTabSz="913885" rtl="0" eaLnBrk="1" fontAlgn="base" hangingPunct="1">
        <a:spcBef>
          <a:spcPct val="20000"/>
        </a:spcBef>
        <a:spcAft>
          <a:spcPct val="0"/>
        </a:spcAft>
        <a:buChar char="»"/>
        <a:defRPr sz="1968">
          <a:solidFill>
            <a:schemeClr val="tx1"/>
          </a:solidFill>
          <a:latin typeface="+mn-lt"/>
          <a:ea typeface="+mn-ea"/>
        </a:defRPr>
      </a:lvl8pPr>
      <a:lvl9pPr marL="3341982" indent="-228750" algn="l" defTabSz="913885" rtl="0" eaLnBrk="1" fontAlgn="base" hangingPunct="1">
        <a:spcBef>
          <a:spcPct val="20000"/>
        </a:spcBef>
        <a:spcAft>
          <a:spcPct val="0"/>
        </a:spcAft>
        <a:buChar char="»"/>
        <a:defRPr sz="1968">
          <a:solidFill>
            <a:schemeClr val="tx1"/>
          </a:solidFill>
          <a:latin typeface="+mn-lt"/>
          <a:ea typeface="+mn-ea"/>
        </a:defRPr>
      </a:lvl9pPr>
    </p:bodyStyle>
    <p:otherStyle>
      <a:defPPr>
        <a:defRPr lang="fr-FR"/>
      </a:defPPr>
      <a:lvl1pPr marL="0" algn="l" defTabSz="642732" rtl="0" eaLnBrk="1" latinLnBrk="0" hangingPunct="1">
        <a:defRPr sz="1265" kern="1200">
          <a:solidFill>
            <a:schemeClr val="tx1"/>
          </a:solidFill>
          <a:latin typeface="+mn-lt"/>
          <a:ea typeface="+mn-ea"/>
          <a:cs typeface="+mn-cs"/>
        </a:defRPr>
      </a:lvl1pPr>
      <a:lvl2pPr marL="321366" algn="l" defTabSz="642732" rtl="0" eaLnBrk="1" latinLnBrk="0" hangingPunct="1">
        <a:defRPr sz="1265" kern="1200">
          <a:solidFill>
            <a:schemeClr val="tx1"/>
          </a:solidFill>
          <a:latin typeface="+mn-lt"/>
          <a:ea typeface="+mn-ea"/>
          <a:cs typeface="+mn-cs"/>
        </a:defRPr>
      </a:lvl2pPr>
      <a:lvl3pPr marL="642732" algn="l" defTabSz="642732" rtl="0" eaLnBrk="1" latinLnBrk="0" hangingPunct="1">
        <a:defRPr sz="1265" kern="1200">
          <a:solidFill>
            <a:schemeClr val="tx1"/>
          </a:solidFill>
          <a:latin typeface="+mn-lt"/>
          <a:ea typeface="+mn-ea"/>
          <a:cs typeface="+mn-cs"/>
        </a:defRPr>
      </a:lvl3pPr>
      <a:lvl4pPr marL="964098" algn="l" defTabSz="642732" rtl="0" eaLnBrk="1" latinLnBrk="0" hangingPunct="1">
        <a:defRPr sz="1265" kern="1200">
          <a:solidFill>
            <a:schemeClr val="tx1"/>
          </a:solidFill>
          <a:latin typeface="+mn-lt"/>
          <a:ea typeface="+mn-ea"/>
          <a:cs typeface="+mn-cs"/>
        </a:defRPr>
      </a:lvl4pPr>
      <a:lvl5pPr marL="1285464" algn="l" defTabSz="642732" rtl="0" eaLnBrk="1" latinLnBrk="0" hangingPunct="1">
        <a:defRPr sz="1265" kern="1200">
          <a:solidFill>
            <a:schemeClr val="tx1"/>
          </a:solidFill>
          <a:latin typeface="+mn-lt"/>
          <a:ea typeface="+mn-ea"/>
          <a:cs typeface="+mn-cs"/>
        </a:defRPr>
      </a:lvl5pPr>
      <a:lvl6pPr marL="1606829" algn="l" defTabSz="642732" rtl="0" eaLnBrk="1" latinLnBrk="0" hangingPunct="1">
        <a:defRPr sz="1265" kern="1200">
          <a:solidFill>
            <a:schemeClr val="tx1"/>
          </a:solidFill>
          <a:latin typeface="+mn-lt"/>
          <a:ea typeface="+mn-ea"/>
          <a:cs typeface="+mn-cs"/>
        </a:defRPr>
      </a:lvl6pPr>
      <a:lvl7pPr marL="1928195" algn="l" defTabSz="642732" rtl="0" eaLnBrk="1" latinLnBrk="0" hangingPunct="1">
        <a:defRPr sz="1265" kern="1200">
          <a:solidFill>
            <a:schemeClr val="tx1"/>
          </a:solidFill>
          <a:latin typeface="+mn-lt"/>
          <a:ea typeface="+mn-ea"/>
          <a:cs typeface="+mn-cs"/>
        </a:defRPr>
      </a:lvl7pPr>
      <a:lvl8pPr marL="2249561" algn="l" defTabSz="642732" rtl="0" eaLnBrk="1" latinLnBrk="0" hangingPunct="1">
        <a:defRPr sz="1265" kern="1200">
          <a:solidFill>
            <a:schemeClr val="tx1"/>
          </a:solidFill>
          <a:latin typeface="+mn-lt"/>
          <a:ea typeface="+mn-ea"/>
          <a:cs typeface="+mn-cs"/>
        </a:defRPr>
      </a:lvl8pPr>
      <a:lvl9pPr marL="2570927" algn="l" defTabSz="642732" rtl="0" eaLnBrk="1" latinLnBrk="0" hangingPunct="1">
        <a:defRPr sz="1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16.png"/><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0716&amp;idArticle=LEGIARTI000006412117&amp;dateTexte=&amp;categorieLien=cid" TargetMode="External"/><Relationship Id="rId7" Type="http://schemas.openxmlformats.org/officeDocument/2006/relationships/image" Target="../media/image5.jpeg"/><Relationship Id="rId2" Type="http://schemas.openxmlformats.org/officeDocument/2006/relationships/hyperlink" Target="https://www.legifrance.gouv.fr/affichCodeArticle.do?cidTexte=LEGITEXT000006070716&amp;idArticle=LEGIARTI000006411860&amp;dateTexte=&amp;categorieLien=cid" TargetMode="External"/><Relationship Id="rId1" Type="http://schemas.openxmlformats.org/officeDocument/2006/relationships/slideLayout" Target="../slideLayouts/slideLayout2.xml"/><Relationship Id="rId6" Type="http://schemas.openxmlformats.org/officeDocument/2006/relationships/hyperlink" Target="https://www.legifrance.gouv.fr/affichCodeArticle.do?cidTexte=LEGITEXT000006070716&amp;idArticle=LEGIARTI000025210897&amp;dateTexte=&amp;categorieLien=cid" TargetMode="External"/><Relationship Id="rId5" Type="http://schemas.openxmlformats.org/officeDocument/2006/relationships/hyperlink" Target="https://www.legifrance.gouv.fr/affichCodeArticle.do?cidTexte=LEGITEXT000006070721&amp;idArticle=LEGIARTI000006427148&amp;dateTexte=&amp;categorieLien=cid" TargetMode="External"/><Relationship Id="rId4" Type="http://schemas.openxmlformats.org/officeDocument/2006/relationships/hyperlink" Target="https://www.legifrance.gouv.fr/affichCodeArticle.do?cidTexte=LEGITEXT000006070716&amp;idArticle=LEGIARTI000006412243&amp;dateTexte=&amp;categorieLien=ci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legifrance.gouv.fr/codes/article_lc/LEGIARTI000006436385/1804-03-2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96&amp;idArticle=LEGIARTI000039347602&amp;dateTexte=&amp;categorieLien=i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s://www.legifrance.gouv.fr/affichCodeArticle.do?cidTexte=LEGITEXT000006074096&amp;idArticle=LEGIARTI000006825823&amp;dateTexte=&amp;categorieLien=ci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3758" y="2673650"/>
            <a:ext cx="9937103" cy="2347717"/>
          </a:xfrm>
          <a:solidFill>
            <a:srgbClr val="ECF5FA"/>
          </a:solidFill>
        </p:spPr>
        <p:txBody>
          <a:bodyPr>
            <a:noAutofit/>
          </a:bodyPr>
          <a:lstStyle/>
          <a:p>
            <a:r>
              <a:rPr lang="fr-CA" sz="6600" b="1" dirty="0"/>
              <a:t>Le suivi des impayés </a:t>
            </a:r>
            <a:endParaRPr lang="fr-FR" sz="6600" b="1" dirty="0"/>
          </a:p>
        </p:txBody>
      </p:sp>
      <p:sp>
        <p:nvSpPr>
          <p:cNvPr id="10" name="Espace réservé du numéro de diapositive 9"/>
          <p:cNvSpPr>
            <a:spLocks noGrp="1"/>
          </p:cNvSpPr>
          <p:nvPr>
            <p:ph type="sldNum" sz="quarter" idx="4294967295"/>
          </p:nvPr>
        </p:nvSpPr>
        <p:spPr>
          <a:xfrm>
            <a:off x="11564471" y="6356349"/>
            <a:ext cx="2743200" cy="365125"/>
          </a:xfrm>
          <a:prstGeom prst="rect">
            <a:avLst/>
          </a:prstGeom>
        </p:spPr>
        <p:txBody>
          <a:bodyPr/>
          <a:lstStyle/>
          <a:p>
            <a:fld id="{407ACB08-5963-44D4-82C1-81A8622C8CA0}" type="slidenum">
              <a:rPr lang="fr-FR" smtClean="0">
                <a:solidFill>
                  <a:schemeClr val="tx1"/>
                </a:solidFill>
              </a:rPr>
              <a:t>1</a:t>
            </a:fld>
            <a:endParaRPr lang="fr-FR" dirty="0">
              <a:solidFill>
                <a:schemeClr val="tx1"/>
              </a:solidFill>
            </a:endParaRPr>
          </a:p>
        </p:txBody>
      </p:sp>
      <p:sp>
        <p:nvSpPr>
          <p:cNvPr id="11" name="Espace réservé de la date 10"/>
          <p:cNvSpPr>
            <a:spLocks noGrp="1"/>
          </p:cNvSpPr>
          <p:nvPr>
            <p:ph type="dt" sz="half" idx="4294967295"/>
          </p:nvPr>
        </p:nvSpPr>
        <p:spPr>
          <a:xfrm>
            <a:off x="0" y="6356350"/>
            <a:ext cx="2743200" cy="365125"/>
          </a:xfrm>
          <a:prstGeom prst="rect">
            <a:avLst/>
          </a:prstGeom>
        </p:spPr>
        <p:txBody>
          <a:bodyPr/>
          <a:lstStyle/>
          <a:p>
            <a:fld id="{A4D5CBD7-FD4A-4D95-80F0-A9C80BEE7FA9}" type="datetime1">
              <a:rPr lang="fr-FR" smtClean="0"/>
              <a:t>08/04/2025</a:t>
            </a:fld>
            <a:endParaRPr lang="fr-FR" dirty="0"/>
          </a:p>
        </p:txBody>
      </p:sp>
      <p:sp>
        <p:nvSpPr>
          <p:cNvPr id="3" name="Organigramme : Décision 2"/>
          <p:cNvSpPr/>
          <p:nvPr/>
        </p:nvSpPr>
        <p:spPr>
          <a:xfrm>
            <a:off x="680912" y="2844036"/>
            <a:ext cx="1300766" cy="425002"/>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 name="Rectangle 3"/>
          <p:cNvSpPr/>
          <p:nvPr/>
        </p:nvSpPr>
        <p:spPr>
          <a:xfrm>
            <a:off x="3141780" y="5676154"/>
            <a:ext cx="6096000" cy="954107"/>
          </a:xfrm>
          <a:prstGeom prst="rect">
            <a:avLst/>
          </a:prstGeom>
        </p:spPr>
        <p:txBody>
          <a:bodyPr>
            <a:spAutoFit/>
          </a:bodyPr>
          <a:lstStyle/>
          <a:p>
            <a:pPr lvl="0" algn="ctr"/>
            <a:r>
              <a:rPr lang="fr-FR" altLang="fr-FR" sz="2800" b="1" dirty="0">
                <a:solidFill>
                  <a:srgbClr val="002060"/>
                </a:solidFill>
                <a:ea typeface="Verdana" panose="020B0604030504040204" pitchFamily="34" charset="0"/>
                <a:cs typeface="Verdana" panose="020B0604030504040204" pitchFamily="34" charset="0"/>
              </a:rPr>
              <a:t>Assitan NIAKATE</a:t>
            </a:r>
            <a:r>
              <a:rPr lang="fr-FR" altLang="fr-FR" sz="2800" dirty="0">
                <a:solidFill>
                  <a:srgbClr val="002060"/>
                </a:solidFill>
                <a:ea typeface="Verdana" panose="020B0604030504040204" pitchFamily="34" charset="0"/>
                <a:cs typeface="Verdana" panose="020B0604030504040204" pitchFamily="34" charset="0"/>
              </a:rPr>
              <a:t/>
            </a:r>
            <a:br>
              <a:rPr lang="fr-FR" altLang="fr-FR" sz="2800" dirty="0">
                <a:solidFill>
                  <a:srgbClr val="002060"/>
                </a:solidFill>
                <a:ea typeface="Verdana" panose="020B0604030504040204" pitchFamily="34" charset="0"/>
                <a:cs typeface="Verdana" panose="020B0604030504040204" pitchFamily="34" charset="0"/>
              </a:rPr>
            </a:br>
            <a:endParaRPr lang="fr-FR" sz="2800" dirty="0">
              <a:solidFill>
                <a:srgbClr val="002060"/>
              </a:solidFill>
            </a:endParaRPr>
          </a:p>
        </p:txBody>
      </p:sp>
      <p:pic>
        <p:nvPicPr>
          <p:cNvPr id="5" name="Image 4"/>
          <p:cNvPicPr>
            <a:picLocks noChangeAspect="1"/>
          </p:cNvPicPr>
          <p:nvPr/>
        </p:nvPicPr>
        <p:blipFill>
          <a:blip r:embed="rId3"/>
          <a:stretch>
            <a:fillRect/>
          </a:stretch>
        </p:blipFill>
        <p:spPr>
          <a:xfrm>
            <a:off x="1179344" y="4148799"/>
            <a:ext cx="676715" cy="1231499"/>
          </a:xfrm>
          <a:prstGeom prst="rect">
            <a:avLst/>
          </a:prstGeom>
        </p:spPr>
      </p:pic>
      <p:pic>
        <p:nvPicPr>
          <p:cNvPr id="9" name="Image 8"/>
          <p:cNvPicPr>
            <a:picLocks noChangeAspect="1"/>
          </p:cNvPicPr>
          <p:nvPr/>
        </p:nvPicPr>
        <p:blipFill>
          <a:blip r:embed="rId4"/>
          <a:stretch>
            <a:fillRect/>
          </a:stretch>
        </p:blipFill>
        <p:spPr>
          <a:xfrm>
            <a:off x="4812105" y="413843"/>
            <a:ext cx="1554245" cy="1520212"/>
          </a:xfrm>
          <a:prstGeom prst="rect">
            <a:avLst/>
          </a:prstGeom>
        </p:spPr>
      </p:pic>
    </p:spTree>
    <p:extLst>
      <p:ext uri="{BB962C8B-B14F-4D97-AF65-F5344CB8AC3E}">
        <p14:creationId xmlns:p14="http://schemas.microsoft.com/office/powerpoint/2010/main" val="38739281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Espace réservé du contenu 6"/>
          <p:cNvSpPr>
            <a:spLocks noGrp="1"/>
          </p:cNvSpPr>
          <p:nvPr>
            <p:ph idx="1"/>
          </p:nvPr>
        </p:nvSpPr>
        <p:spPr>
          <a:xfrm>
            <a:off x="94003" y="1478044"/>
            <a:ext cx="11844471" cy="2948678"/>
          </a:xfrm>
          <a:solidFill>
            <a:srgbClr val="ECF5FA"/>
          </a:solidFill>
        </p:spPr>
        <p:txBody>
          <a:bodyPr>
            <a:noAutofit/>
          </a:bodyPr>
          <a:lstStyle/>
          <a:p>
            <a:pPr marL="0" indent="0" algn="just"/>
            <a:r>
              <a:rPr lang="fr-CA" altLang="fr-FR" sz="2400" b="1" dirty="0" smtClean="0">
                <a:latin typeface="+mj-lt"/>
                <a:ea typeface="ＭＳ Ｐゴシック" panose="020B0600070205080204" pitchFamily="34" charset="-128"/>
                <a:cs typeface="Arial" panose="020B0604020202020204" pitchFamily="34" charset="0"/>
              </a:rPr>
              <a:t>Réaliser une analyse du dossier impayés sur la base des documents récoltés</a:t>
            </a:r>
          </a:p>
          <a:p>
            <a:pPr marL="0" indent="0" algn="just"/>
            <a:endParaRPr lang="fr-FR" altLang="fr-FR" sz="900" dirty="0" smtClean="0">
              <a:latin typeface="+mn-lt"/>
              <a:ea typeface="ＭＳ Ｐゴシック" panose="020B0600070205080204" pitchFamily="34" charset="-128"/>
              <a:cs typeface="Arial" panose="020B0604020202020204" pitchFamily="34" charset="0"/>
            </a:endParaRPr>
          </a:p>
          <a:p>
            <a:pPr algn="just">
              <a:buFont typeface="Wingdings" panose="05000000000000000000" pitchFamily="2" charset="2"/>
              <a:buChar char="è"/>
            </a:pPr>
            <a:endParaRPr lang="fr-FR" altLang="fr-FR" sz="800" dirty="0">
              <a:latin typeface="+mn-lt"/>
              <a:ea typeface="ＭＳ Ｐゴシック" panose="020B0600070205080204" pitchFamily="34" charset="-128"/>
              <a:cs typeface="Arial" panose="020B0604020202020204" pitchFamily="34" charset="0"/>
            </a:endParaRPr>
          </a:p>
          <a:p>
            <a:pPr marL="342900" indent="-342900" algn="just">
              <a:buFont typeface="Wingdings" panose="05000000000000000000" pitchFamily="2" charset="2"/>
              <a:buChar char="è"/>
            </a:pPr>
            <a:r>
              <a:rPr lang="fr-CA" altLang="fr-FR" sz="2000" dirty="0">
                <a:latin typeface="+mn-lt"/>
                <a:ea typeface="ＭＳ Ｐゴシック" panose="020B0600070205080204" pitchFamily="34" charset="-128"/>
                <a:cs typeface="Arial" panose="020B0604020202020204" pitchFamily="34" charset="0"/>
              </a:rPr>
              <a:t>Faire le point sur divers frais et honoraires imputés sur le compte du copropriétaire : pour éviter des rejets par le juge.</a:t>
            </a:r>
          </a:p>
          <a:p>
            <a:pPr marL="171450" indent="-171450" algn="just">
              <a:buFont typeface="Wingdings" panose="05000000000000000000" pitchFamily="2" charset="2"/>
              <a:buChar char="è"/>
            </a:pPr>
            <a:endParaRPr lang="fr-FR" altLang="fr-FR" sz="700" dirty="0">
              <a:latin typeface="+mn-lt"/>
              <a:ea typeface="ＭＳ Ｐゴシック" panose="020B0600070205080204" pitchFamily="34" charset="-128"/>
              <a:cs typeface="Arial" panose="020B0604020202020204" pitchFamily="34" charset="0"/>
            </a:endParaRPr>
          </a:p>
          <a:p>
            <a:pPr marL="342900" indent="-342900" algn="just">
              <a:buFont typeface="Wingdings" panose="05000000000000000000" pitchFamily="2" charset="2"/>
              <a:buChar char="è"/>
            </a:pPr>
            <a:r>
              <a:rPr lang="fr-FR" altLang="fr-FR" sz="2000" dirty="0" smtClean="0">
                <a:latin typeface="+mn-lt"/>
                <a:ea typeface="ＭＳ Ｐゴシック" panose="020B0600070205080204" pitchFamily="34" charset="-128"/>
                <a:cs typeface="Arial" panose="020B0604020202020204" pitchFamily="34" charset="0"/>
              </a:rPr>
              <a:t>Évaluer </a:t>
            </a:r>
            <a:r>
              <a:rPr lang="fr-FR" altLang="fr-FR" sz="2000" dirty="0">
                <a:latin typeface="+mn-lt"/>
                <a:ea typeface="ＭＳ Ｐゴシック" panose="020B0600070205080204" pitchFamily="34" charset="-128"/>
                <a:cs typeface="Arial" panose="020B0604020202020204" pitchFamily="34" charset="0"/>
              </a:rPr>
              <a:t>la procédure à mener et le coût financier pour la copropriété.</a:t>
            </a:r>
          </a:p>
        </p:txBody>
      </p:sp>
      <p:sp>
        <p:nvSpPr>
          <p:cNvPr id="25602" name="Espace réservé du numéro de diapositive 4"/>
          <p:cNvSpPr>
            <a:spLocks noGrp="1"/>
          </p:cNvSpPr>
          <p:nvPr>
            <p:ph type="sldNum" sz="quarter" idx="4294967295"/>
          </p:nvPr>
        </p:nvSpPr>
        <p:spPr bwMode="auto">
          <a:xfrm>
            <a:off x="10059988" y="6356350"/>
            <a:ext cx="21320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99">
                <a:solidFill>
                  <a:schemeClr val="tx1"/>
                </a:solidFill>
                <a:latin typeface="Verdana" panose="020B0604030504040204" pitchFamily="34" charset="0"/>
                <a:ea typeface="ＭＳ Ｐゴシック" panose="020B0600070205080204" pitchFamily="34" charset="-128"/>
              </a:defRPr>
            </a:lvl1pPr>
            <a:lvl2pPr marL="35992979" indent="-35992979">
              <a:defRPr sz="2399">
                <a:solidFill>
                  <a:schemeClr val="tx1"/>
                </a:solidFill>
                <a:latin typeface="Verdana" panose="020B0604030504040204" pitchFamily="34" charset="0"/>
                <a:ea typeface="ＭＳ Ｐゴシック" panose="020B0600070205080204" pitchFamily="34" charset="-128"/>
              </a:defRPr>
            </a:lvl2pPr>
            <a:lvl3pPr>
              <a:defRPr sz="2399">
                <a:solidFill>
                  <a:schemeClr val="tx1"/>
                </a:solidFill>
                <a:latin typeface="Verdana" panose="020B0604030504040204" pitchFamily="34" charset="0"/>
                <a:ea typeface="ＭＳ Ｐゴシック" panose="020B0600070205080204" pitchFamily="34" charset="-128"/>
              </a:defRPr>
            </a:lvl3pPr>
            <a:lvl4pPr>
              <a:defRPr sz="2399">
                <a:solidFill>
                  <a:schemeClr val="tx1"/>
                </a:solidFill>
                <a:latin typeface="Verdana" panose="020B0604030504040204" pitchFamily="34" charset="0"/>
                <a:ea typeface="ＭＳ Ｐゴシック" panose="020B0600070205080204" pitchFamily="34" charset="-128"/>
              </a:defRPr>
            </a:lvl4pPr>
            <a:lvl5pPr>
              <a:defRPr sz="2399">
                <a:solidFill>
                  <a:schemeClr val="tx1"/>
                </a:solidFill>
                <a:latin typeface="Verdana" panose="020B0604030504040204" pitchFamily="34" charset="0"/>
                <a:ea typeface="ＭＳ Ｐゴシック" panose="020B0600070205080204" pitchFamily="34" charset="-128"/>
              </a:defRPr>
            </a:lvl5pPr>
            <a:lvl6pPr marL="456982"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6pPr>
            <a:lvl7pPr marL="913965"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7pPr>
            <a:lvl8pPr marL="1370947"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8pPr>
            <a:lvl9pPr marL="1827929"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9pPr>
          </a:lstStyle>
          <a:p>
            <a:pPr eaLnBrk="0" hangingPunct="0"/>
            <a:fld id="{BEA3BF36-B2BC-4434-80AB-AD3F351E5A1A}" type="slidenum">
              <a:rPr lang="fr-FR" altLang="fr-FR" sz="1199"/>
              <a:pPr eaLnBrk="0" hangingPunct="0"/>
              <a:t>10</a:t>
            </a:fld>
            <a:endParaRPr lang="fr-FR" altLang="fr-FR" sz="1199" dirty="0"/>
          </a:p>
        </p:txBody>
      </p:sp>
      <p:pic>
        <p:nvPicPr>
          <p:cNvPr id="25606"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963" y="6719754"/>
            <a:ext cx="1381861" cy="94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f8df1bef-6142-4e4a-b0fa-a0c9dc9f2f98@mxp5">
            <a:extLst>
              <a:ext uri="{FF2B5EF4-FFF2-40B4-BE49-F238E27FC236}">
                <a16:creationId xmlns="" xmlns:a16="http://schemas.microsoft.com/office/drawing/2014/main" id="{A4FEF775-5D01-62F4-DA8F-D49F45A36A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670560" y="248665"/>
            <a:ext cx="9611124" cy="592774"/>
          </a:xfrm>
        </p:spPr>
        <p:txBody>
          <a:bodyPr>
            <a:noAutofit/>
          </a:bodyPr>
          <a:lstStyle/>
          <a:p>
            <a:r>
              <a:rPr lang="fr-CA" sz="3200" b="1" dirty="0">
                <a:solidFill>
                  <a:schemeClr val="bg1"/>
                </a:solidFill>
                <a:latin typeface="Times New Roman" panose="02020603050405020304" pitchFamily="18" charset="0"/>
                <a:cs typeface="Times New Roman" panose="02020603050405020304" pitchFamily="18" charset="0"/>
              </a:rPr>
              <a:t>II. </a:t>
            </a:r>
            <a:r>
              <a:rPr lang="fr-CA" sz="3200" b="1" dirty="0" smtClean="0">
                <a:solidFill>
                  <a:schemeClr val="bg1"/>
                </a:solidFill>
                <a:latin typeface="Times New Roman" panose="02020603050405020304" pitchFamily="18" charset="0"/>
                <a:cs typeface="Times New Roman" panose="02020603050405020304" pitchFamily="18" charset="0"/>
              </a:rPr>
              <a:t>Le travail préparatoire pour un suivi efficace </a:t>
            </a:r>
            <a:endParaRPr lang="fr-FR"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6356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Espace réservé du contenu 6"/>
          <p:cNvSpPr>
            <a:spLocks noGrp="1"/>
          </p:cNvSpPr>
          <p:nvPr>
            <p:ph idx="1"/>
          </p:nvPr>
        </p:nvSpPr>
        <p:spPr>
          <a:xfrm>
            <a:off x="-101124" y="1423225"/>
            <a:ext cx="12022508" cy="4933125"/>
          </a:xfrm>
          <a:solidFill>
            <a:srgbClr val="ECF5FA"/>
          </a:solidFill>
        </p:spPr>
        <p:txBody>
          <a:bodyPr>
            <a:noAutofit/>
          </a:bodyPr>
          <a:lstStyle/>
          <a:p>
            <a:pPr marL="0" indent="0" algn="just"/>
            <a:r>
              <a:rPr lang="fr-CA" altLang="fr-FR" sz="2000" b="1" dirty="0" smtClean="0">
                <a:latin typeface="+mj-lt"/>
                <a:ea typeface="ＭＳ Ｐゴシック" panose="020B0600070205080204" pitchFamily="34" charset="-128"/>
                <a:cs typeface="Arial" panose="020B0604020202020204" pitchFamily="34" charset="0"/>
              </a:rPr>
              <a:t>Les frais imputables au copropriétaire débiteur en matière de recouvrement </a:t>
            </a:r>
          </a:p>
          <a:p>
            <a:pPr marL="0" indent="0" algn="just"/>
            <a:endParaRPr lang="fr-FR" altLang="fr-FR" sz="2000" b="1" dirty="0" smtClean="0">
              <a:latin typeface="+mj-lt"/>
              <a:ea typeface="ＭＳ Ｐゴシック" panose="020B0600070205080204" pitchFamily="34" charset="-128"/>
              <a:cs typeface="Arial" panose="020B0604020202020204" pitchFamily="34" charset="0"/>
            </a:endParaRPr>
          </a:p>
          <a:p>
            <a:pPr marL="0" indent="0" algn="just"/>
            <a:r>
              <a:rPr lang="fr-FR" altLang="fr-FR" sz="2000" b="1" dirty="0" smtClean="0">
                <a:latin typeface="+mn-lt"/>
                <a:ea typeface="ＭＳ Ｐゴシック" panose="020B0600070205080204" pitchFamily="34" charset="-128"/>
                <a:cs typeface="Arial" panose="020B0604020202020204" pitchFamily="34" charset="0"/>
              </a:rPr>
              <a:t>Article 10-1 de la loi du 10 juillet 1965 </a:t>
            </a:r>
          </a:p>
          <a:p>
            <a:pPr marL="0" indent="0" algn="just" fontAlgn="auto">
              <a:spcAft>
                <a:spcPts val="0"/>
              </a:spcAft>
              <a:buClr>
                <a:schemeClr val="accent1">
                  <a:lumMod val="75000"/>
                </a:schemeClr>
              </a:buClr>
              <a:defRPr/>
            </a:pPr>
            <a:r>
              <a:rPr lang="fr-FR" sz="1800" dirty="0">
                <a:latin typeface="+mn-lt"/>
                <a:ea typeface="ＭＳ Ｐゴシック" panose="020B0600070205080204" pitchFamily="34" charset="-128"/>
                <a:cs typeface="Arial" panose="020B0604020202020204" pitchFamily="34" charset="0"/>
              </a:rPr>
              <a:t>Par dérogation aux dispositions du deuxième alinéa de l'article 10, sont imputables au seul copropriétaire concerné :</a:t>
            </a:r>
          </a:p>
          <a:p>
            <a:pPr marL="0" indent="0" algn="just" fontAlgn="auto">
              <a:spcAft>
                <a:spcPts val="0"/>
              </a:spcAft>
              <a:buClr>
                <a:schemeClr val="accent1">
                  <a:lumMod val="75000"/>
                </a:schemeClr>
              </a:buClr>
              <a:defRPr/>
            </a:pPr>
            <a:r>
              <a:rPr lang="fr-FR" sz="1800" dirty="0">
                <a:latin typeface="+mn-lt"/>
                <a:ea typeface="ＭＳ Ｐゴシック" panose="020B0600070205080204" pitchFamily="34" charset="-128"/>
                <a:cs typeface="Arial" panose="020B0604020202020204" pitchFamily="34" charset="0"/>
              </a:rPr>
              <a:t>« Les frais nécessaires exposés par le syndicat, notamment </a:t>
            </a:r>
            <a:r>
              <a:rPr lang="fr-FR" sz="1800" b="1" dirty="0">
                <a:latin typeface="+mn-lt"/>
                <a:ea typeface="ＭＳ Ｐゴシック" panose="020B0600070205080204" pitchFamily="34" charset="-128"/>
                <a:cs typeface="Arial" panose="020B0604020202020204" pitchFamily="34" charset="0"/>
              </a:rPr>
              <a:t>les frais de mise en demeure</a:t>
            </a:r>
            <a:r>
              <a:rPr lang="fr-FR" sz="1800" dirty="0">
                <a:latin typeface="+mn-lt"/>
                <a:ea typeface="ＭＳ Ｐゴシック" panose="020B0600070205080204" pitchFamily="34" charset="-128"/>
                <a:cs typeface="Arial" panose="020B0604020202020204" pitchFamily="34" charset="0"/>
              </a:rPr>
              <a:t>, </a:t>
            </a:r>
            <a:r>
              <a:rPr lang="fr-FR" sz="1800" b="1" dirty="0">
                <a:latin typeface="+mn-lt"/>
                <a:ea typeface="ＭＳ Ｐゴシック" panose="020B0600070205080204" pitchFamily="34" charset="-128"/>
                <a:cs typeface="Arial" panose="020B0604020202020204" pitchFamily="34" charset="0"/>
              </a:rPr>
              <a:t>de relance</a:t>
            </a:r>
            <a:r>
              <a:rPr lang="fr-FR" sz="1800" dirty="0">
                <a:latin typeface="+mn-lt"/>
                <a:ea typeface="ＭＳ Ｐゴシック" panose="020B0600070205080204" pitchFamily="34" charset="-128"/>
                <a:cs typeface="Arial" panose="020B0604020202020204" pitchFamily="34" charset="0"/>
              </a:rPr>
              <a:t> et de </a:t>
            </a:r>
            <a:r>
              <a:rPr lang="fr-FR" sz="1800" b="1" dirty="0">
                <a:latin typeface="+mn-lt"/>
                <a:ea typeface="ＭＳ Ｐゴシック" panose="020B0600070205080204" pitchFamily="34" charset="-128"/>
                <a:cs typeface="Arial" panose="020B0604020202020204" pitchFamily="34" charset="0"/>
              </a:rPr>
              <a:t>prise d'hypothèque à compter de la mise en demeure</a:t>
            </a:r>
            <a:r>
              <a:rPr lang="fr-FR" sz="1800" dirty="0">
                <a:latin typeface="+mn-lt"/>
                <a:ea typeface="ＭＳ Ｐゴシック" panose="020B0600070205080204" pitchFamily="34" charset="-128"/>
                <a:cs typeface="Arial" panose="020B0604020202020204" pitchFamily="34" charset="0"/>
              </a:rPr>
              <a:t>, pour le recouvrement d'une créance justifiée à l'encontre d'un copropriétaire ainsi que </a:t>
            </a:r>
            <a:r>
              <a:rPr lang="fr-FR" sz="1800" b="1" dirty="0">
                <a:latin typeface="+mn-lt"/>
                <a:ea typeface="ＭＳ Ｐゴシック" panose="020B0600070205080204" pitchFamily="34" charset="-128"/>
                <a:cs typeface="Arial" panose="020B0604020202020204" pitchFamily="34" charset="0"/>
              </a:rPr>
              <a:t>les droits et émoluments des actes des huissiers de justice </a:t>
            </a:r>
            <a:r>
              <a:rPr lang="fr-FR" sz="1800" dirty="0">
                <a:latin typeface="+mn-lt"/>
                <a:ea typeface="ＭＳ Ｐゴシック" panose="020B0600070205080204" pitchFamily="34" charset="-128"/>
                <a:cs typeface="Arial" panose="020B0604020202020204" pitchFamily="34" charset="0"/>
              </a:rPr>
              <a:t>et </a:t>
            </a:r>
            <a:r>
              <a:rPr lang="fr-FR" sz="1800" b="1" dirty="0">
                <a:latin typeface="+mn-lt"/>
                <a:ea typeface="ＭＳ Ｐゴシック" panose="020B0600070205080204" pitchFamily="34" charset="-128"/>
                <a:cs typeface="Arial" panose="020B0604020202020204" pitchFamily="34" charset="0"/>
              </a:rPr>
              <a:t>le droit de recouvrement ou d'encaissement à la charge du débiteur </a:t>
            </a:r>
            <a:r>
              <a:rPr lang="fr-FR" sz="1800" dirty="0">
                <a:latin typeface="+mn-lt"/>
                <a:ea typeface="ＭＳ Ｐゴシック" panose="020B0600070205080204" pitchFamily="34" charset="-128"/>
                <a:cs typeface="Arial" panose="020B0604020202020204" pitchFamily="34" charset="0"/>
              </a:rPr>
              <a:t>.. »</a:t>
            </a:r>
            <a:endParaRPr lang="fr-CA" sz="1800" dirty="0">
              <a:latin typeface="+mn-lt"/>
              <a:ea typeface="ＭＳ Ｐゴシック" panose="020B0600070205080204" pitchFamily="34" charset="-128"/>
              <a:cs typeface="Arial" panose="020B0604020202020204" pitchFamily="34" charset="0"/>
            </a:endParaRPr>
          </a:p>
          <a:p>
            <a:pPr marL="0" indent="0">
              <a:buNone/>
            </a:pPr>
            <a:endParaRPr lang="fr-CA" sz="1800" dirty="0">
              <a:latin typeface="+mn-lt"/>
              <a:ea typeface="ＭＳ Ｐゴシック" panose="020B0600070205080204" pitchFamily="34" charset="-128"/>
              <a:cs typeface="Arial" panose="020B0604020202020204" pitchFamily="34" charset="0"/>
            </a:endParaRPr>
          </a:p>
          <a:p>
            <a:pPr marL="0" indent="0">
              <a:buNone/>
            </a:pPr>
            <a:r>
              <a:rPr lang="fr-CA" sz="1600" b="1" dirty="0">
                <a:latin typeface="+mn-lt"/>
                <a:ea typeface="ＭＳ Ｐゴシック" panose="020B0600070205080204" pitchFamily="34" charset="-128"/>
                <a:cs typeface="Arial" panose="020B0604020202020204" pitchFamily="34" charset="0"/>
              </a:rPr>
              <a:t>Prise d’hypothèque : </a:t>
            </a:r>
            <a:r>
              <a:rPr lang="fr-FR" sz="1600" dirty="0">
                <a:latin typeface="+mn-lt"/>
                <a:ea typeface="ＭＳ Ｐゴシック" panose="020B0600070205080204" pitchFamily="34" charset="-128"/>
                <a:cs typeface="Arial" panose="020B0604020202020204" pitchFamily="34" charset="0"/>
              </a:rPr>
              <a:t>L’article 19 de la loi du 10 juillet 1965 permet au syndicat des copropriétaires d’inscrire une hypothèque légale sur le lot d’un copropriétaire défaillant. Ainsi, si le bien est mis en vente amiable ou forcée, le syndicat sera classé dans les créanciers prioritaires. Il pourra recouvrer sa créance.</a:t>
            </a:r>
          </a:p>
          <a:p>
            <a:pPr marL="0" indent="0" algn="just"/>
            <a:endParaRPr lang="fr-CA" altLang="fr-FR" sz="2000" dirty="0">
              <a:latin typeface="+mn-lt"/>
              <a:ea typeface="ＭＳ Ｐゴシック" panose="020B0600070205080204" pitchFamily="34" charset="-128"/>
              <a:cs typeface="Arial" panose="020B0604020202020204" pitchFamily="34" charset="0"/>
            </a:endParaRPr>
          </a:p>
          <a:p>
            <a:pPr marL="0" indent="0" algn="just"/>
            <a:endParaRPr lang="fr-FR" altLang="fr-FR" sz="2000" dirty="0" smtClean="0">
              <a:latin typeface="+mn-lt"/>
              <a:ea typeface="ＭＳ Ｐゴシック" panose="020B0600070205080204" pitchFamily="34" charset="-128"/>
              <a:cs typeface="Arial" panose="020B0604020202020204" pitchFamily="34" charset="0"/>
            </a:endParaRPr>
          </a:p>
        </p:txBody>
      </p:sp>
      <p:sp>
        <p:nvSpPr>
          <p:cNvPr id="25602" name="Espace réservé du numéro de diapositive 4"/>
          <p:cNvSpPr>
            <a:spLocks noGrp="1"/>
          </p:cNvSpPr>
          <p:nvPr>
            <p:ph type="sldNum" sz="quarter" idx="4294967295"/>
          </p:nvPr>
        </p:nvSpPr>
        <p:spPr bwMode="auto">
          <a:xfrm>
            <a:off x="10059988" y="6356350"/>
            <a:ext cx="21320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99">
                <a:solidFill>
                  <a:schemeClr val="tx1"/>
                </a:solidFill>
                <a:latin typeface="Verdana" panose="020B0604030504040204" pitchFamily="34" charset="0"/>
                <a:ea typeface="ＭＳ Ｐゴシック" panose="020B0600070205080204" pitchFamily="34" charset="-128"/>
              </a:defRPr>
            </a:lvl1pPr>
            <a:lvl2pPr marL="35992979" indent="-35992979">
              <a:defRPr sz="2399">
                <a:solidFill>
                  <a:schemeClr val="tx1"/>
                </a:solidFill>
                <a:latin typeface="Verdana" panose="020B0604030504040204" pitchFamily="34" charset="0"/>
                <a:ea typeface="ＭＳ Ｐゴシック" panose="020B0600070205080204" pitchFamily="34" charset="-128"/>
              </a:defRPr>
            </a:lvl2pPr>
            <a:lvl3pPr>
              <a:defRPr sz="2399">
                <a:solidFill>
                  <a:schemeClr val="tx1"/>
                </a:solidFill>
                <a:latin typeface="Verdana" panose="020B0604030504040204" pitchFamily="34" charset="0"/>
                <a:ea typeface="ＭＳ Ｐゴシック" panose="020B0600070205080204" pitchFamily="34" charset="-128"/>
              </a:defRPr>
            </a:lvl3pPr>
            <a:lvl4pPr>
              <a:defRPr sz="2399">
                <a:solidFill>
                  <a:schemeClr val="tx1"/>
                </a:solidFill>
                <a:latin typeface="Verdana" panose="020B0604030504040204" pitchFamily="34" charset="0"/>
                <a:ea typeface="ＭＳ Ｐゴシック" panose="020B0600070205080204" pitchFamily="34" charset="-128"/>
              </a:defRPr>
            </a:lvl4pPr>
            <a:lvl5pPr>
              <a:defRPr sz="2399">
                <a:solidFill>
                  <a:schemeClr val="tx1"/>
                </a:solidFill>
                <a:latin typeface="Verdana" panose="020B0604030504040204" pitchFamily="34" charset="0"/>
                <a:ea typeface="ＭＳ Ｐゴシック" panose="020B0600070205080204" pitchFamily="34" charset="-128"/>
              </a:defRPr>
            </a:lvl5pPr>
            <a:lvl6pPr marL="456982"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6pPr>
            <a:lvl7pPr marL="913965"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7pPr>
            <a:lvl8pPr marL="1370947"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8pPr>
            <a:lvl9pPr marL="1827929"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9pPr>
          </a:lstStyle>
          <a:p>
            <a:pPr eaLnBrk="0" hangingPunct="0"/>
            <a:fld id="{BEA3BF36-B2BC-4434-80AB-AD3F351E5A1A}" type="slidenum">
              <a:rPr lang="fr-FR" altLang="fr-FR" sz="1199"/>
              <a:pPr eaLnBrk="0" hangingPunct="0"/>
              <a:t>11</a:t>
            </a:fld>
            <a:endParaRPr lang="fr-FR" altLang="fr-FR" sz="1199" dirty="0"/>
          </a:p>
        </p:txBody>
      </p:sp>
      <p:pic>
        <p:nvPicPr>
          <p:cNvPr id="25606"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2939" y="5771521"/>
            <a:ext cx="1381861" cy="94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f8df1bef-6142-4e4a-b0fa-a0c9dc9f2f98@mxp5">
            <a:extLst>
              <a:ext uri="{FF2B5EF4-FFF2-40B4-BE49-F238E27FC236}">
                <a16:creationId xmlns="" xmlns:a16="http://schemas.microsoft.com/office/drawing/2014/main" id="{A4FEF775-5D01-62F4-DA8F-D49F45A36A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610740" y="124937"/>
            <a:ext cx="9611124" cy="1050296"/>
          </a:xfrm>
        </p:spPr>
        <p:txBody>
          <a:bodyPr>
            <a:noAutofit/>
          </a:bodyPr>
          <a:lstStyle/>
          <a:p>
            <a:r>
              <a:rPr lang="fr-CA" sz="3200" b="1" dirty="0">
                <a:solidFill>
                  <a:schemeClr val="bg1"/>
                </a:solidFill>
                <a:latin typeface="Times New Roman" panose="02020603050405020304" pitchFamily="18" charset="0"/>
                <a:cs typeface="Times New Roman" panose="02020603050405020304" pitchFamily="18" charset="0"/>
              </a:rPr>
              <a:t>II. </a:t>
            </a:r>
            <a:r>
              <a:rPr lang="fr-CA" sz="3200" b="1" dirty="0" smtClean="0">
                <a:solidFill>
                  <a:schemeClr val="bg1"/>
                </a:solidFill>
                <a:latin typeface="Times New Roman" panose="02020603050405020304" pitchFamily="18" charset="0"/>
                <a:cs typeface="Times New Roman" panose="02020603050405020304" pitchFamily="18" charset="0"/>
              </a:rPr>
              <a:t>Le travail préparatoire pour un suivi efficace</a:t>
            </a:r>
            <a:br>
              <a:rPr lang="fr-CA" sz="3200" b="1" dirty="0" smtClean="0">
                <a:solidFill>
                  <a:schemeClr val="bg1"/>
                </a:solidFill>
                <a:latin typeface="Times New Roman" panose="02020603050405020304" pitchFamily="18" charset="0"/>
                <a:cs typeface="Times New Roman" panose="02020603050405020304" pitchFamily="18" charset="0"/>
              </a:rPr>
            </a:br>
            <a:r>
              <a:rPr lang="fr-CA" sz="2400" b="1" dirty="0" smtClean="0">
                <a:solidFill>
                  <a:schemeClr val="bg1"/>
                </a:solidFill>
                <a:latin typeface="Times New Roman" panose="02020603050405020304" pitchFamily="18" charset="0"/>
                <a:cs typeface="Times New Roman" panose="02020603050405020304" pitchFamily="18" charset="0"/>
              </a:rPr>
              <a:t>L’analyse de la dette</a:t>
            </a:r>
            <a:endParaRPr lang="fr-FR"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90049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Espace réservé du contenu 6"/>
          <p:cNvSpPr>
            <a:spLocks noGrp="1"/>
          </p:cNvSpPr>
          <p:nvPr>
            <p:ph idx="1"/>
          </p:nvPr>
        </p:nvSpPr>
        <p:spPr>
          <a:xfrm>
            <a:off x="-101124" y="1423225"/>
            <a:ext cx="12022508" cy="585037"/>
          </a:xfrm>
          <a:solidFill>
            <a:srgbClr val="ECF5FA"/>
          </a:solidFill>
        </p:spPr>
        <p:txBody>
          <a:bodyPr>
            <a:noAutofit/>
          </a:bodyPr>
          <a:lstStyle/>
          <a:p>
            <a:pPr marL="0" indent="0" algn="just"/>
            <a:r>
              <a:rPr lang="fr-CA" altLang="fr-FR" sz="2000" b="1" dirty="0" smtClean="0">
                <a:latin typeface="+mj-lt"/>
                <a:ea typeface="ＭＳ Ｐゴシック" panose="020B0600070205080204" pitchFamily="34" charset="-128"/>
                <a:cs typeface="Arial" panose="020B0604020202020204" pitchFamily="34" charset="0"/>
              </a:rPr>
              <a:t>Les frais imputables au copropriétaire débiteur en matière de recouvrement </a:t>
            </a:r>
          </a:p>
          <a:p>
            <a:pPr marL="0" indent="0" algn="just"/>
            <a:endParaRPr lang="fr-FR" altLang="fr-FR" sz="2000" b="1" dirty="0" smtClean="0">
              <a:latin typeface="+mj-lt"/>
              <a:ea typeface="ＭＳ Ｐゴシック" panose="020B0600070205080204" pitchFamily="34" charset="-128"/>
              <a:cs typeface="Arial" panose="020B0604020202020204" pitchFamily="34" charset="0"/>
            </a:endParaRPr>
          </a:p>
          <a:p>
            <a:pPr marL="0" indent="0" algn="just"/>
            <a:endParaRPr lang="fr-FR" altLang="fr-FR" sz="2000" dirty="0" smtClean="0">
              <a:latin typeface="+mn-lt"/>
              <a:ea typeface="ＭＳ Ｐゴシック" panose="020B0600070205080204" pitchFamily="34" charset="-128"/>
              <a:cs typeface="Arial" panose="020B0604020202020204" pitchFamily="34" charset="0"/>
            </a:endParaRPr>
          </a:p>
        </p:txBody>
      </p:sp>
      <p:sp>
        <p:nvSpPr>
          <p:cNvPr id="25602" name="Espace réservé du numéro de diapositive 4"/>
          <p:cNvSpPr>
            <a:spLocks noGrp="1"/>
          </p:cNvSpPr>
          <p:nvPr>
            <p:ph type="sldNum" sz="quarter" idx="4294967295"/>
          </p:nvPr>
        </p:nvSpPr>
        <p:spPr bwMode="auto">
          <a:xfrm>
            <a:off x="10059988" y="6356350"/>
            <a:ext cx="21320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99">
                <a:solidFill>
                  <a:schemeClr val="tx1"/>
                </a:solidFill>
                <a:latin typeface="Verdana" panose="020B0604030504040204" pitchFamily="34" charset="0"/>
                <a:ea typeface="ＭＳ Ｐゴシック" panose="020B0600070205080204" pitchFamily="34" charset="-128"/>
              </a:defRPr>
            </a:lvl1pPr>
            <a:lvl2pPr marL="35992979" indent="-35992979">
              <a:defRPr sz="2399">
                <a:solidFill>
                  <a:schemeClr val="tx1"/>
                </a:solidFill>
                <a:latin typeface="Verdana" panose="020B0604030504040204" pitchFamily="34" charset="0"/>
                <a:ea typeface="ＭＳ Ｐゴシック" panose="020B0600070205080204" pitchFamily="34" charset="-128"/>
              </a:defRPr>
            </a:lvl2pPr>
            <a:lvl3pPr>
              <a:defRPr sz="2399">
                <a:solidFill>
                  <a:schemeClr val="tx1"/>
                </a:solidFill>
                <a:latin typeface="Verdana" panose="020B0604030504040204" pitchFamily="34" charset="0"/>
                <a:ea typeface="ＭＳ Ｐゴシック" panose="020B0600070205080204" pitchFamily="34" charset="-128"/>
              </a:defRPr>
            </a:lvl3pPr>
            <a:lvl4pPr>
              <a:defRPr sz="2399">
                <a:solidFill>
                  <a:schemeClr val="tx1"/>
                </a:solidFill>
                <a:latin typeface="Verdana" panose="020B0604030504040204" pitchFamily="34" charset="0"/>
                <a:ea typeface="ＭＳ Ｐゴシック" panose="020B0600070205080204" pitchFamily="34" charset="-128"/>
              </a:defRPr>
            </a:lvl4pPr>
            <a:lvl5pPr>
              <a:defRPr sz="2399">
                <a:solidFill>
                  <a:schemeClr val="tx1"/>
                </a:solidFill>
                <a:latin typeface="Verdana" panose="020B0604030504040204" pitchFamily="34" charset="0"/>
                <a:ea typeface="ＭＳ Ｐゴシック" panose="020B0600070205080204" pitchFamily="34" charset="-128"/>
              </a:defRPr>
            </a:lvl5pPr>
            <a:lvl6pPr marL="456982"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6pPr>
            <a:lvl7pPr marL="913965"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7pPr>
            <a:lvl8pPr marL="1370947"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8pPr>
            <a:lvl9pPr marL="1827929"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9pPr>
          </a:lstStyle>
          <a:p>
            <a:pPr eaLnBrk="0" hangingPunct="0"/>
            <a:fld id="{BEA3BF36-B2BC-4434-80AB-AD3F351E5A1A}" type="slidenum">
              <a:rPr lang="fr-FR" altLang="fr-FR" sz="1199"/>
              <a:pPr eaLnBrk="0" hangingPunct="0"/>
              <a:t>12</a:t>
            </a:fld>
            <a:endParaRPr lang="fr-FR" altLang="fr-FR" sz="1199" dirty="0"/>
          </a:p>
        </p:txBody>
      </p:sp>
      <p:pic>
        <p:nvPicPr>
          <p:cNvPr id="25606"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2939" y="5771521"/>
            <a:ext cx="1381861" cy="94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f8df1bef-6142-4e4a-b0fa-a0c9dc9f2f98@mxp5">
            <a:extLst>
              <a:ext uri="{FF2B5EF4-FFF2-40B4-BE49-F238E27FC236}">
                <a16:creationId xmlns="" xmlns:a16="http://schemas.microsoft.com/office/drawing/2014/main" id="{A4FEF775-5D01-62F4-DA8F-D49F45A36A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4"/>
          <a:stretch>
            <a:fillRect/>
          </a:stretch>
        </p:blipFill>
        <p:spPr>
          <a:xfrm>
            <a:off x="1332486" y="2050991"/>
            <a:ext cx="8727502" cy="3385708"/>
          </a:xfrm>
          <a:prstGeom prst="rect">
            <a:avLst/>
          </a:prstGeom>
        </p:spPr>
      </p:pic>
      <p:sp>
        <p:nvSpPr>
          <p:cNvPr id="8" name="ZoneTexte 7"/>
          <p:cNvSpPr txBox="1"/>
          <p:nvPr/>
        </p:nvSpPr>
        <p:spPr>
          <a:xfrm>
            <a:off x="966738" y="5602270"/>
            <a:ext cx="9458997" cy="461665"/>
          </a:xfrm>
          <a:prstGeom prst="rect">
            <a:avLst/>
          </a:prstGeom>
          <a:noFill/>
          <a:ln>
            <a:solidFill>
              <a:schemeClr val="tx1"/>
            </a:solidFill>
          </a:ln>
        </p:spPr>
        <p:txBody>
          <a:bodyPr wrap="square" rtlCol="0">
            <a:spAutoFit/>
          </a:bodyPr>
          <a:lstStyle/>
          <a:p>
            <a:pPr algn="ctr"/>
            <a:r>
              <a:rPr lang="fr-CA" sz="1200" b="1" i="1" dirty="0">
                <a:cs typeface="Calibri" panose="020F0502020204030204" pitchFamily="34" charset="0"/>
              </a:rPr>
              <a:t>Diligences exceptionnelles : C’est une charge de </a:t>
            </a:r>
            <a:r>
              <a:rPr lang="fr-CA" sz="1200" b="1" i="1" dirty="0" smtClean="0">
                <a:cs typeface="Calibri" panose="020F0502020204030204" pitchFamily="34" charset="0"/>
              </a:rPr>
              <a:t>travail </a:t>
            </a:r>
            <a:r>
              <a:rPr lang="fr-CA" sz="1200" b="1" i="1" dirty="0">
                <a:cs typeface="Calibri" panose="020F0502020204030204" pitchFamily="34" charset="0"/>
              </a:rPr>
              <a:t>supplémentaire du syndic en sus du </a:t>
            </a:r>
            <a:r>
              <a:rPr lang="fr-CA" sz="1200" b="1" i="1" dirty="0" smtClean="0">
                <a:cs typeface="Calibri" panose="020F0502020204030204" pitchFamily="34" charset="0"/>
              </a:rPr>
              <a:t>suivi  </a:t>
            </a:r>
            <a:r>
              <a:rPr lang="fr-CA" sz="1200" b="1" i="1" dirty="0">
                <a:cs typeface="Calibri" panose="020F0502020204030204" pitchFamily="34" charset="0"/>
              </a:rPr>
              <a:t>du recouvrement classique   = exemple ( succession, copropriétaire habitant à l’étranger...)  </a:t>
            </a:r>
            <a:endParaRPr lang="fr-FR" sz="1200" b="1" i="1" dirty="0">
              <a:cs typeface="Calibri" panose="020F0502020204030204" pitchFamily="34" charset="0"/>
            </a:endParaRPr>
          </a:p>
        </p:txBody>
      </p:sp>
      <p:sp>
        <p:nvSpPr>
          <p:cNvPr id="10" name="Titre 1"/>
          <p:cNvSpPr>
            <a:spLocks noGrp="1"/>
          </p:cNvSpPr>
          <p:nvPr>
            <p:ph type="title"/>
          </p:nvPr>
        </p:nvSpPr>
        <p:spPr>
          <a:xfrm>
            <a:off x="610740" y="124937"/>
            <a:ext cx="9611124" cy="1050296"/>
          </a:xfrm>
        </p:spPr>
        <p:txBody>
          <a:bodyPr>
            <a:noAutofit/>
          </a:bodyPr>
          <a:lstStyle/>
          <a:p>
            <a:r>
              <a:rPr lang="fr-CA" sz="3200" b="1" dirty="0">
                <a:solidFill>
                  <a:schemeClr val="bg1"/>
                </a:solidFill>
                <a:latin typeface="Times New Roman" panose="02020603050405020304" pitchFamily="18" charset="0"/>
                <a:cs typeface="Times New Roman" panose="02020603050405020304" pitchFamily="18" charset="0"/>
              </a:rPr>
              <a:t>II. </a:t>
            </a:r>
            <a:r>
              <a:rPr lang="fr-CA" sz="3200" b="1" dirty="0" smtClean="0">
                <a:solidFill>
                  <a:schemeClr val="bg1"/>
                </a:solidFill>
                <a:latin typeface="Times New Roman" panose="02020603050405020304" pitchFamily="18" charset="0"/>
                <a:cs typeface="Times New Roman" panose="02020603050405020304" pitchFamily="18" charset="0"/>
              </a:rPr>
              <a:t>Le travail préparatoire pour un suivi efficace</a:t>
            </a:r>
            <a:br>
              <a:rPr lang="fr-CA" sz="3200" b="1" dirty="0" smtClean="0">
                <a:solidFill>
                  <a:schemeClr val="bg1"/>
                </a:solidFill>
                <a:latin typeface="Times New Roman" panose="02020603050405020304" pitchFamily="18" charset="0"/>
                <a:cs typeface="Times New Roman" panose="02020603050405020304" pitchFamily="18" charset="0"/>
              </a:rPr>
            </a:br>
            <a:r>
              <a:rPr lang="fr-CA" sz="2400" b="1" dirty="0" smtClean="0">
                <a:solidFill>
                  <a:schemeClr val="bg1"/>
                </a:solidFill>
                <a:latin typeface="Times New Roman" panose="02020603050405020304" pitchFamily="18" charset="0"/>
                <a:cs typeface="Times New Roman" panose="02020603050405020304" pitchFamily="18" charset="0"/>
              </a:rPr>
              <a:t>L’analyse de la dette  </a:t>
            </a:r>
            <a:endParaRPr lang="fr-FR"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64208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Espace réservé du contenu 6"/>
          <p:cNvSpPr>
            <a:spLocks noGrp="1"/>
          </p:cNvSpPr>
          <p:nvPr>
            <p:ph idx="1"/>
          </p:nvPr>
        </p:nvSpPr>
        <p:spPr>
          <a:xfrm>
            <a:off x="-109670" y="1423225"/>
            <a:ext cx="12022508" cy="4933125"/>
          </a:xfrm>
          <a:solidFill>
            <a:srgbClr val="ECF5FA"/>
          </a:solidFill>
        </p:spPr>
        <p:txBody>
          <a:bodyPr>
            <a:noAutofit/>
          </a:bodyPr>
          <a:lstStyle/>
          <a:p>
            <a:pPr marL="0" indent="0" algn="just"/>
            <a:r>
              <a:rPr lang="fr-CA" altLang="fr-FR" sz="2000" b="1" dirty="0" smtClean="0">
                <a:latin typeface="+mj-lt"/>
                <a:ea typeface="ＭＳ Ｐゴシック" panose="020B0600070205080204" pitchFamily="34" charset="-128"/>
                <a:cs typeface="Arial" panose="020B0604020202020204" pitchFamily="34" charset="0"/>
              </a:rPr>
              <a:t>Les intérêts légaux après mise en demeure </a:t>
            </a:r>
          </a:p>
          <a:p>
            <a:pPr marL="0" indent="0" algn="just"/>
            <a:endParaRPr lang="fr-FR" altLang="fr-FR" sz="1000" b="1" dirty="0" smtClean="0">
              <a:latin typeface="+mj-lt"/>
              <a:ea typeface="ＭＳ Ｐゴシック" panose="020B0600070205080204" pitchFamily="34" charset="-128"/>
              <a:cs typeface="Arial" panose="020B0604020202020204" pitchFamily="34" charset="0"/>
            </a:endParaRPr>
          </a:p>
          <a:p>
            <a:pPr marL="285750" indent="-285750" algn="just">
              <a:buFont typeface="Wingdings" panose="05000000000000000000" pitchFamily="2" charset="2"/>
              <a:buChar char="ü"/>
            </a:pPr>
            <a:r>
              <a:rPr lang="fr-FR" altLang="fr-FR" sz="1800" dirty="0">
                <a:latin typeface="+mn-lt"/>
                <a:ea typeface="ＭＳ Ｐゴシック" panose="020B0600070205080204" pitchFamily="34" charset="-128"/>
                <a:cs typeface="Arial" panose="020B0604020202020204" pitchFamily="34" charset="0"/>
              </a:rPr>
              <a:t>De nombreux syndics disent, que ces intérêts légaux ne peuvent pas être appliqués en dehors de l’autorisation du juge, ceci est  </a:t>
            </a:r>
            <a:r>
              <a:rPr lang="fr-FR" altLang="fr-FR" sz="1800" b="1" dirty="0">
                <a:latin typeface="+mn-lt"/>
                <a:ea typeface="ＭＳ Ｐゴシック" panose="020B0600070205080204" pitchFamily="34" charset="-128"/>
                <a:cs typeface="Arial" panose="020B0604020202020204" pitchFamily="34" charset="0"/>
              </a:rPr>
              <a:t>INEXACT.</a:t>
            </a:r>
          </a:p>
          <a:p>
            <a:pPr marL="285750" indent="-285750" algn="just">
              <a:buFont typeface="Wingdings" panose="05000000000000000000" pitchFamily="2" charset="2"/>
              <a:buChar char="ü"/>
            </a:pPr>
            <a:endParaRPr lang="fr-FR" altLang="fr-FR" sz="1050" dirty="0">
              <a:latin typeface="+mn-lt"/>
              <a:ea typeface="ＭＳ Ｐゴシック" panose="020B0600070205080204" pitchFamily="34" charset="-128"/>
              <a:cs typeface="Arial" panose="020B0604020202020204" pitchFamily="34" charset="0"/>
            </a:endParaRPr>
          </a:p>
          <a:p>
            <a:pPr marL="285750" indent="-285750" algn="just">
              <a:buFont typeface="Wingdings" panose="05000000000000000000" pitchFamily="2" charset="2"/>
              <a:buChar char="ü"/>
            </a:pPr>
            <a:r>
              <a:rPr lang="fr-FR" altLang="fr-FR" sz="1800" b="1" dirty="0">
                <a:latin typeface="+mn-lt"/>
                <a:ea typeface="ＭＳ Ｐゴシック" panose="020B0600070205080204" pitchFamily="34" charset="-128"/>
                <a:cs typeface="Arial" panose="020B0604020202020204" pitchFamily="34" charset="0"/>
              </a:rPr>
              <a:t>Article 36 du décret du 17 mars 1967 </a:t>
            </a:r>
            <a:r>
              <a:rPr lang="fr-FR" altLang="fr-FR" sz="1800" dirty="0">
                <a:latin typeface="+mn-lt"/>
                <a:ea typeface="ＭＳ Ｐゴシック" panose="020B0600070205080204" pitchFamily="34" charset="-128"/>
                <a:cs typeface="Arial" panose="020B0604020202020204" pitchFamily="34" charset="0"/>
              </a:rPr>
              <a:t>:  « sauf stipulation contraire du règlement de copropriété, les sommes dues au titre du précédent article portent intérêt au profit du syndicat. Cet intérêt, fixe au taux légal en matière civile, est dû à compter de la mise en demeure adressée par le syndic au copropriétaire défaillant»</a:t>
            </a:r>
          </a:p>
          <a:p>
            <a:pPr marL="285750" indent="-285750" algn="just">
              <a:buFont typeface="Wingdings" panose="05000000000000000000" pitchFamily="2" charset="2"/>
              <a:buChar char="ü"/>
            </a:pPr>
            <a:endParaRPr lang="fr-FR" altLang="fr-FR" sz="1100" dirty="0">
              <a:latin typeface="+mn-lt"/>
              <a:ea typeface="ＭＳ Ｐゴシック" panose="020B0600070205080204" pitchFamily="34" charset="-128"/>
              <a:cs typeface="Arial" panose="020B0604020202020204" pitchFamily="34" charset="0"/>
            </a:endParaRPr>
          </a:p>
          <a:p>
            <a:pPr marL="285750" indent="-285750" algn="just">
              <a:buFont typeface="Wingdings" panose="05000000000000000000" pitchFamily="2" charset="2"/>
              <a:buChar char="ü"/>
            </a:pPr>
            <a:r>
              <a:rPr lang="fr-FR" altLang="fr-FR" sz="1800" dirty="0">
                <a:latin typeface="+mn-lt"/>
                <a:ea typeface="ＭＳ Ｐゴシック" panose="020B0600070205080204" pitchFamily="34" charset="-128"/>
                <a:cs typeface="Arial" panose="020B0604020202020204" pitchFamily="34" charset="0"/>
              </a:rPr>
              <a:t>Cela signifie que dès la mise en demeure (LRAR ou par huissier), les intérêts sont dus au taux légal et ce, en l’absence même de procédure judiciaire</a:t>
            </a:r>
          </a:p>
          <a:p>
            <a:pPr marL="285750" indent="-285750" algn="just">
              <a:buFont typeface="Wingdings" panose="05000000000000000000" pitchFamily="2" charset="2"/>
              <a:buChar char="ü"/>
            </a:pPr>
            <a:endParaRPr lang="fr-FR" altLang="fr-FR" sz="1200" dirty="0">
              <a:latin typeface="+mn-lt"/>
              <a:ea typeface="ＭＳ Ｐゴシック" panose="020B0600070205080204" pitchFamily="34" charset="-128"/>
              <a:cs typeface="Arial" panose="020B0604020202020204" pitchFamily="34" charset="0"/>
            </a:endParaRPr>
          </a:p>
          <a:p>
            <a:pPr marL="285750" indent="-285750" algn="just">
              <a:buFont typeface="Wingdings" panose="05000000000000000000" pitchFamily="2" charset="2"/>
              <a:buChar char="ü"/>
            </a:pPr>
            <a:r>
              <a:rPr lang="fr-FR" altLang="fr-FR" sz="1800" dirty="0">
                <a:latin typeface="+mn-lt"/>
                <a:ea typeface="ＭＳ Ｐゴシック" panose="020B0600070205080204" pitchFamily="34" charset="-128"/>
                <a:cs typeface="Arial" panose="020B0604020202020204" pitchFamily="34" charset="0"/>
              </a:rPr>
              <a:t>Si une copropriété est obligée d’aller devant le juge, </a:t>
            </a:r>
            <a:r>
              <a:rPr lang="fr-FR" altLang="fr-FR" sz="1800" b="1" dirty="0">
                <a:latin typeface="+mn-lt"/>
                <a:ea typeface="ＭＳ Ｐゴシック" panose="020B0600070205080204" pitchFamily="34" charset="-128"/>
                <a:cs typeface="Arial" panose="020B0604020202020204" pitchFamily="34" charset="0"/>
              </a:rPr>
              <a:t>elle demandera au juge par précaution de valider les intérêts calculés. Le juge est libre de confirmer ou non les calculs de la copropriété.</a:t>
            </a:r>
          </a:p>
          <a:p>
            <a:pPr marL="285750" indent="-285750" algn="just">
              <a:buFont typeface="Wingdings" panose="05000000000000000000" pitchFamily="2" charset="2"/>
              <a:buChar char="ü"/>
            </a:pPr>
            <a:endParaRPr lang="fr-FR" altLang="fr-FR" sz="1200" dirty="0">
              <a:latin typeface="+mn-lt"/>
              <a:ea typeface="ＭＳ Ｐゴシック" panose="020B0600070205080204" pitchFamily="34" charset="-128"/>
              <a:cs typeface="Arial" panose="020B0604020202020204" pitchFamily="34" charset="0"/>
            </a:endParaRPr>
          </a:p>
          <a:p>
            <a:pPr marL="285750" indent="-285750" algn="just">
              <a:buFont typeface="Wingdings" panose="05000000000000000000" pitchFamily="2" charset="2"/>
              <a:buChar char="ü"/>
            </a:pPr>
            <a:r>
              <a:rPr lang="fr-FR" altLang="fr-FR" sz="1800" dirty="0">
                <a:latin typeface="+mn-lt"/>
                <a:ea typeface="ＭＳ Ｐゴシック" panose="020B0600070205080204" pitchFamily="34" charset="-128"/>
                <a:cs typeface="Arial" panose="020B0604020202020204" pitchFamily="34" charset="0"/>
              </a:rPr>
              <a:t>Le juge a seulement le pouvoir de faire remise de ces intérêts pour des raisons justifiées.</a:t>
            </a:r>
          </a:p>
          <a:p>
            <a:pPr marL="0" indent="0" algn="just"/>
            <a:endParaRPr lang="fr-CA" altLang="fr-FR" sz="1800" dirty="0">
              <a:latin typeface="+mn-lt"/>
              <a:ea typeface="ＭＳ Ｐゴシック" panose="020B0600070205080204" pitchFamily="34" charset="-128"/>
              <a:cs typeface="Arial" panose="020B0604020202020204" pitchFamily="34" charset="0"/>
            </a:endParaRPr>
          </a:p>
          <a:p>
            <a:pPr marL="0" indent="0" algn="just"/>
            <a:endParaRPr lang="fr-FR" altLang="fr-FR" sz="2000" dirty="0" smtClean="0">
              <a:latin typeface="+mn-lt"/>
              <a:ea typeface="ＭＳ Ｐゴシック" panose="020B0600070205080204" pitchFamily="34" charset="-128"/>
              <a:cs typeface="Arial" panose="020B0604020202020204" pitchFamily="34" charset="0"/>
            </a:endParaRPr>
          </a:p>
        </p:txBody>
      </p:sp>
      <p:sp>
        <p:nvSpPr>
          <p:cNvPr id="25602" name="Espace réservé du numéro de diapositive 4"/>
          <p:cNvSpPr>
            <a:spLocks noGrp="1"/>
          </p:cNvSpPr>
          <p:nvPr>
            <p:ph type="sldNum" sz="quarter" idx="4294967295"/>
          </p:nvPr>
        </p:nvSpPr>
        <p:spPr bwMode="auto">
          <a:xfrm>
            <a:off x="10059988" y="6356350"/>
            <a:ext cx="21320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99">
                <a:solidFill>
                  <a:schemeClr val="tx1"/>
                </a:solidFill>
                <a:latin typeface="Verdana" panose="020B0604030504040204" pitchFamily="34" charset="0"/>
                <a:ea typeface="ＭＳ Ｐゴシック" panose="020B0600070205080204" pitchFamily="34" charset="-128"/>
              </a:defRPr>
            </a:lvl1pPr>
            <a:lvl2pPr marL="35992979" indent="-35992979">
              <a:defRPr sz="2399">
                <a:solidFill>
                  <a:schemeClr val="tx1"/>
                </a:solidFill>
                <a:latin typeface="Verdana" panose="020B0604030504040204" pitchFamily="34" charset="0"/>
                <a:ea typeface="ＭＳ Ｐゴシック" panose="020B0600070205080204" pitchFamily="34" charset="-128"/>
              </a:defRPr>
            </a:lvl2pPr>
            <a:lvl3pPr>
              <a:defRPr sz="2399">
                <a:solidFill>
                  <a:schemeClr val="tx1"/>
                </a:solidFill>
                <a:latin typeface="Verdana" panose="020B0604030504040204" pitchFamily="34" charset="0"/>
                <a:ea typeface="ＭＳ Ｐゴシック" panose="020B0600070205080204" pitchFamily="34" charset="-128"/>
              </a:defRPr>
            </a:lvl3pPr>
            <a:lvl4pPr>
              <a:defRPr sz="2399">
                <a:solidFill>
                  <a:schemeClr val="tx1"/>
                </a:solidFill>
                <a:latin typeface="Verdana" panose="020B0604030504040204" pitchFamily="34" charset="0"/>
                <a:ea typeface="ＭＳ Ｐゴシック" panose="020B0600070205080204" pitchFamily="34" charset="-128"/>
              </a:defRPr>
            </a:lvl4pPr>
            <a:lvl5pPr>
              <a:defRPr sz="2399">
                <a:solidFill>
                  <a:schemeClr val="tx1"/>
                </a:solidFill>
                <a:latin typeface="Verdana" panose="020B0604030504040204" pitchFamily="34" charset="0"/>
                <a:ea typeface="ＭＳ Ｐゴシック" panose="020B0600070205080204" pitchFamily="34" charset="-128"/>
              </a:defRPr>
            </a:lvl5pPr>
            <a:lvl6pPr marL="456982"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6pPr>
            <a:lvl7pPr marL="913965"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7pPr>
            <a:lvl8pPr marL="1370947"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8pPr>
            <a:lvl9pPr marL="1827929"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9pPr>
          </a:lstStyle>
          <a:p>
            <a:pPr eaLnBrk="0" hangingPunct="0"/>
            <a:fld id="{BEA3BF36-B2BC-4434-80AB-AD3F351E5A1A}" type="slidenum">
              <a:rPr lang="fr-FR" altLang="fr-FR" sz="1199"/>
              <a:pPr eaLnBrk="0" hangingPunct="0"/>
              <a:t>13</a:t>
            </a:fld>
            <a:endParaRPr lang="fr-FR" altLang="fr-FR" sz="1199" dirty="0"/>
          </a:p>
        </p:txBody>
      </p:sp>
      <p:pic>
        <p:nvPicPr>
          <p:cNvPr id="25606"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2939" y="5771521"/>
            <a:ext cx="1381861" cy="94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f8df1bef-6142-4e4a-b0fa-a0c9dc9f2f98@mxp5">
            <a:extLst>
              <a:ext uri="{FF2B5EF4-FFF2-40B4-BE49-F238E27FC236}">
                <a16:creationId xmlns="" xmlns:a16="http://schemas.microsoft.com/office/drawing/2014/main" id="{A4FEF775-5D01-62F4-DA8F-D49F45A36A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610740" y="124937"/>
            <a:ext cx="9611124" cy="1050296"/>
          </a:xfrm>
        </p:spPr>
        <p:txBody>
          <a:bodyPr>
            <a:noAutofit/>
          </a:bodyPr>
          <a:lstStyle/>
          <a:p>
            <a:r>
              <a:rPr lang="fr-CA" sz="3200" b="1" dirty="0">
                <a:solidFill>
                  <a:schemeClr val="bg1"/>
                </a:solidFill>
                <a:latin typeface="Times New Roman" panose="02020603050405020304" pitchFamily="18" charset="0"/>
                <a:cs typeface="Times New Roman" panose="02020603050405020304" pitchFamily="18" charset="0"/>
              </a:rPr>
              <a:t>II. </a:t>
            </a:r>
            <a:r>
              <a:rPr lang="fr-CA" sz="3200" b="1" dirty="0" smtClean="0">
                <a:solidFill>
                  <a:schemeClr val="bg1"/>
                </a:solidFill>
                <a:latin typeface="Times New Roman" panose="02020603050405020304" pitchFamily="18" charset="0"/>
                <a:cs typeface="Times New Roman" panose="02020603050405020304" pitchFamily="18" charset="0"/>
              </a:rPr>
              <a:t>Le travail préparatoire pour un suivi efficace</a:t>
            </a:r>
            <a:br>
              <a:rPr lang="fr-CA" sz="3200" b="1" dirty="0" smtClean="0">
                <a:solidFill>
                  <a:schemeClr val="bg1"/>
                </a:solidFill>
                <a:latin typeface="Times New Roman" panose="02020603050405020304" pitchFamily="18" charset="0"/>
                <a:cs typeface="Times New Roman" panose="02020603050405020304" pitchFamily="18" charset="0"/>
              </a:rPr>
            </a:br>
            <a:r>
              <a:rPr lang="fr-CA" sz="2400" b="1" dirty="0" smtClean="0">
                <a:solidFill>
                  <a:schemeClr val="bg1"/>
                </a:solidFill>
                <a:latin typeface="Times New Roman" panose="02020603050405020304" pitchFamily="18" charset="0"/>
                <a:cs typeface="Times New Roman" panose="02020603050405020304" pitchFamily="18" charset="0"/>
              </a:rPr>
              <a:t>L’analyse de la dette  </a:t>
            </a:r>
            <a:endParaRPr lang="fr-FR"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81358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6525"/>
            <a:ext cx="10515600" cy="1325563"/>
          </a:xfrm>
        </p:spPr>
        <p:txBody>
          <a:bodyPr>
            <a:noAutofit/>
          </a:bodyPr>
          <a:lstStyle/>
          <a:p>
            <a:pPr marL="342567" indent="-342567"/>
            <a:r>
              <a:rPr lang="fr-CA" sz="3200" b="1" kern="1200" dirty="0" smtClean="0">
                <a:solidFill>
                  <a:schemeClr val="bg1"/>
                </a:solidFill>
                <a:latin typeface="Times New Roman" panose="02020603050405020304" pitchFamily="18" charset="0"/>
                <a:cs typeface="Times New Roman" panose="02020603050405020304" pitchFamily="18" charset="0"/>
              </a:rPr>
              <a:t>Le tableau de suivi du CS</a:t>
            </a:r>
            <a:endParaRPr lang="fr-FR" sz="3200" b="1" kern="1200" dirty="0">
              <a:solidFill>
                <a:schemeClr val="bg1"/>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4294967295"/>
          </p:nvPr>
        </p:nvSpPr>
        <p:spPr>
          <a:xfrm>
            <a:off x="11456894" y="6396314"/>
            <a:ext cx="2743200" cy="365125"/>
          </a:xfrm>
          <a:prstGeom prst="rect">
            <a:avLst/>
          </a:prstGeom>
        </p:spPr>
        <p:txBody>
          <a:bodyPr/>
          <a:lstStyle/>
          <a:p>
            <a:fld id="{407ACB08-5963-44D4-82C1-81A8622C8CA0}" type="slidenum">
              <a:rPr lang="fr-FR" smtClean="0"/>
              <a:t>14</a:t>
            </a:fld>
            <a:endParaRPr lang="fr-FR" dirty="0"/>
          </a:p>
        </p:txBody>
      </p:sp>
      <p:pic>
        <p:nvPicPr>
          <p:cNvPr id="3" name="Picture 2" descr="f8df1bef-6142-4e4a-b0fa-a0c9dc9f2f98@mxp5">
            <a:extLst>
              <a:ext uri="{FF2B5EF4-FFF2-40B4-BE49-F238E27FC236}">
                <a16:creationId xmlns="" xmlns:a16="http://schemas.microsoft.com/office/drawing/2014/main" id="{13ECC307-8781-0FD2-73C9-561860D801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2731" y="5275453"/>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 11"/>
          <p:cNvGrpSpPr/>
          <p:nvPr/>
        </p:nvGrpSpPr>
        <p:grpSpPr>
          <a:xfrm>
            <a:off x="261257" y="1377238"/>
            <a:ext cx="10868297" cy="4727009"/>
            <a:chOff x="261257" y="1377238"/>
            <a:chExt cx="10868297" cy="4727009"/>
          </a:xfrm>
        </p:grpSpPr>
        <p:pic>
          <p:nvPicPr>
            <p:cNvPr id="8" name="Image 7"/>
            <p:cNvPicPr>
              <a:picLocks noChangeAspect="1"/>
            </p:cNvPicPr>
            <p:nvPr/>
          </p:nvPicPr>
          <p:blipFill>
            <a:blip r:embed="rId3"/>
            <a:stretch>
              <a:fillRect/>
            </a:stretch>
          </p:blipFill>
          <p:spPr>
            <a:xfrm>
              <a:off x="261257" y="1377238"/>
              <a:ext cx="10868297" cy="4727009"/>
            </a:xfrm>
            <a:prstGeom prst="rect">
              <a:avLst/>
            </a:prstGeom>
          </p:spPr>
        </p:pic>
        <p:sp>
          <p:nvSpPr>
            <p:cNvPr id="9" name="ZoneTexte 8"/>
            <p:cNvSpPr txBox="1"/>
            <p:nvPr/>
          </p:nvSpPr>
          <p:spPr>
            <a:xfrm>
              <a:off x="298268" y="3169920"/>
              <a:ext cx="539932" cy="374468"/>
            </a:xfrm>
            <a:prstGeom prst="rect">
              <a:avLst/>
            </a:prstGeom>
            <a:solidFill>
              <a:schemeClr val="accent3"/>
            </a:solidFill>
          </p:spPr>
          <p:txBody>
            <a:bodyPr wrap="square" rtlCol="0">
              <a:spAutoFit/>
            </a:bodyPr>
            <a:lstStyle/>
            <a:p>
              <a:endParaRPr lang="fr-FR" dirty="0"/>
            </a:p>
          </p:txBody>
        </p:sp>
        <p:sp>
          <p:nvSpPr>
            <p:cNvPr id="11" name="ZoneTexte 10"/>
            <p:cNvSpPr txBox="1"/>
            <p:nvPr/>
          </p:nvSpPr>
          <p:spPr>
            <a:xfrm>
              <a:off x="298268" y="4817439"/>
              <a:ext cx="616132" cy="1039261"/>
            </a:xfrm>
            <a:prstGeom prst="rect">
              <a:avLst/>
            </a:prstGeom>
            <a:solidFill>
              <a:schemeClr val="accent3"/>
            </a:solidFill>
          </p:spPr>
          <p:txBody>
            <a:bodyPr wrap="square" rtlCol="0">
              <a:spAutoFit/>
            </a:bodyPr>
            <a:lstStyle/>
            <a:p>
              <a:endParaRPr lang="fr-FR" dirty="0"/>
            </a:p>
          </p:txBody>
        </p:sp>
      </p:grpSp>
    </p:spTree>
    <p:extLst>
      <p:ext uri="{BB962C8B-B14F-4D97-AF65-F5344CB8AC3E}">
        <p14:creationId xmlns:p14="http://schemas.microsoft.com/office/powerpoint/2010/main" val="24196459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6525"/>
            <a:ext cx="10515600" cy="1325563"/>
          </a:xfrm>
        </p:spPr>
        <p:txBody>
          <a:bodyPr>
            <a:noAutofit/>
          </a:bodyPr>
          <a:lstStyle/>
          <a:p>
            <a:pPr marL="342567" indent="-342567"/>
            <a:r>
              <a:rPr lang="fr-CA" sz="3200" b="1" kern="1200" dirty="0">
                <a:solidFill>
                  <a:schemeClr val="bg1"/>
                </a:solidFill>
                <a:latin typeface="Times New Roman" panose="02020603050405020304" pitchFamily="18" charset="0"/>
                <a:cs typeface="Times New Roman" panose="02020603050405020304" pitchFamily="18" charset="0"/>
              </a:rPr>
              <a:t>Analyse </a:t>
            </a:r>
            <a:r>
              <a:rPr lang="fr-CA" sz="3200" b="1" kern="1200" dirty="0" smtClean="0">
                <a:solidFill>
                  <a:schemeClr val="bg1"/>
                </a:solidFill>
                <a:latin typeface="Times New Roman" panose="02020603050405020304" pitchFamily="18" charset="0"/>
                <a:cs typeface="Times New Roman" panose="02020603050405020304" pitchFamily="18" charset="0"/>
              </a:rPr>
              <a:t>de la balance copropriétaires</a:t>
            </a:r>
            <a:endParaRPr lang="fr-FR" sz="3200" b="1" kern="1200" dirty="0">
              <a:solidFill>
                <a:schemeClr val="bg1"/>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4294967295"/>
          </p:nvPr>
        </p:nvSpPr>
        <p:spPr>
          <a:xfrm>
            <a:off x="11456894" y="6396314"/>
            <a:ext cx="2743200" cy="365125"/>
          </a:xfrm>
          <a:prstGeom prst="rect">
            <a:avLst/>
          </a:prstGeom>
        </p:spPr>
        <p:txBody>
          <a:bodyPr/>
          <a:lstStyle/>
          <a:p>
            <a:fld id="{407ACB08-5963-44D4-82C1-81A8622C8CA0}" type="slidenum">
              <a:rPr lang="fr-FR" smtClean="0"/>
              <a:t>15</a:t>
            </a:fld>
            <a:endParaRPr lang="fr-FR" dirty="0"/>
          </a:p>
        </p:txBody>
      </p:sp>
      <p:pic>
        <p:nvPicPr>
          <p:cNvPr id="3" name="Picture 2" descr="f8df1bef-6142-4e4a-b0fa-a0c9dc9f2f98@mxp5">
            <a:extLst>
              <a:ext uri="{FF2B5EF4-FFF2-40B4-BE49-F238E27FC236}">
                <a16:creationId xmlns="" xmlns:a16="http://schemas.microsoft.com/office/drawing/2014/main" id="{13ECC307-8781-0FD2-73C9-561860D801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2731" y="5275453"/>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p:cNvSpPr>
            <a:spLocks noGrp="1"/>
          </p:cNvSpPr>
          <p:nvPr>
            <p:ph idx="1"/>
          </p:nvPr>
        </p:nvSpPr>
        <p:spPr>
          <a:xfrm>
            <a:off x="46419" y="1414113"/>
            <a:ext cx="7547455" cy="4982201"/>
          </a:xfrm>
          <a:solidFill>
            <a:schemeClr val="bg1"/>
          </a:solidFill>
        </p:spPr>
        <p:txBody>
          <a:bodyPr/>
          <a:lstStyle/>
          <a:p>
            <a:pPr marL="0" indent="0">
              <a:defRPr/>
            </a:pPr>
            <a:r>
              <a:rPr lang="fr-FR" sz="2400" b="0" dirty="0" smtClean="0">
                <a:latin typeface="+mj-lt"/>
                <a:cs typeface="Calibri" panose="020F0502020204030204" pitchFamily="34" charset="0"/>
              </a:rPr>
              <a:t>La </a:t>
            </a:r>
            <a:r>
              <a:rPr lang="fr-FR" sz="2400" b="0" dirty="0">
                <a:latin typeface="+mj-lt"/>
                <a:cs typeface="Calibri" panose="020F0502020204030204" pitchFamily="34" charset="0"/>
              </a:rPr>
              <a:t>balance des copropriétaires </a:t>
            </a:r>
            <a:endParaRPr lang="fr-FR" sz="2400" b="0" dirty="0" smtClean="0">
              <a:latin typeface="+mj-lt"/>
              <a:cs typeface="Calibri" panose="020F0502020204030204" pitchFamily="34" charset="0"/>
            </a:endParaRPr>
          </a:p>
          <a:p>
            <a:pPr marL="0" indent="0">
              <a:defRPr/>
            </a:pPr>
            <a:endParaRPr lang="fr-FR" sz="2000" b="0" i="1" dirty="0">
              <a:effectLst>
                <a:outerShdw blurRad="38100" dist="38100" dir="2700000" algn="tl">
                  <a:srgbClr val="000000">
                    <a:alpha val="43137"/>
                  </a:srgbClr>
                </a:outerShdw>
              </a:effectLst>
              <a:latin typeface="+mn-lt"/>
              <a:cs typeface="Calibri" panose="020F0502020204030204" pitchFamily="34" charset="0"/>
            </a:endParaRPr>
          </a:p>
          <a:p>
            <a:pPr marL="342900" indent="-342900" algn="just">
              <a:buFont typeface="Wingdings" panose="05000000000000000000" pitchFamily="2" charset="2"/>
              <a:buChar char="§"/>
              <a:defRPr/>
            </a:pPr>
            <a:r>
              <a:rPr lang="fr-FR" sz="2000" b="0" dirty="0">
                <a:latin typeface="+mn-lt"/>
                <a:cs typeface="Calibri" panose="020F0502020204030204" pitchFamily="34" charset="0"/>
              </a:rPr>
              <a:t>Il s’agit de la balance du compte 450. </a:t>
            </a:r>
          </a:p>
          <a:p>
            <a:pPr marL="171450" indent="-171450" algn="just">
              <a:buFont typeface="Wingdings" panose="05000000000000000000" pitchFamily="2" charset="2"/>
              <a:buChar char="§"/>
              <a:defRPr/>
            </a:pPr>
            <a:endParaRPr lang="fr-FR" sz="700" b="0" dirty="0">
              <a:latin typeface="+mn-lt"/>
              <a:cs typeface="Calibri" panose="020F0502020204030204" pitchFamily="34" charset="0"/>
            </a:endParaRPr>
          </a:p>
          <a:p>
            <a:pPr marL="342900" indent="-342900" algn="just">
              <a:buFont typeface="Wingdings" panose="05000000000000000000" pitchFamily="2" charset="2"/>
              <a:buChar char="§"/>
              <a:defRPr/>
            </a:pPr>
            <a:r>
              <a:rPr lang="fr-FR" sz="2000" b="0" dirty="0">
                <a:latin typeface="+mn-lt"/>
                <a:cs typeface="Calibri" panose="020F0502020204030204" pitchFamily="34" charset="0"/>
              </a:rPr>
              <a:t>Ce document liste l’ensemble des copropriétaires avec le </a:t>
            </a:r>
            <a:r>
              <a:rPr lang="fr-FR" sz="2000" b="1" dirty="0">
                <a:latin typeface="+mn-lt"/>
                <a:cs typeface="Calibri" panose="020F0502020204030204" pitchFamily="34" charset="0"/>
              </a:rPr>
              <a:t>solde de leur compte </a:t>
            </a:r>
            <a:r>
              <a:rPr lang="fr-FR" sz="2000" b="0" dirty="0">
                <a:latin typeface="+mn-lt"/>
                <a:cs typeface="Calibri" panose="020F0502020204030204" pitchFamily="34" charset="0"/>
              </a:rPr>
              <a:t>au moment où elle est éditée.</a:t>
            </a:r>
          </a:p>
          <a:p>
            <a:pPr marL="171450" indent="-171450" algn="just">
              <a:buFont typeface="Wingdings" panose="05000000000000000000" pitchFamily="2" charset="2"/>
              <a:buChar char="§"/>
              <a:defRPr/>
            </a:pPr>
            <a:endParaRPr lang="fr-FR" sz="700" b="0" dirty="0">
              <a:latin typeface="+mn-lt"/>
              <a:cs typeface="Calibri" panose="020F0502020204030204" pitchFamily="34" charset="0"/>
            </a:endParaRPr>
          </a:p>
          <a:p>
            <a:pPr marL="342900" indent="-342900" algn="just">
              <a:buFont typeface="Wingdings" panose="05000000000000000000" pitchFamily="2" charset="2"/>
              <a:buChar char="§"/>
              <a:defRPr/>
            </a:pPr>
            <a:r>
              <a:rPr lang="fr-FR" sz="2000" b="0" dirty="0">
                <a:latin typeface="+mn-lt"/>
                <a:cs typeface="Calibri" panose="020F0502020204030204" pitchFamily="34" charset="0"/>
              </a:rPr>
              <a:t>Elle contient une liste de numéros de comptes individuels de chaque copropriétaires, avec les noms et le solde débiteur ou créditeur de </a:t>
            </a:r>
            <a:r>
              <a:rPr lang="fr-FR" sz="2000" b="0" dirty="0" smtClean="0">
                <a:latin typeface="+mn-lt"/>
                <a:cs typeface="Calibri" panose="020F0502020204030204" pitchFamily="34" charset="0"/>
              </a:rPr>
              <a:t>chacun.</a:t>
            </a:r>
          </a:p>
          <a:p>
            <a:pPr marL="342900" indent="-342900" algn="just">
              <a:buFont typeface="Wingdings" panose="05000000000000000000" pitchFamily="2" charset="2"/>
              <a:buChar char="§"/>
              <a:defRPr/>
            </a:pPr>
            <a:r>
              <a:rPr lang="fr-CA" sz="2000" dirty="0" smtClean="0">
                <a:latin typeface="+mn-lt"/>
                <a:cs typeface="Calibri" panose="020F0502020204030204" pitchFamily="34" charset="0"/>
              </a:rPr>
              <a:t>Document à utiliser pour compléter le tableau de suivi.</a:t>
            </a:r>
            <a:endParaRPr lang="fr-CA" sz="2000" dirty="0">
              <a:latin typeface="+mn-lt"/>
              <a:cs typeface="Calibri" panose="020F0502020204030204" pitchFamily="34" charset="0"/>
            </a:endParaRPr>
          </a:p>
          <a:p>
            <a:pPr marL="0" indent="0" algn="just">
              <a:buNone/>
              <a:defRPr/>
            </a:pPr>
            <a:endParaRPr lang="fr-CA" sz="1100" b="1" dirty="0" smtClean="0">
              <a:latin typeface="+mn-lt"/>
              <a:cs typeface="Calibri" panose="020F0502020204030204" pitchFamily="34" charset="0"/>
            </a:endParaRPr>
          </a:p>
          <a:p>
            <a:pPr marL="0" indent="0" algn="just">
              <a:buNone/>
              <a:defRPr/>
            </a:pPr>
            <a:r>
              <a:rPr lang="fr-CA" sz="2000" b="1" dirty="0" smtClean="0">
                <a:latin typeface="+mn-lt"/>
                <a:cs typeface="Calibri" panose="020F0502020204030204" pitchFamily="34" charset="0"/>
              </a:rPr>
              <a:t>Point de vigilance :</a:t>
            </a:r>
          </a:p>
          <a:p>
            <a:pPr marL="342900" indent="-342900" algn="just">
              <a:buFont typeface="Wingdings" panose="05000000000000000000" pitchFamily="2" charset="2"/>
              <a:buChar char="è"/>
              <a:defRPr/>
            </a:pPr>
            <a:r>
              <a:rPr lang="fr-CA" sz="2000" dirty="0" smtClean="0">
                <a:latin typeface="+mn-lt"/>
                <a:cs typeface="Calibri" panose="020F0502020204030204" pitchFamily="34" charset="0"/>
              </a:rPr>
              <a:t>Compléter l’analyse de la balance avec l’analyse des extraits de comptes des copropriétaires. </a:t>
            </a:r>
            <a:endParaRPr lang="fr-FR" sz="2400" b="0" dirty="0">
              <a:latin typeface="+mn-lt"/>
              <a:cs typeface="Calibri" panose="020F0502020204030204" pitchFamily="34" charset="0"/>
            </a:endParaRPr>
          </a:p>
        </p:txBody>
      </p:sp>
      <p:pic>
        <p:nvPicPr>
          <p:cNvPr id="5" name="Image 4"/>
          <p:cNvPicPr>
            <a:picLocks noChangeAspect="1"/>
          </p:cNvPicPr>
          <p:nvPr/>
        </p:nvPicPr>
        <p:blipFill>
          <a:blip r:embed="rId3"/>
          <a:stretch>
            <a:fillRect/>
          </a:stretch>
        </p:blipFill>
        <p:spPr>
          <a:xfrm>
            <a:off x="7707758" y="1414113"/>
            <a:ext cx="3883349" cy="5089052"/>
          </a:xfrm>
          <a:prstGeom prst="rect">
            <a:avLst/>
          </a:prstGeom>
        </p:spPr>
      </p:pic>
    </p:spTree>
    <p:extLst>
      <p:ext uri="{BB962C8B-B14F-4D97-AF65-F5344CB8AC3E}">
        <p14:creationId xmlns:p14="http://schemas.microsoft.com/office/powerpoint/2010/main" val="1871571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6525"/>
            <a:ext cx="10515600" cy="1325563"/>
          </a:xfrm>
        </p:spPr>
        <p:txBody>
          <a:bodyPr>
            <a:noAutofit/>
          </a:bodyPr>
          <a:lstStyle/>
          <a:p>
            <a:pPr marL="342567" indent="-342567"/>
            <a:r>
              <a:rPr lang="fr-CA" sz="3200" b="1" kern="1200" dirty="0">
                <a:solidFill>
                  <a:schemeClr val="bg1"/>
                </a:solidFill>
                <a:latin typeface="Times New Roman" panose="02020603050405020304" pitchFamily="18" charset="0"/>
                <a:cs typeface="Times New Roman" panose="02020603050405020304" pitchFamily="18" charset="0"/>
              </a:rPr>
              <a:t>Analyse compte copropriétaire (honoraires et frais)</a:t>
            </a:r>
            <a:endParaRPr lang="fr-FR" sz="3200" b="1" kern="1200" dirty="0">
              <a:solidFill>
                <a:schemeClr val="bg1"/>
              </a:solidFill>
              <a:latin typeface="Times New Roman" panose="02020603050405020304" pitchFamily="18" charset="0"/>
              <a:cs typeface="Times New Roman" panose="02020603050405020304" pitchFamily="18" charset="0"/>
            </a:endParaRPr>
          </a:p>
        </p:txBody>
      </p:sp>
      <p:pic>
        <p:nvPicPr>
          <p:cNvPr id="7" name="Espace réservé du contenu 6"/>
          <p:cNvPicPr>
            <a:picLocks noGrp="1" noChangeAspect="1"/>
          </p:cNvPicPr>
          <p:nvPr>
            <p:ph idx="1"/>
          </p:nvPr>
        </p:nvPicPr>
        <p:blipFill>
          <a:blip r:embed="rId2"/>
          <a:stretch>
            <a:fillRect/>
          </a:stretch>
        </p:blipFill>
        <p:spPr>
          <a:xfrm>
            <a:off x="1837508" y="1407508"/>
            <a:ext cx="8019696" cy="5353931"/>
          </a:xfrm>
          <a:prstGeom prst="rect">
            <a:avLst/>
          </a:prstGeom>
        </p:spPr>
      </p:pic>
      <p:sp>
        <p:nvSpPr>
          <p:cNvPr id="6" name="Espace réservé du numéro de diapositive 5"/>
          <p:cNvSpPr>
            <a:spLocks noGrp="1"/>
          </p:cNvSpPr>
          <p:nvPr>
            <p:ph type="sldNum" sz="quarter" idx="4294967295"/>
          </p:nvPr>
        </p:nvSpPr>
        <p:spPr>
          <a:xfrm>
            <a:off x="11456894" y="6396314"/>
            <a:ext cx="2743200" cy="365125"/>
          </a:xfrm>
          <a:prstGeom prst="rect">
            <a:avLst/>
          </a:prstGeom>
        </p:spPr>
        <p:txBody>
          <a:bodyPr/>
          <a:lstStyle/>
          <a:p>
            <a:fld id="{407ACB08-5963-44D4-82C1-81A8622C8CA0}" type="slidenum">
              <a:rPr lang="fr-FR" smtClean="0"/>
              <a:t>16</a:t>
            </a:fld>
            <a:endParaRPr lang="fr-FR" dirty="0"/>
          </a:p>
        </p:txBody>
      </p:sp>
      <p:pic>
        <p:nvPicPr>
          <p:cNvPr id="3" name="Picture 2" descr="f8df1bef-6142-4e4a-b0fa-a0c9dc9f2f98@mxp5">
            <a:extLst>
              <a:ext uri="{FF2B5EF4-FFF2-40B4-BE49-F238E27FC236}">
                <a16:creationId xmlns="" xmlns:a16="http://schemas.microsoft.com/office/drawing/2014/main" id="{13ECC307-8781-0FD2-73C9-561860D801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2731" y="5275453"/>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43455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3482" y="159022"/>
            <a:ext cx="10515600" cy="1325563"/>
          </a:xfrm>
        </p:spPr>
        <p:txBody>
          <a:bodyPr/>
          <a:lstStyle/>
          <a:p>
            <a:r>
              <a:rPr lang="fr-CA" sz="3200" b="1" dirty="0">
                <a:solidFill>
                  <a:schemeClr val="bg1"/>
                </a:solidFill>
                <a:latin typeface="Times New Roman" panose="02020603050405020304" pitchFamily="18" charset="0"/>
                <a:cs typeface="Times New Roman" panose="02020603050405020304" pitchFamily="18" charset="0"/>
              </a:rPr>
              <a:t>Exemple de frais abusifs honoraires syndic </a:t>
            </a:r>
            <a:r>
              <a:rPr lang="fr-CA" sz="3200" b="1" dirty="0" smtClean="0">
                <a:solidFill>
                  <a:schemeClr val="bg1"/>
                </a:solidFill>
                <a:latin typeface="Times New Roman" panose="02020603050405020304" pitchFamily="18" charset="0"/>
                <a:cs typeface="Times New Roman" panose="02020603050405020304" pitchFamily="18" charset="0"/>
              </a:rPr>
              <a:t/>
            </a:r>
            <a:br>
              <a:rPr lang="fr-CA" sz="3200" b="1" dirty="0" smtClean="0">
                <a:solidFill>
                  <a:schemeClr val="bg1"/>
                </a:solidFill>
                <a:latin typeface="Times New Roman" panose="02020603050405020304" pitchFamily="18" charset="0"/>
                <a:cs typeface="Times New Roman" panose="02020603050405020304" pitchFamily="18" charset="0"/>
              </a:rPr>
            </a:br>
            <a:r>
              <a:rPr lang="fr-CA" sz="3200" b="1" dirty="0" smtClean="0">
                <a:solidFill>
                  <a:schemeClr val="bg1"/>
                </a:solidFill>
                <a:latin typeface="Times New Roman" panose="02020603050405020304" pitchFamily="18" charset="0"/>
                <a:cs typeface="Times New Roman" panose="02020603050405020304" pitchFamily="18" charset="0"/>
              </a:rPr>
              <a:t>(</a:t>
            </a:r>
            <a:r>
              <a:rPr lang="fr-CA" sz="3200" b="1" dirty="0">
                <a:solidFill>
                  <a:schemeClr val="bg1"/>
                </a:solidFill>
                <a:latin typeface="Times New Roman" panose="02020603050405020304" pitchFamily="18" charset="0"/>
                <a:cs typeface="Times New Roman" panose="02020603050405020304" pitchFamily="18" charset="0"/>
              </a:rPr>
              <a:t>non respect du contrat type)  </a:t>
            </a:r>
            <a:endParaRPr lang="fr-FR" sz="3200" b="1" dirty="0">
              <a:solidFill>
                <a:schemeClr val="bg1"/>
              </a:solidFill>
              <a:latin typeface="Times New Roman" panose="02020603050405020304" pitchFamily="18" charset="0"/>
              <a:cs typeface="Times New Roman" panose="02020603050405020304" pitchFamily="18" charset="0"/>
            </a:endParaRPr>
          </a:p>
        </p:txBody>
      </p:sp>
      <p:pic>
        <p:nvPicPr>
          <p:cNvPr id="7" name="Espace réservé du contenu 6"/>
          <p:cNvPicPr>
            <a:picLocks noGrp="1" noChangeAspect="1"/>
          </p:cNvPicPr>
          <p:nvPr>
            <p:ph idx="1"/>
          </p:nvPr>
        </p:nvPicPr>
        <p:blipFill>
          <a:blip r:embed="rId2"/>
          <a:stretch>
            <a:fillRect/>
          </a:stretch>
        </p:blipFill>
        <p:spPr>
          <a:xfrm>
            <a:off x="1494966" y="2065866"/>
            <a:ext cx="8578159" cy="2798641"/>
          </a:xfrm>
          <a:prstGeom prst="rect">
            <a:avLst/>
          </a:prstGeom>
        </p:spPr>
      </p:pic>
      <p:sp>
        <p:nvSpPr>
          <p:cNvPr id="6" name="Espace réservé du numéro de diapositive 5"/>
          <p:cNvSpPr>
            <a:spLocks noGrp="1"/>
          </p:cNvSpPr>
          <p:nvPr>
            <p:ph type="sldNum" sz="quarter" idx="4294967295"/>
          </p:nvPr>
        </p:nvSpPr>
        <p:spPr>
          <a:xfrm>
            <a:off x="11582400" y="6374653"/>
            <a:ext cx="2743200" cy="365125"/>
          </a:xfrm>
          <a:prstGeom prst="rect">
            <a:avLst/>
          </a:prstGeom>
        </p:spPr>
        <p:txBody>
          <a:bodyPr/>
          <a:lstStyle/>
          <a:p>
            <a:fld id="{407ACB08-5963-44D4-82C1-81A8622C8CA0}" type="slidenum">
              <a:rPr lang="fr-FR" smtClean="0"/>
              <a:t>17</a:t>
            </a:fld>
            <a:endParaRPr lang="fr-FR" dirty="0"/>
          </a:p>
        </p:txBody>
      </p:sp>
      <p:pic>
        <p:nvPicPr>
          <p:cNvPr id="3" name="Image 2"/>
          <p:cNvPicPr>
            <a:picLocks noChangeAspect="1"/>
          </p:cNvPicPr>
          <p:nvPr/>
        </p:nvPicPr>
        <p:blipFill>
          <a:blip r:embed="rId3"/>
          <a:stretch>
            <a:fillRect/>
          </a:stretch>
        </p:blipFill>
        <p:spPr>
          <a:xfrm>
            <a:off x="280368" y="2717760"/>
            <a:ext cx="1115665" cy="914479"/>
          </a:xfrm>
          <a:prstGeom prst="rect">
            <a:avLst/>
          </a:prstGeom>
        </p:spPr>
      </p:pic>
      <p:pic>
        <p:nvPicPr>
          <p:cNvPr id="8" name="Picture 2" descr="f8df1bef-6142-4e4a-b0fa-a0c9dc9f2f98@mxp5">
            <a:extLst>
              <a:ext uri="{FF2B5EF4-FFF2-40B4-BE49-F238E27FC236}">
                <a16:creationId xmlns="" xmlns:a16="http://schemas.microsoft.com/office/drawing/2014/main" id="{71D15606-6E04-A5C9-222F-CB93DFB1BC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8013" y="5317642"/>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88371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57" y="322126"/>
            <a:ext cx="10515600" cy="1325563"/>
          </a:xfrm>
        </p:spPr>
        <p:txBody>
          <a:bodyPr>
            <a:noAutofit/>
          </a:bodyPr>
          <a:lstStyle/>
          <a:p>
            <a:pPr marL="342567" indent="-342567"/>
            <a:r>
              <a:rPr lang="fr-CA" sz="3200" b="1" kern="1200" dirty="0">
                <a:solidFill>
                  <a:schemeClr val="bg1"/>
                </a:solidFill>
                <a:latin typeface="Times New Roman" panose="02020603050405020304" pitchFamily="18" charset="0"/>
                <a:cs typeface="Times New Roman" panose="02020603050405020304" pitchFamily="18" charset="0"/>
              </a:rPr>
              <a:t>Analyse disposition d’un jugement (1/2)</a:t>
            </a:r>
            <a:endParaRPr lang="fr-FR" sz="3200" b="1" kern="1200" dirty="0">
              <a:solidFill>
                <a:schemeClr val="bg1"/>
              </a:solidFill>
              <a:latin typeface="Times New Roman" panose="02020603050405020304" pitchFamily="18" charset="0"/>
              <a:cs typeface="Times New Roman" panose="02020603050405020304" pitchFamily="18" charset="0"/>
            </a:endParaRPr>
          </a:p>
        </p:txBody>
      </p:sp>
      <p:pic>
        <p:nvPicPr>
          <p:cNvPr id="7" name="Espace réservé du contenu 6"/>
          <p:cNvPicPr>
            <a:picLocks noGrp="1" noChangeAspect="1"/>
          </p:cNvPicPr>
          <p:nvPr>
            <p:ph idx="1"/>
          </p:nvPr>
        </p:nvPicPr>
        <p:blipFill>
          <a:blip r:embed="rId2"/>
          <a:stretch>
            <a:fillRect/>
          </a:stretch>
        </p:blipFill>
        <p:spPr>
          <a:xfrm>
            <a:off x="1653891" y="1508163"/>
            <a:ext cx="9290168" cy="4627231"/>
          </a:xfrm>
          <a:prstGeom prst="rect">
            <a:avLst/>
          </a:prstGeom>
        </p:spPr>
      </p:pic>
      <p:sp>
        <p:nvSpPr>
          <p:cNvPr id="6" name="Espace réservé du numéro de diapositive 5"/>
          <p:cNvSpPr>
            <a:spLocks noGrp="1"/>
          </p:cNvSpPr>
          <p:nvPr>
            <p:ph type="sldNum" sz="quarter" idx="4294967295"/>
          </p:nvPr>
        </p:nvSpPr>
        <p:spPr>
          <a:xfrm>
            <a:off x="11501718" y="6356349"/>
            <a:ext cx="2743200" cy="365125"/>
          </a:xfrm>
          <a:prstGeom prst="rect">
            <a:avLst/>
          </a:prstGeom>
        </p:spPr>
        <p:txBody>
          <a:bodyPr/>
          <a:lstStyle/>
          <a:p>
            <a:fld id="{407ACB08-5963-44D4-82C1-81A8622C8CA0}" type="slidenum">
              <a:rPr lang="fr-FR" smtClean="0"/>
              <a:t>18</a:t>
            </a:fld>
            <a:endParaRPr lang="fr-FR" dirty="0"/>
          </a:p>
        </p:txBody>
      </p:sp>
      <p:sp>
        <p:nvSpPr>
          <p:cNvPr id="8" name="Rectangle 7"/>
          <p:cNvSpPr/>
          <p:nvPr/>
        </p:nvSpPr>
        <p:spPr>
          <a:xfrm>
            <a:off x="32857" y="2406667"/>
            <a:ext cx="2031880" cy="1615827"/>
          </a:xfrm>
          <a:prstGeom prst="rect">
            <a:avLst/>
          </a:prstGeom>
        </p:spPr>
        <p:txBody>
          <a:bodyPr wrap="square">
            <a:spAutoFit/>
          </a:bodyPr>
          <a:lstStyle/>
          <a:p>
            <a:r>
              <a:rPr lang="fr-FR" sz="1100" b="1" dirty="0">
                <a:solidFill>
                  <a:srgbClr val="FF0000"/>
                </a:solidFill>
              </a:rPr>
              <a:t>La créance au principal </a:t>
            </a:r>
          </a:p>
          <a:p>
            <a:pPr marL="285750" indent="-285750">
              <a:buFont typeface="Arial" panose="020B0604020202020204" pitchFamily="34" charset="0"/>
              <a:buChar char="•"/>
            </a:pPr>
            <a:endParaRPr lang="fr-FR" sz="1100" b="1" dirty="0">
              <a:solidFill>
                <a:srgbClr val="FF0000"/>
              </a:solidFill>
            </a:endParaRPr>
          </a:p>
          <a:p>
            <a:r>
              <a:rPr lang="fr-FR" sz="1100" b="1" dirty="0">
                <a:solidFill>
                  <a:srgbClr val="FF0000"/>
                </a:solidFill>
              </a:rPr>
              <a:t>Les frais article 10-1/9-1 contrat syndic</a:t>
            </a:r>
          </a:p>
          <a:p>
            <a:pPr marL="285750" indent="-285750">
              <a:buFont typeface="Arial" panose="020B0604020202020204" pitchFamily="34" charset="0"/>
              <a:buChar char="•"/>
            </a:pPr>
            <a:endParaRPr lang="fr-CA" sz="1100" b="1" dirty="0">
              <a:solidFill>
                <a:srgbClr val="FF0000"/>
              </a:solidFill>
            </a:endParaRPr>
          </a:p>
          <a:p>
            <a:pPr marL="285750" indent="-285750">
              <a:buFont typeface="Arial" panose="020B0604020202020204" pitchFamily="34" charset="0"/>
              <a:buChar char="•"/>
            </a:pPr>
            <a:endParaRPr lang="fr-FR" sz="1100" b="1" dirty="0">
              <a:solidFill>
                <a:srgbClr val="FF0000"/>
              </a:solidFill>
            </a:endParaRPr>
          </a:p>
          <a:p>
            <a:r>
              <a:rPr lang="fr-FR" sz="1100" b="1" dirty="0">
                <a:solidFill>
                  <a:srgbClr val="FF0000"/>
                </a:solidFill>
              </a:rPr>
              <a:t>Dommages Intérêts (DI) </a:t>
            </a:r>
          </a:p>
          <a:p>
            <a:pPr marL="285750" indent="-285750">
              <a:buFont typeface="Arial" panose="020B0604020202020204" pitchFamily="34" charset="0"/>
              <a:buChar char="•"/>
            </a:pPr>
            <a:endParaRPr lang="fr-FR" sz="1100" b="1" dirty="0">
              <a:solidFill>
                <a:srgbClr val="FF0000"/>
              </a:solidFill>
            </a:endParaRPr>
          </a:p>
          <a:p>
            <a:r>
              <a:rPr lang="fr-FR" sz="1100" b="1" dirty="0">
                <a:solidFill>
                  <a:srgbClr val="FF0000"/>
                </a:solidFill>
              </a:rPr>
              <a:t>L’article 700 </a:t>
            </a:r>
          </a:p>
        </p:txBody>
      </p:sp>
      <p:cxnSp>
        <p:nvCxnSpPr>
          <p:cNvPr id="14" name="Connecteur droit avec flèche 13"/>
          <p:cNvCxnSpPr/>
          <p:nvPr/>
        </p:nvCxnSpPr>
        <p:spPr>
          <a:xfrm>
            <a:off x="1153417" y="2624149"/>
            <a:ext cx="999066"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1267716" y="3061766"/>
            <a:ext cx="770467" cy="846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cxnSpLocks/>
          </p:cNvCxnSpPr>
          <p:nvPr/>
        </p:nvCxnSpPr>
        <p:spPr>
          <a:xfrm flipV="1">
            <a:off x="1716385" y="3507850"/>
            <a:ext cx="325549" cy="3364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cxnSpLocks/>
          </p:cNvCxnSpPr>
          <p:nvPr/>
        </p:nvCxnSpPr>
        <p:spPr>
          <a:xfrm flipV="1">
            <a:off x="977153" y="3785087"/>
            <a:ext cx="901222" cy="8810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0426740" y="2393973"/>
            <a:ext cx="1571624" cy="2123658"/>
          </a:xfrm>
          <a:prstGeom prst="rect">
            <a:avLst/>
          </a:prstGeom>
        </p:spPr>
        <p:txBody>
          <a:bodyPr wrap="square">
            <a:spAutoFit/>
          </a:bodyPr>
          <a:lstStyle/>
          <a:p>
            <a:r>
              <a:rPr lang="fr-FR" sz="1200" b="1" dirty="0">
                <a:solidFill>
                  <a:srgbClr val="FF0000"/>
                </a:solidFill>
              </a:rPr>
              <a:t>La créance au principal </a:t>
            </a:r>
          </a:p>
          <a:p>
            <a:endParaRPr lang="fr-FR" sz="1200" b="1" dirty="0">
              <a:solidFill>
                <a:srgbClr val="FF0000"/>
              </a:solidFill>
            </a:endParaRPr>
          </a:p>
          <a:p>
            <a:r>
              <a:rPr lang="fr-FR" sz="1200" b="1" dirty="0">
                <a:solidFill>
                  <a:srgbClr val="FF0000"/>
                </a:solidFill>
              </a:rPr>
              <a:t>Les frais article 10-1/9-1 contrat syndic</a:t>
            </a:r>
          </a:p>
          <a:p>
            <a:endParaRPr lang="fr-FR" sz="1200" b="1" dirty="0">
              <a:solidFill>
                <a:srgbClr val="FF0000"/>
              </a:solidFill>
            </a:endParaRPr>
          </a:p>
          <a:p>
            <a:r>
              <a:rPr lang="fr-FR" sz="1200" b="1" dirty="0">
                <a:solidFill>
                  <a:srgbClr val="FF0000"/>
                </a:solidFill>
              </a:rPr>
              <a:t>Dommages Intérêts (DI) </a:t>
            </a:r>
          </a:p>
          <a:p>
            <a:endParaRPr lang="fr-FR" sz="1200" b="1" dirty="0">
              <a:solidFill>
                <a:srgbClr val="FF0000"/>
              </a:solidFill>
            </a:endParaRPr>
          </a:p>
          <a:p>
            <a:endParaRPr lang="fr-FR" sz="1200" b="1" dirty="0">
              <a:solidFill>
                <a:srgbClr val="FF0000"/>
              </a:solidFill>
            </a:endParaRPr>
          </a:p>
          <a:p>
            <a:r>
              <a:rPr lang="fr-FR" sz="1200" b="1" dirty="0">
                <a:solidFill>
                  <a:srgbClr val="FF0000"/>
                </a:solidFill>
              </a:rPr>
              <a:t>L’article 700 </a:t>
            </a:r>
          </a:p>
        </p:txBody>
      </p:sp>
      <p:cxnSp>
        <p:nvCxnSpPr>
          <p:cNvPr id="28" name="Connecteur droit avec flèche 27"/>
          <p:cNvCxnSpPr/>
          <p:nvPr/>
        </p:nvCxnSpPr>
        <p:spPr>
          <a:xfrm>
            <a:off x="10108593" y="3345655"/>
            <a:ext cx="367022" cy="47612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 29"/>
          <p:cNvPicPr>
            <a:picLocks noChangeAspect="1"/>
          </p:cNvPicPr>
          <p:nvPr/>
        </p:nvPicPr>
        <p:blipFill>
          <a:blip r:embed="rId3"/>
          <a:stretch>
            <a:fillRect/>
          </a:stretch>
        </p:blipFill>
        <p:spPr>
          <a:xfrm>
            <a:off x="10097919" y="2413118"/>
            <a:ext cx="373506" cy="351097"/>
          </a:xfrm>
          <a:prstGeom prst="rect">
            <a:avLst/>
          </a:prstGeom>
        </p:spPr>
      </p:pic>
      <p:pic>
        <p:nvPicPr>
          <p:cNvPr id="32" name="Image 31"/>
          <p:cNvPicPr>
            <a:picLocks noChangeAspect="1"/>
          </p:cNvPicPr>
          <p:nvPr/>
        </p:nvPicPr>
        <p:blipFill>
          <a:blip r:embed="rId3"/>
          <a:stretch>
            <a:fillRect/>
          </a:stretch>
        </p:blipFill>
        <p:spPr>
          <a:xfrm>
            <a:off x="1364263" y="4567222"/>
            <a:ext cx="304826" cy="286537"/>
          </a:xfrm>
          <a:prstGeom prst="rect">
            <a:avLst/>
          </a:prstGeom>
        </p:spPr>
      </p:pic>
      <p:cxnSp>
        <p:nvCxnSpPr>
          <p:cNvPr id="36" name="Connecteur droit avec flèche 35"/>
          <p:cNvCxnSpPr/>
          <p:nvPr/>
        </p:nvCxnSpPr>
        <p:spPr>
          <a:xfrm>
            <a:off x="10148789" y="3706613"/>
            <a:ext cx="326826" cy="63176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7" name="Image 36"/>
          <p:cNvPicPr>
            <a:picLocks noChangeAspect="1"/>
          </p:cNvPicPr>
          <p:nvPr/>
        </p:nvPicPr>
        <p:blipFill>
          <a:blip r:embed="rId3"/>
          <a:stretch>
            <a:fillRect/>
          </a:stretch>
        </p:blipFill>
        <p:spPr>
          <a:xfrm>
            <a:off x="10013754" y="2929714"/>
            <a:ext cx="656647" cy="617249"/>
          </a:xfrm>
          <a:prstGeom prst="rect">
            <a:avLst/>
          </a:prstGeom>
        </p:spPr>
      </p:pic>
      <p:pic>
        <p:nvPicPr>
          <p:cNvPr id="3" name="Image 2"/>
          <p:cNvPicPr>
            <a:picLocks noChangeAspect="1"/>
          </p:cNvPicPr>
          <p:nvPr/>
        </p:nvPicPr>
        <p:blipFill>
          <a:blip r:embed="rId4"/>
          <a:stretch>
            <a:fillRect/>
          </a:stretch>
        </p:blipFill>
        <p:spPr>
          <a:xfrm>
            <a:off x="8610601" y="4979752"/>
            <a:ext cx="1115665" cy="914479"/>
          </a:xfrm>
          <a:prstGeom prst="rect">
            <a:avLst/>
          </a:prstGeom>
        </p:spPr>
      </p:pic>
      <p:pic>
        <p:nvPicPr>
          <p:cNvPr id="12" name="Picture 2" descr="f8df1bef-6142-4e4a-b0fa-a0c9dc9f2f98@mxp5">
            <a:extLst>
              <a:ext uri="{FF2B5EF4-FFF2-40B4-BE49-F238E27FC236}">
                <a16:creationId xmlns="" xmlns:a16="http://schemas.microsoft.com/office/drawing/2014/main" id="{538296C4-715B-DE5C-8A09-CE3A12415D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72754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943" y="277716"/>
            <a:ext cx="10515600" cy="1325563"/>
          </a:xfrm>
        </p:spPr>
        <p:txBody>
          <a:bodyPr>
            <a:noAutofit/>
          </a:bodyPr>
          <a:lstStyle/>
          <a:p>
            <a:pPr marL="342567" indent="-342567"/>
            <a:r>
              <a:rPr lang="fr-CA" sz="3200" b="1" kern="1200" dirty="0">
                <a:solidFill>
                  <a:schemeClr val="bg1"/>
                </a:solidFill>
                <a:latin typeface="Times New Roman" panose="02020603050405020304" pitchFamily="18" charset="0"/>
                <a:cs typeface="Times New Roman" panose="02020603050405020304" pitchFamily="18" charset="0"/>
              </a:rPr>
              <a:t>Analyse disposition d’un jugement 2/2</a:t>
            </a:r>
            <a:endParaRPr lang="fr-FR" sz="3200" b="1" kern="1200" dirty="0">
              <a:solidFill>
                <a:schemeClr val="bg1"/>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4294967295"/>
          </p:nvPr>
        </p:nvSpPr>
        <p:spPr>
          <a:xfrm>
            <a:off x="11583963" y="6356350"/>
            <a:ext cx="2743200" cy="365125"/>
          </a:xfrm>
          <a:prstGeom prst="rect">
            <a:avLst/>
          </a:prstGeom>
        </p:spPr>
        <p:txBody>
          <a:bodyPr/>
          <a:lstStyle/>
          <a:p>
            <a:fld id="{407ACB08-5963-44D4-82C1-81A8622C8CA0}" type="slidenum">
              <a:rPr lang="fr-FR" smtClean="0"/>
              <a:t>19</a:t>
            </a:fld>
            <a:endParaRPr lang="fr-FR" dirty="0"/>
          </a:p>
        </p:txBody>
      </p:sp>
      <p:graphicFrame>
        <p:nvGraphicFramePr>
          <p:cNvPr id="7" name="Objet 6"/>
          <p:cNvGraphicFramePr>
            <a:graphicFrameLocks noChangeAspect="1"/>
          </p:cNvGraphicFramePr>
          <p:nvPr>
            <p:extLst>
              <p:ext uri="{D42A27DB-BD31-4B8C-83A1-F6EECF244321}">
                <p14:modId xmlns:p14="http://schemas.microsoft.com/office/powerpoint/2010/main" val="1615636597"/>
              </p:ext>
            </p:extLst>
          </p:nvPr>
        </p:nvGraphicFramePr>
        <p:xfrm>
          <a:off x="773113" y="1881188"/>
          <a:ext cx="6972300" cy="3409950"/>
        </p:xfrm>
        <a:graphic>
          <a:graphicData uri="http://schemas.openxmlformats.org/presentationml/2006/ole">
            <mc:AlternateContent xmlns:mc="http://schemas.openxmlformats.org/markup-compatibility/2006">
              <mc:Choice xmlns:v="urn:schemas-microsoft-com:vml" Requires="v">
                <p:oleObj spid="_x0000_s1048" name="Feuille de calcul" r:id="rId3" imgW="6972343" imgH="3410001" progId="Excel.Sheet.12">
                  <p:embed/>
                </p:oleObj>
              </mc:Choice>
              <mc:Fallback>
                <p:oleObj name="Feuille de calcul" r:id="rId3" imgW="6972343" imgH="3410001" progId="Excel.Sheet.12">
                  <p:embed/>
                  <p:pic>
                    <p:nvPicPr>
                      <p:cNvPr id="7" name="Objet 6"/>
                      <p:cNvPicPr/>
                      <p:nvPr/>
                    </p:nvPicPr>
                    <p:blipFill>
                      <a:blip r:embed="rId4"/>
                      <a:stretch>
                        <a:fillRect/>
                      </a:stretch>
                    </p:blipFill>
                    <p:spPr>
                      <a:xfrm>
                        <a:off x="773113" y="1881188"/>
                        <a:ext cx="6972300" cy="3409950"/>
                      </a:xfrm>
                      <a:prstGeom prst="rect">
                        <a:avLst/>
                      </a:prstGeom>
                    </p:spPr>
                  </p:pic>
                </p:oleObj>
              </mc:Fallback>
            </mc:AlternateContent>
          </a:graphicData>
        </a:graphic>
      </p:graphicFrame>
      <p:pic>
        <p:nvPicPr>
          <p:cNvPr id="8" name="Image 7"/>
          <p:cNvPicPr>
            <a:picLocks noChangeAspect="1"/>
          </p:cNvPicPr>
          <p:nvPr/>
        </p:nvPicPr>
        <p:blipFill>
          <a:blip r:embed="rId5"/>
          <a:stretch>
            <a:fillRect/>
          </a:stretch>
        </p:blipFill>
        <p:spPr>
          <a:xfrm>
            <a:off x="8153402" y="2988654"/>
            <a:ext cx="1115665" cy="914479"/>
          </a:xfrm>
          <a:prstGeom prst="rect">
            <a:avLst/>
          </a:prstGeom>
        </p:spPr>
      </p:pic>
      <p:sp>
        <p:nvSpPr>
          <p:cNvPr id="9" name="ZoneTexte 8"/>
          <p:cNvSpPr txBox="1"/>
          <p:nvPr/>
        </p:nvSpPr>
        <p:spPr>
          <a:xfrm>
            <a:off x="8075267" y="3903133"/>
            <a:ext cx="3397066" cy="646331"/>
          </a:xfrm>
          <a:prstGeom prst="rect">
            <a:avLst/>
          </a:prstGeom>
          <a:noFill/>
        </p:spPr>
        <p:txBody>
          <a:bodyPr wrap="square" rtlCol="0">
            <a:spAutoFit/>
          </a:bodyPr>
          <a:lstStyle/>
          <a:p>
            <a:r>
              <a:rPr lang="fr-CA" b="1" dirty="0"/>
              <a:t>Soit 3 522,20€ restant à la charge de la copropriété</a:t>
            </a:r>
            <a:endParaRPr lang="fr-FR" b="1" dirty="0"/>
          </a:p>
        </p:txBody>
      </p:sp>
      <p:pic>
        <p:nvPicPr>
          <p:cNvPr id="3" name="Picture 2" descr="f8df1bef-6142-4e4a-b0fa-a0c9dc9f2f98@mxp5">
            <a:extLst>
              <a:ext uri="{FF2B5EF4-FFF2-40B4-BE49-F238E27FC236}">
                <a16:creationId xmlns="" xmlns:a16="http://schemas.microsoft.com/office/drawing/2014/main" id="{2CDBB3D3-8189-E0F4-2EFD-CB975E61A0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79289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8862" y="295145"/>
            <a:ext cx="10320869" cy="643097"/>
          </a:xfrm>
        </p:spPr>
        <p:txBody>
          <a:bodyPr>
            <a:normAutofit fontScale="90000"/>
          </a:bodyPr>
          <a:lstStyle/>
          <a:p>
            <a:pPr algn="ctr"/>
            <a:r>
              <a:rPr lang="fr-CA" sz="4000" b="1" dirty="0">
                <a:solidFill>
                  <a:schemeClr val="bg1"/>
                </a:solidFill>
              </a:rPr>
              <a:t>Sommaire</a:t>
            </a:r>
            <a:r>
              <a:rPr lang="fr-CA" b="1" dirty="0">
                <a:solidFill>
                  <a:srgbClr val="002060"/>
                </a:solidFill>
              </a:rPr>
              <a:t> </a:t>
            </a:r>
            <a:endParaRPr lang="fr-FR" b="1" dirty="0">
              <a:solidFill>
                <a:srgbClr val="002060"/>
              </a:solidFill>
            </a:endParaRPr>
          </a:p>
        </p:txBody>
      </p:sp>
      <p:sp>
        <p:nvSpPr>
          <p:cNvPr id="3" name="Espace réservé du contenu 2"/>
          <p:cNvSpPr>
            <a:spLocks noGrp="1"/>
          </p:cNvSpPr>
          <p:nvPr>
            <p:ph idx="1"/>
          </p:nvPr>
        </p:nvSpPr>
        <p:spPr>
          <a:xfrm>
            <a:off x="899698" y="2168909"/>
            <a:ext cx="10290816" cy="2972543"/>
          </a:xfrm>
          <a:solidFill>
            <a:srgbClr val="EDF5FA"/>
          </a:solidFill>
        </p:spPr>
        <p:txBody>
          <a:bodyPr>
            <a:noAutofit/>
          </a:bodyPr>
          <a:lstStyle/>
          <a:p>
            <a:pPr marL="0" indent="0"/>
            <a:r>
              <a:rPr lang="fr-CA" sz="2800" b="1" dirty="0" smtClean="0">
                <a:solidFill>
                  <a:srgbClr val="0070C0"/>
                </a:solidFill>
                <a:latin typeface="+mn-lt"/>
                <a:cs typeface="Times New Roman" panose="02020603050405020304" pitchFamily="18" charset="0"/>
              </a:rPr>
              <a:t>Introduction</a:t>
            </a:r>
            <a:endParaRPr lang="fr-FR" sz="2800" b="1" dirty="0" smtClean="0">
              <a:solidFill>
                <a:srgbClr val="0070C0"/>
              </a:solidFill>
              <a:latin typeface="+mn-lt"/>
              <a:cs typeface="Times New Roman" panose="02020603050405020304" pitchFamily="18" charset="0"/>
            </a:endParaRPr>
          </a:p>
          <a:p>
            <a:pPr marL="400050" indent="-400050">
              <a:buFont typeface="+mj-lt"/>
              <a:buAutoNum type="romanUcPeriod"/>
            </a:pPr>
            <a:r>
              <a:rPr lang="fr-FR" sz="2800" b="1" dirty="0" smtClean="0">
                <a:solidFill>
                  <a:srgbClr val="0070C0"/>
                </a:solidFill>
                <a:latin typeface="+mn-lt"/>
                <a:cs typeface="Times New Roman" panose="02020603050405020304" pitchFamily="18" charset="0"/>
              </a:rPr>
              <a:t>Les réunions de suivi </a:t>
            </a:r>
          </a:p>
          <a:p>
            <a:pPr marL="400050" indent="-400050">
              <a:buFont typeface="+mj-lt"/>
              <a:buAutoNum type="romanUcPeriod"/>
            </a:pPr>
            <a:r>
              <a:rPr lang="fr-FR" sz="2800" b="1" dirty="0" smtClean="0">
                <a:solidFill>
                  <a:srgbClr val="0070C0"/>
                </a:solidFill>
                <a:latin typeface="+mn-lt"/>
                <a:cs typeface="Times New Roman" panose="02020603050405020304" pitchFamily="18" charset="0"/>
              </a:rPr>
              <a:t>Le travail préparatoire pour un suivi efficace </a:t>
            </a:r>
          </a:p>
          <a:p>
            <a:pPr marL="400050" indent="-400050">
              <a:buFont typeface="+mj-lt"/>
              <a:buAutoNum type="romanUcPeriod"/>
            </a:pPr>
            <a:r>
              <a:rPr lang="fr-FR" sz="2800" b="1" dirty="0" smtClean="0">
                <a:solidFill>
                  <a:srgbClr val="0070C0"/>
                </a:solidFill>
                <a:latin typeface="+mn-lt"/>
                <a:cs typeface="Times New Roman" panose="02020603050405020304" pitchFamily="18" charset="0"/>
              </a:rPr>
              <a:t>Le suivi du recouvrement des impayés par le syndic </a:t>
            </a:r>
          </a:p>
          <a:p>
            <a:pPr marL="0" indent="0"/>
            <a:r>
              <a:rPr lang="fr-CA" sz="2800" b="1" dirty="0" smtClean="0">
                <a:solidFill>
                  <a:srgbClr val="0070C0"/>
                </a:solidFill>
                <a:latin typeface="+mn-lt"/>
                <a:cs typeface="Times New Roman" panose="02020603050405020304" pitchFamily="18" charset="0"/>
              </a:rPr>
              <a:t>Conclusion</a:t>
            </a:r>
            <a:endParaRPr lang="fr-FR" sz="2800" b="1" dirty="0" smtClean="0">
              <a:solidFill>
                <a:srgbClr val="0070C0"/>
              </a:solidFill>
              <a:latin typeface="+mn-lt"/>
              <a:cs typeface="Times New Roman" panose="02020603050405020304" pitchFamily="18" charset="0"/>
            </a:endParaRPr>
          </a:p>
          <a:p>
            <a:pPr marL="400050" indent="-400050">
              <a:buFont typeface="+mj-lt"/>
              <a:buAutoNum type="romanUcPeriod"/>
            </a:pPr>
            <a:endParaRPr lang="fr-FR" sz="1400" b="1" dirty="0">
              <a:solidFill>
                <a:srgbClr val="0070C0"/>
              </a:solidFill>
            </a:endParaRPr>
          </a:p>
          <a:p>
            <a:pPr marL="0" indent="0"/>
            <a:endParaRPr lang="fr-FR" sz="1400" b="1" dirty="0">
              <a:solidFill>
                <a:srgbClr val="0070C0"/>
              </a:solidFill>
            </a:endParaRPr>
          </a:p>
        </p:txBody>
      </p:sp>
      <p:sp>
        <p:nvSpPr>
          <p:cNvPr id="6" name="Espace réservé du numéro de diapositive 5"/>
          <p:cNvSpPr>
            <a:spLocks noGrp="1"/>
          </p:cNvSpPr>
          <p:nvPr>
            <p:ph type="sldNum" sz="quarter" idx="4294967295"/>
          </p:nvPr>
        </p:nvSpPr>
        <p:spPr>
          <a:xfrm>
            <a:off x="11456894" y="6356349"/>
            <a:ext cx="2743200" cy="365125"/>
          </a:xfrm>
          <a:prstGeom prst="rect">
            <a:avLst/>
          </a:prstGeom>
        </p:spPr>
        <p:txBody>
          <a:bodyPr/>
          <a:lstStyle/>
          <a:p>
            <a:fld id="{407ACB08-5963-44D4-82C1-81A8622C8CA0}" type="slidenum">
              <a:rPr lang="fr-FR" smtClean="0">
                <a:solidFill>
                  <a:schemeClr val="tx1"/>
                </a:solidFill>
              </a:rPr>
              <a:t>2</a:t>
            </a:fld>
            <a:endParaRPr lang="fr-FR" dirty="0">
              <a:solidFill>
                <a:schemeClr val="tx1"/>
              </a:solidFill>
            </a:endParaRPr>
          </a:p>
        </p:txBody>
      </p:sp>
      <p:sp>
        <p:nvSpPr>
          <p:cNvPr id="7" name="Espace réservé de la date 6"/>
          <p:cNvSpPr>
            <a:spLocks noGrp="1"/>
          </p:cNvSpPr>
          <p:nvPr>
            <p:ph type="dt" sz="half" idx="4294967295"/>
          </p:nvPr>
        </p:nvSpPr>
        <p:spPr>
          <a:xfrm>
            <a:off x="0" y="6063742"/>
            <a:ext cx="2039112" cy="206505"/>
          </a:xfrm>
          <a:prstGeom prst="rect">
            <a:avLst/>
          </a:prstGeom>
        </p:spPr>
        <p:txBody>
          <a:bodyPr/>
          <a:lstStyle/>
          <a:p>
            <a:fld id="{F054D5AF-B111-4E39-BDA1-84EE92E7E436}" type="datetime1">
              <a:rPr lang="fr-FR" smtClean="0"/>
              <a:t>08/04/2025</a:t>
            </a:fld>
            <a:endParaRPr lang="fr-FR" dirty="0"/>
          </a:p>
        </p:txBody>
      </p:sp>
      <p:pic>
        <p:nvPicPr>
          <p:cNvPr id="5" name="Picture 2" descr="f8df1bef-6142-4e4a-b0fa-a0c9dc9f2f98@mxp5">
            <a:extLst>
              <a:ext uri="{FF2B5EF4-FFF2-40B4-BE49-F238E27FC236}">
                <a16:creationId xmlns="" xmlns:a16="http://schemas.microsoft.com/office/drawing/2014/main" id="{F51D1DAE-AB52-9BBA-2DCD-EB182CA9C2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202" y="132163"/>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105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182" y="139338"/>
            <a:ext cx="10761619" cy="1377179"/>
          </a:xfrm>
        </p:spPr>
        <p:txBody>
          <a:bodyPr>
            <a:noAutofit/>
          </a:bodyPr>
          <a:lstStyle/>
          <a:p>
            <a:pPr marL="342567" indent="-342567"/>
            <a:r>
              <a:rPr lang="fr-CA" sz="3200" b="1" kern="1200" dirty="0" smtClean="0">
                <a:solidFill>
                  <a:schemeClr val="bg1"/>
                </a:solidFill>
                <a:latin typeface="Times New Roman" panose="02020603050405020304" pitchFamily="18" charset="0"/>
                <a:cs typeface="Times New Roman" panose="02020603050405020304" pitchFamily="18" charset="0"/>
              </a:rPr>
              <a:t>Analyse du compte </a:t>
            </a:r>
            <a:r>
              <a:rPr lang="fr-CA" sz="3200" b="1" kern="1200" dirty="0">
                <a:solidFill>
                  <a:schemeClr val="bg1"/>
                </a:solidFill>
                <a:latin typeface="Times New Roman" panose="02020603050405020304" pitchFamily="18" charset="0"/>
                <a:cs typeface="Times New Roman" panose="02020603050405020304" pitchFamily="18" charset="0"/>
              </a:rPr>
              <a:t>de charges copropriété « 623 » tiers intervenants (avocat/ huissier)</a:t>
            </a:r>
            <a:endParaRPr lang="fr-FR" sz="3200" b="1" kern="1200" dirty="0">
              <a:solidFill>
                <a:schemeClr val="bg1"/>
              </a:solidFill>
              <a:latin typeface="Times New Roman" panose="02020603050405020304" pitchFamily="18" charset="0"/>
              <a:cs typeface="Times New Roman" panose="02020603050405020304" pitchFamily="18" charset="0"/>
            </a:endParaRPr>
          </a:p>
        </p:txBody>
      </p:sp>
      <p:pic>
        <p:nvPicPr>
          <p:cNvPr id="7" name="Espace réservé du contenu 6"/>
          <p:cNvPicPr>
            <a:picLocks noGrp="1" noChangeAspect="1"/>
          </p:cNvPicPr>
          <p:nvPr>
            <p:ph idx="1"/>
          </p:nvPr>
        </p:nvPicPr>
        <p:blipFill>
          <a:blip r:embed="rId2"/>
          <a:stretch>
            <a:fillRect/>
          </a:stretch>
        </p:blipFill>
        <p:spPr>
          <a:xfrm>
            <a:off x="2555730" y="1396176"/>
            <a:ext cx="6834524" cy="5254686"/>
          </a:xfrm>
          <a:prstGeom prst="rect">
            <a:avLst/>
          </a:prstGeom>
        </p:spPr>
      </p:pic>
      <p:sp>
        <p:nvSpPr>
          <p:cNvPr id="6" name="Espace réservé du numéro de diapositive 5"/>
          <p:cNvSpPr>
            <a:spLocks noGrp="1"/>
          </p:cNvSpPr>
          <p:nvPr>
            <p:ph type="sldNum" sz="quarter" idx="4294967295"/>
          </p:nvPr>
        </p:nvSpPr>
        <p:spPr>
          <a:xfrm>
            <a:off x="11510682" y="6356350"/>
            <a:ext cx="2743200" cy="365125"/>
          </a:xfrm>
          <a:prstGeom prst="rect">
            <a:avLst/>
          </a:prstGeom>
        </p:spPr>
        <p:txBody>
          <a:bodyPr/>
          <a:lstStyle/>
          <a:p>
            <a:fld id="{407ACB08-5963-44D4-82C1-81A8622C8CA0}" type="slidenum">
              <a:rPr lang="fr-FR" smtClean="0"/>
              <a:t>20</a:t>
            </a:fld>
            <a:endParaRPr lang="fr-FR" dirty="0"/>
          </a:p>
        </p:txBody>
      </p:sp>
      <p:sp>
        <p:nvSpPr>
          <p:cNvPr id="3" name="Rectangle 2"/>
          <p:cNvSpPr/>
          <p:nvPr/>
        </p:nvSpPr>
        <p:spPr>
          <a:xfrm>
            <a:off x="5522259" y="4135832"/>
            <a:ext cx="1021976" cy="13891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f8df1bef-6142-4e4a-b0fa-a0c9dc9f2f98@mxp5">
            <a:extLst>
              <a:ext uri="{FF2B5EF4-FFF2-40B4-BE49-F238E27FC236}">
                <a16:creationId xmlns="" xmlns:a16="http://schemas.microsoft.com/office/drawing/2014/main" id="{90B9DA5B-7C87-8658-DE77-C4EE0CA4C2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2137" y="5317642"/>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71060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859" y="120098"/>
            <a:ext cx="11510552" cy="1325563"/>
          </a:xfrm>
        </p:spPr>
        <p:txBody>
          <a:bodyPr>
            <a:normAutofit/>
          </a:bodyPr>
          <a:lstStyle/>
          <a:p>
            <a:r>
              <a:rPr lang="fr-CA" sz="3200" b="1" dirty="0">
                <a:solidFill>
                  <a:schemeClr val="bg1"/>
                </a:solidFill>
                <a:latin typeface="Times New Roman" panose="02020603050405020304" pitchFamily="18" charset="0"/>
                <a:cs typeface="Times New Roman" panose="02020603050405020304" pitchFamily="18" charset="0"/>
              </a:rPr>
              <a:t>Analyse compte de charges copropriété « 622 » (</a:t>
            </a:r>
            <a:r>
              <a:rPr lang="fr-CA" sz="3200" b="1" dirty="0" smtClean="0">
                <a:solidFill>
                  <a:schemeClr val="bg1"/>
                </a:solidFill>
                <a:latin typeface="Times New Roman" panose="02020603050405020304" pitchFamily="18" charset="0"/>
                <a:cs typeface="Times New Roman" panose="02020603050405020304" pitchFamily="18" charset="0"/>
              </a:rPr>
              <a:t>honoraires </a:t>
            </a:r>
            <a:r>
              <a:rPr lang="fr-CA" sz="3200" b="1" dirty="0">
                <a:solidFill>
                  <a:schemeClr val="bg1"/>
                </a:solidFill>
                <a:latin typeface="Times New Roman" panose="02020603050405020304" pitchFamily="18" charset="0"/>
                <a:cs typeface="Times New Roman" panose="02020603050405020304" pitchFamily="18" charset="0"/>
              </a:rPr>
              <a:t>syndic)</a:t>
            </a:r>
            <a:endParaRPr lang="fr-FR" sz="3200" b="1" dirty="0">
              <a:solidFill>
                <a:schemeClr val="bg1"/>
              </a:solidFill>
              <a:latin typeface="Times New Roman" panose="02020603050405020304" pitchFamily="18" charset="0"/>
              <a:cs typeface="Times New Roman" panose="02020603050405020304" pitchFamily="18" charset="0"/>
            </a:endParaRPr>
          </a:p>
        </p:txBody>
      </p:sp>
      <p:pic>
        <p:nvPicPr>
          <p:cNvPr id="7" name="Espace réservé du contenu 6"/>
          <p:cNvPicPr>
            <a:picLocks noGrp="1" noChangeAspect="1"/>
          </p:cNvPicPr>
          <p:nvPr>
            <p:ph idx="1"/>
          </p:nvPr>
        </p:nvPicPr>
        <p:blipFill>
          <a:blip r:embed="rId2"/>
          <a:stretch>
            <a:fillRect/>
          </a:stretch>
        </p:blipFill>
        <p:spPr>
          <a:xfrm>
            <a:off x="2412764" y="1652636"/>
            <a:ext cx="7117314" cy="4703714"/>
          </a:xfrm>
          <a:prstGeom prst="rect">
            <a:avLst/>
          </a:prstGeom>
        </p:spPr>
      </p:pic>
      <p:sp>
        <p:nvSpPr>
          <p:cNvPr id="6" name="Espace réservé du numéro de diapositive 5"/>
          <p:cNvSpPr>
            <a:spLocks noGrp="1"/>
          </p:cNvSpPr>
          <p:nvPr>
            <p:ph type="sldNum" sz="quarter" idx="4294967295"/>
          </p:nvPr>
        </p:nvSpPr>
        <p:spPr>
          <a:xfrm>
            <a:off x="11438965" y="6356350"/>
            <a:ext cx="2743200" cy="365125"/>
          </a:xfrm>
          <a:prstGeom prst="rect">
            <a:avLst/>
          </a:prstGeom>
        </p:spPr>
        <p:txBody>
          <a:bodyPr/>
          <a:lstStyle/>
          <a:p>
            <a:fld id="{407ACB08-5963-44D4-82C1-81A8622C8CA0}" type="slidenum">
              <a:rPr lang="fr-FR" smtClean="0"/>
              <a:t>21</a:t>
            </a:fld>
            <a:endParaRPr lang="fr-FR" dirty="0"/>
          </a:p>
        </p:txBody>
      </p:sp>
      <p:pic>
        <p:nvPicPr>
          <p:cNvPr id="3" name="Picture 2" descr="f8df1bef-6142-4e4a-b0fa-a0c9dc9f2f98@mxp5">
            <a:extLst>
              <a:ext uri="{FF2B5EF4-FFF2-40B4-BE49-F238E27FC236}">
                <a16:creationId xmlns="" xmlns:a16="http://schemas.microsoft.com/office/drawing/2014/main" id="{3E7AEB20-B051-7C1C-DE9B-ECDD679FCF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7273" y="5317642"/>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5860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723" y="3088982"/>
            <a:ext cx="11761438" cy="856001"/>
          </a:xfrm>
          <a:solidFill>
            <a:schemeClr val="bg1">
              <a:lumMod val="95000"/>
            </a:schemeClr>
          </a:solidFill>
        </p:spPr>
        <p:txBody>
          <a:bodyPr>
            <a:noAutofit/>
          </a:bodyPr>
          <a:lstStyle/>
          <a:p>
            <a:pPr algn="ctr">
              <a:spcBef>
                <a:spcPct val="0"/>
              </a:spcBef>
            </a:pPr>
            <a:r>
              <a:rPr lang="fr-CA" sz="3200" b="1" dirty="0" smtClean="0">
                <a:latin typeface="Times New Roman" panose="02020603050405020304" pitchFamily="18" charset="0"/>
                <a:ea typeface="+mj-ea"/>
                <a:cs typeface="Times New Roman" panose="02020603050405020304" pitchFamily="18" charset="0"/>
              </a:rPr>
              <a:t>III. </a:t>
            </a:r>
            <a:r>
              <a:rPr lang="fr-FR" sz="3200" b="1" dirty="0" smtClean="0">
                <a:latin typeface="Times New Roman" panose="02020603050405020304" pitchFamily="18" charset="0"/>
                <a:ea typeface="+mj-ea"/>
                <a:cs typeface="Times New Roman" panose="02020603050405020304" pitchFamily="18" charset="0"/>
              </a:rPr>
              <a:t>Le </a:t>
            </a:r>
            <a:r>
              <a:rPr lang="fr-FR" sz="3200" b="1" dirty="0">
                <a:latin typeface="Times New Roman" panose="02020603050405020304" pitchFamily="18" charset="0"/>
                <a:ea typeface="+mj-ea"/>
                <a:cs typeface="Times New Roman" panose="02020603050405020304" pitchFamily="18" charset="0"/>
              </a:rPr>
              <a:t>suivi du recouvrement des impayés par le syndic </a:t>
            </a:r>
          </a:p>
        </p:txBody>
      </p:sp>
      <p:sp>
        <p:nvSpPr>
          <p:cNvPr id="4" name="Espace réservé de la date 3"/>
          <p:cNvSpPr>
            <a:spLocks noGrp="1"/>
          </p:cNvSpPr>
          <p:nvPr>
            <p:ph type="dt" sz="half" idx="4294967295"/>
          </p:nvPr>
        </p:nvSpPr>
        <p:spPr>
          <a:xfrm>
            <a:off x="0" y="6356350"/>
            <a:ext cx="2743200" cy="365125"/>
          </a:xfrm>
          <a:prstGeom prst="rect">
            <a:avLst/>
          </a:prstGeom>
        </p:spPr>
        <p:txBody>
          <a:bodyPr/>
          <a:lstStyle/>
          <a:p>
            <a:fld id="{2B3DA3EE-4296-438E-B8A8-509F5908A6CA}" type="datetime1">
              <a:rPr lang="fr-FR" smtClean="0"/>
              <a:t>08/04/2025</a:t>
            </a:fld>
            <a:endParaRPr lang="fr-FR" dirty="0"/>
          </a:p>
        </p:txBody>
      </p:sp>
      <p:sp>
        <p:nvSpPr>
          <p:cNvPr id="6" name="Espace réservé du numéro de diapositive 5"/>
          <p:cNvSpPr>
            <a:spLocks noGrp="1"/>
          </p:cNvSpPr>
          <p:nvPr>
            <p:ph type="sldNum" sz="quarter" idx="4294967295"/>
          </p:nvPr>
        </p:nvSpPr>
        <p:spPr>
          <a:xfrm>
            <a:off x="11456894" y="6356350"/>
            <a:ext cx="2743200" cy="365125"/>
          </a:xfrm>
          <a:prstGeom prst="rect">
            <a:avLst/>
          </a:prstGeom>
        </p:spPr>
        <p:txBody>
          <a:bodyPr/>
          <a:lstStyle/>
          <a:p>
            <a:fld id="{407ACB08-5963-44D4-82C1-81A8622C8CA0}" type="slidenum">
              <a:rPr lang="fr-FR" smtClean="0"/>
              <a:t>22</a:t>
            </a:fld>
            <a:endParaRPr lang="fr-FR" dirty="0"/>
          </a:p>
        </p:txBody>
      </p:sp>
      <p:pic>
        <p:nvPicPr>
          <p:cNvPr id="2" name="Picture 2" descr="f8df1bef-6142-4e4a-b0fa-a0c9dc9f2f98@mxp5">
            <a:extLst>
              <a:ext uri="{FF2B5EF4-FFF2-40B4-BE49-F238E27FC236}">
                <a16:creationId xmlns="" xmlns:a16="http://schemas.microsoft.com/office/drawing/2014/main" id="{B11686F3-7304-B440-654C-5F11EDEA78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81448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44" y="249987"/>
            <a:ext cx="11761438" cy="5609345"/>
          </a:xfrm>
        </p:spPr>
        <p:txBody>
          <a:bodyPr>
            <a:noAutofit/>
          </a:bodyPr>
          <a:lstStyle/>
          <a:p>
            <a:pPr algn="ctr">
              <a:spcBef>
                <a:spcPct val="0"/>
              </a:spcBef>
            </a:pPr>
            <a:r>
              <a:rPr lang="fr-CA" sz="3200" b="1" dirty="0" smtClean="0">
                <a:solidFill>
                  <a:schemeClr val="bg1"/>
                </a:solidFill>
                <a:latin typeface="Times New Roman" panose="02020603050405020304" pitchFamily="18" charset="0"/>
                <a:ea typeface="+mj-ea"/>
                <a:cs typeface="Times New Roman" panose="02020603050405020304" pitchFamily="18" charset="0"/>
              </a:rPr>
              <a:t>III. </a:t>
            </a:r>
            <a:r>
              <a:rPr lang="fr-FR" sz="3200" b="1" dirty="0" smtClean="0">
                <a:solidFill>
                  <a:schemeClr val="bg1"/>
                </a:solidFill>
                <a:latin typeface="Times New Roman" panose="02020603050405020304" pitchFamily="18" charset="0"/>
                <a:ea typeface="+mj-ea"/>
                <a:cs typeface="Times New Roman" panose="02020603050405020304" pitchFamily="18" charset="0"/>
              </a:rPr>
              <a:t>Le </a:t>
            </a:r>
            <a:r>
              <a:rPr lang="fr-FR" sz="3200" b="1" dirty="0">
                <a:solidFill>
                  <a:schemeClr val="bg1"/>
                </a:solidFill>
                <a:latin typeface="Times New Roman" panose="02020603050405020304" pitchFamily="18" charset="0"/>
                <a:ea typeface="+mj-ea"/>
                <a:cs typeface="Times New Roman" panose="02020603050405020304" pitchFamily="18" charset="0"/>
              </a:rPr>
              <a:t>suivi du recouvrement des impayés par le syndic </a:t>
            </a:r>
          </a:p>
        </p:txBody>
      </p:sp>
      <p:sp>
        <p:nvSpPr>
          <p:cNvPr id="4" name="Espace réservé de la date 3"/>
          <p:cNvSpPr>
            <a:spLocks noGrp="1"/>
          </p:cNvSpPr>
          <p:nvPr>
            <p:ph type="dt" sz="half" idx="4294967295"/>
          </p:nvPr>
        </p:nvSpPr>
        <p:spPr>
          <a:xfrm>
            <a:off x="0" y="6356350"/>
            <a:ext cx="2743200" cy="365125"/>
          </a:xfrm>
          <a:prstGeom prst="rect">
            <a:avLst/>
          </a:prstGeom>
        </p:spPr>
        <p:txBody>
          <a:bodyPr/>
          <a:lstStyle/>
          <a:p>
            <a:fld id="{2B3DA3EE-4296-438E-B8A8-509F5908A6CA}" type="datetime1">
              <a:rPr lang="fr-FR" smtClean="0"/>
              <a:t>08/04/2025</a:t>
            </a:fld>
            <a:endParaRPr lang="fr-FR" dirty="0"/>
          </a:p>
        </p:txBody>
      </p:sp>
      <p:sp>
        <p:nvSpPr>
          <p:cNvPr id="6" name="Espace réservé du numéro de diapositive 5"/>
          <p:cNvSpPr>
            <a:spLocks noGrp="1"/>
          </p:cNvSpPr>
          <p:nvPr>
            <p:ph type="sldNum" sz="quarter" idx="4294967295"/>
          </p:nvPr>
        </p:nvSpPr>
        <p:spPr>
          <a:xfrm>
            <a:off x="11456894" y="6356350"/>
            <a:ext cx="2743200" cy="365125"/>
          </a:xfrm>
          <a:prstGeom prst="rect">
            <a:avLst/>
          </a:prstGeom>
        </p:spPr>
        <p:txBody>
          <a:bodyPr/>
          <a:lstStyle/>
          <a:p>
            <a:fld id="{407ACB08-5963-44D4-82C1-81A8622C8CA0}" type="slidenum">
              <a:rPr lang="fr-FR" smtClean="0"/>
              <a:t>23</a:t>
            </a:fld>
            <a:endParaRPr lang="fr-FR" dirty="0"/>
          </a:p>
        </p:txBody>
      </p:sp>
      <p:pic>
        <p:nvPicPr>
          <p:cNvPr id="2" name="Picture 2" descr="f8df1bef-6142-4e4a-b0fa-a0c9dc9f2f98@mxp5">
            <a:extLst>
              <a:ext uri="{FF2B5EF4-FFF2-40B4-BE49-F238E27FC236}">
                <a16:creationId xmlns="" xmlns:a16="http://schemas.microsoft.com/office/drawing/2014/main" id="{B11686F3-7304-B440-654C-5F11EDEA78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au 7"/>
          <p:cNvGraphicFramePr>
            <a:graphicFrameLocks noGrp="1"/>
          </p:cNvGraphicFramePr>
          <p:nvPr>
            <p:extLst>
              <p:ext uri="{D42A27DB-BD31-4B8C-83A1-F6EECF244321}">
                <p14:modId xmlns:p14="http://schemas.microsoft.com/office/powerpoint/2010/main" val="2973435562"/>
              </p:ext>
            </p:extLst>
          </p:nvPr>
        </p:nvGraphicFramePr>
        <p:xfrm>
          <a:off x="1198380" y="1375954"/>
          <a:ext cx="9427794" cy="4114800"/>
        </p:xfrm>
        <a:graphic>
          <a:graphicData uri="http://schemas.openxmlformats.org/drawingml/2006/table">
            <a:tbl>
              <a:tblPr firstRow="1" bandRow="1"/>
              <a:tblGrid>
                <a:gridCol w="3142598"/>
                <a:gridCol w="3142598"/>
                <a:gridCol w="3142598"/>
              </a:tblGrid>
              <a:tr h="920024">
                <a:tc>
                  <a:txBody>
                    <a:bodyPr/>
                    <a:lstStyle>
                      <a:lvl1pPr marL="0" algn="l" defTabSz="642732" rtl="0" eaLnBrk="1" latinLnBrk="0" hangingPunct="1">
                        <a:defRPr sz="1265" b="1" kern="1200">
                          <a:solidFill>
                            <a:schemeClr val="lt1"/>
                          </a:solidFill>
                          <a:latin typeface="Calibri"/>
                        </a:defRPr>
                      </a:lvl1pPr>
                      <a:lvl2pPr marL="321366" algn="l" defTabSz="642732" rtl="0" eaLnBrk="1" latinLnBrk="0" hangingPunct="1">
                        <a:defRPr sz="1265" b="1" kern="1200">
                          <a:solidFill>
                            <a:schemeClr val="lt1"/>
                          </a:solidFill>
                          <a:latin typeface="Calibri"/>
                        </a:defRPr>
                      </a:lvl2pPr>
                      <a:lvl3pPr marL="642732" algn="l" defTabSz="642732" rtl="0" eaLnBrk="1" latinLnBrk="0" hangingPunct="1">
                        <a:defRPr sz="1265" b="1" kern="1200">
                          <a:solidFill>
                            <a:schemeClr val="lt1"/>
                          </a:solidFill>
                          <a:latin typeface="Calibri"/>
                        </a:defRPr>
                      </a:lvl3pPr>
                      <a:lvl4pPr marL="964098" algn="l" defTabSz="642732" rtl="0" eaLnBrk="1" latinLnBrk="0" hangingPunct="1">
                        <a:defRPr sz="1265" b="1" kern="1200">
                          <a:solidFill>
                            <a:schemeClr val="lt1"/>
                          </a:solidFill>
                          <a:latin typeface="Calibri"/>
                        </a:defRPr>
                      </a:lvl4pPr>
                      <a:lvl5pPr marL="1285464" algn="l" defTabSz="642732" rtl="0" eaLnBrk="1" latinLnBrk="0" hangingPunct="1">
                        <a:defRPr sz="1265" b="1" kern="1200">
                          <a:solidFill>
                            <a:schemeClr val="lt1"/>
                          </a:solidFill>
                          <a:latin typeface="Calibri"/>
                        </a:defRPr>
                      </a:lvl5pPr>
                      <a:lvl6pPr marL="1606829" algn="l" defTabSz="642732" rtl="0" eaLnBrk="1" latinLnBrk="0" hangingPunct="1">
                        <a:defRPr sz="1265" b="1" kern="1200">
                          <a:solidFill>
                            <a:schemeClr val="lt1"/>
                          </a:solidFill>
                          <a:latin typeface="Calibri"/>
                        </a:defRPr>
                      </a:lvl6pPr>
                      <a:lvl7pPr marL="1928195" algn="l" defTabSz="642732" rtl="0" eaLnBrk="1" latinLnBrk="0" hangingPunct="1">
                        <a:defRPr sz="1265" b="1" kern="1200">
                          <a:solidFill>
                            <a:schemeClr val="lt1"/>
                          </a:solidFill>
                          <a:latin typeface="Calibri"/>
                        </a:defRPr>
                      </a:lvl7pPr>
                      <a:lvl8pPr marL="2249561" algn="l" defTabSz="642732" rtl="0" eaLnBrk="1" latinLnBrk="0" hangingPunct="1">
                        <a:defRPr sz="1265" b="1" kern="1200">
                          <a:solidFill>
                            <a:schemeClr val="lt1"/>
                          </a:solidFill>
                          <a:latin typeface="Calibri"/>
                        </a:defRPr>
                      </a:lvl8pPr>
                      <a:lvl9pPr marL="2570927" algn="l" defTabSz="642732" rtl="0" eaLnBrk="1" latinLnBrk="0" hangingPunct="1">
                        <a:defRPr sz="1265" b="1" kern="1200">
                          <a:solidFill>
                            <a:schemeClr val="lt1"/>
                          </a:solidFill>
                          <a:latin typeface="Calibri"/>
                        </a:defRPr>
                      </a:lvl9pPr>
                    </a:lstStyle>
                    <a:p>
                      <a:pPr marL="0" indent="0" algn="ctr">
                        <a:buFont typeface="Wingdings" panose="05000000000000000000" pitchFamily="2" charset="2"/>
                        <a:buNone/>
                      </a:pPr>
                      <a:endParaRPr lang="fr-CA" sz="2000" dirty="0" smtClean="0"/>
                    </a:p>
                    <a:p>
                      <a:pPr marL="0" indent="0" algn="ctr">
                        <a:buFont typeface="Wingdings" panose="05000000000000000000" pitchFamily="2" charset="2"/>
                        <a:buNone/>
                      </a:pPr>
                      <a:r>
                        <a:rPr lang="fr-CA" sz="2000" dirty="0" smtClean="0"/>
                        <a:t>Phase</a:t>
                      </a:r>
                      <a:r>
                        <a:rPr lang="fr-CA" sz="2000" baseline="0" dirty="0" smtClean="0"/>
                        <a:t> amiable </a:t>
                      </a:r>
                    </a:p>
                    <a:p>
                      <a:pPr marL="0" indent="0" algn="ctr">
                        <a:buFont typeface="Wingdings" panose="05000000000000000000" pitchFamily="2" charset="2"/>
                        <a:buNone/>
                      </a:pP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42732" rtl="0" eaLnBrk="1" latinLnBrk="0" hangingPunct="1">
                        <a:defRPr sz="1265" b="1" kern="1200">
                          <a:solidFill>
                            <a:schemeClr val="lt1"/>
                          </a:solidFill>
                          <a:latin typeface="Calibri"/>
                        </a:defRPr>
                      </a:lvl1pPr>
                      <a:lvl2pPr marL="321366" algn="l" defTabSz="642732" rtl="0" eaLnBrk="1" latinLnBrk="0" hangingPunct="1">
                        <a:defRPr sz="1265" b="1" kern="1200">
                          <a:solidFill>
                            <a:schemeClr val="lt1"/>
                          </a:solidFill>
                          <a:latin typeface="Calibri"/>
                        </a:defRPr>
                      </a:lvl2pPr>
                      <a:lvl3pPr marL="642732" algn="l" defTabSz="642732" rtl="0" eaLnBrk="1" latinLnBrk="0" hangingPunct="1">
                        <a:defRPr sz="1265" b="1" kern="1200">
                          <a:solidFill>
                            <a:schemeClr val="lt1"/>
                          </a:solidFill>
                          <a:latin typeface="Calibri"/>
                        </a:defRPr>
                      </a:lvl3pPr>
                      <a:lvl4pPr marL="964098" algn="l" defTabSz="642732" rtl="0" eaLnBrk="1" latinLnBrk="0" hangingPunct="1">
                        <a:defRPr sz="1265" b="1" kern="1200">
                          <a:solidFill>
                            <a:schemeClr val="lt1"/>
                          </a:solidFill>
                          <a:latin typeface="Calibri"/>
                        </a:defRPr>
                      </a:lvl4pPr>
                      <a:lvl5pPr marL="1285464" algn="l" defTabSz="642732" rtl="0" eaLnBrk="1" latinLnBrk="0" hangingPunct="1">
                        <a:defRPr sz="1265" b="1" kern="1200">
                          <a:solidFill>
                            <a:schemeClr val="lt1"/>
                          </a:solidFill>
                          <a:latin typeface="Calibri"/>
                        </a:defRPr>
                      </a:lvl5pPr>
                      <a:lvl6pPr marL="1606829" algn="l" defTabSz="642732" rtl="0" eaLnBrk="1" latinLnBrk="0" hangingPunct="1">
                        <a:defRPr sz="1265" b="1" kern="1200">
                          <a:solidFill>
                            <a:schemeClr val="lt1"/>
                          </a:solidFill>
                          <a:latin typeface="Calibri"/>
                        </a:defRPr>
                      </a:lvl6pPr>
                      <a:lvl7pPr marL="1928195" algn="l" defTabSz="642732" rtl="0" eaLnBrk="1" latinLnBrk="0" hangingPunct="1">
                        <a:defRPr sz="1265" b="1" kern="1200">
                          <a:solidFill>
                            <a:schemeClr val="lt1"/>
                          </a:solidFill>
                          <a:latin typeface="Calibri"/>
                        </a:defRPr>
                      </a:lvl7pPr>
                      <a:lvl8pPr marL="2249561" algn="l" defTabSz="642732" rtl="0" eaLnBrk="1" latinLnBrk="0" hangingPunct="1">
                        <a:defRPr sz="1265" b="1" kern="1200">
                          <a:solidFill>
                            <a:schemeClr val="lt1"/>
                          </a:solidFill>
                          <a:latin typeface="Calibri"/>
                        </a:defRPr>
                      </a:lvl8pPr>
                      <a:lvl9pPr marL="2570927" algn="l" defTabSz="642732" rtl="0" eaLnBrk="1" latinLnBrk="0" hangingPunct="1">
                        <a:defRPr sz="1265" b="1" kern="1200">
                          <a:solidFill>
                            <a:schemeClr val="lt1"/>
                          </a:solidFill>
                          <a:latin typeface="Calibri"/>
                        </a:defRPr>
                      </a:lvl9pPr>
                    </a:lstStyle>
                    <a:p>
                      <a:pPr algn="ctr"/>
                      <a:r>
                        <a:rPr lang="fr-CA" sz="2000" dirty="0" smtClean="0"/>
                        <a:t>Phase</a:t>
                      </a:r>
                      <a:r>
                        <a:rPr lang="fr-CA" sz="2000" baseline="0" dirty="0" smtClean="0"/>
                        <a:t> précontentieuse</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642732" rtl="0" eaLnBrk="1" latinLnBrk="0" hangingPunct="1">
                        <a:defRPr sz="1265" b="1" kern="1200">
                          <a:solidFill>
                            <a:schemeClr val="lt1"/>
                          </a:solidFill>
                          <a:latin typeface="Calibri"/>
                        </a:defRPr>
                      </a:lvl1pPr>
                      <a:lvl2pPr marL="321366" algn="l" defTabSz="642732" rtl="0" eaLnBrk="1" latinLnBrk="0" hangingPunct="1">
                        <a:defRPr sz="1265" b="1" kern="1200">
                          <a:solidFill>
                            <a:schemeClr val="lt1"/>
                          </a:solidFill>
                          <a:latin typeface="Calibri"/>
                        </a:defRPr>
                      </a:lvl2pPr>
                      <a:lvl3pPr marL="642732" algn="l" defTabSz="642732" rtl="0" eaLnBrk="1" latinLnBrk="0" hangingPunct="1">
                        <a:defRPr sz="1265" b="1" kern="1200">
                          <a:solidFill>
                            <a:schemeClr val="lt1"/>
                          </a:solidFill>
                          <a:latin typeface="Calibri"/>
                        </a:defRPr>
                      </a:lvl3pPr>
                      <a:lvl4pPr marL="964098" algn="l" defTabSz="642732" rtl="0" eaLnBrk="1" latinLnBrk="0" hangingPunct="1">
                        <a:defRPr sz="1265" b="1" kern="1200">
                          <a:solidFill>
                            <a:schemeClr val="lt1"/>
                          </a:solidFill>
                          <a:latin typeface="Calibri"/>
                        </a:defRPr>
                      </a:lvl4pPr>
                      <a:lvl5pPr marL="1285464" algn="l" defTabSz="642732" rtl="0" eaLnBrk="1" latinLnBrk="0" hangingPunct="1">
                        <a:defRPr sz="1265" b="1" kern="1200">
                          <a:solidFill>
                            <a:schemeClr val="lt1"/>
                          </a:solidFill>
                          <a:latin typeface="Calibri"/>
                        </a:defRPr>
                      </a:lvl5pPr>
                      <a:lvl6pPr marL="1606829" algn="l" defTabSz="642732" rtl="0" eaLnBrk="1" latinLnBrk="0" hangingPunct="1">
                        <a:defRPr sz="1265" b="1" kern="1200">
                          <a:solidFill>
                            <a:schemeClr val="lt1"/>
                          </a:solidFill>
                          <a:latin typeface="Calibri"/>
                        </a:defRPr>
                      </a:lvl6pPr>
                      <a:lvl7pPr marL="1928195" algn="l" defTabSz="642732" rtl="0" eaLnBrk="1" latinLnBrk="0" hangingPunct="1">
                        <a:defRPr sz="1265" b="1" kern="1200">
                          <a:solidFill>
                            <a:schemeClr val="lt1"/>
                          </a:solidFill>
                          <a:latin typeface="Calibri"/>
                        </a:defRPr>
                      </a:lvl7pPr>
                      <a:lvl8pPr marL="2249561" algn="l" defTabSz="642732" rtl="0" eaLnBrk="1" latinLnBrk="0" hangingPunct="1">
                        <a:defRPr sz="1265" b="1" kern="1200">
                          <a:solidFill>
                            <a:schemeClr val="lt1"/>
                          </a:solidFill>
                          <a:latin typeface="Calibri"/>
                        </a:defRPr>
                      </a:lvl8pPr>
                      <a:lvl9pPr marL="2570927" algn="l" defTabSz="642732" rtl="0" eaLnBrk="1" latinLnBrk="0" hangingPunct="1">
                        <a:defRPr sz="1265" b="1" kern="1200">
                          <a:solidFill>
                            <a:schemeClr val="lt1"/>
                          </a:solidFill>
                          <a:latin typeface="Calibri"/>
                        </a:defRPr>
                      </a:lvl9pPr>
                    </a:lstStyle>
                    <a:p>
                      <a:pPr algn="ctr"/>
                      <a:r>
                        <a:rPr lang="fr-CA" sz="2000" dirty="0" smtClean="0"/>
                        <a:t>Phase</a:t>
                      </a:r>
                      <a:r>
                        <a:rPr lang="fr-CA" sz="2000" baseline="0" dirty="0" smtClean="0"/>
                        <a:t> contentieuse </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r>
              <a:tr h="3094627">
                <a:tc>
                  <a:txBody>
                    <a:bodyPr/>
                    <a:lstStyle>
                      <a:lvl1pPr marL="0" algn="l" defTabSz="642732" rtl="0" eaLnBrk="1" latinLnBrk="0" hangingPunct="1">
                        <a:defRPr sz="1265" kern="1200">
                          <a:solidFill>
                            <a:schemeClr val="dk1"/>
                          </a:solidFill>
                          <a:latin typeface="Calibri"/>
                        </a:defRPr>
                      </a:lvl1pPr>
                      <a:lvl2pPr marL="321366" algn="l" defTabSz="642732" rtl="0" eaLnBrk="1" latinLnBrk="0" hangingPunct="1">
                        <a:defRPr sz="1265" kern="1200">
                          <a:solidFill>
                            <a:schemeClr val="dk1"/>
                          </a:solidFill>
                          <a:latin typeface="Calibri"/>
                        </a:defRPr>
                      </a:lvl2pPr>
                      <a:lvl3pPr marL="642732" algn="l" defTabSz="642732" rtl="0" eaLnBrk="1" latinLnBrk="0" hangingPunct="1">
                        <a:defRPr sz="1265" kern="1200">
                          <a:solidFill>
                            <a:schemeClr val="dk1"/>
                          </a:solidFill>
                          <a:latin typeface="Calibri"/>
                        </a:defRPr>
                      </a:lvl3pPr>
                      <a:lvl4pPr marL="964098" algn="l" defTabSz="642732" rtl="0" eaLnBrk="1" latinLnBrk="0" hangingPunct="1">
                        <a:defRPr sz="1265" kern="1200">
                          <a:solidFill>
                            <a:schemeClr val="dk1"/>
                          </a:solidFill>
                          <a:latin typeface="Calibri"/>
                        </a:defRPr>
                      </a:lvl4pPr>
                      <a:lvl5pPr marL="1285464" algn="l" defTabSz="642732" rtl="0" eaLnBrk="1" latinLnBrk="0" hangingPunct="1">
                        <a:defRPr sz="1265" kern="1200">
                          <a:solidFill>
                            <a:schemeClr val="dk1"/>
                          </a:solidFill>
                          <a:latin typeface="Calibri"/>
                        </a:defRPr>
                      </a:lvl5pPr>
                      <a:lvl6pPr marL="1606829" algn="l" defTabSz="642732" rtl="0" eaLnBrk="1" latinLnBrk="0" hangingPunct="1">
                        <a:defRPr sz="1265" kern="1200">
                          <a:solidFill>
                            <a:schemeClr val="dk1"/>
                          </a:solidFill>
                          <a:latin typeface="Calibri"/>
                        </a:defRPr>
                      </a:lvl6pPr>
                      <a:lvl7pPr marL="1928195" algn="l" defTabSz="642732" rtl="0" eaLnBrk="1" latinLnBrk="0" hangingPunct="1">
                        <a:defRPr sz="1265" kern="1200">
                          <a:solidFill>
                            <a:schemeClr val="dk1"/>
                          </a:solidFill>
                          <a:latin typeface="Calibri"/>
                        </a:defRPr>
                      </a:lvl7pPr>
                      <a:lvl8pPr marL="2249561" algn="l" defTabSz="642732" rtl="0" eaLnBrk="1" latinLnBrk="0" hangingPunct="1">
                        <a:defRPr sz="1265" kern="1200">
                          <a:solidFill>
                            <a:schemeClr val="dk1"/>
                          </a:solidFill>
                          <a:latin typeface="Calibri"/>
                        </a:defRPr>
                      </a:lvl8pPr>
                      <a:lvl9pPr marL="2570927" algn="l" defTabSz="642732" rtl="0" eaLnBrk="1" latinLnBrk="0" hangingPunct="1">
                        <a:defRPr sz="1265" kern="1200">
                          <a:solidFill>
                            <a:schemeClr val="dk1"/>
                          </a:solidFill>
                          <a:latin typeface="Calibri"/>
                        </a:defRPr>
                      </a:lvl9pPr>
                    </a:lstStyle>
                    <a:p>
                      <a:pPr marL="457200" lvl="0" indent="-457200">
                        <a:buFont typeface="Wingdings" panose="05000000000000000000" pitchFamily="2" charset="2"/>
                        <a:buChar char="§"/>
                      </a:pPr>
                      <a:r>
                        <a:rPr lang="fr-FR" sz="1800" dirty="0" smtClean="0">
                          <a:latin typeface="+mn-lt"/>
                        </a:rPr>
                        <a:t>Relance téléphonique, mail</a:t>
                      </a:r>
                    </a:p>
                    <a:p>
                      <a:pPr marL="457200" lvl="0" indent="-457200">
                        <a:buFont typeface="Wingdings" panose="05000000000000000000" pitchFamily="2" charset="2"/>
                        <a:buChar char="§"/>
                      </a:pPr>
                      <a:r>
                        <a:rPr lang="fr-FR" sz="1800" dirty="0" smtClean="0">
                          <a:latin typeface="+mn-lt"/>
                        </a:rPr>
                        <a:t>Echéancier écrit</a:t>
                      </a:r>
                    </a:p>
                    <a:p>
                      <a:pPr marL="457200" lvl="0" indent="-457200">
                        <a:buFont typeface="Wingdings" panose="05000000000000000000" pitchFamily="2" charset="2"/>
                        <a:buChar char="§"/>
                      </a:pPr>
                      <a:r>
                        <a:rPr lang="fr-FR" sz="1800" dirty="0" smtClean="0">
                          <a:latin typeface="+mn-lt"/>
                        </a:rPr>
                        <a:t>Mensualisation des charges</a:t>
                      </a:r>
                    </a:p>
                    <a:p>
                      <a:pPr marL="457200" indent="-457200">
                        <a:buFont typeface="Wingdings" panose="05000000000000000000" pitchFamily="2" charset="2"/>
                        <a:buChar char="§"/>
                      </a:pPr>
                      <a:endParaRPr lang="fr-FR" sz="18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642732" rtl="0" eaLnBrk="1" latinLnBrk="0" hangingPunct="1">
                        <a:defRPr sz="1265" kern="1200">
                          <a:solidFill>
                            <a:schemeClr val="dk1"/>
                          </a:solidFill>
                          <a:latin typeface="Calibri"/>
                        </a:defRPr>
                      </a:lvl1pPr>
                      <a:lvl2pPr marL="321366" algn="l" defTabSz="642732" rtl="0" eaLnBrk="1" latinLnBrk="0" hangingPunct="1">
                        <a:defRPr sz="1265" kern="1200">
                          <a:solidFill>
                            <a:schemeClr val="dk1"/>
                          </a:solidFill>
                          <a:latin typeface="Calibri"/>
                        </a:defRPr>
                      </a:lvl2pPr>
                      <a:lvl3pPr marL="642732" algn="l" defTabSz="642732" rtl="0" eaLnBrk="1" latinLnBrk="0" hangingPunct="1">
                        <a:defRPr sz="1265" kern="1200">
                          <a:solidFill>
                            <a:schemeClr val="dk1"/>
                          </a:solidFill>
                          <a:latin typeface="Calibri"/>
                        </a:defRPr>
                      </a:lvl3pPr>
                      <a:lvl4pPr marL="964098" algn="l" defTabSz="642732" rtl="0" eaLnBrk="1" latinLnBrk="0" hangingPunct="1">
                        <a:defRPr sz="1265" kern="1200">
                          <a:solidFill>
                            <a:schemeClr val="dk1"/>
                          </a:solidFill>
                          <a:latin typeface="Calibri"/>
                        </a:defRPr>
                      </a:lvl4pPr>
                      <a:lvl5pPr marL="1285464" algn="l" defTabSz="642732" rtl="0" eaLnBrk="1" latinLnBrk="0" hangingPunct="1">
                        <a:defRPr sz="1265" kern="1200">
                          <a:solidFill>
                            <a:schemeClr val="dk1"/>
                          </a:solidFill>
                          <a:latin typeface="Calibri"/>
                        </a:defRPr>
                      </a:lvl5pPr>
                      <a:lvl6pPr marL="1606829" algn="l" defTabSz="642732" rtl="0" eaLnBrk="1" latinLnBrk="0" hangingPunct="1">
                        <a:defRPr sz="1265" kern="1200">
                          <a:solidFill>
                            <a:schemeClr val="dk1"/>
                          </a:solidFill>
                          <a:latin typeface="Calibri"/>
                        </a:defRPr>
                      </a:lvl6pPr>
                      <a:lvl7pPr marL="1928195" algn="l" defTabSz="642732" rtl="0" eaLnBrk="1" latinLnBrk="0" hangingPunct="1">
                        <a:defRPr sz="1265" kern="1200">
                          <a:solidFill>
                            <a:schemeClr val="dk1"/>
                          </a:solidFill>
                          <a:latin typeface="Calibri"/>
                        </a:defRPr>
                      </a:lvl7pPr>
                      <a:lvl8pPr marL="2249561" algn="l" defTabSz="642732" rtl="0" eaLnBrk="1" latinLnBrk="0" hangingPunct="1">
                        <a:defRPr sz="1265" kern="1200">
                          <a:solidFill>
                            <a:schemeClr val="dk1"/>
                          </a:solidFill>
                          <a:latin typeface="Calibri"/>
                        </a:defRPr>
                      </a:lvl8pPr>
                      <a:lvl9pPr marL="2570927" algn="l" defTabSz="642732" rtl="0" eaLnBrk="1" latinLnBrk="0" hangingPunct="1">
                        <a:defRPr sz="1265" kern="1200">
                          <a:solidFill>
                            <a:schemeClr val="dk1"/>
                          </a:solidFill>
                          <a:latin typeface="Calibri"/>
                        </a:defRPr>
                      </a:lvl9pPr>
                    </a:lstStyle>
                    <a:p>
                      <a:pPr marL="457200" lvl="0" indent="-457200" algn="l" defTabSz="1300277" rtl="0" eaLnBrk="1" latinLnBrk="0" hangingPunct="1">
                        <a:buFont typeface="Wingdings" panose="05000000000000000000" pitchFamily="2" charset="2"/>
                        <a:buChar char="§"/>
                      </a:pPr>
                      <a:r>
                        <a:rPr lang="fr-CA" sz="1800" kern="1200" dirty="0" smtClean="0">
                          <a:solidFill>
                            <a:schemeClr val="dk1"/>
                          </a:solidFill>
                          <a:latin typeface="+mn-lt"/>
                          <a:ea typeface="+mn-ea"/>
                          <a:cs typeface="+mn-cs"/>
                        </a:rPr>
                        <a:t>Mise en demeure</a:t>
                      </a:r>
                      <a:endParaRPr lang="fr-FR" sz="1800" kern="1200" dirty="0" smtClean="0">
                        <a:solidFill>
                          <a:schemeClr val="dk1"/>
                        </a:solidFill>
                        <a:latin typeface="+mn-lt"/>
                        <a:ea typeface="+mn-ea"/>
                        <a:cs typeface="+mn-cs"/>
                      </a:endParaRPr>
                    </a:p>
                    <a:p>
                      <a:pPr marL="457200" lvl="0" indent="-457200" algn="l" defTabSz="1300277" rtl="0" eaLnBrk="1" latinLnBrk="0" hangingPunct="1">
                        <a:buFont typeface="Wingdings" panose="05000000000000000000" pitchFamily="2" charset="2"/>
                        <a:buChar char="§"/>
                      </a:pPr>
                      <a:r>
                        <a:rPr lang="fr-CA" sz="1800" kern="1200" dirty="0" smtClean="0">
                          <a:solidFill>
                            <a:schemeClr val="dk1"/>
                          </a:solidFill>
                          <a:latin typeface="+mn-lt"/>
                          <a:ea typeface="+mn-ea"/>
                          <a:cs typeface="+mn-cs"/>
                        </a:rPr>
                        <a:t>Dernière relance</a:t>
                      </a:r>
                    </a:p>
                    <a:p>
                      <a:pPr marL="457200" lvl="0" indent="-457200" algn="l" defTabSz="1300277" rtl="0" eaLnBrk="1" latinLnBrk="0" hangingPunct="1">
                        <a:buFont typeface="Wingdings" panose="05000000000000000000" pitchFamily="2" charset="2"/>
                        <a:buChar char="§"/>
                      </a:pPr>
                      <a:r>
                        <a:rPr lang="fr-CA" sz="1800" kern="1200" dirty="0" smtClean="0">
                          <a:solidFill>
                            <a:schemeClr val="dk1"/>
                          </a:solidFill>
                          <a:latin typeface="+mn-lt"/>
                          <a:ea typeface="+mn-ea"/>
                          <a:cs typeface="+mn-cs"/>
                        </a:rPr>
                        <a:t>Constitution</a:t>
                      </a:r>
                      <a:r>
                        <a:rPr lang="fr-CA" sz="1800" kern="1200" baseline="0" dirty="0" smtClean="0">
                          <a:solidFill>
                            <a:schemeClr val="dk1"/>
                          </a:solidFill>
                          <a:latin typeface="+mn-lt"/>
                          <a:ea typeface="+mn-ea"/>
                          <a:cs typeface="+mn-cs"/>
                        </a:rPr>
                        <a:t> d’une hypothèque </a:t>
                      </a:r>
                      <a:endParaRPr lang="fr-CA" sz="1800" kern="1200" dirty="0" smtClean="0">
                        <a:solidFill>
                          <a:schemeClr val="dk1"/>
                        </a:solidFill>
                        <a:latin typeface="+mn-lt"/>
                        <a:ea typeface="+mn-ea"/>
                        <a:cs typeface="+mn-cs"/>
                      </a:endParaRPr>
                    </a:p>
                    <a:p>
                      <a:pPr marL="457200" lvl="0" indent="-457200" algn="l" defTabSz="1300277" rtl="0" eaLnBrk="1" latinLnBrk="0" hangingPunct="1">
                        <a:buFont typeface="Wingdings" panose="05000000000000000000" pitchFamily="2" charset="2"/>
                        <a:buChar char="§"/>
                      </a:pPr>
                      <a:endParaRPr lang="fr-FR" sz="1800" kern="1200" dirty="0" smtClean="0">
                        <a:solidFill>
                          <a:schemeClr val="dk1"/>
                        </a:solidFill>
                        <a:latin typeface="+mn-lt"/>
                        <a:ea typeface="+mn-ea"/>
                        <a:cs typeface="+mn-cs"/>
                      </a:endParaRPr>
                    </a:p>
                    <a:p>
                      <a:endParaRPr lang="fr-FR" sz="18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F9BF"/>
                    </a:solidFill>
                  </a:tcPr>
                </a:tc>
                <a:tc>
                  <a:txBody>
                    <a:bodyPr/>
                    <a:lstStyle>
                      <a:lvl1pPr marL="0" algn="l" defTabSz="642732" rtl="0" eaLnBrk="1" latinLnBrk="0" hangingPunct="1">
                        <a:defRPr sz="1265" kern="1200">
                          <a:solidFill>
                            <a:schemeClr val="dk1"/>
                          </a:solidFill>
                          <a:latin typeface="Calibri"/>
                        </a:defRPr>
                      </a:lvl1pPr>
                      <a:lvl2pPr marL="321366" algn="l" defTabSz="642732" rtl="0" eaLnBrk="1" latinLnBrk="0" hangingPunct="1">
                        <a:defRPr sz="1265" kern="1200">
                          <a:solidFill>
                            <a:schemeClr val="dk1"/>
                          </a:solidFill>
                          <a:latin typeface="Calibri"/>
                        </a:defRPr>
                      </a:lvl2pPr>
                      <a:lvl3pPr marL="642732" algn="l" defTabSz="642732" rtl="0" eaLnBrk="1" latinLnBrk="0" hangingPunct="1">
                        <a:defRPr sz="1265" kern="1200">
                          <a:solidFill>
                            <a:schemeClr val="dk1"/>
                          </a:solidFill>
                          <a:latin typeface="Calibri"/>
                        </a:defRPr>
                      </a:lvl3pPr>
                      <a:lvl4pPr marL="964098" algn="l" defTabSz="642732" rtl="0" eaLnBrk="1" latinLnBrk="0" hangingPunct="1">
                        <a:defRPr sz="1265" kern="1200">
                          <a:solidFill>
                            <a:schemeClr val="dk1"/>
                          </a:solidFill>
                          <a:latin typeface="Calibri"/>
                        </a:defRPr>
                      </a:lvl4pPr>
                      <a:lvl5pPr marL="1285464" algn="l" defTabSz="642732" rtl="0" eaLnBrk="1" latinLnBrk="0" hangingPunct="1">
                        <a:defRPr sz="1265" kern="1200">
                          <a:solidFill>
                            <a:schemeClr val="dk1"/>
                          </a:solidFill>
                          <a:latin typeface="Calibri"/>
                        </a:defRPr>
                      </a:lvl5pPr>
                      <a:lvl6pPr marL="1606829" algn="l" defTabSz="642732" rtl="0" eaLnBrk="1" latinLnBrk="0" hangingPunct="1">
                        <a:defRPr sz="1265" kern="1200">
                          <a:solidFill>
                            <a:schemeClr val="dk1"/>
                          </a:solidFill>
                          <a:latin typeface="Calibri"/>
                        </a:defRPr>
                      </a:lvl6pPr>
                      <a:lvl7pPr marL="1928195" algn="l" defTabSz="642732" rtl="0" eaLnBrk="1" latinLnBrk="0" hangingPunct="1">
                        <a:defRPr sz="1265" kern="1200">
                          <a:solidFill>
                            <a:schemeClr val="dk1"/>
                          </a:solidFill>
                          <a:latin typeface="Calibri"/>
                        </a:defRPr>
                      </a:lvl7pPr>
                      <a:lvl8pPr marL="2249561" algn="l" defTabSz="642732" rtl="0" eaLnBrk="1" latinLnBrk="0" hangingPunct="1">
                        <a:defRPr sz="1265" kern="1200">
                          <a:solidFill>
                            <a:schemeClr val="dk1"/>
                          </a:solidFill>
                          <a:latin typeface="Calibri"/>
                        </a:defRPr>
                      </a:lvl8pPr>
                      <a:lvl9pPr marL="2570927" algn="l" defTabSz="642732" rtl="0" eaLnBrk="1" latinLnBrk="0" hangingPunct="1">
                        <a:defRPr sz="1265" kern="1200">
                          <a:solidFill>
                            <a:schemeClr val="dk1"/>
                          </a:solidFill>
                          <a:latin typeface="Calibri"/>
                        </a:defRPr>
                      </a:lvl9pPr>
                    </a:lstStyle>
                    <a:p>
                      <a:pPr marL="457200" lvl="0" indent="-457200" algn="l" defTabSz="1300277" rtl="0" eaLnBrk="1" latinLnBrk="0" hangingPunct="1">
                        <a:buFont typeface="Wingdings" panose="05000000000000000000" pitchFamily="2" charset="2"/>
                        <a:buChar char="§"/>
                      </a:pPr>
                      <a:r>
                        <a:rPr lang="fr-FR" sz="1800" kern="1200" dirty="0" smtClean="0">
                          <a:solidFill>
                            <a:schemeClr val="dk1"/>
                          </a:solidFill>
                          <a:latin typeface="+mn-lt"/>
                          <a:ea typeface="+mn-ea"/>
                          <a:cs typeface="+mn-cs"/>
                        </a:rPr>
                        <a:t>Assignation (obtention d’un jugement)</a:t>
                      </a:r>
                    </a:p>
                    <a:p>
                      <a:pPr marL="457200" lvl="0" indent="-457200" algn="l" defTabSz="1300277" rtl="0" eaLnBrk="1" latinLnBrk="0" hangingPunct="1">
                        <a:buFont typeface="Wingdings" panose="05000000000000000000" pitchFamily="2" charset="2"/>
                        <a:buChar char="§"/>
                      </a:pPr>
                      <a:r>
                        <a:rPr lang="fr-CA" sz="1800" kern="1200" dirty="0" smtClean="0">
                          <a:solidFill>
                            <a:schemeClr val="dk1"/>
                          </a:solidFill>
                          <a:latin typeface="+mn-lt"/>
                          <a:ea typeface="+mn-ea"/>
                          <a:cs typeface="+mn-cs"/>
                        </a:rPr>
                        <a:t>Signification du jugement</a:t>
                      </a:r>
                    </a:p>
                    <a:p>
                      <a:pPr marL="457200" lvl="0" indent="-457200" algn="l" defTabSz="1300277" rtl="0" eaLnBrk="1" latinLnBrk="0" hangingPunct="1">
                        <a:buFont typeface="Wingdings" panose="05000000000000000000" pitchFamily="2" charset="2"/>
                        <a:buChar char="§"/>
                      </a:pPr>
                      <a:r>
                        <a:rPr lang="fr-CA" sz="1800" kern="1200" dirty="0" smtClean="0">
                          <a:solidFill>
                            <a:schemeClr val="dk1"/>
                          </a:solidFill>
                          <a:latin typeface="+mn-lt"/>
                          <a:ea typeface="+mn-ea"/>
                          <a:cs typeface="+mn-cs"/>
                        </a:rPr>
                        <a:t>Mise en exécution du </a:t>
                      </a:r>
                      <a:r>
                        <a:rPr lang="fr-CA" sz="1800" i="1" kern="1200" dirty="0" smtClean="0">
                          <a:solidFill>
                            <a:schemeClr val="dk1"/>
                          </a:solidFill>
                          <a:latin typeface="+mn-lt"/>
                          <a:ea typeface="+mn-ea"/>
                          <a:cs typeface="+mn-cs"/>
                        </a:rPr>
                        <a:t>jugement (saisie sur compte </a:t>
                      </a:r>
                      <a:r>
                        <a:rPr lang="fr-CA" sz="1800" kern="1200" dirty="0" smtClean="0">
                          <a:solidFill>
                            <a:schemeClr val="dk1"/>
                          </a:solidFill>
                          <a:latin typeface="+mn-lt"/>
                          <a:ea typeface="+mn-ea"/>
                          <a:cs typeface="+mn-cs"/>
                        </a:rPr>
                        <a:t>bancaire, saisie sur salaire ou sur loyer)</a:t>
                      </a:r>
                      <a:endParaRPr lang="fr-FR" sz="1800" kern="1200" dirty="0" smtClean="0">
                        <a:solidFill>
                          <a:schemeClr val="dk1"/>
                        </a:solidFill>
                        <a:latin typeface="+mn-lt"/>
                        <a:ea typeface="+mn-ea"/>
                        <a:cs typeface="+mn-cs"/>
                      </a:endParaRPr>
                    </a:p>
                    <a:p>
                      <a:pPr marL="457200" lvl="0" indent="-457200" algn="l" defTabSz="1300277" rtl="0" eaLnBrk="1" latinLnBrk="0" hangingPunct="1">
                        <a:buFont typeface="Wingdings" panose="05000000000000000000" pitchFamily="2" charset="2"/>
                        <a:buChar char="§"/>
                      </a:pPr>
                      <a:r>
                        <a:rPr lang="fr-CA" sz="1800" kern="1200" dirty="0" smtClean="0">
                          <a:solidFill>
                            <a:schemeClr val="dk1"/>
                          </a:solidFill>
                          <a:latin typeface="+mn-lt"/>
                          <a:ea typeface="+mn-ea"/>
                          <a:cs typeface="+mn-cs"/>
                        </a:rPr>
                        <a:t>Si pas de résultat : saisie immobilière (a voter en AG)</a:t>
                      </a:r>
                      <a:endParaRPr lang="fr-FR" sz="1800" kern="1200" dirty="0" smtClean="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r>
            </a:tbl>
          </a:graphicData>
        </a:graphic>
      </p:graphicFrame>
      <p:sp>
        <p:nvSpPr>
          <p:cNvPr id="9" name="Rectangle 3"/>
          <p:cNvSpPr txBox="1">
            <a:spLocks noChangeArrowheads="1"/>
          </p:cNvSpPr>
          <p:nvPr/>
        </p:nvSpPr>
        <p:spPr>
          <a:xfrm>
            <a:off x="1202686" y="5644993"/>
            <a:ext cx="8355977" cy="797256"/>
          </a:xfrm>
          <a:prstGeom prst="rect">
            <a:avLst/>
          </a:prstGeom>
          <a:solidFill>
            <a:srgbClr val="ECF5FA"/>
          </a:solidFill>
        </p:spPr>
        <p:txBody>
          <a:bodyPr rtlCol="0">
            <a:normAutofit fontScale="77500" lnSpcReduction="20000"/>
          </a:bodyPr>
          <a:lstStyle>
            <a:lvl1pPr marL="342567" indent="-342567" algn="l" defTabSz="913885" rtl="0" eaLnBrk="1" fontAlgn="base" hangingPunct="1">
              <a:spcBef>
                <a:spcPct val="20000"/>
              </a:spcBef>
              <a:spcAft>
                <a:spcPct val="0"/>
              </a:spcAft>
              <a:defRPr sz="3233">
                <a:solidFill>
                  <a:schemeClr val="tx1"/>
                </a:solidFill>
                <a:latin typeface="Arial Rounded MT Bold" pitchFamily="34" charset="0"/>
                <a:ea typeface="+mn-ea"/>
                <a:cs typeface="+mn-cs"/>
              </a:defRPr>
            </a:lvl1pPr>
            <a:lvl2pPr marL="743159" indent="-285659" algn="l" defTabSz="913885" rtl="0" eaLnBrk="1" fontAlgn="base" hangingPunct="1">
              <a:spcBef>
                <a:spcPct val="20000"/>
              </a:spcBef>
              <a:spcAft>
                <a:spcPct val="0"/>
              </a:spcAft>
              <a:buClr>
                <a:schemeClr val="accent1">
                  <a:lumMod val="50000"/>
                </a:schemeClr>
              </a:buClr>
              <a:buFont typeface="Wingdings" pitchFamily="2" charset="2"/>
              <a:buChar char="q"/>
              <a:defRPr sz="2812">
                <a:solidFill>
                  <a:schemeClr val="tx1"/>
                </a:solidFill>
                <a:latin typeface="Arial Rounded MT Bold" pitchFamily="34" charset="0"/>
                <a:ea typeface="+mn-ea"/>
              </a:defRPr>
            </a:lvl2pPr>
            <a:lvl3pPr marL="1142634" indent="-228750" algn="l" defTabSz="913885" rtl="0" eaLnBrk="1" fontAlgn="base" hangingPunct="1">
              <a:spcBef>
                <a:spcPct val="20000"/>
              </a:spcBef>
              <a:spcAft>
                <a:spcPct val="0"/>
              </a:spcAft>
              <a:buClr>
                <a:schemeClr val="bg2">
                  <a:lumMod val="75000"/>
                </a:schemeClr>
              </a:buClr>
              <a:buChar char="•"/>
              <a:defRPr sz="2390">
                <a:solidFill>
                  <a:schemeClr val="tx1"/>
                </a:solidFill>
                <a:latin typeface="Arial Rounded MT Bold" pitchFamily="34" charset="0"/>
                <a:ea typeface="+mn-ea"/>
              </a:defRPr>
            </a:lvl3pPr>
            <a:lvl4pPr marL="1600134" indent="-228750" algn="l" defTabSz="913885" rtl="0" eaLnBrk="1" fontAlgn="base" hangingPunct="1">
              <a:spcBef>
                <a:spcPct val="20000"/>
              </a:spcBef>
              <a:spcAft>
                <a:spcPct val="0"/>
              </a:spcAft>
              <a:buChar char="–"/>
              <a:defRPr sz="1968">
                <a:solidFill>
                  <a:schemeClr val="tx1"/>
                </a:solidFill>
                <a:latin typeface="Arial Rounded MT Bold" pitchFamily="34" charset="0"/>
                <a:ea typeface="+mn-ea"/>
              </a:defRPr>
            </a:lvl4pPr>
            <a:lvl5pPr marL="2056519" indent="-228750" algn="l" defTabSz="913885" rtl="0" eaLnBrk="1" fontAlgn="base" hangingPunct="1">
              <a:spcBef>
                <a:spcPct val="20000"/>
              </a:spcBef>
              <a:spcAft>
                <a:spcPct val="0"/>
              </a:spcAft>
              <a:buChar char="»"/>
              <a:defRPr sz="1968">
                <a:solidFill>
                  <a:schemeClr val="tx1"/>
                </a:solidFill>
                <a:latin typeface="Arial Rounded MT Bold" pitchFamily="34" charset="0"/>
                <a:ea typeface="+mn-ea"/>
              </a:defRPr>
            </a:lvl5pPr>
            <a:lvl6pPr marL="2377885" indent="-228750" algn="l" defTabSz="913885" rtl="0" eaLnBrk="1" fontAlgn="base" hangingPunct="1">
              <a:spcBef>
                <a:spcPct val="20000"/>
              </a:spcBef>
              <a:spcAft>
                <a:spcPct val="0"/>
              </a:spcAft>
              <a:buChar char="»"/>
              <a:defRPr sz="1968">
                <a:solidFill>
                  <a:schemeClr val="tx1"/>
                </a:solidFill>
                <a:latin typeface="+mn-lt"/>
                <a:ea typeface="+mn-ea"/>
              </a:defRPr>
            </a:lvl6pPr>
            <a:lvl7pPr marL="2699251" indent="-228750" algn="l" defTabSz="913885" rtl="0" eaLnBrk="1" fontAlgn="base" hangingPunct="1">
              <a:spcBef>
                <a:spcPct val="20000"/>
              </a:spcBef>
              <a:spcAft>
                <a:spcPct val="0"/>
              </a:spcAft>
              <a:buChar char="»"/>
              <a:defRPr sz="1968">
                <a:solidFill>
                  <a:schemeClr val="tx1"/>
                </a:solidFill>
                <a:latin typeface="+mn-lt"/>
                <a:ea typeface="+mn-ea"/>
              </a:defRPr>
            </a:lvl7pPr>
            <a:lvl8pPr marL="3020616" indent="-228750" algn="l" defTabSz="913885" rtl="0" eaLnBrk="1" fontAlgn="base" hangingPunct="1">
              <a:spcBef>
                <a:spcPct val="20000"/>
              </a:spcBef>
              <a:spcAft>
                <a:spcPct val="0"/>
              </a:spcAft>
              <a:buChar char="»"/>
              <a:defRPr sz="1968">
                <a:solidFill>
                  <a:schemeClr val="tx1"/>
                </a:solidFill>
                <a:latin typeface="+mn-lt"/>
                <a:ea typeface="+mn-ea"/>
              </a:defRPr>
            </a:lvl8pPr>
            <a:lvl9pPr marL="3341982" indent="-228750" algn="l" defTabSz="913885" rtl="0" eaLnBrk="1" fontAlgn="base" hangingPunct="1">
              <a:spcBef>
                <a:spcPct val="20000"/>
              </a:spcBef>
              <a:spcAft>
                <a:spcPct val="0"/>
              </a:spcAft>
              <a:buChar char="»"/>
              <a:defRPr sz="1968">
                <a:solidFill>
                  <a:schemeClr val="tx1"/>
                </a:solidFill>
                <a:latin typeface="+mn-lt"/>
                <a:ea typeface="+mn-ea"/>
              </a:defRPr>
            </a:lvl9pPr>
          </a:lstStyle>
          <a:p>
            <a:pPr marL="0" indent="0" algn="just">
              <a:spcBef>
                <a:spcPct val="40000"/>
              </a:spcBef>
              <a:defRPr/>
            </a:pPr>
            <a:r>
              <a:rPr lang="fr-FR" altLang="fr-FR" sz="2000" b="1" kern="0" dirty="0" smtClean="0">
                <a:latin typeface="+mj-lt"/>
                <a:ea typeface="Verdana" panose="020B0604030504040204" pitchFamily="34" charset="0"/>
                <a:cs typeface="Verdana" panose="020B0604030504040204" pitchFamily="34" charset="0"/>
              </a:rPr>
              <a:t>Préconisations :</a:t>
            </a:r>
          </a:p>
          <a:p>
            <a:pPr marL="342900" indent="-342900" algn="just">
              <a:spcBef>
                <a:spcPct val="40000"/>
              </a:spcBef>
              <a:buFont typeface="Wingdings" panose="05000000000000000000" pitchFamily="2" charset="2"/>
              <a:buChar char="è"/>
              <a:defRPr/>
            </a:pPr>
            <a:r>
              <a:rPr lang="fr-FR" altLang="fr-FR" sz="1700" kern="0" dirty="0" smtClean="0">
                <a:latin typeface="+mn-lt"/>
                <a:ea typeface="Verdana" panose="020B0604030504040204" pitchFamily="34" charset="0"/>
                <a:cs typeface="Verdana" panose="020B0604030504040204" pitchFamily="34" charset="0"/>
              </a:rPr>
              <a:t>Mettre en place un protocole de recouvrement avec le syndic</a:t>
            </a:r>
          </a:p>
          <a:p>
            <a:pPr marL="342900" indent="-342900" algn="just">
              <a:spcBef>
                <a:spcPct val="40000"/>
              </a:spcBef>
              <a:buFont typeface="Wingdings" panose="05000000000000000000" pitchFamily="2" charset="2"/>
              <a:buChar char="è"/>
              <a:defRPr/>
            </a:pPr>
            <a:r>
              <a:rPr lang="fr-CA" altLang="fr-FR" sz="1700" kern="0" dirty="0" smtClean="0">
                <a:latin typeface="+mn-lt"/>
                <a:ea typeface="Verdana" panose="020B0604030504040204" pitchFamily="34" charset="0"/>
                <a:cs typeface="Verdana" panose="020B0604030504040204" pitchFamily="34" charset="0"/>
              </a:rPr>
              <a:t>A faire voter chaque année en AG pour contraindre le syndic et informer les copropriétaires </a:t>
            </a:r>
            <a:endParaRPr lang="fr-FR" altLang="fr-FR" sz="1700" kern="0" dirty="0" smtClean="0">
              <a:latin typeface="+mn-lt"/>
              <a:ea typeface="Verdana" panose="020B0604030504040204" pitchFamily="34" charset="0"/>
              <a:cs typeface="Verdana" panose="020B0604030504040204" pitchFamily="34" charset="0"/>
            </a:endParaRPr>
          </a:p>
          <a:p>
            <a:pPr marL="0" indent="0" algn="just">
              <a:spcBef>
                <a:spcPct val="40000"/>
              </a:spcBef>
              <a:defRPr/>
            </a:pPr>
            <a:endParaRPr lang="fr-FR" altLang="fr-FR" sz="2000" kern="0" dirty="0" smtClean="0">
              <a:solidFill>
                <a:schemeClr val="tx1">
                  <a:lumMod val="75000"/>
                  <a:lumOff val="25000"/>
                </a:schemeClr>
              </a:solidFill>
            </a:endParaRPr>
          </a:p>
          <a:p>
            <a:pPr marL="0" indent="0">
              <a:spcBef>
                <a:spcPct val="40000"/>
              </a:spcBef>
              <a:buClr>
                <a:schemeClr val="accent1">
                  <a:lumMod val="75000"/>
                </a:schemeClr>
              </a:buClr>
              <a:defRPr/>
            </a:pPr>
            <a:endParaRPr lang="fr-FR" altLang="fr-FR" sz="2000" kern="0" dirty="0">
              <a:solidFill>
                <a:schemeClr val="tx1">
                  <a:lumMod val="75000"/>
                  <a:lumOff val="25000"/>
                </a:schemeClr>
              </a:solidFill>
            </a:endParaRPr>
          </a:p>
        </p:txBody>
      </p:sp>
    </p:spTree>
    <p:extLst>
      <p:ext uri="{BB962C8B-B14F-4D97-AF65-F5344CB8AC3E}">
        <p14:creationId xmlns:p14="http://schemas.microsoft.com/office/powerpoint/2010/main" val="385987059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7294" y="280703"/>
            <a:ext cx="10515600" cy="633698"/>
          </a:xfrm>
        </p:spPr>
        <p:txBody>
          <a:bodyPr>
            <a:normAutofit/>
          </a:bodyPr>
          <a:lstStyle/>
          <a:p>
            <a:r>
              <a:rPr lang="fr-CA" sz="3200" b="1" dirty="0" smtClean="0">
                <a:solidFill>
                  <a:schemeClr val="bg1"/>
                </a:solidFill>
                <a:latin typeface="Times New Roman" panose="02020603050405020304" pitchFamily="18" charset="0"/>
                <a:cs typeface="Times New Roman" panose="02020603050405020304" pitchFamily="18" charset="0"/>
              </a:rPr>
              <a:t>Le protocole </a:t>
            </a:r>
            <a:r>
              <a:rPr lang="fr-CA" sz="3200" b="1" dirty="0">
                <a:solidFill>
                  <a:schemeClr val="bg1"/>
                </a:solidFill>
                <a:latin typeface="Times New Roman" panose="02020603050405020304" pitchFamily="18" charset="0"/>
                <a:cs typeface="Times New Roman" panose="02020603050405020304" pitchFamily="18" charset="0"/>
              </a:rPr>
              <a:t>de recouvrement  </a:t>
            </a:r>
            <a:endParaRPr lang="fr-FR" sz="3200" b="1" dirty="0">
              <a:solidFill>
                <a:schemeClr val="bg1"/>
              </a:solidFill>
              <a:latin typeface="Times New Roman" panose="02020603050405020304" pitchFamily="18" charset="0"/>
              <a:cs typeface="Times New Roman" panose="02020603050405020304" pitchFamily="18" charset="0"/>
            </a:endParaRPr>
          </a:p>
        </p:txBody>
      </p:sp>
      <p:pic>
        <p:nvPicPr>
          <p:cNvPr id="7" name="Espace réservé du contenu 6"/>
          <p:cNvPicPr>
            <a:picLocks noGrp="1" noChangeAspect="1"/>
          </p:cNvPicPr>
          <p:nvPr>
            <p:ph idx="1"/>
          </p:nvPr>
        </p:nvPicPr>
        <p:blipFill>
          <a:blip r:embed="rId2"/>
          <a:stretch>
            <a:fillRect/>
          </a:stretch>
        </p:blipFill>
        <p:spPr>
          <a:xfrm>
            <a:off x="2578178" y="1373388"/>
            <a:ext cx="6200374" cy="5286814"/>
          </a:xfrm>
          <a:prstGeom prst="rect">
            <a:avLst/>
          </a:prstGeom>
        </p:spPr>
      </p:pic>
      <p:sp>
        <p:nvSpPr>
          <p:cNvPr id="6" name="Espace réservé du numéro de diapositive 5"/>
          <p:cNvSpPr>
            <a:spLocks noGrp="1"/>
          </p:cNvSpPr>
          <p:nvPr>
            <p:ph type="sldNum" sz="quarter" idx="4294967295"/>
          </p:nvPr>
        </p:nvSpPr>
        <p:spPr>
          <a:xfrm>
            <a:off x="11654118" y="6365688"/>
            <a:ext cx="2743200" cy="365125"/>
          </a:xfrm>
          <a:prstGeom prst="rect">
            <a:avLst/>
          </a:prstGeom>
        </p:spPr>
        <p:txBody>
          <a:bodyPr/>
          <a:lstStyle/>
          <a:p>
            <a:fld id="{407ACB08-5963-44D4-82C1-81A8622C8CA0}" type="slidenum">
              <a:rPr lang="fr-FR" smtClean="0"/>
              <a:t>24</a:t>
            </a:fld>
            <a:endParaRPr lang="fr-FR" dirty="0"/>
          </a:p>
        </p:txBody>
      </p:sp>
      <p:pic>
        <p:nvPicPr>
          <p:cNvPr id="3" name="Picture 2" descr="f8df1bef-6142-4e4a-b0fa-a0c9dc9f2f98@mxp5">
            <a:extLst>
              <a:ext uri="{FF2B5EF4-FFF2-40B4-BE49-F238E27FC236}">
                <a16:creationId xmlns="" xmlns:a16="http://schemas.microsoft.com/office/drawing/2014/main" id="{7E59CFDE-25B9-4692-23A7-3B52229E6F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52581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6031" y="315418"/>
            <a:ext cx="9103957" cy="557680"/>
          </a:xfrm>
        </p:spPr>
        <p:txBody>
          <a:bodyPr>
            <a:noAutofit/>
          </a:bodyPr>
          <a:lstStyle/>
          <a:p>
            <a:pPr marL="342567" indent="-342567"/>
            <a:r>
              <a:rPr lang="fr-FR" sz="2800" b="1" dirty="0">
                <a:solidFill>
                  <a:schemeClr val="bg1"/>
                </a:solidFill>
                <a:latin typeface="Times New Roman" panose="02020603050405020304" pitchFamily="18" charset="0"/>
                <a:cs typeface="Times New Roman" panose="02020603050405020304" pitchFamily="18" charset="0"/>
              </a:rPr>
              <a:t>Le début de la </a:t>
            </a:r>
            <a:r>
              <a:rPr lang="fr-FR" sz="2800" b="1" dirty="0" smtClean="0">
                <a:solidFill>
                  <a:schemeClr val="bg1"/>
                </a:solidFill>
                <a:latin typeface="Times New Roman" panose="02020603050405020304" pitchFamily="18" charset="0"/>
                <a:cs typeface="Times New Roman" panose="02020603050405020304" pitchFamily="18" charset="0"/>
              </a:rPr>
              <a:t>procédure judiciaire</a:t>
            </a:r>
            <a:endParaRPr lang="fr-FR" sz="2800" b="1" dirty="0">
              <a:solidFill>
                <a:schemeClr val="bg1"/>
              </a:solidFill>
              <a:latin typeface="Times New Roman" panose="02020603050405020304" pitchFamily="18" charset="0"/>
              <a:cs typeface="Times New Roman" panose="02020603050405020304" pitchFamily="18" charset="0"/>
            </a:endParaRPr>
          </a:p>
        </p:txBody>
      </p:sp>
      <p:sp>
        <p:nvSpPr>
          <p:cNvPr id="26628" name="Espace réservé du contenu 6"/>
          <p:cNvSpPr>
            <a:spLocks noGrp="1"/>
          </p:cNvSpPr>
          <p:nvPr>
            <p:ph idx="1"/>
          </p:nvPr>
        </p:nvSpPr>
        <p:spPr>
          <a:xfrm>
            <a:off x="1754363" y="1496880"/>
            <a:ext cx="8859849" cy="1161653"/>
          </a:xfrm>
          <a:solidFill>
            <a:schemeClr val="accent6">
              <a:lumMod val="20000"/>
              <a:lumOff val="80000"/>
            </a:schemeClr>
          </a:solidFill>
        </p:spPr>
        <p:txBody>
          <a:bodyPr>
            <a:normAutofit lnSpcReduction="10000"/>
          </a:bodyPr>
          <a:lstStyle/>
          <a:p>
            <a:pPr marL="1161274" indent="0">
              <a:spcBef>
                <a:spcPct val="0"/>
              </a:spcBef>
              <a:buFont typeface="Calibri" panose="020F0502020204030204" pitchFamily="34" charset="0"/>
              <a:buAutoNum type="arabicPeriod"/>
            </a:pPr>
            <a:r>
              <a:rPr lang="fr-FR" altLang="fr-FR" sz="2500" b="1" dirty="0">
                <a:solidFill>
                  <a:schemeClr val="accent1">
                    <a:lumMod val="75000"/>
                  </a:schemeClr>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Mise en demeure obligatoire dans tous les cas : la clé pour introduire une procédure amiable ou contentieuse  </a:t>
            </a:r>
          </a:p>
        </p:txBody>
      </p:sp>
      <p:sp>
        <p:nvSpPr>
          <p:cNvPr id="26626" name="Espace réservé du numéro de diapositive 4"/>
          <p:cNvSpPr>
            <a:spLocks noGrp="1"/>
          </p:cNvSpPr>
          <p:nvPr>
            <p:ph type="sldNum" sz="quarter" idx="4294967295"/>
          </p:nvPr>
        </p:nvSpPr>
        <p:spPr bwMode="auto">
          <a:xfrm>
            <a:off x="11422623" y="6354482"/>
            <a:ext cx="21320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99">
                <a:solidFill>
                  <a:schemeClr val="tx1"/>
                </a:solidFill>
                <a:latin typeface="Verdana" panose="020B0604030504040204" pitchFamily="34" charset="0"/>
                <a:ea typeface="ＭＳ Ｐゴシック" panose="020B0600070205080204" pitchFamily="34" charset="-128"/>
              </a:defRPr>
            </a:lvl1pPr>
            <a:lvl2pPr marL="35992979" indent="-35992979">
              <a:defRPr sz="2399">
                <a:solidFill>
                  <a:schemeClr val="tx1"/>
                </a:solidFill>
                <a:latin typeface="Verdana" panose="020B0604030504040204" pitchFamily="34" charset="0"/>
                <a:ea typeface="ＭＳ Ｐゴシック" panose="020B0600070205080204" pitchFamily="34" charset="-128"/>
              </a:defRPr>
            </a:lvl2pPr>
            <a:lvl3pPr>
              <a:defRPr sz="2399">
                <a:solidFill>
                  <a:schemeClr val="tx1"/>
                </a:solidFill>
                <a:latin typeface="Verdana" panose="020B0604030504040204" pitchFamily="34" charset="0"/>
                <a:ea typeface="ＭＳ Ｐゴシック" panose="020B0600070205080204" pitchFamily="34" charset="-128"/>
              </a:defRPr>
            </a:lvl3pPr>
            <a:lvl4pPr>
              <a:defRPr sz="2399">
                <a:solidFill>
                  <a:schemeClr val="tx1"/>
                </a:solidFill>
                <a:latin typeface="Verdana" panose="020B0604030504040204" pitchFamily="34" charset="0"/>
                <a:ea typeface="ＭＳ Ｐゴシック" panose="020B0600070205080204" pitchFamily="34" charset="-128"/>
              </a:defRPr>
            </a:lvl4pPr>
            <a:lvl5pPr>
              <a:defRPr sz="2399">
                <a:solidFill>
                  <a:schemeClr val="tx1"/>
                </a:solidFill>
                <a:latin typeface="Verdana" panose="020B0604030504040204" pitchFamily="34" charset="0"/>
                <a:ea typeface="ＭＳ Ｐゴシック" panose="020B0600070205080204" pitchFamily="34" charset="-128"/>
              </a:defRPr>
            </a:lvl5pPr>
            <a:lvl6pPr marL="456982"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6pPr>
            <a:lvl7pPr marL="913965"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7pPr>
            <a:lvl8pPr marL="1370947"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8pPr>
            <a:lvl9pPr marL="1827929"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9pPr>
          </a:lstStyle>
          <a:p>
            <a:pPr eaLnBrk="0" hangingPunct="0"/>
            <a:fld id="{CB5507C9-533B-4762-8F22-6C46995597FE}" type="slidenum">
              <a:rPr lang="fr-FR" altLang="fr-FR" sz="1199"/>
              <a:pPr eaLnBrk="0" hangingPunct="0"/>
              <a:t>25</a:t>
            </a:fld>
            <a:endParaRPr lang="fr-FR" altLang="fr-FR" sz="1199" dirty="0"/>
          </a:p>
        </p:txBody>
      </p:sp>
      <p:sp>
        <p:nvSpPr>
          <p:cNvPr id="5" name="Espace réservé de la date 4"/>
          <p:cNvSpPr>
            <a:spLocks noGrp="1"/>
          </p:cNvSpPr>
          <p:nvPr>
            <p:ph type="dt" sz="half" idx="4294967295"/>
          </p:nvPr>
        </p:nvSpPr>
        <p:spPr>
          <a:xfrm>
            <a:off x="0" y="6356350"/>
            <a:ext cx="2743200" cy="365125"/>
          </a:xfrm>
          <a:prstGeom prst="rect">
            <a:avLst/>
          </a:prstGeom>
        </p:spPr>
        <p:txBody>
          <a:bodyPr/>
          <a:lstStyle/>
          <a:p>
            <a:fld id="{C597B3C2-5460-4CFC-9C92-CB6123D03C0D}" type="datetime1">
              <a:rPr lang="fr-FR" smtClean="0"/>
              <a:t>08/04/2025</a:t>
            </a:fld>
            <a:endParaRPr lang="fr-FR" dirty="0"/>
          </a:p>
        </p:txBody>
      </p:sp>
      <p:sp>
        <p:nvSpPr>
          <p:cNvPr id="4" name="Rectangle 3"/>
          <p:cNvSpPr/>
          <p:nvPr/>
        </p:nvSpPr>
        <p:spPr>
          <a:xfrm>
            <a:off x="1120642" y="2791622"/>
            <a:ext cx="10583678" cy="3568541"/>
          </a:xfrm>
          <a:prstGeom prst="rect">
            <a:avLst/>
          </a:prstGeom>
          <a:solidFill>
            <a:srgbClr val="EFF4F8"/>
          </a:solidFill>
        </p:spPr>
        <p:txBody>
          <a:bodyPr wrap="square">
            <a:spAutoFit/>
          </a:bodyPr>
          <a:lstStyle/>
          <a:p>
            <a:pPr indent="-190627"/>
            <a:r>
              <a:rPr lang="fr-FR" altLang="fr-FR" sz="1799" b="1" dirty="0">
                <a:solidFill>
                  <a:srgbClr val="4F81BD">
                    <a:lumMod val="75000"/>
                  </a:srgbClr>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Sa forme </a:t>
            </a:r>
          </a:p>
          <a:p>
            <a:pPr marL="266573" lvl="1"/>
            <a:r>
              <a:rPr lang="fr-FR" altLang="fr-FR" sz="1399" b="1" dirty="0">
                <a:solidFill>
                  <a:prstClr val="black"/>
                </a:solidFill>
                <a:ea typeface="Verdana" panose="020B0604030504040204" pitchFamily="34" charset="0"/>
                <a:cs typeface="Verdana" panose="020B0604030504040204" pitchFamily="34" charset="0"/>
              </a:rPr>
              <a:t>OBLIGATOIREMENT en lettre recommandée avec accusé de réception avec la mention </a:t>
            </a:r>
            <a:r>
              <a:rPr lang="fr-FR" altLang="fr-FR" sz="1399" b="1" i="1" dirty="0">
                <a:solidFill>
                  <a:prstClr val="black"/>
                </a:solidFill>
                <a:ea typeface="Verdana" panose="020B0604030504040204" pitchFamily="34" charset="0"/>
                <a:cs typeface="Verdana" panose="020B0604030504040204" pitchFamily="34" charset="0"/>
              </a:rPr>
              <a:t>« Lettre recommandée valant mise en demeure </a:t>
            </a:r>
            <a:r>
              <a:rPr lang="fr-FR" altLang="fr-FR" sz="984" b="1" i="1" dirty="0">
                <a:ea typeface="Verdana" panose="020B0604030504040204" pitchFamily="34" charset="0"/>
                <a:cs typeface="Verdana" panose="020B0604030504040204" pitchFamily="34" charset="0"/>
              </a:rPr>
              <a:t>»</a:t>
            </a:r>
            <a:r>
              <a:rPr lang="fr-FR" altLang="fr-FR" sz="984" b="1" i="1" dirty="0">
                <a:solidFill>
                  <a:srgbClr val="FF0000"/>
                </a:solidFill>
                <a:ea typeface="Verdana" panose="020B0604030504040204" pitchFamily="34" charset="0"/>
                <a:cs typeface="Verdana" panose="020B0604030504040204" pitchFamily="34" charset="0"/>
              </a:rPr>
              <a:t> Article 10-1 De la loi du 10 juillet 1965</a:t>
            </a:r>
          </a:p>
          <a:p>
            <a:pPr indent="-190627"/>
            <a:r>
              <a:rPr lang="fr-FR" altLang="fr-FR" sz="1799" b="1" dirty="0">
                <a:solidFill>
                  <a:srgbClr val="4F81BD">
                    <a:lumMod val="75000"/>
                  </a:srgbClr>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Son contenu </a:t>
            </a:r>
          </a:p>
          <a:p>
            <a:pPr marL="266573" lvl="1">
              <a:buFont typeface="Wingdings" panose="05000000000000000000" pitchFamily="2" charset="2"/>
              <a:buChar char="§"/>
            </a:pPr>
            <a:r>
              <a:rPr lang="fr-FR" altLang="fr-FR" sz="1399" b="1" dirty="0">
                <a:solidFill>
                  <a:prstClr val="black"/>
                </a:solidFill>
                <a:ea typeface="Verdana" panose="020B0604030504040204" pitchFamily="34" charset="0"/>
                <a:cs typeface="Verdana" panose="020B0604030504040204" pitchFamily="34" charset="0"/>
              </a:rPr>
              <a:t>Rappel de la créance de telle date à telle date;</a:t>
            </a:r>
          </a:p>
          <a:p>
            <a:pPr marL="266573" lvl="1">
              <a:buFont typeface="Wingdings" panose="05000000000000000000" pitchFamily="2" charset="2"/>
              <a:buChar char="§"/>
            </a:pPr>
            <a:r>
              <a:rPr lang="fr-FR" altLang="fr-FR" sz="1399" b="1" dirty="0">
                <a:solidFill>
                  <a:prstClr val="black"/>
                </a:solidFill>
                <a:ea typeface="Verdana" panose="020B0604030504040204" pitchFamily="34" charset="0"/>
                <a:cs typeface="Verdana" panose="020B0604030504040204" pitchFamily="34" charset="0"/>
              </a:rPr>
              <a:t>Rappel des relances ou démarches amiables;</a:t>
            </a:r>
          </a:p>
          <a:p>
            <a:pPr marL="266573" eaLnBrk="0" hangingPunct="0">
              <a:buFont typeface="Wingdings" panose="05000000000000000000" pitchFamily="2" charset="2"/>
              <a:buChar char="§"/>
            </a:pPr>
            <a:r>
              <a:rPr lang="fr-FR" altLang="fr-FR" sz="1399" b="1" dirty="0">
                <a:solidFill>
                  <a:prstClr val="black"/>
                </a:solidFill>
                <a:ea typeface="Verdana" panose="020B0604030504040204" pitchFamily="34" charset="0"/>
                <a:cs typeface="Verdana" panose="020B0604030504040204" pitchFamily="34" charset="0"/>
              </a:rPr>
              <a:t>Dire que le débiteur dispose d’un dernier délai </a:t>
            </a:r>
            <a:r>
              <a:rPr lang="fr-FR" altLang="fr-FR" sz="1399" b="1" dirty="0">
                <a:solidFill>
                  <a:srgbClr val="FF0000"/>
                </a:solidFill>
                <a:ea typeface="Verdana" panose="020B0604030504040204" pitchFamily="34" charset="0"/>
                <a:cs typeface="Verdana" panose="020B0604030504040204" pitchFamily="34" charset="0"/>
              </a:rPr>
              <a:t>de 30 jours </a:t>
            </a:r>
            <a:r>
              <a:rPr lang="fr-FR" altLang="fr-FR" sz="1399" b="1" dirty="0">
                <a:solidFill>
                  <a:prstClr val="black"/>
                </a:solidFill>
                <a:ea typeface="Verdana" panose="020B0604030504040204" pitchFamily="34" charset="0"/>
                <a:cs typeface="Verdana" panose="020B0604030504040204" pitchFamily="34" charset="0"/>
              </a:rPr>
              <a:t>pour payer cette somme de XXXX € à compter du lendemain de la 1</a:t>
            </a:r>
            <a:r>
              <a:rPr lang="fr-FR" altLang="fr-FR" sz="1399" b="1" baseline="30000" dirty="0">
                <a:solidFill>
                  <a:prstClr val="black"/>
                </a:solidFill>
                <a:ea typeface="Verdana" panose="020B0604030504040204" pitchFamily="34" charset="0"/>
                <a:cs typeface="Verdana" panose="020B0604030504040204" pitchFamily="34" charset="0"/>
              </a:rPr>
              <a:t>ère</a:t>
            </a:r>
            <a:r>
              <a:rPr lang="fr-FR" altLang="fr-FR" sz="1399" b="1" dirty="0">
                <a:solidFill>
                  <a:prstClr val="black"/>
                </a:solidFill>
                <a:ea typeface="Verdana" panose="020B0604030504040204" pitchFamily="34" charset="0"/>
                <a:cs typeface="Verdana" panose="020B0604030504040204" pitchFamily="34" charset="0"/>
              </a:rPr>
              <a:t>  présentation  de cette mise en demeure; </a:t>
            </a:r>
          </a:p>
          <a:p>
            <a:pPr marL="266573" eaLnBrk="0" hangingPunct="0">
              <a:buFont typeface="Wingdings" panose="05000000000000000000" pitchFamily="2" charset="2"/>
              <a:buChar char="§"/>
            </a:pPr>
            <a:r>
              <a:rPr lang="fr-FR" altLang="fr-FR" sz="1399" b="1" dirty="0">
                <a:solidFill>
                  <a:prstClr val="black"/>
                </a:solidFill>
                <a:ea typeface="Verdana" panose="020B0604030504040204" pitchFamily="34" charset="0"/>
                <a:cs typeface="Verdana" panose="020B0604030504040204" pitchFamily="34" charset="0"/>
              </a:rPr>
              <a:t>Qu’à défaut de paiement dans le délai imparti ci- dessus, une procédure sera introduite pour un recouvrement judiciaire; </a:t>
            </a:r>
          </a:p>
          <a:p>
            <a:pPr marL="266573" eaLnBrk="0" hangingPunct="0">
              <a:buFont typeface="Wingdings" panose="05000000000000000000" pitchFamily="2" charset="2"/>
              <a:buChar char="§"/>
            </a:pPr>
            <a:r>
              <a:rPr lang="fr-FR" altLang="fr-FR" sz="1399" b="1" dirty="0">
                <a:solidFill>
                  <a:prstClr val="black"/>
                </a:solidFill>
                <a:ea typeface="Verdana" panose="020B0604030504040204" pitchFamily="34" charset="0"/>
                <a:cs typeface="Verdana" panose="020B0604030504040204" pitchFamily="34" charset="0"/>
              </a:rPr>
              <a:t>Que cette mise en demeure fait courir les intérêts légaux (*article 36 du décret 1967)</a:t>
            </a:r>
            <a:r>
              <a:rPr lang="fr-FR" altLang="fr-FR" sz="1399" dirty="0">
                <a:solidFill>
                  <a:prstClr val="black"/>
                </a:solidFill>
                <a:ea typeface="Verdana" panose="020B0604030504040204" pitchFamily="34" charset="0"/>
                <a:cs typeface="Verdana" panose="020B0604030504040204" pitchFamily="34" charset="0"/>
              </a:rPr>
              <a:t>. </a:t>
            </a:r>
            <a:endParaRPr lang="fr-FR" altLang="fr-FR" sz="1399" dirty="0" smtClean="0">
              <a:solidFill>
                <a:prstClr val="black"/>
              </a:solidFill>
              <a:ea typeface="Verdana" panose="020B0604030504040204" pitchFamily="34" charset="0"/>
              <a:cs typeface="Verdana" panose="020B0604030504040204" pitchFamily="34" charset="0"/>
            </a:endParaRPr>
          </a:p>
          <a:p>
            <a:pPr marL="266573" eaLnBrk="0" hangingPunct="0">
              <a:buFont typeface="Wingdings" panose="05000000000000000000" pitchFamily="2" charset="2"/>
              <a:buChar char="§"/>
            </a:pPr>
            <a:r>
              <a:rPr lang="fr-CA" altLang="fr-FR" sz="1399" b="1" dirty="0" smtClean="0">
                <a:solidFill>
                  <a:prstClr val="black"/>
                </a:solidFill>
                <a:ea typeface="Verdana" panose="020B0604030504040204" pitchFamily="34" charset="0"/>
                <a:cs typeface="Verdana" panose="020B0604030504040204" pitchFamily="34" charset="0"/>
              </a:rPr>
              <a:t>Proposer la mise en place d’un échéancier  + tentative de conciliation (dettes de moins de 5000€)</a:t>
            </a:r>
            <a:endParaRPr lang="fr-FR" altLang="fr-FR" sz="1399" b="1" dirty="0">
              <a:solidFill>
                <a:prstClr val="black"/>
              </a:solidFill>
              <a:ea typeface="Verdana" panose="020B0604030504040204" pitchFamily="34" charset="0"/>
              <a:cs typeface="Verdana" panose="020B0604030504040204" pitchFamily="34" charset="0"/>
            </a:endParaRPr>
          </a:p>
          <a:p>
            <a:pPr marL="266573" eaLnBrk="0" hangingPunct="0"/>
            <a:endParaRPr lang="fr-CA" sz="1399" dirty="0">
              <a:solidFill>
                <a:prstClr val="black"/>
              </a:solidFill>
              <a:ea typeface="Verdana" panose="020B0604030504040204" pitchFamily="34" charset="0"/>
            </a:endParaRPr>
          </a:p>
          <a:p>
            <a:pPr marL="266573" eaLnBrk="0" hangingPunct="0"/>
            <a:r>
              <a:rPr lang="fr-FR" sz="1200" b="1" dirty="0">
                <a:solidFill>
                  <a:srgbClr val="0070C0"/>
                </a:solidFill>
              </a:rPr>
              <a:t>*</a:t>
            </a:r>
            <a:r>
              <a:rPr lang="fr-FR" sz="1200" b="1" dirty="0">
                <a:solidFill>
                  <a:srgbClr val="00B050"/>
                </a:solidFill>
              </a:rPr>
              <a:t>sauf stipulation contraire du règlement de copropriété, les sommes dues au titre du précédent article portent intérêt au profit du syndicat. Cet intérêt, fixé au taux légal en matière civile, est dû à compter de la mise en demeure adressée par le syndic au copropriétaire défaillant (4,72%).</a:t>
            </a:r>
            <a:endParaRPr lang="fr-FR" altLang="fr-FR" sz="1200" b="1" dirty="0">
              <a:solidFill>
                <a:srgbClr val="00B050"/>
              </a:solidFill>
              <a:ea typeface="Verdana" panose="020B0604030504040204" pitchFamily="34" charset="0"/>
              <a:cs typeface="Verdana" panose="020B0604030504040204" pitchFamily="34" charset="0"/>
            </a:endParaRPr>
          </a:p>
        </p:txBody>
      </p:sp>
      <p:pic>
        <p:nvPicPr>
          <p:cNvPr id="12" name="Image 11"/>
          <p:cNvPicPr>
            <a:picLocks noChangeAspect="1"/>
          </p:cNvPicPr>
          <p:nvPr/>
        </p:nvPicPr>
        <p:blipFill>
          <a:blip r:embed="rId3"/>
          <a:stretch>
            <a:fillRect/>
          </a:stretch>
        </p:blipFill>
        <p:spPr>
          <a:xfrm>
            <a:off x="1120642" y="1493934"/>
            <a:ext cx="1091047" cy="1164599"/>
          </a:xfrm>
          <a:prstGeom prst="rect">
            <a:avLst/>
          </a:prstGeom>
        </p:spPr>
      </p:pic>
      <p:pic>
        <p:nvPicPr>
          <p:cNvPr id="6" name="Picture 2" descr="f8df1bef-6142-4e4a-b0fa-a0c9dc9f2f98@mxp5">
            <a:extLst>
              <a:ext uri="{FF2B5EF4-FFF2-40B4-BE49-F238E27FC236}">
                <a16:creationId xmlns="" xmlns:a16="http://schemas.microsoft.com/office/drawing/2014/main" id="{37C7A645-CB3A-BA7B-9FF5-168C34B19B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13233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1615169" y="309675"/>
            <a:ext cx="8500558" cy="592377"/>
          </a:xfrm>
        </p:spPr>
        <p:txBody>
          <a:bodyPr>
            <a:noAutofit/>
          </a:bodyPr>
          <a:lstStyle/>
          <a:p>
            <a:pPr marL="342567" indent="-342567"/>
            <a:r>
              <a:rPr lang="fr-CA" altLang="fr-FR" sz="3600" b="1" dirty="0" smtClean="0">
                <a:solidFill>
                  <a:schemeClr val="bg1"/>
                </a:solidFill>
                <a:latin typeface="Times New Roman" panose="02020603050405020304" pitchFamily="18" charset="0"/>
                <a:cs typeface="Times New Roman" panose="02020603050405020304" pitchFamily="18" charset="0"/>
              </a:rPr>
              <a:t>La procédure de conciliation obligatoire</a:t>
            </a:r>
            <a:endParaRPr lang="fr-FR" altLang="fr-FR" sz="3600" b="1" dirty="0">
              <a:solidFill>
                <a:schemeClr val="bg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4294967295"/>
          </p:nvPr>
        </p:nvSpPr>
        <p:spPr>
          <a:xfrm>
            <a:off x="11422044" y="6356350"/>
            <a:ext cx="2743200" cy="365125"/>
          </a:xfrm>
          <a:prstGeom prst="rect">
            <a:avLst/>
          </a:prstGeom>
        </p:spPr>
        <p:txBody>
          <a:bodyPr/>
          <a:lstStyle/>
          <a:p>
            <a:fld id="{407ACB08-5963-44D4-82C1-81A8622C8CA0}" type="slidenum">
              <a:rPr lang="fr-FR" smtClean="0">
                <a:solidFill>
                  <a:schemeClr val="tx1"/>
                </a:solidFill>
              </a:rPr>
              <a:t>26</a:t>
            </a:fld>
            <a:endParaRPr lang="fr-FR" dirty="0">
              <a:solidFill>
                <a:schemeClr val="tx1"/>
              </a:solidFill>
            </a:endParaRPr>
          </a:p>
        </p:txBody>
      </p:sp>
      <p:sp>
        <p:nvSpPr>
          <p:cNvPr id="6" name="Rectangle 5"/>
          <p:cNvSpPr/>
          <p:nvPr/>
        </p:nvSpPr>
        <p:spPr>
          <a:xfrm>
            <a:off x="3352800" y="420193"/>
            <a:ext cx="6096000" cy="1046440"/>
          </a:xfrm>
          <a:prstGeom prst="rect">
            <a:avLst/>
          </a:prstGeom>
        </p:spPr>
        <p:txBody>
          <a:bodyPr>
            <a:spAutoFit/>
          </a:bodyPr>
          <a:lstStyle/>
          <a:p>
            <a:endParaRPr lang="fr-CA" sz="4400" b="1" dirty="0">
              <a:solidFill>
                <a:srgbClr val="0070C0"/>
              </a:solidFill>
              <a:latin typeface="Calibri Light" panose="020F0302020204030204"/>
              <a:ea typeface="+mj-ea"/>
              <a:cs typeface="+mj-cs"/>
            </a:endParaRPr>
          </a:p>
          <a:p>
            <a:endParaRPr lang="fr-FR" dirty="0"/>
          </a:p>
        </p:txBody>
      </p:sp>
      <p:pic>
        <p:nvPicPr>
          <p:cNvPr id="2" name="Picture 2" descr="f8df1bef-6142-4e4a-b0fa-a0c9dc9f2f98@mxp5">
            <a:extLst>
              <a:ext uri="{FF2B5EF4-FFF2-40B4-BE49-F238E27FC236}">
                <a16:creationId xmlns="" xmlns:a16="http://schemas.microsoft.com/office/drawing/2014/main" id="{2C0A0F20-016D-5DCB-DA43-7BCA7C168B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2"/>
          <p:cNvSpPr txBox="1">
            <a:spLocks/>
          </p:cNvSpPr>
          <p:nvPr/>
        </p:nvSpPr>
        <p:spPr bwMode="auto">
          <a:xfrm>
            <a:off x="235132" y="1946090"/>
            <a:ext cx="11469188" cy="3165841"/>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487604" indent="-487604" algn="l" rtl="0" eaLnBrk="0" fontAlgn="base" hangingPunct="0">
              <a:spcBef>
                <a:spcPct val="20000"/>
              </a:spcBef>
              <a:spcAft>
                <a:spcPct val="0"/>
              </a:spcAft>
              <a:buFont typeface="Arial" panose="020B0604020202020204" pitchFamily="34" charset="0"/>
              <a:buChar char="•"/>
              <a:defRPr sz="3413" b="1" kern="1200">
                <a:solidFill>
                  <a:schemeClr val="tx1"/>
                </a:solidFill>
                <a:latin typeface="+mn-lt"/>
                <a:ea typeface="+mn-ea"/>
                <a:cs typeface="+mn-cs"/>
              </a:defRPr>
            </a:lvl1pPr>
            <a:lvl2pPr marL="1056475" indent="-406337"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2pPr>
            <a:lvl3pPr marL="1625346" indent="-325069"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3pPr>
            <a:lvl4pPr marL="2275484" indent="-325069"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4pPr>
            <a:lvl5pPr marL="2925623" indent="-325069"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5pPr>
            <a:lvl6pPr marL="3575761"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5900"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038"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176"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lvl="0" indent="0">
              <a:buNone/>
              <a:defRPr/>
            </a:pPr>
            <a:endParaRPr lang="fr-FR" sz="800" b="0" i="1" dirty="0">
              <a:solidFill>
                <a:sysClr val="windowText" lastClr="000000"/>
              </a:solidFill>
              <a:latin typeface="Calibri"/>
            </a:endParaRPr>
          </a:p>
          <a:p>
            <a:pPr lvl="0">
              <a:buFont typeface="Wingdings" panose="05000000000000000000" pitchFamily="2" charset="2"/>
              <a:buChar char="q"/>
              <a:defRPr/>
            </a:pPr>
            <a:r>
              <a:rPr lang="fr-CA" sz="1800" u="sng" dirty="0" smtClean="0">
                <a:solidFill>
                  <a:srgbClr val="4F81BD"/>
                </a:solidFill>
                <a:latin typeface="Calibri"/>
              </a:rPr>
              <a:t>Procédure de conciliation obligatoire</a:t>
            </a:r>
            <a:r>
              <a:rPr lang="fr-CA" sz="1800" dirty="0" smtClean="0">
                <a:solidFill>
                  <a:srgbClr val="4F81BD"/>
                </a:solidFill>
                <a:latin typeface="Calibri"/>
              </a:rPr>
              <a:t> </a:t>
            </a:r>
            <a:r>
              <a:rPr lang="fr-CA" sz="1800" b="0" dirty="0">
                <a:solidFill>
                  <a:sysClr val="windowText" lastClr="000000"/>
                </a:solidFill>
                <a:latin typeface="Calibri"/>
              </a:rPr>
              <a:t>: </a:t>
            </a:r>
            <a:r>
              <a:rPr lang="fr-CA" sz="1800" dirty="0">
                <a:solidFill>
                  <a:sysClr val="windowText" lastClr="000000"/>
                </a:solidFill>
                <a:latin typeface="Calibri"/>
              </a:rPr>
              <a:t>L’article 750-1 du CPC a été réintroduit par décret du 11 mai 2023 et réimpose, à compter du 1</a:t>
            </a:r>
            <a:r>
              <a:rPr lang="fr-CA" sz="1800" baseline="30000" dirty="0">
                <a:solidFill>
                  <a:sysClr val="windowText" lastClr="000000"/>
                </a:solidFill>
                <a:latin typeface="Calibri"/>
              </a:rPr>
              <a:t>er</a:t>
            </a:r>
            <a:r>
              <a:rPr lang="fr-CA" sz="1800" dirty="0">
                <a:solidFill>
                  <a:sysClr val="windowText" lastClr="000000"/>
                </a:solidFill>
                <a:latin typeface="Calibri"/>
              </a:rPr>
              <a:t> octobre 2023, l’obligation de tentative de médiation ou de conciliation pour le recouvrement des créances de moins de 5000</a:t>
            </a:r>
            <a:r>
              <a:rPr lang="fr-CA" sz="1800" dirty="0" smtClean="0">
                <a:solidFill>
                  <a:sysClr val="windowText" lastClr="000000"/>
                </a:solidFill>
                <a:latin typeface="Calibri"/>
              </a:rPr>
              <a:t>€</a:t>
            </a:r>
          </a:p>
          <a:p>
            <a:pPr marL="0" lvl="0" indent="0">
              <a:buNone/>
              <a:defRPr/>
            </a:pPr>
            <a:endParaRPr kumimoji="0" lang="fr-CA" sz="1800" b="1" i="0" u="none" strike="noStrike" kern="1200" cap="none" spc="0" normalizeH="0" baseline="0" noProof="0" dirty="0" smtClean="0">
              <a:ln>
                <a:noFill/>
              </a:ln>
              <a:solidFill>
                <a:sysClr val="windowText" lastClr="000000"/>
              </a:solidFill>
              <a:effectLst/>
              <a:uLnTx/>
              <a:uFillTx/>
              <a:latin typeface="Calibri"/>
            </a:endParaRPr>
          </a:p>
          <a:p>
            <a:pPr marL="487604" marR="0" lvl="0" indent="-487604"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CA" sz="1800" b="0" i="0" u="none" strike="noStrike" kern="1200" cap="none" spc="0" normalizeH="0" baseline="0" noProof="0" dirty="0" smtClean="0">
                <a:ln>
                  <a:noFill/>
                </a:ln>
                <a:solidFill>
                  <a:sysClr val="windowText" lastClr="000000"/>
                </a:solidFill>
                <a:effectLst/>
                <a:uLnTx/>
                <a:uFillTx/>
                <a:latin typeface="Calibri"/>
                <a:ea typeface="+mn-ea"/>
                <a:cs typeface="+mn-cs"/>
              </a:rPr>
              <a:t> Il existe trois type de conciliation possible : </a:t>
            </a:r>
          </a:p>
          <a:p>
            <a:pPr marL="799883" marR="0" lvl="1"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altLang="fr-FR" sz="1600" b="0" i="0" u="none" strike="noStrike" kern="1200" cap="none" spc="0" normalizeH="0" baseline="0" noProof="0" dirty="0" smtClean="0">
                <a:ln>
                  <a:noFill/>
                </a:ln>
                <a:solidFill>
                  <a:sysClr val="windowText" lastClr="000000"/>
                </a:solidFill>
                <a:effectLst/>
                <a:uLnTx/>
                <a:uFillTx/>
                <a:latin typeface="Calibri"/>
                <a:ea typeface="Verdana" panose="020B0604030504040204" pitchFamily="34" charset="0"/>
                <a:cs typeface="Verdana" panose="020B0604030504040204" pitchFamily="34" charset="0"/>
              </a:rPr>
              <a:t>Devant le conciliateur de justice (gratuite)</a:t>
            </a:r>
          </a:p>
          <a:p>
            <a:pPr marL="799883" marR="0" lvl="1"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altLang="fr-FR" sz="1600" b="0" i="0" u="none" strike="noStrike" kern="1200" cap="none" spc="0" normalizeH="0" baseline="0" noProof="0" dirty="0" smtClean="0">
                <a:ln>
                  <a:noFill/>
                </a:ln>
                <a:solidFill>
                  <a:sysClr val="windowText" lastClr="000000"/>
                </a:solidFill>
                <a:effectLst/>
                <a:uLnTx/>
                <a:uFillTx/>
                <a:latin typeface="Calibri"/>
                <a:ea typeface="Verdana" panose="020B0604030504040204" pitchFamily="34" charset="0"/>
                <a:cs typeface="Verdana" panose="020B0604030504040204" pitchFamily="34" charset="0"/>
              </a:rPr>
              <a:t>Devant le médiateur (payante)</a:t>
            </a:r>
          </a:p>
          <a:p>
            <a:pPr marL="799883" marR="0" lvl="1"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altLang="fr-FR" sz="1600" b="0" i="0" u="none" strike="noStrike" kern="1200" cap="none" spc="0" normalizeH="0" baseline="0" noProof="0" dirty="0" smtClean="0">
                <a:ln>
                  <a:noFill/>
                </a:ln>
                <a:solidFill>
                  <a:sysClr val="windowText" lastClr="000000"/>
                </a:solidFill>
                <a:effectLst/>
                <a:uLnTx/>
                <a:uFillTx/>
                <a:latin typeface="Calibri"/>
                <a:ea typeface="Verdana" panose="020B0604030504040204" pitchFamily="34" charset="0"/>
                <a:cs typeface="Verdana" panose="020B0604030504040204" pitchFamily="34" charset="0"/>
              </a:rPr>
              <a:t>Procédure participative (tentative de conciliation via avocats)</a:t>
            </a:r>
          </a:p>
          <a:p>
            <a:pPr marL="456983" marR="0" lvl="1"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CA" sz="11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CA" sz="1800" b="1"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421338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Espace réservé du contenu 6"/>
          <p:cNvSpPr>
            <a:spLocks noGrp="1"/>
          </p:cNvSpPr>
          <p:nvPr>
            <p:ph idx="1"/>
          </p:nvPr>
        </p:nvSpPr>
        <p:spPr>
          <a:xfrm>
            <a:off x="409956" y="1567056"/>
            <a:ext cx="10395278" cy="5809835"/>
          </a:xfrm>
          <a:solidFill>
            <a:srgbClr val="EEF5F9"/>
          </a:solidFill>
        </p:spPr>
        <p:txBody>
          <a:bodyPr/>
          <a:lstStyle/>
          <a:p>
            <a:pPr>
              <a:buFont typeface="Arial" panose="020B0604020202020204" pitchFamily="34" charset="0"/>
              <a:buNone/>
            </a:pPr>
            <a:r>
              <a:rPr lang="fr-FR" altLang="fr-FR" b="1" dirty="0">
                <a:solidFill>
                  <a:schemeClr val="accent1">
                    <a:lumMod val="75000"/>
                  </a:schemeClr>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 </a:t>
            </a:r>
            <a:r>
              <a:rPr lang="fr-FR" altLang="fr-FR" b="1" dirty="0">
                <a:solidFill>
                  <a:schemeClr val="accent1">
                    <a:lumMod val="75000"/>
                  </a:schemeClr>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Qui assigne ?  Le demandeur !</a:t>
            </a:r>
          </a:p>
        </p:txBody>
      </p:sp>
      <p:sp>
        <p:nvSpPr>
          <p:cNvPr id="2" name="Espace réservé du numéro de diapositive 1"/>
          <p:cNvSpPr>
            <a:spLocks noGrp="1"/>
          </p:cNvSpPr>
          <p:nvPr>
            <p:ph type="sldNum" sz="quarter" idx="4294967295"/>
          </p:nvPr>
        </p:nvSpPr>
        <p:spPr>
          <a:xfrm>
            <a:off x="11627224" y="6365688"/>
            <a:ext cx="2743200" cy="365125"/>
          </a:xfrm>
          <a:prstGeom prst="rect">
            <a:avLst/>
          </a:prstGeom>
        </p:spPr>
        <p:txBody>
          <a:bodyPr/>
          <a:lstStyle/>
          <a:p>
            <a:fld id="{407ACB08-5963-44D4-82C1-81A8622C8CA0}" type="slidenum">
              <a:rPr lang="fr-FR" smtClean="0">
                <a:solidFill>
                  <a:schemeClr val="tx1"/>
                </a:solidFill>
              </a:rPr>
              <a:t>27</a:t>
            </a:fld>
            <a:endParaRPr lang="fr-FR" dirty="0">
              <a:solidFill>
                <a:schemeClr val="tx1"/>
              </a:solidFill>
            </a:endParaRPr>
          </a:p>
        </p:txBody>
      </p:sp>
      <p:sp>
        <p:nvSpPr>
          <p:cNvPr id="5" name="Rectangle 4"/>
          <p:cNvSpPr/>
          <p:nvPr/>
        </p:nvSpPr>
        <p:spPr>
          <a:xfrm>
            <a:off x="1609031" y="2003455"/>
            <a:ext cx="7126272" cy="624786"/>
          </a:xfrm>
          <a:prstGeom prst="rect">
            <a:avLst/>
          </a:prstGeom>
        </p:spPr>
        <p:txBody>
          <a:bodyPr wrap="square">
            <a:spAutoFit/>
          </a:bodyPr>
          <a:lstStyle/>
          <a:p>
            <a:pPr algn="ctr"/>
            <a:r>
              <a:rPr lang="fr-FR" altLang="fr-FR" sz="1730" b="1" dirty="0">
                <a:ea typeface="Verdana" panose="020B0604030504040204" pitchFamily="34" charset="0"/>
                <a:cs typeface="Verdana" panose="020B0604030504040204" pitchFamily="34" charset="0"/>
              </a:rPr>
              <a:t>Le demandeur est </a:t>
            </a:r>
            <a:r>
              <a:rPr lang="fr-FR" altLang="fr-FR" sz="1730" b="1"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le syndicat des copropriétaires </a:t>
            </a:r>
            <a:r>
              <a:rPr lang="fr-FR" altLang="fr-FR" sz="1730" b="1" dirty="0">
                <a:ea typeface="Verdana" panose="020B0604030504040204" pitchFamily="34" charset="0"/>
                <a:cs typeface="Verdana" panose="020B0604030504040204" pitchFamily="34" charset="0"/>
              </a:rPr>
              <a:t>représenté par son syndic.</a:t>
            </a:r>
          </a:p>
        </p:txBody>
      </p:sp>
      <p:sp>
        <p:nvSpPr>
          <p:cNvPr id="6" name="Rectangle 5"/>
          <p:cNvSpPr/>
          <p:nvPr/>
        </p:nvSpPr>
        <p:spPr>
          <a:xfrm>
            <a:off x="950177" y="2478031"/>
            <a:ext cx="9606625" cy="3987887"/>
          </a:xfrm>
          <a:prstGeom prst="rect">
            <a:avLst/>
          </a:prstGeom>
        </p:spPr>
        <p:txBody>
          <a:bodyPr wrap="square">
            <a:spAutoFit/>
          </a:bodyPr>
          <a:lstStyle/>
          <a:p>
            <a:pPr marL="228603" lvl="0" indent="-228603" defTabSz="914411">
              <a:lnSpc>
                <a:spcPct val="90000"/>
              </a:lnSpc>
              <a:spcBef>
                <a:spcPts val="1000"/>
              </a:spcBef>
            </a:pPr>
            <a:r>
              <a:rPr lang="fr-FR" altLang="fr-FR" sz="2800" b="1" dirty="0">
                <a:solidFill>
                  <a:schemeClr val="accent1">
                    <a:lumMod val="75000"/>
                  </a:schemeClr>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Quelle demande faire au tribunal ?</a:t>
            </a:r>
          </a:p>
          <a:p>
            <a:pPr marL="800105" lvl="1" indent="-342900" defTabSz="914411">
              <a:lnSpc>
                <a:spcPct val="90000"/>
              </a:lnSpc>
              <a:spcBef>
                <a:spcPts val="500"/>
              </a:spcBef>
              <a:buFont typeface="Wingdings" panose="05000000000000000000" pitchFamily="2" charset="2"/>
              <a:buChar char="ü"/>
            </a:pPr>
            <a:r>
              <a:rPr lang="fr-FR" altLang="fr-FR" sz="1999" b="1" i="1" dirty="0">
                <a:solidFill>
                  <a:prstClr val="black"/>
                </a:solidFill>
                <a:ea typeface="Verdana" panose="020B0604030504040204" pitchFamily="34" charset="0"/>
                <a:cs typeface="Verdana" panose="020B0604030504040204" pitchFamily="34" charset="0"/>
              </a:rPr>
              <a:t>La créance au principal </a:t>
            </a:r>
          </a:p>
          <a:p>
            <a:pPr marL="800105" lvl="1" indent="-342900" defTabSz="914411">
              <a:lnSpc>
                <a:spcPct val="90000"/>
              </a:lnSpc>
              <a:spcBef>
                <a:spcPts val="500"/>
              </a:spcBef>
              <a:buFont typeface="Wingdings" panose="05000000000000000000" pitchFamily="2" charset="2"/>
              <a:buChar char="ü"/>
            </a:pPr>
            <a:r>
              <a:rPr lang="fr-CA" altLang="fr-FR" sz="1999" b="1" i="1" dirty="0">
                <a:solidFill>
                  <a:srgbClr val="FF0000"/>
                </a:solidFill>
                <a:ea typeface="Verdana" panose="020B0604030504040204" pitchFamily="34" charset="0"/>
                <a:cs typeface="Verdana" panose="020B0604030504040204" pitchFamily="34" charset="0"/>
              </a:rPr>
              <a:t>Les frais nécessaires (article 10-1 de la loi du 10 juillet 1965 » </a:t>
            </a:r>
            <a:endParaRPr lang="fr-FR" altLang="fr-FR" sz="1999" b="1" i="1" dirty="0">
              <a:solidFill>
                <a:srgbClr val="FF0000"/>
              </a:solidFill>
              <a:ea typeface="Verdana" panose="020B0604030504040204" pitchFamily="34" charset="0"/>
              <a:cs typeface="Verdana" panose="020B0604030504040204" pitchFamily="34" charset="0"/>
            </a:endParaRPr>
          </a:p>
          <a:p>
            <a:pPr marL="800105" lvl="1" indent="-342900" defTabSz="914411">
              <a:lnSpc>
                <a:spcPct val="90000"/>
              </a:lnSpc>
              <a:spcBef>
                <a:spcPts val="500"/>
              </a:spcBef>
              <a:buFont typeface="Wingdings" panose="05000000000000000000" pitchFamily="2" charset="2"/>
              <a:buChar char="ü"/>
            </a:pPr>
            <a:r>
              <a:rPr lang="fr-FR" altLang="fr-FR" sz="1999" b="1" i="1" dirty="0">
                <a:solidFill>
                  <a:prstClr val="black"/>
                </a:solidFill>
                <a:ea typeface="Verdana" panose="020B0604030504040204" pitchFamily="34" charset="0"/>
                <a:cs typeface="Verdana" panose="020B0604030504040204" pitchFamily="34" charset="0"/>
              </a:rPr>
              <a:t>Dommages Intérêts (DI) pour le préjudice subi </a:t>
            </a:r>
          </a:p>
          <a:p>
            <a:pPr marL="800105" lvl="1" indent="-342900" defTabSz="914411">
              <a:lnSpc>
                <a:spcPct val="90000"/>
              </a:lnSpc>
              <a:spcBef>
                <a:spcPts val="500"/>
              </a:spcBef>
              <a:buFont typeface="Wingdings" panose="05000000000000000000" pitchFamily="2" charset="2"/>
              <a:buChar char="ü"/>
            </a:pPr>
            <a:r>
              <a:rPr lang="fr-FR" altLang="fr-FR" sz="1999" b="1" i="1" dirty="0">
                <a:solidFill>
                  <a:prstClr val="black"/>
                </a:solidFill>
                <a:ea typeface="Verdana" panose="020B0604030504040204" pitchFamily="34" charset="0"/>
                <a:cs typeface="Verdana" panose="020B0604030504040204" pitchFamily="34" charset="0"/>
              </a:rPr>
              <a:t>Les dépens </a:t>
            </a:r>
            <a:r>
              <a:rPr lang="fr-FR" altLang="fr-FR" sz="1999" b="1" i="1" dirty="0">
                <a:ea typeface="Verdana" panose="020B0604030504040204" pitchFamily="34" charset="0"/>
                <a:cs typeface="Verdana" panose="020B0604030504040204" pitchFamily="34" charset="0"/>
              </a:rPr>
              <a:t>*</a:t>
            </a:r>
          </a:p>
          <a:p>
            <a:pPr marL="800105" lvl="1" indent="-342900" defTabSz="914411">
              <a:lnSpc>
                <a:spcPct val="90000"/>
              </a:lnSpc>
              <a:spcBef>
                <a:spcPts val="500"/>
              </a:spcBef>
              <a:buFont typeface="Wingdings" panose="05000000000000000000" pitchFamily="2" charset="2"/>
              <a:buChar char="ü"/>
            </a:pPr>
            <a:r>
              <a:rPr lang="fr-FR" altLang="fr-FR" sz="1999" b="1" i="1" dirty="0">
                <a:solidFill>
                  <a:prstClr val="black"/>
                </a:solidFill>
                <a:ea typeface="Verdana" panose="020B0604030504040204" pitchFamily="34" charset="0"/>
                <a:cs typeface="Verdana" panose="020B0604030504040204" pitchFamily="34" charset="0"/>
              </a:rPr>
              <a:t>L’article 700 </a:t>
            </a:r>
          </a:p>
          <a:p>
            <a:pPr marL="800105" lvl="1" indent="-342900" defTabSz="914411">
              <a:lnSpc>
                <a:spcPct val="90000"/>
              </a:lnSpc>
              <a:spcBef>
                <a:spcPts val="500"/>
              </a:spcBef>
              <a:buFont typeface="Wingdings" panose="05000000000000000000" pitchFamily="2" charset="2"/>
              <a:buChar char="ü"/>
            </a:pPr>
            <a:r>
              <a:rPr lang="fr-FR" altLang="fr-FR" sz="1999" b="1" i="1" dirty="0">
                <a:solidFill>
                  <a:prstClr val="black"/>
                </a:solidFill>
                <a:ea typeface="Verdana" panose="020B0604030504040204" pitchFamily="34" charset="0"/>
                <a:cs typeface="Verdana" panose="020B0604030504040204" pitchFamily="34" charset="0"/>
              </a:rPr>
              <a:t>La clause pénale et la majoration des intérêts mentionnés dans RCP ou votés en AG </a:t>
            </a:r>
          </a:p>
          <a:p>
            <a:endParaRPr lang="fr-FR" sz="1100" b="1" i="1" dirty="0"/>
          </a:p>
          <a:p>
            <a:r>
              <a:rPr lang="fr-FR" sz="1100" b="1" i="1" dirty="0"/>
              <a:t>*En matière civile, les frais directement liés à la procédure </a:t>
            </a:r>
            <a:r>
              <a:rPr lang="fr-FR" sz="1100" i="1" dirty="0"/>
              <a:t>engagée sont appelés « dépens ».</a:t>
            </a:r>
          </a:p>
          <a:p>
            <a:r>
              <a:rPr lang="fr-FR" sz="1100" i="1" dirty="0"/>
              <a:t>Les dépens correspondent à des sommes qu'il a été nécessaire d'exposer pour obtenir une décision de justice (frais liés aux instances, actes et procédures d'exécution).</a:t>
            </a:r>
          </a:p>
          <a:p>
            <a:r>
              <a:rPr lang="fr-FR" sz="1100" i="1" dirty="0"/>
              <a:t>Les dépens sont limitativement énumérés à l’article 695 du code de procédure civile (CPC).</a:t>
            </a:r>
          </a:p>
          <a:p>
            <a:r>
              <a:rPr lang="fr-FR" sz="1100" i="1" dirty="0"/>
              <a:t>Le juge précise obligatoirement qui doit en supporter la charge. En principe, elle est supportée par la partie qui succombe au litige c'est-à-dire la partie perdante. On parle alors de « condamnation aux dépens ». </a:t>
            </a:r>
            <a:endParaRPr lang="fr-FR" altLang="fr-FR" sz="1000" dirty="0">
              <a:solidFill>
                <a:prstClr val="black"/>
              </a:solidFill>
              <a:ea typeface="ＭＳ Ｐゴシック" panose="020B0600070205080204" pitchFamily="34" charset="-128"/>
              <a:cs typeface="Arial" panose="020B0604020202020204" pitchFamily="34" charset="0"/>
            </a:endParaRPr>
          </a:p>
        </p:txBody>
      </p:sp>
      <p:sp>
        <p:nvSpPr>
          <p:cNvPr id="9" name="Titre 1"/>
          <p:cNvSpPr txBox="1">
            <a:spLocks/>
          </p:cNvSpPr>
          <p:nvPr/>
        </p:nvSpPr>
        <p:spPr>
          <a:xfrm>
            <a:off x="576944" y="203773"/>
            <a:ext cx="9606625" cy="557680"/>
          </a:xfrm>
          <a:prstGeom prst="rect">
            <a:avLst/>
          </a:prstGeom>
        </p:spPr>
        <p:txBody>
          <a:bodyPr>
            <a:noAutofit/>
          </a:bodyPr>
          <a:lstStyle>
            <a:lvl1pPr marL="342567" indent="-342567" algn="ctr" defTabSz="913885" fontAlgn="base">
              <a:spcBef>
                <a:spcPct val="0"/>
              </a:spcBef>
              <a:spcAft>
                <a:spcPct val="0"/>
              </a:spcAft>
              <a:defRPr sz="2800" b="1">
                <a:solidFill>
                  <a:schemeClr val="bg1"/>
                </a:solidFill>
                <a:latin typeface="Times New Roman" panose="02020603050405020304" pitchFamily="18" charset="0"/>
                <a:ea typeface="+mj-ea"/>
                <a:cs typeface="Times New Roman" panose="02020603050405020304" pitchFamily="18" charset="0"/>
              </a:defRPr>
            </a:lvl1pPr>
            <a:lvl2pPr algn="ctr" defTabSz="913885"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dirty="0"/>
              <a:t>La procédure : Assignation</a:t>
            </a:r>
          </a:p>
        </p:txBody>
      </p:sp>
      <p:pic>
        <p:nvPicPr>
          <p:cNvPr id="7" name="Picture 2" descr="f8df1bef-6142-4e4a-b0fa-a0c9dc9f2f98@mxp5">
            <a:extLst>
              <a:ext uri="{FF2B5EF4-FFF2-40B4-BE49-F238E27FC236}">
                <a16:creationId xmlns="" xmlns:a16="http://schemas.microsoft.com/office/drawing/2014/main" id="{EE5B4BDB-26B8-F236-EBC6-541FDA004D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4864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1956" y="358939"/>
            <a:ext cx="9679869" cy="593880"/>
          </a:xfrm>
        </p:spPr>
        <p:txBody>
          <a:bodyPr>
            <a:noAutofit/>
          </a:bodyPr>
          <a:lstStyle/>
          <a:p>
            <a:pPr marL="342567" indent="-342567"/>
            <a:r>
              <a:rPr lang="fr-CA" sz="3200" b="1" kern="1200" dirty="0" smtClean="0">
                <a:solidFill>
                  <a:schemeClr val="bg1"/>
                </a:solidFill>
                <a:latin typeface="Times New Roman" panose="02020603050405020304" pitchFamily="18" charset="0"/>
                <a:cs typeface="Times New Roman" panose="02020603050405020304" pitchFamily="18" charset="0"/>
              </a:rPr>
              <a:t>Les </a:t>
            </a:r>
            <a:r>
              <a:rPr lang="fr-CA" sz="3200" b="1" kern="1200" dirty="0">
                <a:solidFill>
                  <a:schemeClr val="bg1"/>
                </a:solidFill>
                <a:latin typeface="Times New Roman" panose="02020603050405020304" pitchFamily="18" charset="0"/>
                <a:cs typeface="Times New Roman" panose="02020603050405020304" pitchFamily="18" charset="0"/>
              </a:rPr>
              <a:t>dépens </a:t>
            </a:r>
            <a:r>
              <a:rPr lang="fr-FR" sz="3200" b="1" kern="1200" dirty="0">
                <a:solidFill>
                  <a:schemeClr val="bg1"/>
                </a:solidFill>
                <a:latin typeface="Times New Roman" panose="02020603050405020304" pitchFamily="18" charset="0"/>
                <a:cs typeface="Times New Roman" panose="02020603050405020304" pitchFamily="18" charset="0"/>
              </a:rPr>
              <a:t>Article 695 du Code </a:t>
            </a:r>
            <a:r>
              <a:rPr lang="fr-FR" sz="3200" b="1" kern="1200" dirty="0" smtClean="0">
                <a:solidFill>
                  <a:schemeClr val="bg1"/>
                </a:solidFill>
                <a:latin typeface="Times New Roman" panose="02020603050405020304" pitchFamily="18" charset="0"/>
                <a:cs typeface="Times New Roman" panose="02020603050405020304" pitchFamily="18" charset="0"/>
              </a:rPr>
              <a:t>de procédure civile</a:t>
            </a:r>
            <a:endParaRPr lang="fr-FR" sz="3200" b="1" kern="1200"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700922" y="1413128"/>
            <a:ext cx="10515600" cy="4860925"/>
          </a:xfrm>
        </p:spPr>
        <p:txBody>
          <a:bodyPr>
            <a:noAutofit/>
          </a:bodyPr>
          <a:lstStyle/>
          <a:p>
            <a:pPr marL="0" indent="0">
              <a:buNone/>
            </a:pPr>
            <a:r>
              <a:rPr lang="fr-FR" sz="1400" b="1" dirty="0">
                <a:solidFill>
                  <a:srgbClr val="0070C0"/>
                </a:solidFill>
                <a:latin typeface="+mn-lt"/>
              </a:rPr>
              <a:t>« -</a:t>
            </a:r>
            <a:r>
              <a:rPr lang="fr-FR" sz="1400" b="1" i="1" dirty="0">
                <a:solidFill>
                  <a:srgbClr val="0070C0"/>
                </a:solidFill>
                <a:latin typeface="+mn-lt"/>
              </a:rPr>
              <a:t>Les dépens afférents aux instances, actes et procédures d'exécution comprennent :</a:t>
            </a:r>
          </a:p>
          <a:p>
            <a:r>
              <a:rPr lang="fr-FR" sz="1400" b="1" i="1" dirty="0">
                <a:solidFill>
                  <a:srgbClr val="0070C0"/>
                </a:solidFill>
                <a:latin typeface="+mn-lt"/>
              </a:rPr>
              <a:t>1°Les droits, taxes, redevances ou émoluments perçus par les greffes des juridictions ou l'administration des impôts à l'exception des droits, taxes et pénalités éventuellement dus sur les actes et titres produits à l'appui des prétentions des parties ;</a:t>
            </a:r>
          </a:p>
          <a:p>
            <a:r>
              <a:rPr lang="fr-FR" sz="1400" i="1" dirty="0">
                <a:latin typeface="+mn-lt"/>
              </a:rPr>
              <a:t>2° Les frais de traduction des actes lorsque celle-ci est rendue nécessaire par la loi ou par un engagement international ;</a:t>
            </a:r>
          </a:p>
          <a:p>
            <a:r>
              <a:rPr lang="fr-FR" sz="1400" i="1" dirty="0">
                <a:latin typeface="+mn-lt"/>
              </a:rPr>
              <a:t>3° Les indemnités des témoins ;</a:t>
            </a:r>
          </a:p>
          <a:p>
            <a:r>
              <a:rPr lang="fr-FR" sz="1400" i="1" dirty="0">
                <a:latin typeface="+mn-lt"/>
              </a:rPr>
              <a:t>4° La rémunération des techniciens ;</a:t>
            </a:r>
          </a:p>
          <a:p>
            <a:r>
              <a:rPr lang="fr-FR" sz="1400" b="1" i="1" dirty="0">
                <a:solidFill>
                  <a:srgbClr val="0070C0"/>
                </a:solidFill>
                <a:latin typeface="+mn-lt"/>
              </a:rPr>
              <a:t>5° Les débours tarifés ;</a:t>
            </a:r>
          </a:p>
          <a:p>
            <a:r>
              <a:rPr lang="fr-FR" sz="1400" i="1" dirty="0">
                <a:latin typeface="+mn-lt"/>
              </a:rPr>
              <a:t>6° </a:t>
            </a:r>
            <a:r>
              <a:rPr lang="fr-FR" sz="1400" b="1" i="1" dirty="0">
                <a:solidFill>
                  <a:srgbClr val="0070C0"/>
                </a:solidFill>
                <a:latin typeface="+mn-lt"/>
              </a:rPr>
              <a:t>Les émoluments des officiers publics ou ministériels ;</a:t>
            </a:r>
          </a:p>
          <a:p>
            <a:r>
              <a:rPr lang="fr-FR" sz="1400" i="1" dirty="0">
                <a:latin typeface="+mn-lt"/>
              </a:rPr>
              <a:t>7° La rémunération des avocats dans la mesure où elle est réglementée y compris les droits de plaidoirie ;</a:t>
            </a:r>
          </a:p>
          <a:p>
            <a:r>
              <a:rPr lang="fr-FR" sz="1400" i="1" dirty="0">
                <a:latin typeface="+mn-lt"/>
              </a:rPr>
              <a:t>8</a:t>
            </a:r>
            <a:r>
              <a:rPr lang="fr-FR" sz="1400" b="1" i="1" dirty="0">
                <a:solidFill>
                  <a:srgbClr val="0070C0"/>
                </a:solidFill>
                <a:latin typeface="+mn-lt"/>
              </a:rPr>
              <a:t>° Les frais occasionnés par la notification d'un acte à l'étranger ;</a:t>
            </a:r>
          </a:p>
          <a:p>
            <a:r>
              <a:rPr lang="fr-FR" sz="1400" i="1" dirty="0">
                <a:latin typeface="+mn-lt"/>
              </a:rPr>
              <a:t>9° Les frais d'interprétariat et de traduction rendus nécessaires par les mesures d'instruction effectuées à l'étranger à la demande des juridictions dans le cadre du règlement (UE) 2020/1783 du Parlement européen et du Conseil du 25 novembre 2020 relatif à la coopération entre les juridictions des Etats membres dans le domaine de l'obtention des preuves en matière civile et commerciale (obtention des preuves) (refonte) ;</a:t>
            </a:r>
          </a:p>
          <a:p>
            <a:r>
              <a:rPr lang="fr-FR" sz="1400" i="1" dirty="0">
                <a:latin typeface="+mn-lt"/>
              </a:rPr>
              <a:t>10° Les enquêtes sociales ordonnées en application des </a:t>
            </a:r>
            <a:r>
              <a:rPr lang="fr-FR" sz="1400" i="1" u="sng" dirty="0">
                <a:latin typeface="+mn-lt"/>
                <a:hlinkClick r:id="rId2"/>
              </a:rPr>
              <a:t>articles 1072</a:t>
            </a:r>
            <a:r>
              <a:rPr lang="fr-FR" sz="1400" i="1" dirty="0">
                <a:latin typeface="+mn-lt"/>
              </a:rPr>
              <a:t>, </a:t>
            </a:r>
            <a:r>
              <a:rPr lang="fr-FR" sz="1400" i="1" u="sng" dirty="0">
                <a:latin typeface="+mn-lt"/>
                <a:hlinkClick r:id="rId3"/>
              </a:rPr>
              <a:t>1171 </a:t>
            </a:r>
            <a:r>
              <a:rPr lang="fr-FR" sz="1400" i="1" dirty="0">
                <a:latin typeface="+mn-lt"/>
              </a:rPr>
              <a:t>et </a:t>
            </a:r>
            <a:r>
              <a:rPr lang="fr-FR" sz="1400" i="1" u="sng" dirty="0">
                <a:latin typeface="+mn-lt"/>
                <a:hlinkClick r:id="rId4"/>
              </a:rPr>
              <a:t>1221 </a:t>
            </a:r>
            <a:r>
              <a:rPr lang="fr-FR" sz="1400" i="1" dirty="0">
                <a:latin typeface="+mn-lt"/>
              </a:rPr>
              <a:t>;</a:t>
            </a:r>
          </a:p>
          <a:p>
            <a:r>
              <a:rPr lang="fr-FR" sz="1400" i="1" dirty="0">
                <a:latin typeface="+mn-lt"/>
              </a:rPr>
              <a:t>11° La rémunération de la personne désignée par le juge pour entendre le mineur, en application de l'article </a:t>
            </a:r>
            <a:r>
              <a:rPr lang="fr-FR" sz="1400" i="1" u="sng" dirty="0">
                <a:latin typeface="+mn-lt"/>
                <a:hlinkClick r:id="rId5"/>
              </a:rPr>
              <a:t>388-1 du code civil </a:t>
            </a:r>
            <a:r>
              <a:rPr lang="fr-FR" sz="1400" i="1" dirty="0">
                <a:latin typeface="+mn-lt"/>
              </a:rPr>
              <a:t>;</a:t>
            </a:r>
          </a:p>
          <a:p>
            <a:r>
              <a:rPr lang="fr-FR" sz="1400" i="1" dirty="0">
                <a:latin typeface="+mn-lt"/>
              </a:rPr>
              <a:t>12° Les rémunérations et frais afférents aux mesures, enquêtes et examens requis en application des dispositions de </a:t>
            </a:r>
            <a:r>
              <a:rPr lang="fr-FR" sz="1400" i="1" u="sng" dirty="0">
                <a:latin typeface="+mn-lt"/>
                <a:hlinkClick r:id="rId6"/>
              </a:rPr>
              <a:t>l'article 1210-8</a:t>
            </a:r>
            <a:r>
              <a:rPr lang="fr-FR" sz="1400" i="1" dirty="0">
                <a:latin typeface="+mn-lt"/>
              </a:rPr>
              <a:t>. »</a:t>
            </a:r>
          </a:p>
          <a:p>
            <a:endParaRPr lang="fr-FR" sz="1400" i="1" dirty="0">
              <a:latin typeface="+mn-lt"/>
            </a:endParaRPr>
          </a:p>
          <a:p>
            <a:endParaRPr lang="fr-FR" sz="1400" i="1" dirty="0"/>
          </a:p>
        </p:txBody>
      </p:sp>
      <p:sp>
        <p:nvSpPr>
          <p:cNvPr id="6" name="Espace réservé du numéro de diapositive 5"/>
          <p:cNvSpPr>
            <a:spLocks noGrp="1"/>
          </p:cNvSpPr>
          <p:nvPr>
            <p:ph type="sldNum" sz="quarter" idx="4294967295"/>
          </p:nvPr>
        </p:nvSpPr>
        <p:spPr>
          <a:xfrm>
            <a:off x="11376212" y="6356349"/>
            <a:ext cx="2743200" cy="365125"/>
          </a:xfrm>
          <a:prstGeom prst="rect">
            <a:avLst/>
          </a:prstGeom>
        </p:spPr>
        <p:txBody>
          <a:bodyPr/>
          <a:lstStyle/>
          <a:p>
            <a:fld id="{407ACB08-5963-44D4-82C1-81A8622C8CA0}" type="slidenum">
              <a:rPr lang="fr-FR" smtClean="0"/>
              <a:t>28</a:t>
            </a:fld>
            <a:endParaRPr lang="fr-FR" dirty="0"/>
          </a:p>
        </p:txBody>
      </p:sp>
      <p:pic>
        <p:nvPicPr>
          <p:cNvPr id="7" name="Picture 2" descr="f8df1bef-6142-4e4a-b0fa-a0c9dc9f2f98@mxp5">
            <a:extLst>
              <a:ext uri="{FF2B5EF4-FFF2-40B4-BE49-F238E27FC236}">
                <a16:creationId xmlns="" xmlns:a16="http://schemas.microsoft.com/office/drawing/2014/main" id="{585788DC-0B3C-6271-71DC-D1675E74C5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98136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98600" y="1327574"/>
            <a:ext cx="8585926" cy="5189704"/>
          </a:xfrm>
        </p:spPr>
        <p:txBody>
          <a:bodyPr>
            <a:noAutofit/>
          </a:bodyPr>
          <a:lstStyle/>
          <a:p>
            <a:pPr algn="just"/>
            <a:r>
              <a:rPr lang="fr-FR" sz="1600" dirty="0">
                <a:latin typeface="+mn-lt"/>
              </a:rPr>
              <a:t>«</a:t>
            </a:r>
            <a:r>
              <a:rPr lang="fr-FR" sz="1600" i="1" dirty="0">
                <a:latin typeface="+mn-lt"/>
              </a:rPr>
              <a:t> -Le juge condamne la partie tenue aux dépens ou qui perd son procès à payer :</a:t>
            </a:r>
          </a:p>
          <a:p>
            <a:pPr algn="just"/>
            <a:endParaRPr lang="fr-FR" sz="1600" i="1" dirty="0">
              <a:latin typeface="+mn-lt"/>
            </a:endParaRPr>
          </a:p>
          <a:p>
            <a:pPr algn="just"/>
            <a:r>
              <a:rPr lang="fr-FR" sz="1600" b="1" i="1" dirty="0">
                <a:latin typeface="+mn-lt"/>
              </a:rPr>
              <a:t>1° </a:t>
            </a:r>
            <a:r>
              <a:rPr lang="fr-FR" sz="1600" b="1" i="1" dirty="0">
                <a:solidFill>
                  <a:srgbClr val="FF0000"/>
                </a:solidFill>
                <a:latin typeface="+mn-lt"/>
              </a:rPr>
              <a:t>A l'autre partie la somme qu'il détermine, au titre des frais exposés et </a:t>
            </a:r>
            <a:r>
              <a:rPr lang="fr-FR" sz="1600" b="1" i="1" u="sng" dirty="0">
                <a:solidFill>
                  <a:srgbClr val="FF0000"/>
                </a:solidFill>
                <a:latin typeface="+mn-lt"/>
              </a:rPr>
              <a:t>non compris dans les dépens </a:t>
            </a:r>
            <a:r>
              <a:rPr lang="fr-FR" sz="1600" i="1" dirty="0">
                <a:solidFill>
                  <a:srgbClr val="FF0000"/>
                </a:solidFill>
                <a:latin typeface="+mn-lt"/>
              </a:rPr>
              <a:t>;</a:t>
            </a:r>
          </a:p>
          <a:p>
            <a:pPr algn="just"/>
            <a:endParaRPr lang="fr-FR" sz="1600" i="1" dirty="0">
              <a:solidFill>
                <a:srgbClr val="FF0000"/>
              </a:solidFill>
              <a:latin typeface="+mn-lt"/>
            </a:endParaRPr>
          </a:p>
          <a:p>
            <a:pPr algn="just"/>
            <a:r>
              <a:rPr lang="fr-FR" sz="1600" i="1" dirty="0">
                <a:latin typeface="+mn-lt"/>
              </a:rPr>
              <a:t>2° Et, le cas échéant, </a:t>
            </a:r>
            <a:r>
              <a:rPr lang="fr-FR" sz="1600" b="1" i="1" dirty="0">
                <a:solidFill>
                  <a:srgbClr val="0070C0"/>
                </a:solidFill>
                <a:latin typeface="+mn-lt"/>
              </a:rPr>
              <a:t>à l'avocat </a:t>
            </a:r>
            <a:r>
              <a:rPr lang="fr-FR" sz="1600" i="1" dirty="0">
                <a:latin typeface="+mn-lt"/>
              </a:rPr>
              <a:t>du bénéficiaire de l'aide juridictionnelle partielle </a:t>
            </a:r>
            <a:r>
              <a:rPr lang="fr-FR" sz="1600" b="1" i="1" dirty="0">
                <a:solidFill>
                  <a:srgbClr val="0070C0"/>
                </a:solidFill>
                <a:latin typeface="+mn-lt"/>
              </a:rPr>
              <a:t>ou totale une somme au titre des honoraires et frais, non compris dans les dépens</a:t>
            </a:r>
            <a:r>
              <a:rPr lang="fr-FR" sz="1600" i="1" dirty="0">
                <a:latin typeface="+mn-lt"/>
              </a:rPr>
              <a:t>, que le bénéficiaire de l'aide aurait exposés s'il n'avait pas eu cette aide. Dans ce cas, il est procédé comme il est dit aux alinéas 3 et 4 de l'article 37 de la loi n° 91-647 du 10 juillet 1991 .</a:t>
            </a:r>
          </a:p>
          <a:p>
            <a:pPr algn="just"/>
            <a:endParaRPr lang="fr-FR" sz="1600" i="1" dirty="0">
              <a:latin typeface="+mn-lt"/>
            </a:endParaRPr>
          </a:p>
          <a:p>
            <a:pPr algn="just"/>
            <a:r>
              <a:rPr lang="fr-FR" sz="1600" b="1" i="1" dirty="0">
                <a:latin typeface="+mn-lt"/>
              </a:rPr>
              <a:t>Dans tous les cas, le juge tient compte de l'équité ou de la situation économique de la partie condamnée. Il peut, même d'office, pour des raisons tirées des mêmes considérations, dire qu'il n'y a pas lieu à ces condamnations.</a:t>
            </a:r>
          </a:p>
          <a:p>
            <a:pPr algn="just"/>
            <a:r>
              <a:rPr lang="fr-FR" sz="1600" b="1" i="1" dirty="0">
                <a:solidFill>
                  <a:srgbClr val="0070C0"/>
                </a:solidFill>
                <a:latin typeface="+mn-lt"/>
              </a:rPr>
              <a:t>Les parties peuvent produire les justificatifs des sommes qu'elles demandent.</a:t>
            </a:r>
          </a:p>
          <a:p>
            <a:pPr algn="just"/>
            <a:r>
              <a:rPr lang="fr-FR" sz="1600" i="1" dirty="0">
                <a:latin typeface="+mn-lt"/>
              </a:rPr>
              <a:t>La somme allouée au titre du 2° ne peut être inférieure à la part contributive de l'Etat majorée de 50 %.</a:t>
            </a:r>
          </a:p>
          <a:p>
            <a:pPr algn="just"/>
            <a:r>
              <a:rPr lang="fr-FR" sz="1600" i="1" dirty="0">
                <a:latin typeface="+mn-lt"/>
              </a:rPr>
              <a:t>Conformément à l'article 6 du décret n° 2022-245 du 25 février 2022, ces dispositions entrent en vigueur le lendemain de la publication dudit décret. Toutefois, elles sont applicables aux instances en cours </a:t>
            </a:r>
            <a:r>
              <a:rPr lang="fr-FR" sz="1400" i="1" dirty="0">
                <a:latin typeface="+mn-lt"/>
              </a:rPr>
              <a:t>».</a:t>
            </a:r>
          </a:p>
        </p:txBody>
      </p:sp>
      <p:sp>
        <p:nvSpPr>
          <p:cNvPr id="6" name="Espace réservé du numéro de diapositive 5"/>
          <p:cNvSpPr>
            <a:spLocks noGrp="1"/>
          </p:cNvSpPr>
          <p:nvPr>
            <p:ph type="sldNum" sz="quarter" idx="4294967295"/>
          </p:nvPr>
        </p:nvSpPr>
        <p:spPr>
          <a:xfrm>
            <a:off x="11451336" y="6357620"/>
            <a:ext cx="2743200" cy="365125"/>
          </a:xfrm>
          <a:prstGeom prst="rect">
            <a:avLst/>
          </a:prstGeom>
        </p:spPr>
        <p:txBody>
          <a:bodyPr/>
          <a:lstStyle/>
          <a:p>
            <a:fld id="{407ACB08-5963-44D4-82C1-81A8622C8CA0}" type="slidenum">
              <a:rPr lang="fr-FR" smtClean="0"/>
              <a:t>29</a:t>
            </a:fld>
            <a:endParaRPr lang="fr-FR" dirty="0"/>
          </a:p>
        </p:txBody>
      </p:sp>
      <p:sp>
        <p:nvSpPr>
          <p:cNvPr id="7" name="Rectangle 6"/>
          <p:cNvSpPr/>
          <p:nvPr/>
        </p:nvSpPr>
        <p:spPr>
          <a:xfrm>
            <a:off x="1397481" y="363491"/>
            <a:ext cx="8585926" cy="584775"/>
          </a:xfrm>
          <a:prstGeom prst="rect">
            <a:avLst/>
          </a:prstGeom>
        </p:spPr>
        <p:txBody>
          <a:bodyPr>
            <a:noAutofit/>
          </a:bodyPr>
          <a:lstStyle/>
          <a:p>
            <a:pPr marL="342567" indent="-342567" algn="ctr" defTabSz="913885" fontAlgn="base">
              <a:spcBef>
                <a:spcPct val="0"/>
              </a:spcBef>
              <a:spcAft>
                <a:spcPct val="0"/>
              </a:spcAft>
            </a:pPr>
            <a:r>
              <a:rPr lang="fr-FR" sz="3200" b="1" dirty="0" smtClean="0">
                <a:solidFill>
                  <a:schemeClr val="bg1"/>
                </a:solidFill>
                <a:latin typeface="Times New Roman" panose="02020603050405020304" pitchFamily="18" charset="0"/>
                <a:ea typeface="+mj-ea"/>
                <a:cs typeface="Times New Roman" panose="02020603050405020304" pitchFamily="18" charset="0"/>
              </a:rPr>
              <a:t>Article </a:t>
            </a:r>
            <a:r>
              <a:rPr lang="fr-FR" sz="3200" b="1" dirty="0">
                <a:solidFill>
                  <a:schemeClr val="bg1"/>
                </a:solidFill>
                <a:latin typeface="Times New Roman" panose="02020603050405020304" pitchFamily="18" charset="0"/>
                <a:ea typeface="+mj-ea"/>
                <a:cs typeface="Times New Roman" panose="02020603050405020304" pitchFamily="18" charset="0"/>
              </a:rPr>
              <a:t>700 du Code de procédure civile </a:t>
            </a:r>
          </a:p>
        </p:txBody>
      </p:sp>
      <p:pic>
        <p:nvPicPr>
          <p:cNvPr id="2" name="Picture 2" descr="f8df1bef-6142-4e4a-b0fa-a0c9dc9f2f98@mxp5">
            <a:extLst>
              <a:ext uri="{FF2B5EF4-FFF2-40B4-BE49-F238E27FC236}">
                <a16:creationId xmlns="" xmlns:a16="http://schemas.microsoft.com/office/drawing/2014/main" id="{FE75895D-3695-46DE-30E7-F38E02F4D0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65537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427" y="0"/>
            <a:ext cx="10577996" cy="1263603"/>
          </a:xfrm>
        </p:spPr>
        <p:txBody>
          <a:bodyPr>
            <a:noAutofit/>
          </a:bodyPr>
          <a:lstStyle/>
          <a:p>
            <a:r>
              <a:rPr lang="fr-FR" sz="2800" b="1" dirty="0" smtClean="0">
                <a:solidFill>
                  <a:schemeClr val="bg1"/>
                </a:solidFill>
                <a:latin typeface="Times New Roman" panose="02020603050405020304" pitchFamily="18" charset="0"/>
                <a:cs typeface="Times New Roman" panose="02020603050405020304" pitchFamily="18" charset="0"/>
              </a:rPr>
              <a:t>Introduction </a:t>
            </a:r>
            <a:br>
              <a:rPr lang="fr-FR" sz="2800" b="1" dirty="0" smtClean="0">
                <a:solidFill>
                  <a:schemeClr val="bg1"/>
                </a:solidFill>
                <a:latin typeface="Times New Roman" panose="02020603050405020304" pitchFamily="18" charset="0"/>
                <a:cs typeface="Times New Roman" panose="02020603050405020304" pitchFamily="18" charset="0"/>
              </a:rPr>
            </a:br>
            <a:r>
              <a:rPr lang="fr-FR" sz="2800" b="1" dirty="0" smtClean="0">
                <a:solidFill>
                  <a:schemeClr val="bg1"/>
                </a:solidFill>
                <a:latin typeface="Times New Roman" panose="02020603050405020304" pitchFamily="18" charset="0"/>
                <a:cs typeface="Times New Roman" panose="02020603050405020304" pitchFamily="18" charset="0"/>
              </a:rPr>
              <a:t>Le </a:t>
            </a:r>
            <a:r>
              <a:rPr lang="fr-FR" sz="2800" b="1" dirty="0">
                <a:solidFill>
                  <a:schemeClr val="bg1"/>
                </a:solidFill>
                <a:latin typeface="Times New Roman" panose="02020603050405020304" pitchFamily="18" charset="0"/>
                <a:cs typeface="Times New Roman" panose="02020603050405020304" pitchFamily="18" charset="0"/>
              </a:rPr>
              <a:t>rôle du CS dans le suivi du recouvrement des impayés de charges</a:t>
            </a:r>
          </a:p>
        </p:txBody>
      </p:sp>
      <p:sp>
        <p:nvSpPr>
          <p:cNvPr id="3" name="Espace réservé du contenu 2"/>
          <p:cNvSpPr>
            <a:spLocks noGrp="1"/>
          </p:cNvSpPr>
          <p:nvPr>
            <p:ph idx="1"/>
          </p:nvPr>
        </p:nvSpPr>
        <p:spPr>
          <a:xfrm>
            <a:off x="647353" y="1490584"/>
            <a:ext cx="10693000" cy="4981933"/>
          </a:xfrm>
          <a:solidFill>
            <a:srgbClr val="ECF5F9"/>
          </a:solidFill>
        </p:spPr>
        <p:txBody>
          <a:bodyPr>
            <a:noAutofit/>
          </a:bodyPr>
          <a:lstStyle/>
          <a:p>
            <a:pPr algn="just">
              <a:lnSpc>
                <a:spcPct val="150000"/>
              </a:lnSpc>
              <a:spcBef>
                <a:spcPts val="575"/>
              </a:spcBef>
              <a:buClr>
                <a:srgbClr val="4F81BD">
                  <a:lumMod val="75000"/>
                </a:srgbClr>
              </a:buClr>
              <a:buFont typeface="Wingdings" panose="05000000000000000000" pitchFamily="2" charset="2"/>
              <a:buChar char="ü"/>
              <a:defRPr/>
            </a:pPr>
            <a:r>
              <a:rPr lang="fr-FR" altLang="fr-FR" sz="1500" b="1" i="1" dirty="0">
                <a:solidFill>
                  <a:prstClr val="black"/>
                </a:solidFill>
                <a:latin typeface="+mn-lt"/>
                <a:ea typeface="Verdana" panose="020B0604030504040204" pitchFamily="34" charset="0"/>
                <a:cs typeface="Verdana" panose="020B0604030504040204" pitchFamily="34" charset="0"/>
              </a:rPr>
              <a:t>Il a un droit de regard permanent sur la gestion et les comptes du syndic, Il peut interroger le syndic et lui demander copie de tous les documents intéressants de la copropriété et il peut également examiner et contrôler toutes les pièces qu’</a:t>
            </a:r>
            <a:r>
              <a:rPr lang="fr-FR" altLang="ja-JP" sz="1500" b="1" i="1" dirty="0">
                <a:solidFill>
                  <a:prstClr val="black"/>
                </a:solidFill>
                <a:latin typeface="+mn-lt"/>
                <a:ea typeface="Verdana" panose="020B0604030504040204" pitchFamily="34" charset="0"/>
                <a:cs typeface="Verdana" panose="020B0604030504040204" pitchFamily="34" charset="0"/>
              </a:rPr>
              <a:t>il souhaite</a:t>
            </a:r>
            <a:r>
              <a:rPr lang="fr-FR" altLang="ja-JP" sz="1500" b="1" dirty="0">
                <a:solidFill>
                  <a:prstClr val="black"/>
                </a:solidFill>
                <a:latin typeface="+mn-lt"/>
                <a:ea typeface="Verdana" panose="020B0604030504040204" pitchFamily="34" charset="0"/>
                <a:cs typeface="Verdana" panose="020B0604030504040204" pitchFamily="34" charset="0"/>
              </a:rPr>
              <a:t>… </a:t>
            </a:r>
            <a:r>
              <a:rPr lang="fr-FR" altLang="fr-FR" sz="1500" b="1" dirty="0">
                <a:solidFill>
                  <a:prstClr val="black"/>
                </a:solidFill>
                <a:latin typeface="+mn-lt"/>
                <a:ea typeface="Verdana" panose="020B0604030504040204" pitchFamily="34" charset="0"/>
                <a:cs typeface="Verdana" panose="020B0604030504040204" pitchFamily="34" charset="0"/>
              </a:rPr>
              <a:t>(art 21 de la loi du 10/07/1965).</a:t>
            </a:r>
          </a:p>
          <a:p>
            <a:pPr algn="just">
              <a:lnSpc>
                <a:spcPct val="150000"/>
              </a:lnSpc>
              <a:spcBef>
                <a:spcPts val="575"/>
              </a:spcBef>
              <a:buClr>
                <a:srgbClr val="4F81BD">
                  <a:lumMod val="75000"/>
                </a:srgbClr>
              </a:buClr>
              <a:buFont typeface="Wingdings" panose="05000000000000000000" pitchFamily="2" charset="2"/>
              <a:buChar char="ü"/>
              <a:defRPr/>
            </a:pPr>
            <a:r>
              <a:rPr lang="fr-FR" altLang="fr-FR" sz="1500" b="1" dirty="0">
                <a:solidFill>
                  <a:prstClr val="black"/>
                </a:solidFill>
                <a:latin typeface="+mn-lt"/>
                <a:ea typeface="Verdana" panose="020B0604030504040204" pitchFamily="34" charset="0"/>
                <a:cs typeface="Verdana" panose="020B0604030504040204" pitchFamily="34" charset="0"/>
              </a:rPr>
              <a:t>Le rôle du conseil syndical est de contrôler et d’</a:t>
            </a:r>
            <a:r>
              <a:rPr lang="fr-FR" altLang="ja-JP" sz="1500" b="1" dirty="0">
                <a:solidFill>
                  <a:prstClr val="black"/>
                </a:solidFill>
                <a:latin typeface="+mn-lt"/>
                <a:ea typeface="Verdana" panose="020B0604030504040204" pitchFamily="34" charset="0"/>
                <a:cs typeface="Verdana" panose="020B0604030504040204" pitchFamily="34" charset="0"/>
              </a:rPr>
              <a:t>assister le syndic dans le cadre de sa gestion (article 26 du décret 17 mars 1967:  </a:t>
            </a:r>
            <a:r>
              <a:rPr lang="fr-FR" sz="1500" b="1" i="1" dirty="0">
                <a:solidFill>
                  <a:prstClr val="black"/>
                </a:solidFill>
                <a:latin typeface="+mn-lt"/>
                <a:ea typeface="Verdana" panose="020B0604030504040204" pitchFamily="34" charset="0"/>
                <a:cs typeface="Verdana" panose="020B0604030504040204" pitchFamily="34" charset="0"/>
              </a:rPr>
              <a:t>Il contrôle la gestion du syndic, notamment la comptabilité de ce dernier, la répartition des dépenses, les conditions dans lesquelles sont passés et exécutés les marchés et tous les autres contrats…)</a:t>
            </a:r>
          </a:p>
          <a:p>
            <a:pPr algn="just">
              <a:buFont typeface="Wingdings" panose="05000000000000000000" pitchFamily="2" charset="2"/>
              <a:buChar char="Ø"/>
            </a:pPr>
            <a:r>
              <a:rPr lang="fr-FR" sz="1500" b="1" dirty="0">
                <a:solidFill>
                  <a:srgbClr val="FF0000"/>
                </a:solidFill>
                <a:latin typeface="+mn-lt"/>
                <a:ea typeface="Verdana" panose="020B0604030504040204" pitchFamily="34" charset="0"/>
              </a:rPr>
              <a:t>Attention </a:t>
            </a:r>
            <a:r>
              <a:rPr lang="fr-FR" sz="1500" b="1" dirty="0" smtClean="0">
                <a:solidFill>
                  <a:srgbClr val="FF0000"/>
                </a:solidFill>
                <a:latin typeface="+mn-lt"/>
                <a:ea typeface="Verdana" panose="020B0604030504040204" pitchFamily="34" charset="0"/>
              </a:rPr>
              <a:t> </a:t>
            </a:r>
            <a:r>
              <a:rPr lang="fr-FR" sz="1500" b="1" dirty="0">
                <a:solidFill>
                  <a:srgbClr val="FF0000"/>
                </a:solidFill>
                <a:latin typeface="+mn-lt"/>
                <a:ea typeface="Verdana" panose="020B0604030504040204" pitchFamily="34" charset="0"/>
              </a:rPr>
              <a:t>: Pénalités en cas de retard à la remise des documents réclamés par le conseil syndical</a:t>
            </a:r>
          </a:p>
          <a:p>
            <a:pPr algn="just">
              <a:buFont typeface="Wingdings" panose="05000000000000000000" pitchFamily="2" charset="2"/>
              <a:buChar char="§"/>
            </a:pPr>
            <a:r>
              <a:rPr lang="fr-FR" sz="1500" b="1" dirty="0">
                <a:latin typeface="+mn-lt"/>
                <a:ea typeface="Verdana" panose="020B0604030504040204" pitchFamily="34" charset="0"/>
              </a:rPr>
              <a:t>Article 21 de la loi  10/07/1965</a:t>
            </a:r>
          </a:p>
          <a:p>
            <a:pPr marL="257053" indent="-257053" algn="just">
              <a:buFontTx/>
              <a:buChar char="-"/>
            </a:pPr>
            <a:r>
              <a:rPr lang="fr-FR" sz="1500" dirty="0">
                <a:latin typeface="+mn-lt"/>
                <a:ea typeface="Verdana" panose="020B0604030504040204" pitchFamily="34" charset="0"/>
              </a:rPr>
              <a:t>Au-delà d’un mois, en cas de retard par le syndic à remettre les documents de la copropriété réclamés par le conseil syndical des pénalités de retard sont calculées. Cette pénalité est d’un montant minimal de 15 euros par jour de retard.  </a:t>
            </a:r>
          </a:p>
          <a:p>
            <a:pPr marL="257053" indent="-257053" algn="just">
              <a:buFontTx/>
              <a:buChar char="-"/>
            </a:pPr>
            <a:r>
              <a:rPr lang="fr-FR" sz="1500" dirty="0">
                <a:latin typeface="+mn-lt"/>
                <a:ea typeface="Verdana" panose="020B0604030504040204" pitchFamily="34" charset="0"/>
              </a:rPr>
              <a:t>Ces pénalités sont déduites de la rémunération du syndic lors de l'établissement des comptes définitifs à clôturer et à soumettre à l'assemblée générale pour approbation. </a:t>
            </a:r>
          </a:p>
          <a:p>
            <a:pPr marL="257053" indent="-257053" algn="just">
              <a:buFontTx/>
              <a:buChar char="-"/>
            </a:pPr>
            <a:r>
              <a:rPr lang="fr-FR" sz="1500" dirty="0">
                <a:latin typeface="+mn-lt"/>
                <a:ea typeface="Verdana" panose="020B0604030504040204" pitchFamily="34" charset="0"/>
              </a:rPr>
              <a:t>À défaut d’avoir imputé les pénalités, le président du conseil syndical peut demander au président du tribunal judiciaire, statuant selon la procédure accélérée au fond, la condamnation du syndic au paiement de ces pénalités au profit du syndicat des copropriétaires.</a:t>
            </a:r>
            <a:endParaRPr lang="fr-FR" sz="1500" dirty="0">
              <a:latin typeface="+mn-lt"/>
            </a:endParaRPr>
          </a:p>
          <a:p>
            <a:pPr algn="just"/>
            <a:endParaRPr lang="fr-FR" sz="1400" b="1" dirty="0">
              <a:solidFill>
                <a:srgbClr val="00B050"/>
              </a:solidFill>
              <a:latin typeface="+mj-lt"/>
            </a:endParaRPr>
          </a:p>
        </p:txBody>
      </p:sp>
      <p:sp>
        <p:nvSpPr>
          <p:cNvPr id="8" name="Espace réservé du numéro de diapositive 7"/>
          <p:cNvSpPr>
            <a:spLocks noGrp="1"/>
          </p:cNvSpPr>
          <p:nvPr>
            <p:ph type="sldNum" sz="quarter" idx="4294967295"/>
          </p:nvPr>
        </p:nvSpPr>
        <p:spPr>
          <a:xfrm>
            <a:off x="11544647" y="6383244"/>
            <a:ext cx="2743200" cy="365125"/>
          </a:xfrm>
          <a:prstGeom prst="rect">
            <a:avLst/>
          </a:prstGeom>
        </p:spPr>
        <p:txBody>
          <a:bodyPr/>
          <a:lstStyle/>
          <a:p>
            <a:fld id="{407ACB08-5963-44D4-82C1-81A8622C8CA0}" type="slidenum">
              <a:rPr lang="fr-FR" smtClean="0">
                <a:solidFill>
                  <a:schemeClr val="tx1"/>
                </a:solidFill>
              </a:rPr>
              <a:t>3</a:t>
            </a:fld>
            <a:endParaRPr lang="fr-FR" dirty="0">
              <a:solidFill>
                <a:schemeClr val="tx1"/>
              </a:solidFill>
            </a:endParaRPr>
          </a:p>
        </p:txBody>
      </p:sp>
      <p:pic>
        <p:nvPicPr>
          <p:cNvPr id="5" name="Picture 2" descr="f8df1bef-6142-4e4a-b0fa-a0c9dc9f2f98@mxp5">
            <a:extLst>
              <a:ext uri="{FF2B5EF4-FFF2-40B4-BE49-F238E27FC236}">
                <a16:creationId xmlns="" xmlns:a16="http://schemas.microsoft.com/office/drawing/2014/main" id="{2D6E1ACF-FE04-49D7-49C6-3B1505C36E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6914" y="164602"/>
            <a:ext cx="746878" cy="73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99525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935" y="296992"/>
            <a:ext cx="10270020" cy="717773"/>
          </a:xfrm>
        </p:spPr>
        <p:txBody>
          <a:bodyPr>
            <a:noAutofit/>
          </a:bodyPr>
          <a:lstStyle/>
          <a:p>
            <a:pPr marL="342567" indent="-342567"/>
            <a:r>
              <a:rPr lang="fr-FR" sz="3200" b="1" kern="1200" dirty="0" smtClean="0">
                <a:solidFill>
                  <a:schemeClr val="bg1"/>
                </a:solidFill>
                <a:latin typeface="Times New Roman" panose="02020603050405020304" pitchFamily="18" charset="0"/>
                <a:cs typeface="Times New Roman" panose="02020603050405020304" pitchFamily="18" charset="0"/>
              </a:rPr>
              <a:t>Les </a:t>
            </a:r>
            <a:r>
              <a:rPr lang="fr-FR" sz="3200" b="1" kern="1200" dirty="0">
                <a:solidFill>
                  <a:schemeClr val="bg1"/>
                </a:solidFill>
                <a:latin typeface="Times New Roman" panose="02020603050405020304" pitchFamily="18" charset="0"/>
                <a:cs typeface="Times New Roman" panose="02020603050405020304" pitchFamily="18" charset="0"/>
              </a:rPr>
              <a:t>dommages et intérêts du </a:t>
            </a:r>
            <a:r>
              <a:rPr lang="fr-FR" sz="3200" b="1" kern="1200" dirty="0" smtClean="0">
                <a:solidFill>
                  <a:schemeClr val="bg1"/>
                </a:solidFill>
                <a:latin typeface="Times New Roman" panose="02020603050405020304" pitchFamily="18" charset="0"/>
                <a:cs typeface="Times New Roman" panose="02020603050405020304" pitchFamily="18" charset="0"/>
              </a:rPr>
              <a:t>Code de procédure civile</a:t>
            </a:r>
            <a:endParaRPr lang="fr-CA" sz="3200" b="1" kern="1200"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97935" y="1670236"/>
            <a:ext cx="10515600" cy="4351338"/>
          </a:xfrm>
        </p:spPr>
        <p:txBody>
          <a:bodyPr>
            <a:normAutofit/>
          </a:bodyPr>
          <a:lstStyle/>
          <a:p>
            <a:pPr marL="0" indent="0" algn="just">
              <a:buNone/>
            </a:pPr>
            <a:r>
              <a:rPr lang="fr-FR" sz="2000" i="1" u="sng" dirty="0">
                <a:solidFill>
                  <a:srgbClr val="0070C0"/>
                </a:solidFill>
                <a:latin typeface="+mn-lt"/>
                <a:hlinkClick r:id="rId2"/>
              </a:rPr>
              <a:t>Article 1146</a:t>
            </a:r>
            <a:r>
              <a:rPr lang="fr-FR" sz="2000" i="1" u="sng" dirty="0">
                <a:solidFill>
                  <a:srgbClr val="0070C0"/>
                </a:solidFill>
                <a:latin typeface="+mn-lt"/>
              </a:rPr>
              <a:t> </a:t>
            </a:r>
          </a:p>
          <a:p>
            <a:pPr marL="0" indent="0" algn="just">
              <a:buNone/>
            </a:pPr>
            <a:r>
              <a:rPr lang="fr-FR" sz="2000" b="1" i="1" dirty="0">
                <a:latin typeface="+mn-lt"/>
              </a:rPr>
              <a:t>« Les dommages et intérêts ne sont dus que lorsque le débiteur est en demeure de remplir son obligation, </a:t>
            </a:r>
            <a:r>
              <a:rPr lang="fr-FR" sz="2000" i="1" dirty="0">
                <a:latin typeface="+mn-lt"/>
              </a:rPr>
              <a:t>excepté néanmoins lorsque la chose que le débiteur s'était obligé de donner ou de faire ne pouvait être donnée ou faite que dans un certain temps qu'il a laissé passer. »</a:t>
            </a:r>
          </a:p>
          <a:p>
            <a:pPr marL="0" indent="0" algn="just">
              <a:buNone/>
            </a:pPr>
            <a:endParaRPr lang="fr-FR" sz="2000" i="1" dirty="0">
              <a:latin typeface="+mn-lt"/>
            </a:endParaRPr>
          </a:p>
          <a:p>
            <a:pPr marL="0" indent="0" algn="just">
              <a:buNone/>
            </a:pPr>
            <a:r>
              <a:rPr lang="fr-FR" sz="2000" b="1" i="1" u="sng" dirty="0">
                <a:solidFill>
                  <a:srgbClr val="0070C0"/>
                </a:solidFill>
                <a:latin typeface="+mn-lt"/>
              </a:rPr>
              <a:t>Article 1147</a:t>
            </a:r>
          </a:p>
          <a:p>
            <a:pPr marL="0" indent="0" algn="just">
              <a:buNone/>
            </a:pPr>
            <a:r>
              <a:rPr lang="fr-FR" sz="2000" i="1" dirty="0">
                <a:latin typeface="+mn-lt"/>
              </a:rPr>
              <a:t>« </a:t>
            </a:r>
            <a:r>
              <a:rPr lang="fr-FR" sz="2000" b="1" i="1" dirty="0">
                <a:latin typeface="+mn-lt"/>
              </a:rPr>
              <a:t>Le débiteur est condamné, s'il y a lieu, au paiement de dommages et intérêts, soit à raison de l'inexécution de l'obligation, soit à raison du retard dans l'exécution</a:t>
            </a:r>
            <a:r>
              <a:rPr lang="fr-FR" sz="2000" dirty="0">
                <a:latin typeface="+mn-lt"/>
              </a:rPr>
              <a:t>, toutes les fois qu'il ne justifie pas que l'inexécution provient d'une cause étrangère qui ne peut lui être imputée, encore qu'il n'y ait aucune mauvaise foi de sa part. »</a:t>
            </a:r>
          </a:p>
        </p:txBody>
      </p:sp>
      <p:sp>
        <p:nvSpPr>
          <p:cNvPr id="6" name="Espace réservé du numéro de diapositive 5"/>
          <p:cNvSpPr>
            <a:spLocks noGrp="1"/>
          </p:cNvSpPr>
          <p:nvPr>
            <p:ph type="sldNum" sz="quarter" idx="4294967295"/>
          </p:nvPr>
        </p:nvSpPr>
        <p:spPr>
          <a:xfrm>
            <a:off x="11352805" y="6356349"/>
            <a:ext cx="2743200" cy="365125"/>
          </a:xfrm>
          <a:prstGeom prst="rect">
            <a:avLst/>
          </a:prstGeom>
        </p:spPr>
        <p:txBody>
          <a:bodyPr/>
          <a:lstStyle/>
          <a:p>
            <a:fld id="{407ACB08-5963-44D4-82C1-81A8622C8CA0}" type="slidenum">
              <a:rPr lang="fr-FR" smtClean="0"/>
              <a:t>30</a:t>
            </a:fld>
            <a:endParaRPr lang="fr-FR" dirty="0"/>
          </a:p>
        </p:txBody>
      </p:sp>
      <p:pic>
        <p:nvPicPr>
          <p:cNvPr id="7" name="Picture 2" descr="f8df1bef-6142-4e4a-b0fa-a0c9dc9f2f98@mxp5">
            <a:extLst>
              <a:ext uri="{FF2B5EF4-FFF2-40B4-BE49-F238E27FC236}">
                <a16:creationId xmlns="" xmlns:a16="http://schemas.microsoft.com/office/drawing/2014/main" id="{05C34538-0259-2D29-83E7-B371C642A3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74106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44" y="249987"/>
            <a:ext cx="11761438" cy="5609345"/>
          </a:xfrm>
        </p:spPr>
        <p:txBody>
          <a:bodyPr>
            <a:noAutofit/>
          </a:bodyPr>
          <a:lstStyle/>
          <a:p>
            <a:pPr algn="ctr">
              <a:spcBef>
                <a:spcPct val="0"/>
              </a:spcBef>
            </a:pPr>
            <a:r>
              <a:rPr lang="fr-CA" sz="3200" b="1" dirty="0" smtClean="0">
                <a:solidFill>
                  <a:schemeClr val="bg1"/>
                </a:solidFill>
                <a:latin typeface="Times New Roman" panose="02020603050405020304" pitchFamily="18" charset="0"/>
                <a:ea typeface="+mj-ea"/>
                <a:cs typeface="Times New Roman" panose="02020603050405020304" pitchFamily="18" charset="0"/>
              </a:rPr>
              <a:t>III. </a:t>
            </a:r>
            <a:r>
              <a:rPr lang="fr-FR" sz="3200" b="1" dirty="0" smtClean="0">
                <a:solidFill>
                  <a:schemeClr val="bg1"/>
                </a:solidFill>
                <a:latin typeface="Times New Roman" panose="02020603050405020304" pitchFamily="18" charset="0"/>
                <a:ea typeface="+mj-ea"/>
                <a:cs typeface="Times New Roman" panose="02020603050405020304" pitchFamily="18" charset="0"/>
              </a:rPr>
              <a:t>Le </a:t>
            </a:r>
            <a:r>
              <a:rPr lang="fr-FR" sz="3200" b="1" dirty="0">
                <a:solidFill>
                  <a:schemeClr val="bg1"/>
                </a:solidFill>
                <a:latin typeface="Times New Roman" panose="02020603050405020304" pitchFamily="18" charset="0"/>
                <a:ea typeface="+mj-ea"/>
                <a:cs typeface="Times New Roman" panose="02020603050405020304" pitchFamily="18" charset="0"/>
              </a:rPr>
              <a:t>suivi du recouvrement des impayés par le syndic </a:t>
            </a:r>
          </a:p>
        </p:txBody>
      </p:sp>
      <p:sp>
        <p:nvSpPr>
          <p:cNvPr id="4" name="Espace réservé de la date 3"/>
          <p:cNvSpPr>
            <a:spLocks noGrp="1"/>
          </p:cNvSpPr>
          <p:nvPr>
            <p:ph type="dt" sz="half" idx="4294967295"/>
          </p:nvPr>
        </p:nvSpPr>
        <p:spPr>
          <a:xfrm>
            <a:off x="0" y="6356350"/>
            <a:ext cx="2743200" cy="365125"/>
          </a:xfrm>
          <a:prstGeom prst="rect">
            <a:avLst/>
          </a:prstGeom>
        </p:spPr>
        <p:txBody>
          <a:bodyPr/>
          <a:lstStyle/>
          <a:p>
            <a:fld id="{2B3DA3EE-4296-438E-B8A8-509F5908A6CA}" type="datetime1">
              <a:rPr lang="fr-FR" smtClean="0"/>
              <a:t>08/04/2025</a:t>
            </a:fld>
            <a:endParaRPr lang="fr-FR" dirty="0"/>
          </a:p>
        </p:txBody>
      </p:sp>
      <p:sp>
        <p:nvSpPr>
          <p:cNvPr id="6" name="Espace réservé du numéro de diapositive 5"/>
          <p:cNvSpPr>
            <a:spLocks noGrp="1"/>
          </p:cNvSpPr>
          <p:nvPr>
            <p:ph type="sldNum" sz="quarter" idx="4294967295"/>
          </p:nvPr>
        </p:nvSpPr>
        <p:spPr>
          <a:xfrm>
            <a:off x="11456894" y="6356350"/>
            <a:ext cx="2743200" cy="365125"/>
          </a:xfrm>
          <a:prstGeom prst="rect">
            <a:avLst/>
          </a:prstGeom>
        </p:spPr>
        <p:txBody>
          <a:bodyPr/>
          <a:lstStyle/>
          <a:p>
            <a:fld id="{407ACB08-5963-44D4-82C1-81A8622C8CA0}" type="slidenum">
              <a:rPr lang="fr-FR" smtClean="0"/>
              <a:t>31</a:t>
            </a:fld>
            <a:endParaRPr lang="fr-FR" dirty="0"/>
          </a:p>
        </p:txBody>
      </p:sp>
      <p:pic>
        <p:nvPicPr>
          <p:cNvPr id="2" name="Picture 2" descr="f8df1bef-6142-4e4a-b0fa-a0c9dc9f2f98@mxp5">
            <a:extLst>
              <a:ext uri="{FF2B5EF4-FFF2-40B4-BE49-F238E27FC236}">
                <a16:creationId xmlns="" xmlns:a16="http://schemas.microsoft.com/office/drawing/2014/main" id="{B11686F3-7304-B440-654C-5F11EDEA78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au 7"/>
          <p:cNvGraphicFramePr>
            <a:graphicFrameLocks noGrp="1"/>
          </p:cNvGraphicFramePr>
          <p:nvPr>
            <p:extLst>
              <p:ext uri="{D42A27DB-BD31-4B8C-83A1-F6EECF244321}">
                <p14:modId xmlns:p14="http://schemas.microsoft.com/office/powerpoint/2010/main" val="2639802313"/>
              </p:ext>
            </p:extLst>
          </p:nvPr>
        </p:nvGraphicFramePr>
        <p:xfrm>
          <a:off x="254862" y="1763744"/>
          <a:ext cx="4082006" cy="4014651"/>
        </p:xfrm>
        <a:graphic>
          <a:graphicData uri="http://schemas.openxmlformats.org/drawingml/2006/table">
            <a:tbl>
              <a:tblPr firstRow="1" bandRow="1"/>
              <a:tblGrid>
                <a:gridCol w="4082006"/>
              </a:tblGrid>
              <a:tr h="920024">
                <a:tc>
                  <a:txBody>
                    <a:bodyPr/>
                    <a:lstStyle>
                      <a:lvl1pPr marL="0" algn="l" defTabSz="642732" rtl="0" eaLnBrk="1" latinLnBrk="0" hangingPunct="1">
                        <a:defRPr sz="1265" b="1" kern="1200">
                          <a:solidFill>
                            <a:schemeClr val="lt1"/>
                          </a:solidFill>
                          <a:latin typeface="Calibri"/>
                        </a:defRPr>
                      </a:lvl1pPr>
                      <a:lvl2pPr marL="321366" algn="l" defTabSz="642732" rtl="0" eaLnBrk="1" latinLnBrk="0" hangingPunct="1">
                        <a:defRPr sz="1265" b="1" kern="1200">
                          <a:solidFill>
                            <a:schemeClr val="lt1"/>
                          </a:solidFill>
                          <a:latin typeface="Calibri"/>
                        </a:defRPr>
                      </a:lvl2pPr>
                      <a:lvl3pPr marL="642732" algn="l" defTabSz="642732" rtl="0" eaLnBrk="1" latinLnBrk="0" hangingPunct="1">
                        <a:defRPr sz="1265" b="1" kern="1200">
                          <a:solidFill>
                            <a:schemeClr val="lt1"/>
                          </a:solidFill>
                          <a:latin typeface="Calibri"/>
                        </a:defRPr>
                      </a:lvl3pPr>
                      <a:lvl4pPr marL="964098" algn="l" defTabSz="642732" rtl="0" eaLnBrk="1" latinLnBrk="0" hangingPunct="1">
                        <a:defRPr sz="1265" b="1" kern="1200">
                          <a:solidFill>
                            <a:schemeClr val="lt1"/>
                          </a:solidFill>
                          <a:latin typeface="Calibri"/>
                        </a:defRPr>
                      </a:lvl4pPr>
                      <a:lvl5pPr marL="1285464" algn="l" defTabSz="642732" rtl="0" eaLnBrk="1" latinLnBrk="0" hangingPunct="1">
                        <a:defRPr sz="1265" b="1" kern="1200">
                          <a:solidFill>
                            <a:schemeClr val="lt1"/>
                          </a:solidFill>
                          <a:latin typeface="Calibri"/>
                        </a:defRPr>
                      </a:lvl5pPr>
                      <a:lvl6pPr marL="1606829" algn="l" defTabSz="642732" rtl="0" eaLnBrk="1" latinLnBrk="0" hangingPunct="1">
                        <a:defRPr sz="1265" b="1" kern="1200">
                          <a:solidFill>
                            <a:schemeClr val="lt1"/>
                          </a:solidFill>
                          <a:latin typeface="Calibri"/>
                        </a:defRPr>
                      </a:lvl6pPr>
                      <a:lvl7pPr marL="1928195" algn="l" defTabSz="642732" rtl="0" eaLnBrk="1" latinLnBrk="0" hangingPunct="1">
                        <a:defRPr sz="1265" b="1" kern="1200">
                          <a:solidFill>
                            <a:schemeClr val="lt1"/>
                          </a:solidFill>
                          <a:latin typeface="Calibri"/>
                        </a:defRPr>
                      </a:lvl7pPr>
                      <a:lvl8pPr marL="2249561" algn="l" defTabSz="642732" rtl="0" eaLnBrk="1" latinLnBrk="0" hangingPunct="1">
                        <a:defRPr sz="1265" b="1" kern="1200">
                          <a:solidFill>
                            <a:schemeClr val="lt1"/>
                          </a:solidFill>
                          <a:latin typeface="Calibri"/>
                        </a:defRPr>
                      </a:lvl8pPr>
                      <a:lvl9pPr marL="2570927" algn="l" defTabSz="642732" rtl="0" eaLnBrk="1" latinLnBrk="0" hangingPunct="1">
                        <a:defRPr sz="1265" b="1" kern="1200">
                          <a:solidFill>
                            <a:schemeClr val="lt1"/>
                          </a:solidFill>
                          <a:latin typeface="Calibri"/>
                        </a:defRPr>
                      </a:lvl9pPr>
                    </a:lstStyle>
                    <a:p>
                      <a:pPr algn="ctr"/>
                      <a:r>
                        <a:rPr lang="fr-CA" sz="2000" dirty="0" smtClean="0"/>
                        <a:t>Phase</a:t>
                      </a:r>
                      <a:r>
                        <a:rPr lang="fr-CA" sz="2000" baseline="0" dirty="0" smtClean="0"/>
                        <a:t> contentieuse </a:t>
                      </a:r>
                      <a:endParaRPr lang="fr-FR" sz="20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3094627">
                <a:tc>
                  <a:txBody>
                    <a:bodyPr/>
                    <a:lstStyle>
                      <a:lvl1pPr marL="0" algn="l" defTabSz="642732" rtl="0" eaLnBrk="1" latinLnBrk="0" hangingPunct="1">
                        <a:defRPr sz="1265" kern="1200">
                          <a:solidFill>
                            <a:schemeClr val="dk1"/>
                          </a:solidFill>
                          <a:latin typeface="Calibri"/>
                        </a:defRPr>
                      </a:lvl1pPr>
                      <a:lvl2pPr marL="321366" algn="l" defTabSz="642732" rtl="0" eaLnBrk="1" latinLnBrk="0" hangingPunct="1">
                        <a:defRPr sz="1265" kern="1200">
                          <a:solidFill>
                            <a:schemeClr val="dk1"/>
                          </a:solidFill>
                          <a:latin typeface="Calibri"/>
                        </a:defRPr>
                      </a:lvl2pPr>
                      <a:lvl3pPr marL="642732" algn="l" defTabSz="642732" rtl="0" eaLnBrk="1" latinLnBrk="0" hangingPunct="1">
                        <a:defRPr sz="1265" kern="1200">
                          <a:solidFill>
                            <a:schemeClr val="dk1"/>
                          </a:solidFill>
                          <a:latin typeface="Calibri"/>
                        </a:defRPr>
                      </a:lvl3pPr>
                      <a:lvl4pPr marL="964098" algn="l" defTabSz="642732" rtl="0" eaLnBrk="1" latinLnBrk="0" hangingPunct="1">
                        <a:defRPr sz="1265" kern="1200">
                          <a:solidFill>
                            <a:schemeClr val="dk1"/>
                          </a:solidFill>
                          <a:latin typeface="Calibri"/>
                        </a:defRPr>
                      </a:lvl4pPr>
                      <a:lvl5pPr marL="1285464" algn="l" defTabSz="642732" rtl="0" eaLnBrk="1" latinLnBrk="0" hangingPunct="1">
                        <a:defRPr sz="1265" kern="1200">
                          <a:solidFill>
                            <a:schemeClr val="dk1"/>
                          </a:solidFill>
                          <a:latin typeface="Calibri"/>
                        </a:defRPr>
                      </a:lvl5pPr>
                      <a:lvl6pPr marL="1606829" algn="l" defTabSz="642732" rtl="0" eaLnBrk="1" latinLnBrk="0" hangingPunct="1">
                        <a:defRPr sz="1265" kern="1200">
                          <a:solidFill>
                            <a:schemeClr val="dk1"/>
                          </a:solidFill>
                          <a:latin typeface="Calibri"/>
                        </a:defRPr>
                      </a:lvl6pPr>
                      <a:lvl7pPr marL="1928195" algn="l" defTabSz="642732" rtl="0" eaLnBrk="1" latinLnBrk="0" hangingPunct="1">
                        <a:defRPr sz="1265" kern="1200">
                          <a:solidFill>
                            <a:schemeClr val="dk1"/>
                          </a:solidFill>
                          <a:latin typeface="Calibri"/>
                        </a:defRPr>
                      </a:lvl7pPr>
                      <a:lvl8pPr marL="2249561" algn="l" defTabSz="642732" rtl="0" eaLnBrk="1" latinLnBrk="0" hangingPunct="1">
                        <a:defRPr sz="1265" kern="1200">
                          <a:solidFill>
                            <a:schemeClr val="dk1"/>
                          </a:solidFill>
                          <a:latin typeface="Calibri"/>
                        </a:defRPr>
                      </a:lvl8pPr>
                      <a:lvl9pPr marL="2570927" algn="l" defTabSz="642732" rtl="0" eaLnBrk="1" latinLnBrk="0" hangingPunct="1">
                        <a:defRPr sz="1265" kern="1200">
                          <a:solidFill>
                            <a:schemeClr val="dk1"/>
                          </a:solidFill>
                          <a:latin typeface="Calibri"/>
                        </a:defRPr>
                      </a:lvl9pPr>
                    </a:lstStyle>
                    <a:p>
                      <a:pPr marL="457200" lvl="0" indent="-457200" algn="l" defTabSz="1300277" rtl="0" eaLnBrk="1" latinLnBrk="0" hangingPunct="1">
                        <a:buFont typeface="Wingdings" panose="05000000000000000000" pitchFamily="2" charset="2"/>
                        <a:buChar char="§"/>
                      </a:pPr>
                      <a:r>
                        <a:rPr lang="fr-FR" sz="1800" kern="1200" dirty="0" smtClean="0">
                          <a:solidFill>
                            <a:schemeClr val="dk1"/>
                          </a:solidFill>
                          <a:latin typeface="+mn-lt"/>
                          <a:ea typeface="+mn-ea"/>
                          <a:cs typeface="+mn-cs"/>
                        </a:rPr>
                        <a:t>Assignation (obtention d’un jugement)</a:t>
                      </a:r>
                    </a:p>
                    <a:p>
                      <a:pPr marL="457200" lvl="0" indent="-457200" algn="l" defTabSz="1300277" rtl="0" eaLnBrk="1" latinLnBrk="0" hangingPunct="1">
                        <a:buFont typeface="Wingdings" panose="05000000000000000000" pitchFamily="2" charset="2"/>
                        <a:buChar char="§"/>
                      </a:pPr>
                      <a:r>
                        <a:rPr lang="fr-CA" sz="1800" kern="1200" dirty="0" smtClean="0">
                          <a:solidFill>
                            <a:schemeClr val="dk1"/>
                          </a:solidFill>
                          <a:latin typeface="+mn-lt"/>
                          <a:ea typeface="+mn-ea"/>
                          <a:cs typeface="+mn-cs"/>
                        </a:rPr>
                        <a:t>Signification du jugement</a:t>
                      </a:r>
                    </a:p>
                    <a:p>
                      <a:pPr marL="457200" lvl="0" indent="-457200" algn="l" defTabSz="1300277" rtl="0" eaLnBrk="1" latinLnBrk="0" hangingPunct="1">
                        <a:buFont typeface="Wingdings" panose="05000000000000000000" pitchFamily="2" charset="2"/>
                        <a:buChar char="§"/>
                      </a:pPr>
                      <a:r>
                        <a:rPr lang="fr-CA" sz="1800" kern="1200" dirty="0" smtClean="0">
                          <a:solidFill>
                            <a:schemeClr val="dk1"/>
                          </a:solidFill>
                          <a:latin typeface="+mn-lt"/>
                          <a:ea typeface="+mn-ea"/>
                          <a:cs typeface="+mn-cs"/>
                        </a:rPr>
                        <a:t>Mise en exécution du </a:t>
                      </a:r>
                      <a:r>
                        <a:rPr lang="fr-CA" sz="1800" i="0" kern="1200" dirty="0" smtClean="0">
                          <a:solidFill>
                            <a:schemeClr val="dk1"/>
                          </a:solidFill>
                          <a:latin typeface="+mn-lt"/>
                          <a:ea typeface="+mn-ea"/>
                          <a:cs typeface="+mn-cs"/>
                        </a:rPr>
                        <a:t>jugement</a:t>
                      </a:r>
                      <a:r>
                        <a:rPr lang="fr-CA" sz="1800" i="1" kern="1200" dirty="0" smtClean="0">
                          <a:solidFill>
                            <a:schemeClr val="dk1"/>
                          </a:solidFill>
                          <a:latin typeface="+mn-lt"/>
                          <a:ea typeface="+mn-ea"/>
                          <a:cs typeface="+mn-cs"/>
                        </a:rPr>
                        <a:t> (saisie sur compte </a:t>
                      </a:r>
                      <a:r>
                        <a:rPr lang="fr-CA" sz="1800" kern="1200" dirty="0" smtClean="0">
                          <a:solidFill>
                            <a:schemeClr val="dk1"/>
                          </a:solidFill>
                          <a:latin typeface="+mn-lt"/>
                          <a:ea typeface="+mn-ea"/>
                          <a:cs typeface="+mn-cs"/>
                        </a:rPr>
                        <a:t>bancaire, saisie sur salaire ou sur loyer)</a:t>
                      </a:r>
                      <a:endParaRPr lang="fr-FR" sz="1800" kern="1200" dirty="0" smtClean="0">
                        <a:solidFill>
                          <a:schemeClr val="dk1"/>
                        </a:solidFill>
                        <a:latin typeface="+mn-lt"/>
                        <a:ea typeface="+mn-ea"/>
                        <a:cs typeface="+mn-cs"/>
                      </a:endParaRPr>
                    </a:p>
                    <a:p>
                      <a:pPr marL="457200" lvl="0" indent="-457200" algn="l" defTabSz="1300277" rtl="0" eaLnBrk="1" latinLnBrk="0" hangingPunct="1">
                        <a:buFont typeface="Wingdings" panose="05000000000000000000" pitchFamily="2" charset="2"/>
                        <a:buChar char="§"/>
                      </a:pPr>
                      <a:r>
                        <a:rPr lang="fr-CA" sz="1800" kern="1200" dirty="0" smtClean="0">
                          <a:solidFill>
                            <a:schemeClr val="dk1"/>
                          </a:solidFill>
                          <a:latin typeface="+mn-lt"/>
                          <a:ea typeface="+mn-ea"/>
                          <a:cs typeface="+mn-cs"/>
                        </a:rPr>
                        <a:t>Si pas de résultat : saisie immobilière (a voter en AG</a:t>
                      </a:r>
                      <a:r>
                        <a:rPr lang="fr-CA" sz="1800" kern="1200" dirty="0" smtClean="0">
                          <a:solidFill>
                            <a:schemeClr val="dk1"/>
                          </a:solidFill>
                          <a:latin typeface="+mn-lt"/>
                          <a:ea typeface="+mn-ea"/>
                          <a:cs typeface="+mn-cs"/>
                        </a:rPr>
                        <a:t>)</a:t>
                      </a:r>
                    </a:p>
                    <a:p>
                      <a:pPr marL="457200" lvl="0" indent="-457200" algn="l" defTabSz="1300277" rtl="0" eaLnBrk="1" latinLnBrk="0" hangingPunct="1">
                        <a:buFont typeface="Wingdings" panose="05000000000000000000" pitchFamily="2" charset="2"/>
                        <a:buChar char="§"/>
                      </a:pPr>
                      <a:r>
                        <a:rPr lang="fr-CA" sz="1800" kern="1200" dirty="0" smtClean="0">
                          <a:solidFill>
                            <a:schemeClr val="dk1"/>
                          </a:solidFill>
                          <a:latin typeface="+mn-lt"/>
                          <a:ea typeface="+mn-ea"/>
                          <a:cs typeface="+mn-cs"/>
                        </a:rPr>
                        <a:t>Procédure</a:t>
                      </a:r>
                      <a:r>
                        <a:rPr lang="fr-CA" sz="1800" kern="1200" baseline="0" dirty="0" smtClean="0">
                          <a:solidFill>
                            <a:schemeClr val="dk1"/>
                          </a:solidFill>
                          <a:latin typeface="+mn-lt"/>
                          <a:ea typeface="+mn-ea"/>
                          <a:cs typeface="+mn-cs"/>
                        </a:rPr>
                        <a:t> d’ordre</a:t>
                      </a:r>
                      <a:endParaRPr lang="fr-FR" sz="1800" kern="1200" dirty="0" smtClean="0">
                        <a:solidFill>
                          <a:schemeClr val="dk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r>
            </a:tbl>
          </a:graphicData>
        </a:graphic>
      </p:graphicFrame>
      <p:sp>
        <p:nvSpPr>
          <p:cNvPr id="9" name="Rectangle 3"/>
          <p:cNvSpPr txBox="1">
            <a:spLocks noChangeArrowheads="1"/>
          </p:cNvSpPr>
          <p:nvPr/>
        </p:nvSpPr>
        <p:spPr>
          <a:xfrm>
            <a:off x="4613882" y="1390098"/>
            <a:ext cx="7289793" cy="5148814"/>
          </a:xfrm>
          <a:prstGeom prst="rect">
            <a:avLst/>
          </a:prstGeom>
          <a:solidFill>
            <a:srgbClr val="ECF5FA"/>
          </a:solidFill>
        </p:spPr>
        <p:txBody>
          <a:bodyPr rtlCol="0">
            <a:normAutofit fontScale="92500" lnSpcReduction="20000"/>
          </a:bodyPr>
          <a:lstStyle>
            <a:lvl1pPr marL="342567" indent="-342567" algn="l" defTabSz="913885" rtl="0" eaLnBrk="1" fontAlgn="base" hangingPunct="1">
              <a:spcBef>
                <a:spcPct val="20000"/>
              </a:spcBef>
              <a:spcAft>
                <a:spcPct val="0"/>
              </a:spcAft>
              <a:defRPr sz="3233">
                <a:solidFill>
                  <a:schemeClr val="tx1"/>
                </a:solidFill>
                <a:latin typeface="Arial Rounded MT Bold" pitchFamily="34" charset="0"/>
                <a:ea typeface="+mn-ea"/>
                <a:cs typeface="+mn-cs"/>
              </a:defRPr>
            </a:lvl1pPr>
            <a:lvl2pPr marL="743159" indent="-285659" algn="l" defTabSz="913885" rtl="0" eaLnBrk="1" fontAlgn="base" hangingPunct="1">
              <a:spcBef>
                <a:spcPct val="20000"/>
              </a:spcBef>
              <a:spcAft>
                <a:spcPct val="0"/>
              </a:spcAft>
              <a:buClr>
                <a:schemeClr val="accent1">
                  <a:lumMod val="50000"/>
                </a:schemeClr>
              </a:buClr>
              <a:buFont typeface="Wingdings" pitchFamily="2" charset="2"/>
              <a:buChar char="q"/>
              <a:defRPr sz="2812">
                <a:solidFill>
                  <a:schemeClr val="tx1"/>
                </a:solidFill>
                <a:latin typeface="Arial Rounded MT Bold" pitchFamily="34" charset="0"/>
                <a:ea typeface="+mn-ea"/>
              </a:defRPr>
            </a:lvl2pPr>
            <a:lvl3pPr marL="1142634" indent="-228750" algn="l" defTabSz="913885" rtl="0" eaLnBrk="1" fontAlgn="base" hangingPunct="1">
              <a:spcBef>
                <a:spcPct val="20000"/>
              </a:spcBef>
              <a:spcAft>
                <a:spcPct val="0"/>
              </a:spcAft>
              <a:buClr>
                <a:schemeClr val="bg2">
                  <a:lumMod val="75000"/>
                </a:schemeClr>
              </a:buClr>
              <a:buChar char="•"/>
              <a:defRPr sz="2390">
                <a:solidFill>
                  <a:schemeClr val="tx1"/>
                </a:solidFill>
                <a:latin typeface="Arial Rounded MT Bold" pitchFamily="34" charset="0"/>
                <a:ea typeface="+mn-ea"/>
              </a:defRPr>
            </a:lvl3pPr>
            <a:lvl4pPr marL="1600134" indent="-228750" algn="l" defTabSz="913885" rtl="0" eaLnBrk="1" fontAlgn="base" hangingPunct="1">
              <a:spcBef>
                <a:spcPct val="20000"/>
              </a:spcBef>
              <a:spcAft>
                <a:spcPct val="0"/>
              </a:spcAft>
              <a:buChar char="–"/>
              <a:defRPr sz="1968">
                <a:solidFill>
                  <a:schemeClr val="tx1"/>
                </a:solidFill>
                <a:latin typeface="Arial Rounded MT Bold" pitchFamily="34" charset="0"/>
                <a:ea typeface="+mn-ea"/>
              </a:defRPr>
            </a:lvl4pPr>
            <a:lvl5pPr marL="2056519" indent="-228750" algn="l" defTabSz="913885" rtl="0" eaLnBrk="1" fontAlgn="base" hangingPunct="1">
              <a:spcBef>
                <a:spcPct val="20000"/>
              </a:spcBef>
              <a:spcAft>
                <a:spcPct val="0"/>
              </a:spcAft>
              <a:buChar char="»"/>
              <a:defRPr sz="1968">
                <a:solidFill>
                  <a:schemeClr val="tx1"/>
                </a:solidFill>
                <a:latin typeface="Arial Rounded MT Bold" pitchFamily="34" charset="0"/>
                <a:ea typeface="+mn-ea"/>
              </a:defRPr>
            </a:lvl5pPr>
            <a:lvl6pPr marL="2377885" indent="-228750" algn="l" defTabSz="913885" rtl="0" eaLnBrk="1" fontAlgn="base" hangingPunct="1">
              <a:spcBef>
                <a:spcPct val="20000"/>
              </a:spcBef>
              <a:spcAft>
                <a:spcPct val="0"/>
              </a:spcAft>
              <a:buChar char="»"/>
              <a:defRPr sz="1968">
                <a:solidFill>
                  <a:schemeClr val="tx1"/>
                </a:solidFill>
                <a:latin typeface="+mn-lt"/>
                <a:ea typeface="+mn-ea"/>
              </a:defRPr>
            </a:lvl6pPr>
            <a:lvl7pPr marL="2699251" indent="-228750" algn="l" defTabSz="913885" rtl="0" eaLnBrk="1" fontAlgn="base" hangingPunct="1">
              <a:spcBef>
                <a:spcPct val="20000"/>
              </a:spcBef>
              <a:spcAft>
                <a:spcPct val="0"/>
              </a:spcAft>
              <a:buChar char="»"/>
              <a:defRPr sz="1968">
                <a:solidFill>
                  <a:schemeClr val="tx1"/>
                </a:solidFill>
                <a:latin typeface="+mn-lt"/>
                <a:ea typeface="+mn-ea"/>
              </a:defRPr>
            </a:lvl7pPr>
            <a:lvl8pPr marL="3020616" indent="-228750" algn="l" defTabSz="913885" rtl="0" eaLnBrk="1" fontAlgn="base" hangingPunct="1">
              <a:spcBef>
                <a:spcPct val="20000"/>
              </a:spcBef>
              <a:spcAft>
                <a:spcPct val="0"/>
              </a:spcAft>
              <a:buChar char="»"/>
              <a:defRPr sz="1968">
                <a:solidFill>
                  <a:schemeClr val="tx1"/>
                </a:solidFill>
                <a:latin typeface="+mn-lt"/>
                <a:ea typeface="+mn-ea"/>
              </a:defRPr>
            </a:lvl8pPr>
            <a:lvl9pPr marL="3341982" indent="-228750" algn="l" defTabSz="913885" rtl="0" eaLnBrk="1" fontAlgn="base" hangingPunct="1">
              <a:spcBef>
                <a:spcPct val="20000"/>
              </a:spcBef>
              <a:spcAft>
                <a:spcPct val="0"/>
              </a:spcAft>
              <a:buChar char="»"/>
              <a:defRPr sz="1968">
                <a:solidFill>
                  <a:schemeClr val="tx1"/>
                </a:solidFill>
                <a:latin typeface="+mn-lt"/>
                <a:ea typeface="+mn-ea"/>
              </a:defRPr>
            </a:lvl9pPr>
          </a:lstStyle>
          <a:p>
            <a:pPr marL="0" indent="0" algn="just">
              <a:spcBef>
                <a:spcPct val="40000"/>
              </a:spcBef>
              <a:defRPr/>
            </a:pPr>
            <a:r>
              <a:rPr lang="fr-FR" altLang="fr-FR" sz="2000" b="1" kern="0" dirty="0" smtClean="0">
                <a:latin typeface="+mj-lt"/>
                <a:ea typeface="Verdana" panose="020B0604030504040204" pitchFamily="34" charset="0"/>
                <a:cs typeface="Verdana" panose="020B0604030504040204" pitchFamily="34" charset="0"/>
              </a:rPr>
              <a:t>Les questions à poser au syndic</a:t>
            </a:r>
            <a:r>
              <a:rPr lang="fr-FR" altLang="fr-FR" sz="2000" b="1" kern="0" dirty="0" smtClean="0">
                <a:latin typeface="+mj-lt"/>
                <a:ea typeface="Verdana" panose="020B0604030504040204" pitchFamily="34" charset="0"/>
                <a:cs typeface="Verdana" panose="020B0604030504040204" pitchFamily="34" charset="0"/>
              </a:rPr>
              <a:t> </a:t>
            </a:r>
            <a:r>
              <a:rPr lang="fr-FR" altLang="fr-FR" sz="2000" b="1" kern="0" dirty="0" smtClean="0">
                <a:latin typeface="+mj-lt"/>
                <a:ea typeface="Verdana" panose="020B0604030504040204" pitchFamily="34" charset="0"/>
                <a:cs typeface="Verdana" panose="020B0604030504040204" pitchFamily="34" charset="0"/>
              </a:rPr>
              <a:t>:</a:t>
            </a:r>
          </a:p>
          <a:p>
            <a:pPr marL="0" indent="0" algn="just">
              <a:spcBef>
                <a:spcPct val="40000"/>
              </a:spcBef>
              <a:defRPr/>
            </a:pPr>
            <a:r>
              <a:rPr lang="fr-FR" altLang="fr-FR" sz="1700" b="1" u="sng" kern="0" dirty="0" smtClean="0">
                <a:latin typeface="+mn-lt"/>
                <a:ea typeface="Verdana" panose="020B0604030504040204" pitchFamily="34" charset="0"/>
                <a:cs typeface="Verdana" panose="020B0604030504040204" pitchFamily="34" charset="0"/>
              </a:rPr>
              <a:t>Assignation : </a:t>
            </a:r>
          </a:p>
          <a:p>
            <a:pPr marL="342900" indent="-342900" algn="just">
              <a:spcBef>
                <a:spcPct val="40000"/>
              </a:spcBef>
              <a:buFont typeface="Wingdings" panose="05000000000000000000" pitchFamily="2" charset="2"/>
              <a:buChar char="è"/>
              <a:defRPr/>
            </a:pPr>
            <a:r>
              <a:rPr lang="fr-CA" altLang="fr-FR" sz="1700" kern="0" dirty="0" smtClean="0">
                <a:latin typeface="+mn-lt"/>
                <a:ea typeface="Verdana" panose="020B0604030504040204" pitchFamily="34" charset="0"/>
                <a:cs typeface="Verdana" panose="020B0604030504040204" pitchFamily="34" charset="0"/>
              </a:rPr>
              <a:t>Copie de l’assignation et d</a:t>
            </a:r>
            <a:r>
              <a:rPr lang="fr-CA" altLang="fr-FR" sz="1700" kern="0" dirty="0" smtClean="0">
                <a:latin typeface="+mn-lt"/>
                <a:ea typeface="Verdana" panose="020B0604030504040204" pitchFamily="34" charset="0"/>
                <a:cs typeface="Verdana" panose="020B0604030504040204" pitchFamily="34" charset="0"/>
              </a:rPr>
              <a:t>ate de l’audience</a:t>
            </a:r>
          </a:p>
          <a:p>
            <a:pPr marL="342900" indent="-342900" algn="just">
              <a:spcBef>
                <a:spcPct val="40000"/>
              </a:spcBef>
              <a:buFont typeface="Wingdings" panose="05000000000000000000" pitchFamily="2" charset="2"/>
              <a:buChar char="è"/>
              <a:defRPr/>
            </a:pPr>
            <a:r>
              <a:rPr lang="fr-CA" altLang="fr-FR" sz="1700" kern="0" dirty="0" smtClean="0">
                <a:latin typeface="+mn-lt"/>
                <a:ea typeface="Verdana" panose="020B0604030504040204" pitchFamily="34" charset="0"/>
                <a:cs typeface="Verdana" panose="020B0604030504040204" pitchFamily="34" charset="0"/>
              </a:rPr>
              <a:t>Copie du jugement</a:t>
            </a:r>
            <a:endParaRPr lang="fr-CA" altLang="fr-FR" sz="1700" kern="0" dirty="0" smtClean="0">
              <a:latin typeface="+mn-lt"/>
              <a:ea typeface="Verdana" panose="020B0604030504040204" pitchFamily="34" charset="0"/>
              <a:cs typeface="Verdana" panose="020B0604030504040204" pitchFamily="34" charset="0"/>
            </a:endParaRPr>
          </a:p>
          <a:p>
            <a:pPr marL="0" indent="0" algn="just">
              <a:spcBef>
                <a:spcPct val="40000"/>
              </a:spcBef>
              <a:defRPr/>
            </a:pPr>
            <a:r>
              <a:rPr lang="fr-CA" altLang="fr-FR" sz="1700" b="1" u="sng" kern="0" dirty="0" smtClean="0">
                <a:latin typeface="+mn-lt"/>
                <a:ea typeface="Verdana" panose="020B0604030504040204" pitchFamily="34" charset="0"/>
                <a:cs typeface="Verdana" panose="020B0604030504040204" pitchFamily="34" charset="0"/>
              </a:rPr>
              <a:t>Signification :</a:t>
            </a:r>
            <a:endParaRPr lang="fr-CA" altLang="fr-FR" sz="1700" b="1" u="sng" kern="0" dirty="0" smtClean="0">
              <a:latin typeface="+mn-lt"/>
              <a:ea typeface="Verdana" panose="020B0604030504040204" pitchFamily="34" charset="0"/>
              <a:cs typeface="Verdana" panose="020B0604030504040204" pitchFamily="34" charset="0"/>
            </a:endParaRPr>
          </a:p>
          <a:p>
            <a:pPr marL="342900" indent="-342900" algn="just">
              <a:spcBef>
                <a:spcPct val="40000"/>
              </a:spcBef>
              <a:buFont typeface="Wingdings" panose="05000000000000000000" pitchFamily="2" charset="2"/>
              <a:buChar char="è"/>
              <a:defRPr/>
            </a:pPr>
            <a:r>
              <a:rPr lang="fr-CA" altLang="fr-FR" sz="1700" kern="0" dirty="0" smtClean="0">
                <a:latin typeface="+mn-lt"/>
                <a:ea typeface="Verdana" panose="020B0604030504040204" pitchFamily="34" charset="0"/>
                <a:cs typeface="Verdana" panose="020B0604030504040204" pitchFamily="34" charset="0"/>
              </a:rPr>
              <a:t>Le jugement </a:t>
            </a:r>
            <a:r>
              <a:rPr lang="fr-CA" altLang="fr-FR" sz="1700" kern="0" dirty="0" err="1" smtClean="0">
                <a:latin typeface="+mn-lt"/>
                <a:ea typeface="Verdana" panose="020B0604030504040204" pitchFamily="34" charset="0"/>
                <a:cs typeface="Verdana" panose="020B0604030504040204" pitchFamily="34" charset="0"/>
              </a:rPr>
              <a:t>a-t-il</a:t>
            </a:r>
            <a:r>
              <a:rPr lang="fr-CA" altLang="fr-FR" sz="1700" kern="0" dirty="0" smtClean="0">
                <a:latin typeface="+mn-lt"/>
                <a:ea typeface="Verdana" panose="020B0604030504040204" pitchFamily="34" charset="0"/>
                <a:cs typeface="Verdana" panose="020B0604030504040204" pitchFamily="34" charset="0"/>
              </a:rPr>
              <a:t> été signifié ? (titre exécutoire)</a:t>
            </a:r>
          </a:p>
          <a:p>
            <a:pPr marL="342900" indent="-342900" algn="just">
              <a:spcBef>
                <a:spcPct val="40000"/>
              </a:spcBef>
              <a:buFont typeface="Wingdings" panose="05000000000000000000" pitchFamily="2" charset="2"/>
              <a:buChar char="è"/>
              <a:defRPr/>
            </a:pPr>
            <a:r>
              <a:rPr lang="fr-CA" altLang="fr-FR" sz="1700" kern="0" dirty="0" smtClean="0">
                <a:latin typeface="+mn-lt"/>
                <a:ea typeface="Verdana" panose="020B0604030504040204" pitchFamily="34" charset="0"/>
                <a:cs typeface="Verdana" panose="020B0604030504040204" pitchFamily="34" charset="0"/>
              </a:rPr>
              <a:t>Si </a:t>
            </a:r>
            <a:r>
              <a:rPr lang="fr-CA" altLang="fr-FR" sz="1700" kern="0" dirty="0">
                <a:latin typeface="+mn-lt"/>
                <a:ea typeface="Verdana" panose="020B0604030504040204" pitchFamily="34" charset="0"/>
                <a:cs typeface="Verdana" panose="020B0604030504040204" pitchFamily="34" charset="0"/>
              </a:rPr>
              <a:t>pas d’exécution provisoire vérifier si le délai d’appel est </a:t>
            </a:r>
            <a:r>
              <a:rPr lang="fr-CA" altLang="fr-FR" sz="1700" kern="0" dirty="0" smtClean="0">
                <a:latin typeface="+mn-lt"/>
                <a:ea typeface="Verdana" panose="020B0604030504040204" pitchFamily="34" charset="0"/>
                <a:cs typeface="Verdana" panose="020B0604030504040204" pitchFamily="34" charset="0"/>
              </a:rPr>
              <a:t>purgé</a:t>
            </a:r>
          </a:p>
          <a:p>
            <a:pPr marL="0" indent="0" algn="just">
              <a:spcBef>
                <a:spcPct val="40000"/>
              </a:spcBef>
              <a:defRPr/>
            </a:pPr>
            <a:r>
              <a:rPr lang="fr-CA" altLang="fr-FR" sz="1700" b="1" u="sng" kern="0" dirty="0" smtClean="0">
                <a:latin typeface="+mn-lt"/>
                <a:ea typeface="Verdana" panose="020B0604030504040204" pitchFamily="34" charset="0"/>
                <a:cs typeface="Verdana" panose="020B0604030504040204" pitchFamily="34" charset="0"/>
              </a:rPr>
              <a:t>Exécution : </a:t>
            </a:r>
          </a:p>
          <a:p>
            <a:pPr marL="342900" indent="-342900" algn="just">
              <a:spcBef>
                <a:spcPct val="40000"/>
              </a:spcBef>
              <a:buFont typeface="Wingdings" panose="05000000000000000000" pitchFamily="2" charset="2"/>
              <a:buChar char="è"/>
              <a:defRPr/>
            </a:pPr>
            <a:r>
              <a:rPr lang="fr-CA" altLang="fr-FR" sz="1700" kern="0" dirty="0">
                <a:latin typeface="+mn-lt"/>
                <a:ea typeface="Verdana" panose="020B0604030504040204" pitchFamily="34" charset="0"/>
                <a:cs typeface="Verdana" panose="020B0604030504040204" pitchFamily="34" charset="0"/>
              </a:rPr>
              <a:t>Quel type d’exécution ?</a:t>
            </a:r>
          </a:p>
          <a:p>
            <a:pPr marL="0" indent="0" algn="just">
              <a:spcBef>
                <a:spcPct val="40000"/>
              </a:spcBef>
              <a:defRPr/>
            </a:pPr>
            <a:r>
              <a:rPr lang="fr-CA" altLang="fr-FR" sz="1700" b="1" u="sng" kern="0" dirty="0" smtClean="0">
                <a:latin typeface="+mn-lt"/>
                <a:ea typeface="Verdana" panose="020B0604030504040204" pitchFamily="34" charset="0"/>
                <a:cs typeface="Verdana" panose="020B0604030504040204" pitchFamily="34" charset="0"/>
              </a:rPr>
              <a:t>Saisie immobilière:</a:t>
            </a:r>
          </a:p>
          <a:p>
            <a:pPr marL="342900" indent="-342900" algn="just">
              <a:spcBef>
                <a:spcPct val="40000"/>
              </a:spcBef>
              <a:buFont typeface="Wingdings" panose="05000000000000000000" pitchFamily="2" charset="2"/>
              <a:buChar char="è"/>
              <a:defRPr/>
            </a:pPr>
            <a:r>
              <a:rPr lang="fr-CA" altLang="fr-FR" sz="1700" kern="0" dirty="0">
                <a:latin typeface="+mn-lt"/>
                <a:ea typeface="Verdana" panose="020B0604030504040204" pitchFamily="34" charset="0"/>
                <a:cs typeface="Verdana" panose="020B0604030504040204" pitchFamily="34" charset="0"/>
              </a:rPr>
              <a:t>Le commandement valant saisie immobilière </a:t>
            </a:r>
            <a:r>
              <a:rPr lang="fr-CA" altLang="fr-FR" sz="1700" kern="0" dirty="0" err="1">
                <a:latin typeface="+mn-lt"/>
                <a:ea typeface="Verdana" panose="020B0604030504040204" pitchFamily="34" charset="0"/>
                <a:cs typeface="Verdana" panose="020B0604030504040204" pitchFamily="34" charset="0"/>
              </a:rPr>
              <a:t>a-t-il</a:t>
            </a:r>
            <a:r>
              <a:rPr lang="fr-CA" altLang="fr-FR" sz="1700" kern="0" dirty="0">
                <a:latin typeface="+mn-lt"/>
                <a:ea typeface="Verdana" panose="020B0604030504040204" pitchFamily="34" charset="0"/>
                <a:cs typeface="Verdana" panose="020B0604030504040204" pitchFamily="34" charset="0"/>
              </a:rPr>
              <a:t> été délivré ?</a:t>
            </a:r>
          </a:p>
          <a:p>
            <a:pPr marL="342900" indent="-342900" algn="just">
              <a:spcBef>
                <a:spcPct val="40000"/>
              </a:spcBef>
              <a:buFont typeface="Wingdings" panose="05000000000000000000" pitchFamily="2" charset="2"/>
              <a:buChar char="è"/>
              <a:defRPr/>
            </a:pPr>
            <a:r>
              <a:rPr lang="fr-CA" altLang="fr-FR" sz="1700" kern="0" dirty="0">
                <a:latin typeface="+mn-lt"/>
                <a:ea typeface="Verdana" panose="020B0604030504040204" pitchFamily="34" charset="0"/>
                <a:cs typeface="Verdana" panose="020B0604030504040204" pitchFamily="34" charset="0"/>
              </a:rPr>
              <a:t>Date de l’audience d’orientation ?</a:t>
            </a:r>
          </a:p>
          <a:p>
            <a:pPr marL="342900" indent="-342900" algn="just">
              <a:spcBef>
                <a:spcPct val="40000"/>
              </a:spcBef>
              <a:buFont typeface="Wingdings" panose="05000000000000000000" pitchFamily="2" charset="2"/>
              <a:buChar char="è"/>
              <a:defRPr/>
            </a:pPr>
            <a:r>
              <a:rPr lang="fr-CA" altLang="fr-FR" sz="1700" kern="0" dirty="0" smtClean="0">
                <a:latin typeface="+mn-lt"/>
                <a:ea typeface="Verdana" panose="020B0604030504040204" pitchFamily="34" charset="0"/>
                <a:cs typeface="Verdana" panose="020B0604030504040204" pitchFamily="34" charset="0"/>
              </a:rPr>
              <a:t>Jugement d’orientation :vente </a:t>
            </a:r>
            <a:r>
              <a:rPr lang="fr-CA" altLang="fr-FR" sz="1700" kern="0" dirty="0">
                <a:latin typeface="+mn-lt"/>
                <a:ea typeface="Verdana" panose="020B0604030504040204" pitchFamily="34" charset="0"/>
                <a:cs typeface="Verdana" panose="020B0604030504040204" pitchFamily="34" charset="0"/>
              </a:rPr>
              <a:t>amiable ou vente forcée ?</a:t>
            </a:r>
          </a:p>
          <a:p>
            <a:pPr marL="342900" indent="-342900" algn="just">
              <a:spcBef>
                <a:spcPct val="40000"/>
              </a:spcBef>
              <a:buFont typeface="Wingdings" panose="05000000000000000000" pitchFamily="2" charset="2"/>
              <a:buChar char="è"/>
              <a:defRPr/>
            </a:pPr>
            <a:r>
              <a:rPr lang="fr-CA" altLang="fr-FR" sz="1700" kern="0" dirty="0" smtClean="0">
                <a:latin typeface="+mn-lt"/>
                <a:ea typeface="Verdana" panose="020B0604030504040204" pitchFamily="34" charset="0"/>
                <a:cs typeface="Verdana" panose="020B0604030504040204" pitchFamily="34" charset="0"/>
              </a:rPr>
              <a:t>Copie du jugement d’adjudication </a:t>
            </a:r>
            <a:endParaRPr lang="fr-CA" altLang="fr-FR" sz="1700" kern="0" dirty="0">
              <a:latin typeface="+mn-lt"/>
              <a:ea typeface="Verdana" panose="020B0604030504040204" pitchFamily="34" charset="0"/>
              <a:cs typeface="Verdana" panose="020B0604030504040204" pitchFamily="34" charset="0"/>
            </a:endParaRPr>
          </a:p>
          <a:p>
            <a:pPr marL="342900" indent="-342900" algn="just">
              <a:spcBef>
                <a:spcPct val="40000"/>
              </a:spcBef>
              <a:buFont typeface="Wingdings" panose="05000000000000000000" pitchFamily="2" charset="2"/>
              <a:buChar char="è"/>
              <a:defRPr/>
            </a:pPr>
            <a:r>
              <a:rPr lang="fr-CA" altLang="fr-FR" sz="1700" kern="0" dirty="0">
                <a:latin typeface="+mn-lt"/>
                <a:ea typeface="Verdana" panose="020B0604030504040204" pitchFamily="34" charset="0"/>
                <a:cs typeface="Verdana" panose="020B0604030504040204" pitchFamily="34" charset="0"/>
              </a:rPr>
              <a:t>Suivre la procédure d’ordre </a:t>
            </a:r>
            <a:r>
              <a:rPr lang="fr-CA" altLang="fr-FR" sz="1700" kern="0" dirty="0" smtClean="0">
                <a:latin typeface="+mn-lt"/>
                <a:ea typeface="Verdana" panose="020B0604030504040204" pitchFamily="34" charset="0"/>
                <a:cs typeface="Verdana" panose="020B0604030504040204" pitchFamily="34" charset="0"/>
              </a:rPr>
              <a:t>: procédure amiable ou judiciaire et actualisation de la déclaration de créance du syndicat</a:t>
            </a:r>
          </a:p>
          <a:p>
            <a:pPr marL="342900" indent="-342900" algn="just">
              <a:spcBef>
                <a:spcPct val="40000"/>
              </a:spcBef>
              <a:buFont typeface="Wingdings" panose="05000000000000000000" pitchFamily="2" charset="2"/>
              <a:buChar char="è"/>
              <a:defRPr/>
            </a:pPr>
            <a:r>
              <a:rPr lang="fr-CA" altLang="fr-FR" sz="1700" kern="0" dirty="0" smtClean="0">
                <a:latin typeface="+mn-lt"/>
                <a:ea typeface="Verdana" panose="020B0604030504040204" pitchFamily="34" charset="0"/>
                <a:cs typeface="Verdana" panose="020B0604030504040204" pitchFamily="34" charset="0"/>
              </a:rPr>
              <a:t>Copie du bordereau de collocation : jugement répartition entre les créanciers</a:t>
            </a:r>
            <a:endParaRPr lang="fr-CA" altLang="fr-FR" sz="1700" kern="0" dirty="0">
              <a:latin typeface="+mn-lt"/>
              <a:ea typeface="Verdana" panose="020B0604030504040204" pitchFamily="34" charset="0"/>
              <a:cs typeface="Verdana" panose="020B0604030504040204" pitchFamily="34" charset="0"/>
            </a:endParaRPr>
          </a:p>
          <a:p>
            <a:pPr marL="0" indent="0" algn="just">
              <a:spcBef>
                <a:spcPct val="40000"/>
              </a:spcBef>
              <a:defRPr/>
            </a:pPr>
            <a:endParaRPr lang="fr-FR" altLang="fr-FR" sz="2000" kern="0" dirty="0" smtClean="0">
              <a:solidFill>
                <a:schemeClr val="tx1">
                  <a:lumMod val="75000"/>
                  <a:lumOff val="25000"/>
                </a:schemeClr>
              </a:solidFill>
            </a:endParaRPr>
          </a:p>
          <a:p>
            <a:pPr marL="0" indent="0">
              <a:spcBef>
                <a:spcPct val="40000"/>
              </a:spcBef>
              <a:buClr>
                <a:schemeClr val="accent1">
                  <a:lumMod val="75000"/>
                </a:schemeClr>
              </a:buClr>
              <a:defRPr/>
            </a:pPr>
            <a:endParaRPr lang="fr-FR" altLang="fr-FR" sz="2000" kern="0" dirty="0">
              <a:solidFill>
                <a:schemeClr val="tx1">
                  <a:lumMod val="75000"/>
                  <a:lumOff val="25000"/>
                </a:schemeClr>
              </a:solidFill>
            </a:endParaRPr>
          </a:p>
        </p:txBody>
      </p:sp>
    </p:spTree>
    <p:extLst>
      <p:ext uri="{BB962C8B-B14F-4D97-AF65-F5344CB8AC3E}">
        <p14:creationId xmlns:p14="http://schemas.microsoft.com/office/powerpoint/2010/main" val="126770994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44" y="249987"/>
            <a:ext cx="11761438" cy="5609345"/>
          </a:xfrm>
        </p:spPr>
        <p:txBody>
          <a:bodyPr>
            <a:noAutofit/>
          </a:bodyPr>
          <a:lstStyle/>
          <a:p>
            <a:pPr algn="ctr">
              <a:spcBef>
                <a:spcPct val="0"/>
              </a:spcBef>
            </a:pPr>
            <a:r>
              <a:rPr lang="fr-CA" sz="3200" b="1" dirty="0" smtClean="0">
                <a:solidFill>
                  <a:schemeClr val="bg1"/>
                </a:solidFill>
                <a:latin typeface="Times New Roman" panose="02020603050405020304" pitchFamily="18" charset="0"/>
                <a:ea typeface="+mj-ea"/>
                <a:cs typeface="Times New Roman" panose="02020603050405020304" pitchFamily="18" charset="0"/>
              </a:rPr>
              <a:t>III. </a:t>
            </a:r>
            <a:r>
              <a:rPr lang="fr-FR" sz="3200" b="1" dirty="0" smtClean="0">
                <a:solidFill>
                  <a:schemeClr val="bg1"/>
                </a:solidFill>
                <a:latin typeface="Times New Roman" panose="02020603050405020304" pitchFamily="18" charset="0"/>
                <a:ea typeface="+mj-ea"/>
                <a:cs typeface="Times New Roman" panose="02020603050405020304" pitchFamily="18" charset="0"/>
              </a:rPr>
              <a:t>Le </a:t>
            </a:r>
            <a:r>
              <a:rPr lang="fr-FR" sz="3200" b="1" dirty="0">
                <a:solidFill>
                  <a:schemeClr val="bg1"/>
                </a:solidFill>
                <a:latin typeface="Times New Roman" panose="02020603050405020304" pitchFamily="18" charset="0"/>
                <a:ea typeface="+mj-ea"/>
                <a:cs typeface="Times New Roman" panose="02020603050405020304" pitchFamily="18" charset="0"/>
              </a:rPr>
              <a:t>suivi du recouvrement des impayés par le </a:t>
            </a:r>
            <a:r>
              <a:rPr lang="fr-FR" sz="3200" b="1" dirty="0" smtClean="0">
                <a:solidFill>
                  <a:schemeClr val="bg1"/>
                </a:solidFill>
                <a:latin typeface="Times New Roman" panose="02020603050405020304" pitchFamily="18" charset="0"/>
                <a:ea typeface="+mj-ea"/>
                <a:cs typeface="Times New Roman" panose="02020603050405020304" pitchFamily="18" charset="0"/>
              </a:rPr>
              <a:t>syndic</a:t>
            </a:r>
          </a:p>
          <a:p>
            <a:pPr algn="ctr">
              <a:spcBef>
                <a:spcPct val="0"/>
              </a:spcBef>
            </a:pPr>
            <a:r>
              <a:rPr lang="fr-FR" sz="2800" b="1" dirty="0" smtClean="0">
                <a:solidFill>
                  <a:schemeClr val="bg1"/>
                </a:solidFill>
                <a:latin typeface="Times New Roman" panose="02020603050405020304" pitchFamily="18" charset="0"/>
                <a:ea typeface="+mj-ea"/>
                <a:cs typeface="Times New Roman" panose="02020603050405020304" pitchFamily="18" charset="0"/>
              </a:rPr>
              <a:t>Les audiences liées à la saisie immobilière </a:t>
            </a:r>
            <a:endParaRPr lang="fr-FR" sz="2800" b="1" dirty="0">
              <a:solidFill>
                <a:schemeClr val="bg1"/>
              </a:solidFill>
              <a:latin typeface="Times New Roman" panose="02020603050405020304" pitchFamily="18" charset="0"/>
              <a:ea typeface="+mj-ea"/>
              <a:cs typeface="Times New Roman" panose="02020603050405020304" pitchFamily="18" charset="0"/>
            </a:endParaRPr>
          </a:p>
        </p:txBody>
      </p:sp>
      <p:sp>
        <p:nvSpPr>
          <p:cNvPr id="4" name="Espace réservé de la date 3"/>
          <p:cNvSpPr>
            <a:spLocks noGrp="1"/>
          </p:cNvSpPr>
          <p:nvPr>
            <p:ph type="dt" sz="half" idx="4294967295"/>
          </p:nvPr>
        </p:nvSpPr>
        <p:spPr>
          <a:xfrm>
            <a:off x="0" y="6356350"/>
            <a:ext cx="2743200" cy="365125"/>
          </a:xfrm>
          <a:prstGeom prst="rect">
            <a:avLst/>
          </a:prstGeom>
        </p:spPr>
        <p:txBody>
          <a:bodyPr/>
          <a:lstStyle/>
          <a:p>
            <a:fld id="{2B3DA3EE-4296-438E-B8A8-509F5908A6CA}" type="datetime1">
              <a:rPr lang="fr-FR" smtClean="0"/>
              <a:t>08/04/2025</a:t>
            </a:fld>
            <a:endParaRPr lang="fr-FR" dirty="0"/>
          </a:p>
        </p:txBody>
      </p:sp>
      <p:sp>
        <p:nvSpPr>
          <p:cNvPr id="6" name="Espace réservé du numéro de diapositive 5"/>
          <p:cNvSpPr>
            <a:spLocks noGrp="1"/>
          </p:cNvSpPr>
          <p:nvPr>
            <p:ph type="sldNum" sz="quarter" idx="4294967295"/>
          </p:nvPr>
        </p:nvSpPr>
        <p:spPr>
          <a:xfrm>
            <a:off x="11456894" y="6356350"/>
            <a:ext cx="2743200" cy="365125"/>
          </a:xfrm>
          <a:prstGeom prst="rect">
            <a:avLst/>
          </a:prstGeom>
        </p:spPr>
        <p:txBody>
          <a:bodyPr/>
          <a:lstStyle/>
          <a:p>
            <a:fld id="{407ACB08-5963-44D4-82C1-81A8622C8CA0}" type="slidenum">
              <a:rPr lang="fr-FR" smtClean="0"/>
              <a:t>32</a:t>
            </a:fld>
            <a:endParaRPr lang="fr-FR" dirty="0"/>
          </a:p>
        </p:txBody>
      </p:sp>
      <p:pic>
        <p:nvPicPr>
          <p:cNvPr id="2" name="Picture 2" descr="f8df1bef-6142-4e4a-b0fa-a0c9dc9f2f98@mxp5">
            <a:extLst>
              <a:ext uri="{FF2B5EF4-FFF2-40B4-BE49-F238E27FC236}">
                <a16:creationId xmlns="" xmlns:a16="http://schemas.microsoft.com/office/drawing/2014/main" id="{B11686F3-7304-B440-654C-5F11EDEA78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3"/>
          <a:stretch>
            <a:fillRect/>
          </a:stretch>
        </p:blipFill>
        <p:spPr>
          <a:xfrm>
            <a:off x="1811383" y="1476546"/>
            <a:ext cx="8125988" cy="4631295"/>
          </a:xfrm>
          <a:prstGeom prst="rect">
            <a:avLst/>
          </a:prstGeom>
        </p:spPr>
      </p:pic>
    </p:spTree>
    <p:extLst>
      <p:ext uri="{BB962C8B-B14F-4D97-AF65-F5344CB8AC3E}">
        <p14:creationId xmlns:p14="http://schemas.microsoft.com/office/powerpoint/2010/main" val="414993903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908049" y="363746"/>
            <a:ext cx="10117667" cy="379243"/>
          </a:xfrm>
        </p:spPr>
        <p:txBody>
          <a:bodyPr>
            <a:noAutofit/>
          </a:bodyPr>
          <a:lstStyle/>
          <a:p>
            <a:pPr algn="ctr" eaLnBrk="1" hangingPunct="1"/>
            <a:r>
              <a:rPr lang="fr-CA" altLang="fr-FR" sz="3600" b="1" dirty="0">
                <a:solidFill>
                  <a:schemeClr val="bg1"/>
                </a:solidFill>
                <a:latin typeface="Times New Roman" panose="02020603050405020304" pitchFamily="18" charset="0"/>
                <a:cs typeface="Times New Roman" panose="02020603050405020304" pitchFamily="18" charset="0"/>
              </a:rPr>
              <a:t>Conclusion</a:t>
            </a:r>
            <a:r>
              <a:rPr lang="fr-CA" altLang="fr-FR" sz="3600" b="1" dirty="0">
                <a:solidFill>
                  <a:srgbClr val="0070C0"/>
                </a:solidFill>
              </a:rPr>
              <a:t/>
            </a:r>
            <a:br>
              <a:rPr lang="fr-CA" altLang="fr-FR" sz="3600" b="1" dirty="0">
                <a:solidFill>
                  <a:srgbClr val="0070C0"/>
                </a:solidFill>
              </a:rPr>
            </a:br>
            <a:r>
              <a:rPr lang="fr-CA" altLang="fr-FR" sz="3600" b="1" dirty="0">
                <a:solidFill>
                  <a:srgbClr val="0070C0"/>
                </a:solidFill>
              </a:rPr>
              <a:t/>
            </a:r>
            <a:br>
              <a:rPr lang="fr-CA" altLang="fr-FR" sz="3600" b="1" dirty="0">
                <a:solidFill>
                  <a:srgbClr val="0070C0"/>
                </a:solidFill>
              </a:rPr>
            </a:br>
            <a:r>
              <a:rPr lang="fr-CA" altLang="fr-FR" sz="4000" b="1" dirty="0">
                <a:solidFill>
                  <a:srgbClr val="0070C0"/>
                </a:solidFill>
                <a:latin typeface="Times New Roman" panose="02020603050405020304" pitchFamily="18" charset="0"/>
                <a:cs typeface="Times New Roman" panose="02020603050405020304" pitchFamily="18" charset="0"/>
              </a:rPr>
              <a:t>Conclusion</a:t>
            </a:r>
            <a:endParaRPr lang="fr-FR" altLang="fr-FR" sz="3600" b="1" dirty="0">
              <a:solidFill>
                <a:srgbClr val="0070C0"/>
              </a:solidFill>
              <a:latin typeface="Times New Roman" panose="02020603050405020304" pitchFamily="18" charset="0"/>
              <a:cs typeface="Times New Roman" panose="02020603050405020304" pitchFamily="18" charset="0"/>
            </a:endParaRPr>
          </a:p>
        </p:txBody>
      </p:sp>
      <p:sp>
        <p:nvSpPr>
          <p:cNvPr id="56323" name="Espace réservé du contenu 2"/>
          <p:cNvSpPr>
            <a:spLocks noGrp="1"/>
          </p:cNvSpPr>
          <p:nvPr>
            <p:ph idx="1"/>
          </p:nvPr>
        </p:nvSpPr>
        <p:spPr>
          <a:xfrm>
            <a:off x="995134" y="1484832"/>
            <a:ext cx="9817102" cy="4396475"/>
          </a:xfrm>
          <a:solidFill>
            <a:srgbClr val="EEF6FB"/>
          </a:solidFill>
          <a:ln>
            <a:solidFill>
              <a:schemeClr val="accent1">
                <a:lumMod val="60000"/>
                <a:lumOff val="40000"/>
              </a:schemeClr>
            </a:solidFill>
          </a:ln>
        </p:spPr>
        <p:txBody>
          <a:bodyPr rtlCol="0">
            <a:normAutofit/>
          </a:bodyPr>
          <a:lstStyle/>
          <a:p>
            <a:pPr algn="just">
              <a:buClr>
                <a:schemeClr val="accent1">
                  <a:lumMod val="75000"/>
                </a:schemeClr>
              </a:buClr>
              <a:buFont typeface="Wingdings" panose="05000000000000000000" pitchFamily="2" charset="2"/>
              <a:buChar char="ü"/>
              <a:defRPr/>
            </a:pPr>
            <a:r>
              <a:rPr lang="fr-FR" altLang="fr-FR" sz="2400" dirty="0">
                <a:latin typeface="+mn-lt"/>
                <a:ea typeface="Verdana" panose="020B0604030504040204" pitchFamily="34" charset="0"/>
                <a:cs typeface="Verdana" panose="020B0604030504040204" pitchFamily="34" charset="0"/>
              </a:rPr>
              <a:t>Négocier et voter en AG un </a:t>
            </a:r>
            <a:r>
              <a:rPr lang="fr-FR" altLang="fr-FR" sz="2400" dirty="0" smtClean="0">
                <a:latin typeface="+mn-lt"/>
                <a:ea typeface="Verdana" panose="020B0604030504040204" pitchFamily="34" charset="0"/>
                <a:cs typeface="Verdana" panose="020B0604030504040204" pitchFamily="34" charset="0"/>
              </a:rPr>
              <a:t>protocole de recouvrement </a:t>
            </a:r>
            <a:r>
              <a:rPr lang="fr-FR" altLang="fr-FR" sz="2400" dirty="0">
                <a:latin typeface="+mn-lt"/>
                <a:ea typeface="Verdana" panose="020B0604030504040204" pitchFamily="34" charset="0"/>
                <a:cs typeface="Verdana" panose="020B0604030504040204" pitchFamily="34" charset="0"/>
              </a:rPr>
              <a:t>adapté (phase amiable, phase contentieuse et phase judiciaire);</a:t>
            </a:r>
          </a:p>
          <a:p>
            <a:pPr algn="just">
              <a:buClr>
                <a:schemeClr val="accent1">
                  <a:lumMod val="75000"/>
                </a:schemeClr>
              </a:buClr>
              <a:buFont typeface="Wingdings" panose="05000000000000000000" pitchFamily="2" charset="2"/>
              <a:buChar char="ü"/>
              <a:defRPr/>
            </a:pPr>
            <a:r>
              <a:rPr lang="fr-FR" altLang="fr-FR" sz="2400" dirty="0">
                <a:latin typeface="+mn-lt"/>
                <a:ea typeface="Verdana" panose="020B0604030504040204" pitchFamily="34" charset="0"/>
                <a:cs typeface="Verdana" panose="020B0604030504040204" pitchFamily="34" charset="0"/>
              </a:rPr>
              <a:t>Négocier les tarifs des prestations dans le contrat de votre syndic ainsi qu’avec l’avocat, l’huissier;</a:t>
            </a:r>
          </a:p>
          <a:p>
            <a:pPr algn="just">
              <a:buClr>
                <a:schemeClr val="accent1">
                  <a:lumMod val="75000"/>
                </a:schemeClr>
              </a:buClr>
              <a:buFont typeface="Wingdings" panose="05000000000000000000" pitchFamily="2" charset="2"/>
              <a:buChar char="ü"/>
              <a:defRPr/>
            </a:pPr>
            <a:r>
              <a:rPr lang="fr-FR" altLang="fr-FR" sz="2400" dirty="0">
                <a:latin typeface="+mn-lt"/>
                <a:ea typeface="Verdana" panose="020B0604030504040204" pitchFamily="34" charset="0"/>
                <a:cs typeface="Verdana" panose="020B0604030504040204" pitchFamily="34" charset="0"/>
              </a:rPr>
              <a:t>Vérifier les frais imputés  dans les comptes de charges de la copropriété SDC et ceux imputés sur le compte du débiteur;</a:t>
            </a:r>
          </a:p>
          <a:p>
            <a:pPr algn="just">
              <a:buClr>
                <a:schemeClr val="accent1">
                  <a:lumMod val="75000"/>
                </a:schemeClr>
              </a:buClr>
              <a:buFont typeface="Wingdings" panose="05000000000000000000" pitchFamily="2" charset="2"/>
              <a:buChar char="ü"/>
              <a:defRPr/>
            </a:pPr>
            <a:r>
              <a:rPr lang="fr-CA" altLang="fr-FR" sz="2400" dirty="0">
                <a:latin typeface="+mn-lt"/>
                <a:ea typeface="Verdana" panose="020B0604030504040204" pitchFamily="34" charset="0"/>
                <a:cs typeface="Verdana" panose="020B0604030504040204" pitchFamily="34" charset="0"/>
              </a:rPr>
              <a:t>Vérifier la convention d’honoraires d’avocat signée avec le SDC;</a:t>
            </a:r>
          </a:p>
          <a:p>
            <a:pPr algn="just">
              <a:buClr>
                <a:schemeClr val="accent1">
                  <a:lumMod val="75000"/>
                </a:schemeClr>
              </a:buClr>
              <a:buFont typeface="Wingdings" panose="05000000000000000000" pitchFamily="2" charset="2"/>
              <a:buChar char="ü"/>
              <a:defRPr/>
            </a:pPr>
            <a:r>
              <a:rPr lang="fr-CA" altLang="fr-FR" sz="2400" dirty="0">
                <a:latin typeface="+mn-lt"/>
                <a:ea typeface="Verdana" panose="020B0604030504040204" pitchFamily="34" charset="0"/>
                <a:cs typeface="Verdana" panose="020B0604030504040204" pitchFamily="34" charset="0"/>
              </a:rPr>
              <a:t>Conserver les archives pour justifier les créances ( comptes copropriétaires, appel de fonds, approbation des comptes, MED…).</a:t>
            </a:r>
            <a:endParaRPr lang="fr-FR" altLang="fr-FR" sz="2400" b="1" dirty="0">
              <a:solidFill>
                <a:srgbClr val="0070C0"/>
              </a:solidFill>
              <a:latin typeface="+mj-lt"/>
            </a:endParaRPr>
          </a:p>
          <a:p>
            <a:pPr marL="0" indent="0">
              <a:buClr>
                <a:schemeClr val="accent1">
                  <a:lumMod val="75000"/>
                </a:schemeClr>
              </a:buClr>
              <a:buNone/>
              <a:defRPr/>
            </a:pPr>
            <a:endParaRPr lang="fr-FR" altLang="fr-FR" sz="2400" b="1" dirty="0">
              <a:solidFill>
                <a:srgbClr val="0070C0"/>
              </a:solidFill>
              <a:latin typeface="+mj-lt"/>
            </a:endParaRPr>
          </a:p>
          <a:p>
            <a:pPr>
              <a:buClr>
                <a:schemeClr val="accent1">
                  <a:lumMod val="75000"/>
                </a:schemeClr>
              </a:buClr>
              <a:buFont typeface="Wingdings" panose="05000000000000000000" pitchFamily="2" charset="2"/>
              <a:buChar char="q"/>
              <a:defRPr/>
            </a:pPr>
            <a:endParaRPr lang="fr-FR" altLang="fr-FR" sz="2400" dirty="0">
              <a:solidFill>
                <a:schemeClr val="tx1">
                  <a:lumMod val="75000"/>
                  <a:lumOff val="25000"/>
                </a:schemeClr>
              </a:solidFill>
              <a:latin typeface="+mj-lt"/>
            </a:endParaRPr>
          </a:p>
          <a:p>
            <a:pPr>
              <a:buClr>
                <a:schemeClr val="accent1">
                  <a:lumMod val="75000"/>
                </a:schemeClr>
              </a:buClr>
              <a:buFont typeface="Wingdings" panose="05000000000000000000" pitchFamily="2" charset="2"/>
              <a:buChar char="q"/>
              <a:defRPr/>
            </a:pPr>
            <a:endParaRPr lang="fr-FR" altLang="fr-FR" sz="2400" dirty="0">
              <a:solidFill>
                <a:schemeClr val="tx1">
                  <a:lumMod val="75000"/>
                  <a:lumOff val="25000"/>
                </a:schemeClr>
              </a:solidFill>
              <a:latin typeface="+mj-lt"/>
            </a:endParaRPr>
          </a:p>
          <a:p>
            <a:pPr>
              <a:buClr>
                <a:schemeClr val="accent1">
                  <a:lumMod val="75000"/>
                </a:schemeClr>
              </a:buClr>
              <a:buFont typeface="Wingdings" panose="05000000000000000000" pitchFamily="2" charset="2"/>
              <a:buChar char="q"/>
              <a:defRPr/>
            </a:pPr>
            <a:endParaRPr lang="fr-FR" altLang="fr-FR" sz="2000" dirty="0">
              <a:solidFill>
                <a:schemeClr val="tx1">
                  <a:lumMod val="75000"/>
                  <a:lumOff val="25000"/>
                </a:schemeClr>
              </a:solidFill>
            </a:endParaRPr>
          </a:p>
        </p:txBody>
      </p:sp>
      <p:sp>
        <p:nvSpPr>
          <p:cNvPr id="7" name="Espace réservé du numéro de diapositive 6"/>
          <p:cNvSpPr>
            <a:spLocks noGrp="1"/>
          </p:cNvSpPr>
          <p:nvPr>
            <p:ph type="sldNum" sz="quarter" idx="4294967295"/>
          </p:nvPr>
        </p:nvSpPr>
        <p:spPr>
          <a:xfrm>
            <a:off x="11456894" y="6351570"/>
            <a:ext cx="2743200" cy="365125"/>
          </a:xfrm>
          <a:prstGeom prst="rect">
            <a:avLst/>
          </a:prstGeom>
        </p:spPr>
        <p:txBody>
          <a:bodyPr/>
          <a:lstStyle/>
          <a:p>
            <a:fld id="{407ACB08-5963-44D4-82C1-81A8622C8CA0}" type="slidenum">
              <a:rPr lang="fr-FR" smtClean="0">
                <a:solidFill>
                  <a:schemeClr val="tx1"/>
                </a:solidFill>
              </a:rPr>
              <a:t>33</a:t>
            </a:fld>
            <a:endParaRPr lang="fr-FR" dirty="0">
              <a:solidFill>
                <a:schemeClr val="tx1"/>
              </a:solidFill>
            </a:endParaRPr>
          </a:p>
        </p:txBody>
      </p:sp>
      <p:pic>
        <p:nvPicPr>
          <p:cNvPr id="5" name="Picture 2" descr="f8df1bef-6142-4e4a-b0fa-a0c9dc9f2f98@mxp5">
            <a:extLst>
              <a:ext uri="{FF2B5EF4-FFF2-40B4-BE49-F238E27FC236}">
                <a16:creationId xmlns="" xmlns:a16="http://schemas.microsoft.com/office/drawing/2014/main" id="{8756AD2F-022D-BF70-AC06-A3516CB2C0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02" y="132163"/>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8df1bef-6142-4e4a-b0fa-a0c9dc9f2f98@mxp5">
            <a:extLst>
              <a:ext uri="{FF2B5EF4-FFF2-40B4-BE49-F238E27FC236}">
                <a16:creationId xmlns="" xmlns:a16="http://schemas.microsoft.com/office/drawing/2014/main" id="{AC7F33CF-B428-B57C-E980-E459C2D4AE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16274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31479" y="364581"/>
            <a:ext cx="10515600" cy="641259"/>
          </a:xfrm>
        </p:spPr>
        <p:txBody>
          <a:bodyPr>
            <a:noAutofit/>
          </a:bodyPr>
          <a:lstStyle/>
          <a:p>
            <a:pPr algn="ctr">
              <a:spcBef>
                <a:spcPct val="0"/>
              </a:spcBef>
            </a:pPr>
            <a:r>
              <a:rPr lang="fr-CA" sz="3600" b="1" dirty="0" smtClean="0">
                <a:solidFill>
                  <a:schemeClr val="bg1"/>
                </a:solidFill>
                <a:latin typeface="Times New Roman" panose="02020603050405020304" pitchFamily="18" charset="0"/>
                <a:ea typeface="+mj-ea"/>
                <a:cs typeface="Times New Roman" panose="02020603050405020304" pitchFamily="18" charset="0"/>
              </a:rPr>
              <a:t>Annexes</a:t>
            </a:r>
            <a:endParaRPr lang="fr-CA" sz="3600" b="1" dirty="0">
              <a:solidFill>
                <a:schemeClr val="bg1"/>
              </a:solidFill>
              <a:latin typeface="Times New Roman" panose="02020603050405020304" pitchFamily="18" charset="0"/>
              <a:ea typeface="+mj-ea"/>
              <a:cs typeface="Times New Roman" panose="02020603050405020304" pitchFamily="18" charset="0"/>
            </a:endParaRPr>
          </a:p>
          <a:p>
            <a:pPr algn="ctr">
              <a:spcBef>
                <a:spcPct val="0"/>
              </a:spcBef>
            </a:pPr>
            <a:endParaRPr lang="fr-CA" sz="3600" b="1" dirty="0">
              <a:solidFill>
                <a:schemeClr val="bg1"/>
              </a:solidFill>
              <a:latin typeface="Times New Roman" panose="02020603050405020304" pitchFamily="18" charset="0"/>
              <a:ea typeface="+mj-ea"/>
              <a:cs typeface="Times New Roman" panose="02020603050405020304" pitchFamily="18" charset="0"/>
            </a:endParaRPr>
          </a:p>
          <a:p>
            <a:pPr algn="ctr">
              <a:spcBef>
                <a:spcPct val="0"/>
              </a:spcBef>
            </a:pPr>
            <a:endParaRPr lang="fr-CA" sz="3600" b="1" dirty="0">
              <a:solidFill>
                <a:schemeClr val="bg1"/>
              </a:solidFill>
              <a:latin typeface="Times New Roman" panose="02020603050405020304" pitchFamily="18" charset="0"/>
              <a:ea typeface="+mj-ea"/>
              <a:cs typeface="Times New Roman" panose="02020603050405020304" pitchFamily="18" charset="0"/>
            </a:endParaRPr>
          </a:p>
        </p:txBody>
      </p:sp>
      <p:sp>
        <p:nvSpPr>
          <p:cNvPr id="6" name="Espace réservé du numéro de diapositive 5"/>
          <p:cNvSpPr>
            <a:spLocks noGrp="1"/>
          </p:cNvSpPr>
          <p:nvPr>
            <p:ph type="sldNum" sz="quarter" idx="4294967295"/>
          </p:nvPr>
        </p:nvSpPr>
        <p:spPr>
          <a:xfrm>
            <a:off x="11474823" y="6365688"/>
            <a:ext cx="2743200" cy="365125"/>
          </a:xfrm>
          <a:prstGeom prst="rect">
            <a:avLst/>
          </a:prstGeom>
        </p:spPr>
        <p:txBody>
          <a:bodyPr/>
          <a:lstStyle/>
          <a:p>
            <a:fld id="{407ACB08-5963-44D4-82C1-81A8622C8CA0}" type="slidenum">
              <a:rPr lang="fr-FR" smtClean="0"/>
              <a:t>34</a:t>
            </a:fld>
            <a:endParaRPr lang="fr-FR" dirty="0"/>
          </a:p>
        </p:txBody>
      </p:sp>
      <p:pic>
        <p:nvPicPr>
          <p:cNvPr id="7" name="Image 6"/>
          <p:cNvPicPr>
            <a:picLocks noChangeAspect="1"/>
          </p:cNvPicPr>
          <p:nvPr/>
        </p:nvPicPr>
        <p:blipFill>
          <a:blip r:embed="rId2"/>
          <a:stretch>
            <a:fillRect/>
          </a:stretch>
        </p:blipFill>
        <p:spPr>
          <a:xfrm>
            <a:off x="304604" y="2690336"/>
            <a:ext cx="2702245" cy="2702245"/>
          </a:xfrm>
          <a:prstGeom prst="rect">
            <a:avLst/>
          </a:prstGeom>
        </p:spPr>
      </p:pic>
      <p:sp>
        <p:nvSpPr>
          <p:cNvPr id="8" name="ZoneTexte 7">
            <a:extLst>
              <a:ext uri="{FF2B5EF4-FFF2-40B4-BE49-F238E27FC236}">
                <a16:creationId xmlns="" xmlns:a16="http://schemas.microsoft.com/office/drawing/2014/main" id="{22080798-34AC-7C78-3A19-B87A4A54505B}"/>
              </a:ext>
            </a:extLst>
          </p:cNvPr>
          <p:cNvSpPr txBox="1"/>
          <p:nvPr/>
        </p:nvSpPr>
        <p:spPr>
          <a:xfrm>
            <a:off x="2844245" y="2487186"/>
            <a:ext cx="9086498" cy="2123658"/>
          </a:xfrm>
          <a:prstGeom prst="rect">
            <a:avLst/>
          </a:prstGeom>
          <a:noFill/>
        </p:spPr>
        <p:txBody>
          <a:bodyPr wrap="square">
            <a:spAutoFit/>
          </a:bodyPr>
          <a:lstStyle/>
          <a:p>
            <a:pPr marL="0" indent="0">
              <a:buNone/>
            </a:pPr>
            <a:endParaRPr lang="fr-CA" sz="1800" b="1" dirty="0"/>
          </a:p>
          <a:p>
            <a:pPr>
              <a:buFont typeface="Wingdings" panose="05000000000000000000" pitchFamily="2" charset="2"/>
              <a:buChar char="Ø"/>
            </a:pPr>
            <a:r>
              <a:rPr lang="fr-CA" sz="3200" b="1" dirty="0">
                <a:solidFill>
                  <a:srgbClr val="002060"/>
                </a:solidFill>
              </a:rPr>
              <a:t> </a:t>
            </a:r>
            <a:r>
              <a:rPr lang="fr-CA" sz="3200" b="1" dirty="0" smtClean="0">
                <a:solidFill>
                  <a:srgbClr val="002060"/>
                </a:solidFill>
              </a:rPr>
              <a:t>Les différents types de procédures </a:t>
            </a:r>
          </a:p>
          <a:p>
            <a:pPr>
              <a:buFont typeface="Wingdings" panose="05000000000000000000" pitchFamily="2" charset="2"/>
              <a:buChar char="Ø"/>
            </a:pPr>
            <a:r>
              <a:rPr lang="fr-CA" sz="3200" b="1" dirty="0" smtClean="0">
                <a:solidFill>
                  <a:srgbClr val="002060"/>
                </a:solidFill>
              </a:rPr>
              <a:t>La convention d’honoraires de l’avocat </a:t>
            </a:r>
          </a:p>
          <a:p>
            <a:pPr>
              <a:buFont typeface="Wingdings" panose="05000000000000000000" pitchFamily="2" charset="2"/>
              <a:buChar char="Ø"/>
            </a:pPr>
            <a:r>
              <a:rPr lang="fr-CA" sz="3200" b="1" dirty="0" smtClean="0">
                <a:solidFill>
                  <a:srgbClr val="002060"/>
                </a:solidFill>
              </a:rPr>
              <a:t>Quel </a:t>
            </a:r>
            <a:r>
              <a:rPr lang="fr-CA" sz="3200" b="1" dirty="0">
                <a:solidFill>
                  <a:srgbClr val="002060"/>
                </a:solidFill>
              </a:rPr>
              <a:t>tribunal saisir ?</a:t>
            </a:r>
          </a:p>
          <a:p>
            <a:pPr>
              <a:buFont typeface="Wingdings" panose="05000000000000000000" pitchFamily="2" charset="2"/>
              <a:buChar char="Ø"/>
            </a:pPr>
            <a:endParaRPr lang="fr-FR" b="1" dirty="0"/>
          </a:p>
        </p:txBody>
      </p:sp>
      <p:pic>
        <p:nvPicPr>
          <p:cNvPr id="9" name="Picture 2" descr="f8df1bef-6142-4e4a-b0fa-a0c9dc9f2f98@mxp5">
            <a:extLst>
              <a:ext uri="{FF2B5EF4-FFF2-40B4-BE49-F238E27FC236}">
                <a16:creationId xmlns="" xmlns:a16="http://schemas.microsoft.com/office/drawing/2014/main" id="{725769B2-93FD-5ED2-80B7-34A667BE42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8df1bef-6142-4e4a-b0fa-a0c9dc9f2f98@mxp5">
            <a:extLst>
              <a:ext uri="{FF2B5EF4-FFF2-40B4-BE49-F238E27FC236}">
                <a16:creationId xmlns="" xmlns:a16="http://schemas.microsoft.com/office/drawing/2014/main" id="{13D55A92-5D00-3745-4620-C8733F6D64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921"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96650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62" y="257469"/>
            <a:ext cx="10515600" cy="1325563"/>
          </a:xfrm>
        </p:spPr>
        <p:txBody>
          <a:bodyPr>
            <a:normAutofit/>
          </a:bodyPr>
          <a:lstStyle/>
          <a:p>
            <a:r>
              <a:rPr lang="fr-CA" sz="2800" b="1" dirty="0">
                <a:solidFill>
                  <a:schemeClr val="bg1"/>
                </a:solidFill>
                <a:latin typeface="Times New Roman" panose="02020603050405020304" pitchFamily="18" charset="0"/>
                <a:cs typeface="Times New Roman" panose="02020603050405020304" pitchFamily="18" charset="0"/>
              </a:rPr>
              <a:t>Un mot sur la convention d’honoraires avocat</a:t>
            </a:r>
            <a:endParaRPr lang="fr-FR" sz="2800"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010760" y="1504459"/>
            <a:ext cx="10515600" cy="4351338"/>
          </a:xfrm>
        </p:spPr>
        <p:txBody>
          <a:bodyPr>
            <a:noAutofit/>
          </a:bodyPr>
          <a:lstStyle/>
          <a:p>
            <a:pPr marL="0" indent="0">
              <a:buNone/>
            </a:pPr>
            <a:r>
              <a:rPr lang="fr-FR" sz="1600" b="1" dirty="0">
                <a:solidFill>
                  <a:srgbClr val="000000"/>
                </a:solidFill>
                <a:latin typeface="+mn-lt"/>
              </a:rPr>
              <a:t>Les honoraires de l'avocat ne sont pas réglementés : </a:t>
            </a:r>
            <a:r>
              <a:rPr lang="fr-FR" sz="1600" dirty="0">
                <a:solidFill>
                  <a:srgbClr val="000000"/>
                </a:solidFill>
                <a:latin typeface="+mn-lt"/>
              </a:rPr>
              <a:t>l’avocat fixe lui-même le coût des prestations qu'il facture à son client. Pour déterminer les honoraires de l'avocat, plusieurs critères sont utilisés : la situation financière du client, difficulté de l'affaire, frais, notoriété de l'avocat, temps consacré à l'affaire... </a:t>
            </a:r>
          </a:p>
          <a:p>
            <a:r>
              <a:rPr lang="fr-FR" sz="1600" dirty="0">
                <a:solidFill>
                  <a:srgbClr val="000000"/>
                </a:solidFill>
                <a:latin typeface="+mn-lt"/>
              </a:rPr>
              <a:t>Un avocat peut ainsi être rémunéré : </a:t>
            </a:r>
          </a:p>
          <a:p>
            <a:pPr>
              <a:buFont typeface="Wingdings" panose="05000000000000000000" pitchFamily="2" charset="2"/>
              <a:buChar char="ü"/>
            </a:pPr>
            <a:r>
              <a:rPr lang="fr-FR" sz="1600" dirty="0">
                <a:solidFill>
                  <a:srgbClr val="000000"/>
                </a:solidFill>
                <a:latin typeface="+mn-lt"/>
              </a:rPr>
              <a:t>en fonction du temps passé sur la base d'un taux horaire qui dépend notamment de la complexité de l'affaire,</a:t>
            </a:r>
          </a:p>
          <a:p>
            <a:pPr>
              <a:buFont typeface="Wingdings" panose="05000000000000000000" pitchFamily="2" charset="2"/>
              <a:buChar char="ü"/>
            </a:pPr>
            <a:r>
              <a:rPr lang="fr-FR" sz="1600" dirty="0">
                <a:solidFill>
                  <a:srgbClr val="000000"/>
                </a:solidFill>
                <a:latin typeface="+mn-lt"/>
              </a:rPr>
              <a:t>selon un règlement forfaitaire pour les procédures simples. Le montant du forfait est payé comme une rémunération globale et définitive. </a:t>
            </a:r>
          </a:p>
          <a:p>
            <a:r>
              <a:rPr lang="fr-FR" sz="1600" dirty="0">
                <a:solidFill>
                  <a:srgbClr val="000000"/>
                </a:solidFill>
                <a:latin typeface="+mn-lt"/>
              </a:rPr>
              <a:t>Les frais de fonctionnement s'y ajoutent (ouverture de dossier, téléphone, photocopies, déplacements, etc.). </a:t>
            </a:r>
          </a:p>
          <a:p>
            <a:r>
              <a:rPr lang="fr-FR" sz="1600" dirty="0">
                <a:solidFill>
                  <a:srgbClr val="000000"/>
                </a:solidFill>
                <a:latin typeface="+mn-lt"/>
              </a:rPr>
              <a:t>L'avocat peut parfois bénéficier d'un honoraire complémentaire. </a:t>
            </a:r>
          </a:p>
          <a:p>
            <a:r>
              <a:rPr lang="fr-FR" sz="1600" dirty="0">
                <a:solidFill>
                  <a:srgbClr val="000000"/>
                </a:solidFill>
                <a:latin typeface="+mn-lt"/>
              </a:rPr>
              <a:t>Tout d'abord, l'honoraire complémentaire doit être prévu dans la convention obligatoire qui doit être signée entre vous et votre avocat dès le début de la collaboration. </a:t>
            </a:r>
          </a:p>
          <a:p>
            <a:r>
              <a:rPr lang="fr-FR" sz="1600" dirty="0">
                <a:solidFill>
                  <a:srgbClr val="000000"/>
                </a:solidFill>
                <a:latin typeface="+mn-lt"/>
              </a:rPr>
              <a:t>Ensuite, l'honoraire complémentaire doit être fixé en tenant compte des éléments suivants : </a:t>
            </a:r>
          </a:p>
          <a:p>
            <a:r>
              <a:rPr lang="fr-FR" sz="1600" dirty="0">
                <a:solidFill>
                  <a:srgbClr val="000000"/>
                </a:solidFill>
                <a:latin typeface="+mn-lt"/>
              </a:rPr>
              <a:t> Résultat obtenu par le travail de l'avocat </a:t>
            </a:r>
          </a:p>
          <a:p>
            <a:r>
              <a:rPr lang="fr-FR" sz="1600" dirty="0">
                <a:solidFill>
                  <a:srgbClr val="000000"/>
                </a:solidFill>
                <a:latin typeface="+mn-lt"/>
              </a:rPr>
              <a:t>service qui vous a été rendu par l'avocat </a:t>
            </a:r>
          </a:p>
          <a:p>
            <a:r>
              <a:rPr lang="fr-FR" sz="1600" dirty="0">
                <a:solidFill>
                  <a:srgbClr val="000000"/>
                </a:solidFill>
                <a:latin typeface="+mn-lt"/>
              </a:rPr>
              <a:t>Votre situation financière </a:t>
            </a:r>
          </a:p>
          <a:p>
            <a:r>
              <a:rPr lang="fr-FR" sz="1600" b="1" dirty="0">
                <a:solidFill>
                  <a:srgbClr val="FF0000"/>
                </a:solidFill>
                <a:latin typeface="+mn-lt"/>
              </a:rPr>
              <a:t>ATTENTION : Le syndic n’effectue pas forcément de suivi du travail de l’avocat, de ce fait les procédures peuvent être longues et plus coûteuses. </a:t>
            </a:r>
          </a:p>
        </p:txBody>
      </p:sp>
      <p:sp>
        <p:nvSpPr>
          <p:cNvPr id="6" name="Espace réservé du numéro de diapositive 5"/>
          <p:cNvSpPr>
            <a:spLocks noGrp="1"/>
          </p:cNvSpPr>
          <p:nvPr>
            <p:ph type="sldNum" sz="quarter" idx="4294967295"/>
          </p:nvPr>
        </p:nvSpPr>
        <p:spPr>
          <a:xfrm>
            <a:off x="11526360" y="6410138"/>
            <a:ext cx="2743200" cy="365125"/>
          </a:xfrm>
          <a:prstGeom prst="rect">
            <a:avLst/>
          </a:prstGeom>
        </p:spPr>
        <p:txBody>
          <a:bodyPr/>
          <a:lstStyle/>
          <a:p>
            <a:fld id="{407ACB08-5963-44D4-82C1-81A8622C8CA0}" type="slidenum">
              <a:rPr lang="fr-FR" smtClean="0"/>
              <a:t>35</a:t>
            </a:fld>
            <a:endParaRPr lang="fr-FR" dirty="0"/>
          </a:p>
        </p:txBody>
      </p:sp>
      <p:pic>
        <p:nvPicPr>
          <p:cNvPr id="7" name="Image 6"/>
          <p:cNvPicPr>
            <a:picLocks noChangeAspect="1"/>
          </p:cNvPicPr>
          <p:nvPr/>
        </p:nvPicPr>
        <p:blipFill>
          <a:blip r:embed="rId2"/>
          <a:stretch>
            <a:fillRect/>
          </a:stretch>
        </p:blipFill>
        <p:spPr>
          <a:xfrm>
            <a:off x="608735" y="5855797"/>
            <a:ext cx="450818" cy="369523"/>
          </a:xfrm>
          <a:prstGeom prst="rect">
            <a:avLst/>
          </a:prstGeom>
        </p:spPr>
      </p:pic>
      <p:pic>
        <p:nvPicPr>
          <p:cNvPr id="8" name="Image 7"/>
          <p:cNvPicPr>
            <a:picLocks noChangeAspect="1"/>
          </p:cNvPicPr>
          <p:nvPr/>
        </p:nvPicPr>
        <p:blipFill>
          <a:blip r:embed="rId3"/>
          <a:stretch>
            <a:fillRect/>
          </a:stretch>
        </p:blipFill>
        <p:spPr>
          <a:xfrm>
            <a:off x="240323" y="257469"/>
            <a:ext cx="770437" cy="770437"/>
          </a:xfrm>
          <a:prstGeom prst="rect">
            <a:avLst/>
          </a:prstGeom>
        </p:spPr>
      </p:pic>
      <p:pic>
        <p:nvPicPr>
          <p:cNvPr id="9" name="Picture 2" descr="f8df1bef-6142-4e4a-b0fa-a0c9dc9f2f98@mxp5">
            <a:extLst>
              <a:ext uri="{FF2B5EF4-FFF2-40B4-BE49-F238E27FC236}">
                <a16:creationId xmlns="" xmlns:a16="http://schemas.microsoft.com/office/drawing/2014/main" id="{0C2E1DCB-8EE9-B132-4FD4-AFF2B7FC2F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3354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2015042" y="467681"/>
            <a:ext cx="8500558" cy="592377"/>
          </a:xfrm>
        </p:spPr>
        <p:txBody>
          <a:bodyPr>
            <a:noAutofit/>
          </a:bodyPr>
          <a:lstStyle/>
          <a:p>
            <a:pPr marL="342567" indent="-342567"/>
            <a:r>
              <a:rPr lang="fr-FR" altLang="fr-FR" sz="3600" b="1" dirty="0">
                <a:solidFill>
                  <a:schemeClr val="bg1"/>
                </a:solidFill>
                <a:latin typeface="Times New Roman" panose="02020603050405020304" pitchFamily="18" charset="0"/>
                <a:cs typeface="Times New Roman" panose="02020603050405020304" pitchFamily="18" charset="0"/>
              </a:rPr>
              <a:t>Les étapes d’une procédure judiciaire</a:t>
            </a:r>
          </a:p>
        </p:txBody>
      </p:sp>
      <p:sp>
        <p:nvSpPr>
          <p:cNvPr id="3" name="Espace réservé du contenu 2"/>
          <p:cNvSpPr>
            <a:spLocks noGrp="1"/>
          </p:cNvSpPr>
          <p:nvPr>
            <p:ph idx="1"/>
          </p:nvPr>
        </p:nvSpPr>
        <p:spPr>
          <a:xfrm>
            <a:off x="1971227" y="1686737"/>
            <a:ext cx="8859146" cy="4449508"/>
          </a:xfrm>
          <a:solidFill>
            <a:srgbClr val="EEF5F9"/>
          </a:solidFill>
        </p:spPr>
        <p:txBody>
          <a:bodyPr rtlCol="0">
            <a:normAutofit fontScale="85000" lnSpcReduction="20000"/>
          </a:bodyPr>
          <a:lstStyle/>
          <a:p>
            <a:pPr lvl="1">
              <a:buClr>
                <a:schemeClr val="accent1">
                  <a:lumMod val="75000"/>
                </a:schemeClr>
              </a:buClr>
              <a:buFont typeface="Wingdings" panose="05000000000000000000" pitchFamily="2" charset="2"/>
              <a:buChar char="q"/>
              <a:defRPr/>
            </a:pPr>
            <a:r>
              <a:rPr lang="fr-FR" sz="2109" b="1" dirty="0">
                <a:latin typeface="+mn-lt"/>
              </a:rPr>
              <a:t>Les étapes :</a:t>
            </a:r>
          </a:p>
          <a:p>
            <a:pPr marL="457500" lvl="1" indent="0">
              <a:buClr>
                <a:schemeClr val="accent1">
                  <a:lumMod val="75000"/>
                </a:schemeClr>
              </a:buClr>
              <a:buNone/>
              <a:defRPr/>
            </a:pPr>
            <a:endParaRPr lang="fr-FR" sz="2109" b="1" dirty="0">
              <a:latin typeface="+mn-lt"/>
            </a:endParaRPr>
          </a:p>
          <a:p>
            <a:pPr lvl="2">
              <a:buClr>
                <a:schemeClr val="accent1">
                  <a:lumMod val="75000"/>
                </a:schemeClr>
              </a:buClr>
              <a:buFont typeface="Wingdings" panose="05000000000000000000" pitchFamily="2" charset="2"/>
              <a:buChar char="ü"/>
              <a:defRPr/>
            </a:pPr>
            <a:r>
              <a:rPr lang="fr-FR" sz="2109" dirty="0">
                <a:latin typeface="+mn-lt"/>
              </a:rPr>
              <a:t>Transmission du dossier à l’avocat (contrôler les frais de syndic)</a:t>
            </a:r>
          </a:p>
          <a:p>
            <a:pPr marL="913884" lvl="2" indent="0">
              <a:buClr>
                <a:schemeClr val="accent1">
                  <a:lumMod val="75000"/>
                </a:schemeClr>
              </a:buClr>
              <a:buNone/>
              <a:defRPr/>
            </a:pPr>
            <a:endParaRPr lang="fr-FR" sz="2109" dirty="0">
              <a:latin typeface="+mn-lt"/>
            </a:endParaRPr>
          </a:p>
          <a:p>
            <a:pPr lvl="2">
              <a:buClr>
                <a:schemeClr val="accent1">
                  <a:lumMod val="75000"/>
                </a:schemeClr>
              </a:buClr>
              <a:buFont typeface="Wingdings" panose="05000000000000000000" pitchFamily="2" charset="2"/>
              <a:buChar char="ü"/>
              <a:defRPr/>
            </a:pPr>
            <a:r>
              <a:rPr lang="fr-FR" sz="2109" dirty="0">
                <a:latin typeface="+mn-lt"/>
              </a:rPr>
              <a:t>Assignation – audience (s)  – délibéré</a:t>
            </a:r>
          </a:p>
          <a:p>
            <a:pPr marL="913884" lvl="2" indent="0">
              <a:buClr>
                <a:schemeClr val="accent1">
                  <a:lumMod val="75000"/>
                </a:schemeClr>
              </a:buClr>
              <a:buNone/>
              <a:defRPr/>
            </a:pPr>
            <a:r>
              <a:rPr lang="fr-FR" sz="2109" dirty="0">
                <a:latin typeface="+mn-lt"/>
              </a:rPr>
              <a:t> </a:t>
            </a:r>
          </a:p>
          <a:p>
            <a:pPr lvl="2">
              <a:buClr>
                <a:schemeClr val="accent1">
                  <a:lumMod val="75000"/>
                </a:schemeClr>
              </a:buClr>
              <a:buFont typeface="Wingdings" panose="05000000000000000000" pitchFamily="2" charset="2"/>
              <a:buChar char="ü"/>
              <a:defRPr/>
            </a:pPr>
            <a:r>
              <a:rPr lang="fr-FR" sz="2109" dirty="0">
                <a:latin typeface="+mn-lt"/>
              </a:rPr>
              <a:t>Signification du jugement (délai d’appel est d’un mois /ou 15 jours pour les ordonnances )</a:t>
            </a:r>
          </a:p>
          <a:p>
            <a:pPr marL="913884" lvl="2" indent="0">
              <a:buClr>
                <a:schemeClr val="accent1">
                  <a:lumMod val="75000"/>
                </a:schemeClr>
              </a:buClr>
              <a:buNone/>
              <a:defRPr/>
            </a:pPr>
            <a:endParaRPr lang="fr-FR" sz="2109" dirty="0">
              <a:latin typeface="+mn-lt"/>
            </a:endParaRPr>
          </a:p>
          <a:p>
            <a:pPr lvl="2">
              <a:buClr>
                <a:schemeClr val="accent1">
                  <a:lumMod val="75000"/>
                </a:schemeClr>
              </a:buClr>
              <a:buFont typeface="Wingdings" panose="05000000000000000000" pitchFamily="2" charset="2"/>
              <a:buChar char="ü"/>
              <a:defRPr/>
            </a:pPr>
            <a:r>
              <a:rPr lang="fr-FR" sz="2109" b="1" dirty="0">
                <a:latin typeface="+mn-lt"/>
              </a:rPr>
              <a:t>Obtention du jugement exécution sans attendre le délai d’appel d’un mois (sauf mention contraire dans le jugement)</a:t>
            </a:r>
          </a:p>
          <a:p>
            <a:pPr marL="913884" lvl="2" indent="0">
              <a:buClr>
                <a:schemeClr val="accent1">
                  <a:lumMod val="75000"/>
                </a:schemeClr>
              </a:buClr>
              <a:buNone/>
              <a:defRPr/>
            </a:pPr>
            <a:endParaRPr lang="fr-FR" sz="2109" b="1" dirty="0">
              <a:latin typeface="+mn-lt"/>
            </a:endParaRPr>
          </a:p>
          <a:p>
            <a:pPr lvl="2">
              <a:buClr>
                <a:schemeClr val="accent1">
                  <a:lumMod val="75000"/>
                </a:schemeClr>
              </a:buClr>
              <a:buFont typeface="Wingdings" panose="05000000000000000000" pitchFamily="2" charset="2"/>
              <a:buChar char="ü"/>
              <a:defRPr/>
            </a:pPr>
            <a:r>
              <a:rPr lang="fr-FR" sz="2109" dirty="0">
                <a:latin typeface="+mn-lt"/>
              </a:rPr>
              <a:t>Exécution du jugement (attention certificat de non appel)</a:t>
            </a:r>
          </a:p>
          <a:p>
            <a:pPr marL="913884" lvl="2" indent="0">
              <a:buClr>
                <a:schemeClr val="accent1">
                  <a:lumMod val="75000"/>
                </a:schemeClr>
              </a:buClr>
              <a:buNone/>
              <a:defRPr/>
            </a:pPr>
            <a:endParaRPr lang="fr-FR" sz="2109" dirty="0">
              <a:latin typeface="+mn-lt"/>
            </a:endParaRPr>
          </a:p>
          <a:p>
            <a:pPr lvl="2">
              <a:buClr>
                <a:schemeClr val="accent1">
                  <a:lumMod val="75000"/>
                </a:schemeClr>
              </a:buClr>
              <a:buFont typeface="Wingdings" panose="05000000000000000000" pitchFamily="2" charset="2"/>
              <a:buChar char="ü"/>
              <a:defRPr/>
            </a:pPr>
            <a:r>
              <a:rPr lang="fr-FR" sz="2109" dirty="0">
                <a:latin typeface="+mn-lt"/>
              </a:rPr>
              <a:t>Engagement de saisie (sauf dans le cas d’un échéancier judicaire par exemple)</a:t>
            </a:r>
            <a:endParaRPr lang="fr-FR" dirty="0">
              <a:latin typeface="+mn-lt"/>
            </a:endParaRPr>
          </a:p>
        </p:txBody>
      </p:sp>
      <p:sp>
        <p:nvSpPr>
          <p:cNvPr id="4" name="Espace réservé du numéro de diapositive 3"/>
          <p:cNvSpPr>
            <a:spLocks noGrp="1"/>
          </p:cNvSpPr>
          <p:nvPr>
            <p:ph type="sldNum" sz="quarter" idx="4294967295"/>
          </p:nvPr>
        </p:nvSpPr>
        <p:spPr>
          <a:xfrm>
            <a:off x="11422044" y="6356350"/>
            <a:ext cx="2743200" cy="365125"/>
          </a:xfrm>
          <a:prstGeom prst="rect">
            <a:avLst/>
          </a:prstGeom>
        </p:spPr>
        <p:txBody>
          <a:bodyPr/>
          <a:lstStyle/>
          <a:p>
            <a:fld id="{407ACB08-5963-44D4-82C1-81A8622C8CA0}" type="slidenum">
              <a:rPr lang="fr-FR" smtClean="0">
                <a:solidFill>
                  <a:schemeClr val="tx1"/>
                </a:solidFill>
              </a:rPr>
              <a:t>36</a:t>
            </a:fld>
            <a:endParaRPr lang="fr-FR" dirty="0">
              <a:solidFill>
                <a:schemeClr val="tx1"/>
              </a:solidFill>
            </a:endParaRPr>
          </a:p>
        </p:txBody>
      </p:sp>
      <p:sp>
        <p:nvSpPr>
          <p:cNvPr id="6" name="Rectangle 5"/>
          <p:cNvSpPr/>
          <p:nvPr/>
        </p:nvSpPr>
        <p:spPr>
          <a:xfrm>
            <a:off x="3352800" y="420193"/>
            <a:ext cx="6096000" cy="1046440"/>
          </a:xfrm>
          <a:prstGeom prst="rect">
            <a:avLst/>
          </a:prstGeom>
        </p:spPr>
        <p:txBody>
          <a:bodyPr>
            <a:spAutoFit/>
          </a:bodyPr>
          <a:lstStyle/>
          <a:p>
            <a:endParaRPr lang="fr-CA" sz="4400" b="1" dirty="0">
              <a:solidFill>
                <a:srgbClr val="0070C0"/>
              </a:solidFill>
              <a:latin typeface="Calibri Light" panose="020F0302020204030204"/>
              <a:ea typeface="+mj-ea"/>
              <a:cs typeface="+mj-cs"/>
            </a:endParaRPr>
          </a:p>
          <a:p>
            <a:endParaRPr lang="fr-FR" dirty="0"/>
          </a:p>
        </p:txBody>
      </p:sp>
      <p:pic>
        <p:nvPicPr>
          <p:cNvPr id="8" name="Image 7"/>
          <p:cNvPicPr>
            <a:picLocks noChangeAspect="1"/>
          </p:cNvPicPr>
          <p:nvPr/>
        </p:nvPicPr>
        <p:blipFill>
          <a:blip r:embed="rId2"/>
          <a:stretch>
            <a:fillRect/>
          </a:stretch>
        </p:blipFill>
        <p:spPr>
          <a:xfrm>
            <a:off x="401201" y="136525"/>
            <a:ext cx="944962" cy="932769"/>
          </a:xfrm>
          <a:prstGeom prst="rect">
            <a:avLst/>
          </a:prstGeom>
        </p:spPr>
      </p:pic>
      <p:pic>
        <p:nvPicPr>
          <p:cNvPr id="2" name="Picture 2" descr="f8df1bef-6142-4e4a-b0fa-a0c9dc9f2f98@mxp5">
            <a:extLst>
              <a:ext uri="{FF2B5EF4-FFF2-40B4-BE49-F238E27FC236}">
                <a16:creationId xmlns="" xmlns:a16="http://schemas.microsoft.com/office/drawing/2014/main" id="{2C0A0F20-016D-5DCB-DA43-7BCA7C168B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36761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1615169" y="309675"/>
            <a:ext cx="8500558" cy="592377"/>
          </a:xfrm>
        </p:spPr>
        <p:txBody>
          <a:bodyPr>
            <a:noAutofit/>
          </a:bodyPr>
          <a:lstStyle/>
          <a:p>
            <a:pPr marL="342567" indent="-342567"/>
            <a:r>
              <a:rPr lang="fr-CA" altLang="fr-FR" sz="3600" b="1" dirty="0" smtClean="0">
                <a:solidFill>
                  <a:schemeClr val="bg1"/>
                </a:solidFill>
                <a:latin typeface="Times New Roman" panose="02020603050405020304" pitchFamily="18" charset="0"/>
                <a:cs typeface="Times New Roman" panose="02020603050405020304" pitchFamily="18" charset="0"/>
              </a:rPr>
              <a:t>La procédure de conciliation obligatoire</a:t>
            </a:r>
            <a:endParaRPr lang="fr-FR" altLang="fr-FR" sz="3600" b="1" dirty="0">
              <a:solidFill>
                <a:schemeClr val="bg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4294967295"/>
          </p:nvPr>
        </p:nvSpPr>
        <p:spPr>
          <a:xfrm>
            <a:off x="11422044" y="6356350"/>
            <a:ext cx="2743200" cy="365125"/>
          </a:xfrm>
          <a:prstGeom prst="rect">
            <a:avLst/>
          </a:prstGeom>
        </p:spPr>
        <p:txBody>
          <a:bodyPr/>
          <a:lstStyle/>
          <a:p>
            <a:fld id="{407ACB08-5963-44D4-82C1-81A8622C8CA0}" type="slidenum">
              <a:rPr lang="fr-FR" smtClean="0">
                <a:solidFill>
                  <a:schemeClr val="tx1"/>
                </a:solidFill>
              </a:rPr>
              <a:t>37</a:t>
            </a:fld>
            <a:endParaRPr lang="fr-FR" dirty="0">
              <a:solidFill>
                <a:schemeClr val="tx1"/>
              </a:solidFill>
            </a:endParaRPr>
          </a:p>
        </p:txBody>
      </p:sp>
      <p:sp>
        <p:nvSpPr>
          <p:cNvPr id="6" name="Rectangle 5"/>
          <p:cNvSpPr/>
          <p:nvPr/>
        </p:nvSpPr>
        <p:spPr>
          <a:xfrm>
            <a:off x="3352800" y="420193"/>
            <a:ext cx="6096000" cy="1046440"/>
          </a:xfrm>
          <a:prstGeom prst="rect">
            <a:avLst/>
          </a:prstGeom>
        </p:spPr>
        <p:txBody>
          <a:bodyPr>
            <a:spAutoFit/>
          </a:bodyPr>
          <a:lstStyle/>
          <a:p>
            <a:endParaRPr lang="fr-CA" sz="4400" b="1" dirty="0">
              <a:solidFill>
                <a:srgbClr val="0070C0"/>
              </a:solidFill>
              <a:latin typeface="Calibri Light" panose="020F0302020204030204"/>
              <a:ea typeface="+mj-ea"/>
              <a:cs typeface="+mj-cs"/>
            </a:endParaRPr>
          </a:p>
          <a:p>
            <a:endParaRPr lang="fr-FR" dirty="0"/>
          </a:p>
        </p:txBody>
      </p:sp>
      <p:pic>
        <p:nvPicPr>
          <p:cNvPr id="2" name="Picture 2" descr="f8df1bef-6142-4e4a-b0fa-a0c9dc9f2f98@mxp5">
            <a:extLst>
              <a:ext uri="{FF2B5EF4-FFF2-40B4-BE49-F238E27FC236}">
                <a16:creationId xmlns="" xmlns:a16="http://schemas.microsoft.com/office/drawing/2014/main" id="{2C0A0F20-016D-5DCB-DA43-7BCA7C168B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2"/>
          <p:cNvSpPr txBox="1">
            <a:spLocks/>
          </p:cNvSpPr>
          <p:nvPr/>
        </p:nvSpPr>
        <p:spPr bwMode="auto">
          <a:xfrm>
            <a:off x="0" y="1423575"/>
            <a:ext cx="11512730" cy="4932775"/>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487604" indent="-487604" algn="l" rtl="0" eaLnBrk="0" fontAlgn="base" hangingPunct="0">
              <a:spcBef>
                <a:spcPct val="20000"/>
              </a:spcBef>
              <a:spcAft>
                <a:spcPct val="0"/>
              </a:spcAft>
              <a:buFont typeface="Arial" panose="020B0604020202020204" pitchFamily="34" charset="0"/>
              <a:buChar char="•"/>
              <a:defRPr sz="3413" b="1" kern="1200">
                <a:solidFill>
                  <a:schemeClr val="tx1"/>
                </a:solidFill>
                <a:latin typeface="+mn-lt"/>
                <a:ea typeface="+mn-ea"/>
                <a:cs typeface="+mn-cs"/>
              </a:defRPr>
            </a:lvl1pPr>
            <a:lvl2pPr marL="1056475" indent="-406337"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2pPr>
            <a:lvl3pPr marL="1625346" indent="-325069"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3pPr>
            <a:lvl4pPr marL="2275484" indent="-325069"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4pPr>
            <a:lvl5pPr marL="2925623" indent="-325069"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5pPr>
            <a:lvl6pPr marL="3575761"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5900"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038"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176"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lvl="0" indent="0">
              <a:buNone/>
            </a:pPr>
            <a:r>
              <a:rPr lang="fr-FR" sz="1400" dirty="0">
                <a:solidFill>
                  <a:sysClr val="windowText" lastClr="000000"/>
                </a:solidFill>
                <a:latin typeface="Calibri"/>
              </a:rPr>
              <a:t>Article </a:t>
            </a:r>
            <a:r>
              <a:rPr lang="fr-FR" sz="1400" dirty="0" smtClean="0">
                <a:solidFill>
                  <a:sysClr val="windowText" lastClr="000000"/>
                </a:solidFill>
                <a:latin typeface="Calibri"/>
              </a:rPr>
              <a:t>750-1 du code de procédure civile </a:t>
            </a:r>
          </a:p>
          <a:p>
            <a:pPr marL="0" lvl="0" indent="0">
              <a:buNone/>
            </a:pPr>
            <a:r>
              <a:rPr lang="fr-FR" sz="1200" b="0" dirty="0" smtClean="0">
                <a:solidFill>
                  <a:sysClr val="windowText" lastClr="000000"/>
                </a:solidFill>
                <a:latin typeface="Calibri"/>
              </a:rPr>
              <a:t>En </a:t>
            </a:r>
            <a:r>
              <a:rPr lang="fr-FR" sz="1200" b="0" dirty="0">
                <a:solidFill>
                  <a:sysClr val="windowText" lastClr="000000"/>
                </a:solidFill>
                <a:latin typeface="Calibri"/>
              </a:rPr>
              <a:t>application de l'article 4 de la loi n° 2016-1547 du 18 novembre 2016, à peine d'irrecevabilité que le juge peut prononcer d'office, la demande en justice est précédée, au choix des parties, d'une tentative de conciliation menée par un conciliateur de justice, d'une tentative de médiation ou d'une tentative de procédure participative, lorsqu'elle tend au paiement d'une somme n'excédant pas 5 000 euros ou lorsqu'elle est relative à l'une des actions mentionnées aux articles R. 211-3-4 et R. 211-3-8 du code de l'organisation judiciaire ou à un trouble anormal de voisinage.</a:t>
            </a:r>
          </a:p>
          <a:p>
            <a:pPr marL="0" lvl="0" indent="0">
              <a:buNone/>
            </a:pPr>
            <a:endParaRPr lang="fr-FR" sz="1200" b="0" dirty="0">
              <a:solidFill>
                <a:sysClr val="windowText" lastClr="000000"/>
              </a:solidFill>
              <a:latin typeface="Calibri"/>
            </a:endParaRPr>
          </a:p>
          <a:p>
            <a:pPr lvl="0">
              <a:buFont typeface="Wingdings" panose="05000000000000000000" pitchFamily="2" charset="2"/>
              <a:buChar char="q"/>
            </a:pPr>
            <a:r>
              <a:rPr lang="fr-FR" sz="1200" b="0" dirty="0">
                <a:solidFill>
                  <a:sysClr val="windowText" lastClr="000000"/>
                </a:solidFill>
                <a:latin typeface="Calibri"/>
              </a:rPr>
              <a:t>Les parties sont dispensées de l'obligation mentionnée au premier alinéa dans les cas suivants :</a:t>
            </a:r>
          </a:p>
          <a:p>
            <a:pPr lvl="0">
              <a:buFont typeface="Wingdings" panose="05000000000000000000" pitchFamily="2" charset="2"/>
              <a:buChar char="q"/>
            </a:pPr>
            <a:endParaRPr lang="fr-FR" sz="1200" b="0" dirty="0">
              <a:solidFill>
                <a:sysClr val="windowText" lastClr="000000"/>
              </a:solidFill>
              <a:latin typeface="Calibri"/>
            </a:endParaRPr>
          </a:p>
          <a:p>
            <a:pPr lvl="0">
              <a:buFont typeface="Wingdings" panose="05000000000000000000" pitchFamily="2" charset="2"/>
              <a:buChar char="q"/>
            </a:pPr>
            <a:r>
              <a:rPr lang="fr-FR" sz="1200" b="0" dirty="0">
                <a:solidFill>
                  <a:sysClr val="windowText" lastClr="000000"/>
                </a:solidFill>
                <a:latin typeface="Calibri"/>
              </a:rPr>
              <a:t>1° Si l'une des parties au moins sollicite l'homologation d'un accord ;</a:t>
            </a:r>
          </a:p>
          <a:p>
            <a:pPr lvl="0">
              <a:buFont typeface="Wingdings" panose="05000000000000000000" pitchFamily="2" charset="2"/>
              <a:buChar char="q"/>
            </a:pPr>
            <a:endParaRPr lang="fr-FR" sz="1200" b="0" dirty="0">
              <a:solidFill>
                <a:sysClr val="windowText" lastClr="000000"/>
              </a:solidFill>
              <a:latin typeface="Calibri"/>
            </a:endParaRPr>
          </a:p>
          <a:p>
            <a:pPr lvl="0">
              <a:buFont typeface="Wingdings" panose="05000000000000000000" pitchFamily="2" charset="2"/>
              <a:buChar char="q"/>
            </a:pPr>
            <a:r>
              <a:rPr lang="fr-FR" sz="1200" b="0" dirty="0">
                <a:solidFill>
                  <a:sysClr val="windowText" lastClr="000000"/>
                </a:solidFill>
                <a:latin typeface="Calibri"/>
              </a:rPr>
              <a:t>2° Lorsque l'exercice d'un recours préalable est imposé auprès de l'auteur de la décision ;</a:t>
            </a:r>
          </a:p>
          <a:p>
            <a:pPr lvl="0">
              <a:buFont typeface="Wingdings" panose="05000000000000000000" pitchFamily="2" charset="2"/>
              <a:buChar char="q"/>
            </a:pPr>
            <a:endParaRPr lang="fr-FR" sz="1200" b="0" dirty="0">
              <a:solidFill>
                <a:sysClr val="windowText" lastClr="000000"/>
              </a:solidFill>
              <a:latin typeface="Calibri"/>
            </a:endParaRPr>
          </a:p>
          <a:p>
            <a:pPr lvl="0">
              <a:buFont typeface="Wingdings" panose="05000000000000000000" pitchFamily="2" charset="2"/>
              <a:buChar char="q"/>
            </a:pPr>
            <a:r>
              <a:rPr lang="fr-FR" sz="1200" b="0" dirty="0">
                <a:solidFill>
                  <a:sysClr val="windowText" lastClr="000000"/>
                </a:solidFill>
                <a:latin typeface="Calibri"/>
              </a:rPr>
              <a:t>3° Si l'absence de recours à l'un des modes de résolution amiable mentionnés au premier alinéa est justifiée par un motif légitime tenant soit à l'urgence manifeste, soit aux circonstances de l'espèce rendant impossible une telle tentative ou nécessitant qu'une décision soit rendue non contradictoirement, soit à l'indisponibilité de conciliateurs de justice entraînant l'organisation de la première réunion de conciliation dans un délai supérieur à trois mois à compter de la saisine d'un conciliateur ; le demandeur justifie par tout moyen de la saisine et de ses suites ;</a:t>
            </a:r>
          </a:p>
          <a:p>
            <a:pPr lvl="0">
              <a:buFont typeface="Wingdings" panose="05000000000000000000" pitchFamily="2" charset="2"/>
              <a:buChar char="q"/>
            </a:pPr>
            <a:endParaRPr lang="fr-FR" sz="1200" b="0" dirty="0">
              <a:solidFill>
                <a:sysClr val="windowText" lastClr="000000"/>
              </a:solidFill>
              <a:latin typeface="Calibri"/>
            </a:endParaRPr>
          </a:p>
          <a:p>
            <a:pPr lvl="0">
              <a:buFont typeface="Wingdings" panose="05000000000000000000" pitchFamily="2" charset="2"/>
              <a:buChar char="q"/>
            </a:pPr>
            <a:r>
              <a:rPr lang="fr-FR" sz="1200" b="0" dirty="0">
                <a:solidFill>
                  <a:sysClr val="windowText" lastClr="000000"/>
                </a:solidFill>
                <a:latin typeface="Calibri"/>
              </a:rPr>
              <a:t>4° Si le juge ou l'autorité administrative doit, en application d'une disposition particulière, procéder à une tentative préalable de conciliation ;</a:t>
            </a:r>
          </a:p>
          <a:p>
            <a:pPr lvl="0">
              <a:buFont typeface="Wingdings" panose="05000000000000000000" pitchFamily="2" charset="2"/>
              <a:buChar char="q"/>
            </a:pPr>
            <a:endParaRPr lang="fr-FR" sz="1200" b="0" dirty="0">
              <a:solidFill>
                <a:sysClr val="windowText" lastClr="000000"/>
              </a:solidFill>
              <a:latin typeface="Calibri"/>
            </a:endParaRPr>
          </a:p>
          <a:p>
            <a:pPr lvl="0">
              <a:buFont typeface="Wingdings" panose="05000000000000000000" pitchFamily="2" charset="2"/>
              <a:buChar char="q"/>
            </a:pPr>
            <a:r>
              <a:rPr lang="fr-FR" sz="1200" b="0" dirty="0">
                <a:solidFill>
                  <a:sysClr val="windowText" lastClr="000000"/>
                </a:solidFill>
                <a:latin typeface="Calibri"/>
              </a:rPr>
              <a:t>5° Si le créancier a vainement engagé une procédure simplifiée de recouvrement des petites créances, conformément à l'article L. 125-1 du code des procédures civiles d'exécution.</a:t>
            </a:r>
            <a:endParaRPr kumimoji="0" lang="fr-CA" sz="1200" b="0" i="0" u="none" strike="noStrike" kern="1200" cap="none" spc="0" normalizeH="0" baseline="0" noProof="0" dirty="0" smtClean="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95460132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87085" y="316147"/>
            <a:ext cx="11077303" cy="592377"/>
          </a:xfrm>
        </p:spPr>
        <p:txBody>
          <a:bodyPr>
            <a:noAutofit/>
          </a:bodyPr>
          <a:lstStyle/>
          <a:p>
            <a:pPr marL="342567" indent="-342567"/>
            <a:r>
              <a:rPr lang="fr-CA" altLang="fr-FR" sz="3600" b="1" dirty="0" smtClean="0">
                <a:solidFill>
                  <a:schemeClr val="bg1"/>
                </a:solidFill>
                <a:latin typeface="Times New Roman" panose="02020603050405020304" pitchFamily="18" charset="0"/>
                <a:cs typeface="Times New Roman" panose="02020603050405020304" pitchFamily="18" charset="0"/>
              </a:rPr>
              <a:t>La procédure classique de recouvrement de charges </a:t>
            </a:r>
            <a:endParaRPr lang="fr-FR" altLang="fr-FR" sz="3600" b="1" dirty="0">
              <a:solidFill>
                <a:schemeClr val="bg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4294967295"/>
          </p:nvPr>
        </p:nvSpPr>
        <p:spPr>
          <a:xfrm>
            <a:off x="11422044" y="6356350"/>
            <a:ext cx="2743200" cy="365125"/>
          </a:xfrm>
          <a:prstGeom prst="rect">
            <a:avLst/>
          </a:prstGeom>
        </p:spPr>
        <p:txBody>
          <a:bodyPr/>
          <a:lstStyle/>
          <a:p>
            <a:fld id="{407ACB08-5963-44D4-82C1-81A8622C8CA0}" type="slidenum">
              <a:rPr lang="fr-FR" smtClean="0">
                <a:solidFill>
                  <a:schemeClr val="tx1"/>
                </a:solidFill>
              </a:rPr>
              <a:t>38</a:t>
            </a:fld>
            <a:endParaRPr lang="fr-FR" dirty="0">
              <a:solidFill>
                <a:schemeClr val="tx1"/>
              </a:solidFill>
            </a:endParaRPr>
          </a:p>
        </p:txBody>
      </p:sp>
      <p:sp>
        <p:nvSpPr>
          <p:cNvPr id="6" name="Rectangle 5"/>
          <p:cNvSpPr/>
          <p:nvPr/>
        </p:nvSpPr>
        <p:spPr>
          <a:xfrm>
            <a:off x="3352800" y="420193"/>
            <a:ext cx="6096000" cy="1046440"/>
          </a:xfrm>
          <a:prstGeom prst="rect">
            <a:avLst/>
          </a:prstGeom>
        </p:spPr>
        <p:txBody>
          <a:bodyPr>
            <a:spAutoFit/>
          </a:bodyPr>
          <a:lstStyle/>
          <a:p>
            <a:endParaRPr lang="fr-CA" sz="4400" b="1" dirty="0">
              <a:solidFill>
                <a:srgbClr val="0070C0"/>
              </a:solidFill>
              <a:latin typeface="Calibri Light" panose="020F0302020204030204"/>
              <a:ea typeface="+mj-ea"/>
              <a:cs typeface="+mj-cs"/>
            </a:endParaRPr>
          </a:p>
          <a:p>
            <a:endParaRPr lang="fr-FR" dirty="0"/>
          </a:p>
        </p:txBody>
      </p:sp>
      <p:pic>
        <p:nvPicPr>
          <p:cNvPr id="2" name="Picture 2" descr="f8df1bef-6142-4e4a-b0fa-a0c9dc9f2f98@mxp5">
            <a:extLst>
              <a:ext uri="{FF2B5EF4-FFF2-40B4-BE49-F238E27FC236}">
                <a16:creationId xmlns="" xmlns:a16="http://schemas.microsoft.com/office/drawing/2014/main" id="{2C0A0F20-016D-5DCB-DA43-7BCA7C168B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9540" y="92982"/>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txBox="1">
            <a:spLocks/>
          </p:cNvSpPr>
          <p:nvPr/>
        </p:nvSpPr>
        <p:spPr bwMode="auto">
          <a:xfrm>
            <a:off x="188606" y="1401719"/>
            <a:ext cx="11702891" cy="3554024"/>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487604" indent="-487604" algn="l" rtl="0" eaLnBrk="0" fontAlgn="base" hangingPunct="0">
              <a:spcBef>
                <a:spcPct val="20000"/>
              </a:spcBef>
              <a:spcAft>
                <a:spcPct val="0"/>
              </a:spcAft>
              <a:buFont typeface="Arial" panose="020B0604020202020204" pitchFamily="34" charset="0"/>
              <a:buChar char="•"/>
              <a:defRPr sz="3413" b="1" kern="1200">
                <a:solidFill>
                  <a:schemeClr val="tx1"/>
                </a:solidFill>
                <a:latin typeface="+mn-lt"/>
                <a:ea typeface="+mn-ea"/>
                <a:cs typeface="+mn-cs"/>
              </a:defRPr>
            </a:lvl1pPr>
            <a:lvl2pPr marL="1056475" indent="-406337"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2pPr>
            <a:lvl3pPr marL="1625346" indent="-325069"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3pPr>
            <a:lvl4pPr marL="2275484" indent="-325069"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4pPr>
            <a:lvl5pPr marL="2925623" indent="-325069"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5pPr>
            <a:lvl6pPr marL="3575761"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5900"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038"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176"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487604" marR="0" lvl="0" indent="-487604"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CA" sz="2000" b="0" i="0" u="none" strike="noStrike" kern="1200" cap="none" spc="0" normalizeH="0" baseline="0" noProof="0" dirty="0" smtClean="0">
                <a:ln>
                  <a:noFill/>
                </a:ln>
                <a:solidFill>
                  <a:sysClr val="windowText" lastClr="000000"/>
                </a:solidFill>
                <a:effectLst/>
                <a:uLnTx/>
                <a:uFillTx/>
                <a:latin typeface="Calibri"/>
                <a:ea typeface="+mn-ea"/>
                <a:cs typeface="+mn-cs"/>
              </a:rPr>
              <a:t>Cette procédure est introduite par une assignation délivrée par un huissier et concerne des charges déjà appelées</a:t>
            </a:r>
          </a:p>
          <a:p>
            <a:pPr marL="487604" marR="0" lvl="0" indent="-487604"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CA" sz="2000" b="0" i="0" u="none" strike="noStrike" kern="1200" cap="none" spc="0" normalizeH="0" baseline="0" noProof="0" dirty="0" smtClean="0">
                <a:ln>
                  <a:noFill/>
                </a:ln>
                <a:solidFill>
                  <a:sysClr val="windowText" lastClr="000000"/>
                </a:solidFill>
                <a:effectLst/>
                <a:uLnTx/>
                <a:uFillTx/>
                <a:latin typeface="Calibri"/>
                <a:ea typeface="+mn-ea"/>
                <a:cs typeface="+mn-cs"/>
              </a:rPr>
              <a:t>C’est une procédure </a:t>
            </a:r>
            <a:r>
              <a:rPr kumimoji="0" lang="fr-CA" sz="2000" b="1" i="0" u="none" strike="noStrike" kern="1200" cap="none" spc="0" normalizeH="0" baseline="0" noProof="0" dirty="0" smtClean="0">
                <a:ln>
                  <a:noFill/>
                </a:ln>
                <a:solidFill>
                  <a:sysClr val="windowText" lastClr="000000"/>
                </a:solidFill>
                <a:effectLst/>
                <a:uLnTx/>
                <a:uFillTx/>
                <a:latin typeface="Calibri"/>
                <a:ea typeface="+mn-ea"/>
                <a:cs typeface="+mn-cs"/>
              </a:rPr>
              <a:t>contradictoire</a:t>
            </a:r>
            <a:r>
              <a:rPr kumimoji="0" lang="fr-CA" sz="2000" b="0" i="0" u="none" strike="noStrike" kern="1200" cap="none" spc="0" normalizeH="0" baseline="0" noProof="0" dirty="0" smtClean="0">
                <a:ln>
                  <a:noFill/>
                </a:ln>
                <a:solidFill>
                  <a:sysClr val="windowText" lastClr="000000"/>
                </a:solidFill>
                <a:effectLst/>
                <a:uLnTx/>
                <a:uFillTx/>
                <a:latin typeface="Calibri"/>
                <a:ea typeface="+mn-ea"/>
                <a:cs typeface="+mn-cs"/>
              </a:rPr>
              <a:t> </a:t>
            </a:r>
          </a:p>
          <a:p>
            <a:pPr marL="487604" marR="0" lvl="0" indent="-487604"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CA" sz="2000" b="1" i="0" u="none" strike="noStrike" kern="1200" cap="none" spc="0" normalizeH="0" baseline="0" noProof="0" dirty="0" smtClean="0">
                <a:ln>
                  <a:noFill/>
                </a:ln>
                <a:solidFill>
                  <a:sysClr val="windowText" lastClr="000000"/>
                </a:solidFill>
                <a:effectLst/>
                <a:uLnTx/>
                <a:uFillTx/>
                <a:latin typeface="Calibri"/>
                <a:ea typeface="+mn-ea"/>
                <a:cs typeface="+mn-cs"/>
              </a:rPr>
              <a:t>Demandes inférieures à 10 000€ </a:t>
            </a:r>
            <a:r>
              <a:rPr kumimoji="0" lang="fr-CA" sz="2000" b="0" i="0" u="none" strike="noStrike" kern="1200" cap="none" spc="0" normalizeH="0" baseline="0" noProof="0" dirty="0" smtClean="0">
                <a:ln>
                  <a:noFill/>
                </a:ln>
                <a:solidFill>
                  <a:sysClr val="windowText" lastClr="000000"/>
                </a:solidFill>
                <a:effectLst/>
                <a:uLnTx/>
                <a:uFillTx/>
                <a:latin typeface="Calibri"/>
                <a:ea typeface="+mn-ea"/>
                <a:cs typeface="+mn-cs"/>
              </a:rPr>
              <a:t>: l’affaire est portée devant le Tribunal de proximité et </a:t>
            </a:r>
            <a:r>
              <a:rPr kumimoji="0" lang="fr-CA" sz="2000" b="0" i="0" u="sng" strike="noStrike" kern="1200" cap="none" spc="0" normalizeH="0" baseline="0" noProof="0" dirty="0" smtClean="0">
                <a:ln>
                  <a:noFill/>
                </a:ln>
                <a:solidFill>
                  <a:sysClr val="windowText" lastClr="000000"/>
                </a:solidFill>
                <a:effectLst/>
                <a:uLnTx/>
                <a:uFillTx/>
                <a:latin typeface="Calibri"/>
                <a:ea typeface="+mn-ea"/>
                <a:cs typeface="+mn-cs"/>
              </a:rPr>
              <a:t>la représentation par avocat n’est pas obligatoire mais vivement conseillée</a:t>
            </a:r>
          </a:p>
          <a:p>
            <a:pPr marL="487604" marR="0" lvl="0" indent="-487604"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CA" sz="2000" b="1" i="0" u="none" strike="noStrike" kern="1200" cap="none" spc="0" normalizeH="0" baseline="0" noProof="0" dirty="0" smtClean="0">
                <a:ln>
                  <a:noFill/>
                </a:ln>
                <a:solidFill>
                  <a:sysClr val="windowText" lastClr="000000"/>
                </a:solidFill>
                <a:effectLst/>
                <a:uLnTx/>
                <a:uFillTx/>
                <a:latin typeface="Calibri"/>
                <a:ea typeface="+mn-ea"/>
                <a:cs typeface="+mn-cs"/>
              </a:rPr>
              <a:t>Demandes supérieures à 10 000€</a:t>
            </a:r>
            <a:r>
              <a:rPr kumimoji="0" lang="fr-CA" sz="2000" b="0" i="0" u="none" strike="noStrike" kern="1200" cap="none" spc="0" normalizeH="0" baseline="0" noProof="0" dirty="0" smtClean="0">
                <a:ln>
                  <a:noFill/>
                </a:ln>
                <a:solidFill>
                  <a:sysClr val="windowText" lastClr="000000"/>
                </a:solidFill>
                <a:effectLst/>
                <a:uLnTx/>
                <a:uFillTx/>
                <a:latin typeface="Calibri"/>
                <a:ea typeface="+mn-ea"/>
                <a:cs typeface="+mn-cs"/>
              </a:rPr>
              <a:t>:  l’affaire est portée devant le Tribunal Judiciaire. </a:t>
            </a:r>
            <a:r>
              <a:rPr kumimoji="0" lang="fr-CA" sz="2000" b="0" i="0" u="sng" strike="noStrike" kern="1200" cap="none" spc="0" normalizeH="0" baseline="0" noProof="0" dirty="0" smtClean="0">
                <a:ln>
                  <a:noFill/>
                </a:ln>
                <a:solidFill>
                  <a:sysClr val="windowText" lastClr="000000"/>
                </a:solidFill>
                <a:effectLst/>
                <a:uLnTx/>
                <a:uFillTx/>
                <a:latin typeface="Calibri"/>
                <a:ea typeface="+mn-ea"/>
                <a:cs typeface="+mn-cs"/>
              </a:rPr>
              <a:t>La représentation par avocat est obligatoire pour les deux parties </a:t>
            </a:r>
            <a:r>
              <a:rPr kumimoji="0" lang="fr-CA" sz="2000" b="0" i="1" u="none" strike="noStrike" kern="1200" cap="none" spc="0" normalizeH="0" baseline="0" noProof="0" dirty="0" smtClean="0">
                <a:ln>
                  <a:noFill/>
                </a:ln>
                <a:solidFill>
                  <a:sysClr val="windowText" lastClr="000000"/>
                </a:solidFill>
                <a:effectLst/>
                <a:uLnTx/>
                <a:uFillTx/>
                <a:latin typeface="Calibri"/>
                <a:ea typeface="+mn-ea"/>
                <a:cs typeface="+mn-cs"/>
              </a:rPr>
              <a:t>(SDC et le copropriétaire)</a:t>
            </a:r>
          </a:p>
          <a:p>
            <a:pPr marL="487604" marR="0" lvl="0" indent="-487604"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CA" sz="2000" b="0" i="0" u="none" strike="noStrike" kern="1200" cap="none" spc="0" normalizeH="0" baseline="0" noProof="0" dirty="0" smtClean="0">
                <a:ln>
                  <a:noFill/>
                </a:ln>
                <a:solidFill>
                  <a:sysClr val="windowText" lastClr="000000"/>
                </a:solidFill>
                <a:effectLst/>
                <a:uLnTx/>
                <a:uFillTx/>
                <a:latin typeface="Calibri"/>
                <a:ea typeface="+mn-ea"/>
                <a:cs typeface="+mn-cs"/>
              </a:rPr>
              <a:t>Après obtention du jugement en faveur du syndicat, celui-ci doit </a:t>
            </a:r>
            <a:r>
              <a:rPr kumimoji="0" lang="fr-CA" sz="2000" b="1" i="0" u="none" strike="noStrike" kern="1200" cap="none" spc="0" normalizeH="0" baseline="0" noProof="0" dirty="0" smtClean="0">
                <a:ln>
                  <a:noFill/>
                </a:ln>
                <a:solidFill>
                  <a:sysClr val="windowText" lastClr="000000"/>
                </a:solidFill>
                <a:effectLst/>
                <a:uLnTx/>
                <a:uFillTx/>
                <a:latin typeface="Calibri"/>
                <a:ea typeface="+mn-ea"/>
                <a:cs typeface="+mn-cs"/>
              </a:rPr>
              <a:t>être signifié </a:t>
            </a:r>
            <a:r>
              <a:rPr kumimoji="0" lang="fr-CA" sz="2000" b="0" i="0" u="none" strike="noStrike" kern="1200" cap="none" spc="0" normalizeH="0" baseline="0" noProof="0" dirty="0" smtClean="0">
                <a:ln>
                  <a:noFill/>
                </a:ln>
                <a:solidFill>
                  <a:sysClr val="windowText" lastClr="000000"/>
                </a:solidFill>
                <a:effectLst/>
                <a:uLnTx/>
                <a:uFillTx/>
                <a:latin typeface="Calibri"/>
                <a:ea typeface="+mn-ea"/>
                <a:cs typeface="+mn-cs"/>
              </a:rPr>
              <a:t>au copropriétaire par un huissier afin d’être revêtu de la formule exécutoire </a:t>
            </a:r>
          </a:p>
          <a:p>
            <a:pPr marL="487604" marR="0" lvl="0" indent="-487604"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CA" sz="2000" b="0" i="0" u="none" strike="noStrike" kern="1200" cap="none" spc="0" normalizeH="0" baseline="0" noProof="0" dirty="0" smtClean="0">
                <a:ln>
                  <a:noFill/>
                </a:ln>
                <a:solidFill>
                  <a:sysClr val="windowText" lastClr="000000"/>
                </a:solidFill>
                <a:effectLst/>
                <a:uLnTx/>
                <a:uFillTx/>
                <a:latin typeface="Calibri"/>
                <a:ea typeface="+mn-ea"/>
                <a:cs typeface="+mn-cs"/>
              </a:rPr>
              <a:t>Le syndic pourra alors faire exécuter le jugement : saisie bancaire, sur salaire ou des loyers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CA"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CA" sz="2000" b="0" i="1"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8" name="ZoneTexte 7"/>
          <p:cNvSpPr txBox="1"/>
          <p:nvPr/>
        </p:nvSpPr>
        <p:spPr>
          <a:xfrm>
            <a:off x="2570944" y="5055882"/>
            <a:ext cx="6109583" cy="1200329"/>
          </a:xfrm>
          <a:prstGeom prst="rect">
            <a:avLst/>
          </a:prstGeom>
          <a:noFill/>
          <a:ln w="19050">
            <a:solidFill>
              <a:sysClr val="windowText" lastClr="000000"/>
            </a:solidFill>
          </a:ln>
        </p:spPr>
        <p:txBody>
          <a:bodyPr wrap="square" rtlCol="0">
            <a:spAutoFit/>
          </a:bodyPr>
          <a:lstStyle/>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CA" sz="1200" b="1" i="0" u="sng" strike="noStrike" kern="0" cap="none" spc="0" normalizeH="0" baseline="0" noProof="0" dirty="0" smtClean="0">
                <a:ln>
                  <a:noFill/>
                </a:ln>
                <a:solidFill>
                  <a:srgbClr val="4F81BD"/>
                </a:solidFill>
                <a:effectLst>
                  <a:outerShdw blurRad="38100" dist="38100" dir="2700000" algn="tl">
                    <a:srgbClr val="000000">
                      <a:alpha val="43137"/>
                    </a:srgbClr>
                  </a:outerShdw>
                </a:effectLst>
                <a:uLnTx/>
                <a:uFillTx/>
                <a:latin typeface="Calibri"/>
              </a:rPr>
              <a:t>Information :</a:t>
            </a:r>
            <a:r>
              <a:rPr kumimoji="0" lang="fr-CA" sz="1200" b="0" i="0" u="none" strike="noStrike" kern="0" cap="none" spc="0" normalizeH="0" baseline="0" noProof="0" dirty="0" smtClean="0">
                <a:ln>
                  <a:noFill/>
                </a:ln>
                <a:solidFill>
                  <a:srgbClr val="4F81BD"/>
                </a:solidFill>
                <a:effectLst/>
                <a:uLnTx/>
                <a:uFillTx/>
                <a:latin typeface="Calibri"/>
              </a:rPr>
              <a:t> </a:t>
            </a:r>
            <a:r>
              <a:rPr kumimoji="0" lang="fr-CA" sz="1200" b="0" i="0" u="none" strike="noStrike" kern="0" cap="none" spc="0" normalizeH="0" baseline="0" noProof="0" dirty="0" smtClean="0">
                <a:ln>
                  <a:noFill/>
                </a:ln>
                <a:solidFill>
                  <a:prstClr val="black"/>
                </a:solidFill>
                <a:effectLst/>
                <a:uLnTx/>
                <a:uFillTx/>
                <a:latin typeface="Calibri"/>
              </a:rPr>
              <a:t>il est possible de réactualiser la dette en cours de procédure</a:t>
            </a:r>
          </a:p>
          <a:p>
            <a:pPr marL="0" marR="0" lvl="0" indent="0" defTabSz="914400" eaLnBrk="1" fontAlgn="base" latinLnBrk="0" hangingPunct="1">
              <a:lnSpc>
                <a:spcPct val="100000"/>
              </a:lnSpc>
              <a:spcBef>
                <a:spcPct val="0"/>
              </a:spcBef>
              <a:spcAft>
                <a:spcPct val="0"/>
              </a:spcAft>
              <a:buClrTx/>
              <a:buSzTx/>
              <a:buFontTx/>
              <a:buNone/>
              <a:tabLst/>
              <a:defRPr/>
            </a:pPr>
            <a:endParaRPr kumimoji="0" lang="fr-CA" sz="1200" b="0" i="0" u="none" strike="noStrike" kern="0" cap="none" spc="0" normalizeH="0" baseline="0" noProof="0" dirty="0" smtClean="0">
              <a:ln>
                <a:noFill/>
              </a:ln>
              <a:solidFill>
                <a:prstClr val="black"/>
              </a:solidFill>
              <a:effectLst/>
              <a:uLnTx/>
              <a:uFillTx/>
              <a:latin typeface="Calibri"/>
            </a:endParaRPr>
          </a:p>
          <a:p>
            <a:pPr marL="800100" marR="0" lvl="1" indent="-342900" defTabSz="91440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CA" sz="1200" b="0" i="0" u="none" strike="noStrike" kern="0" cap="none" spc="0" normalizeH="0" baseline="0" noProof="0" dirty="0" smtClean="0">
                <a:ln>
                  <a:noFill/>
                </a:ln>
                <a:solidFill>
                  <a:prstClr val="black"/>
                </a:solidFill>
                <a:effectLst/>
                <a:uLnTx/>
                <a:uFillTx/>
                <a:latin typeface="Calibri"/>
              </a:rPr>
              <a:t>Dette &gt; 10 000€ : audience de mise en l’état non clôturée</a:t>
            </a:r>
          </a:p>
          <a:p>
            <a:pPr marL="800100" marR="0" lvl="1" indent="-342900" defTabSz="91440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CA" sz="1200" b="0" i="0" u="none" strike="noStrike" kern="0" cap="none" spc="0" normalizeH="0" baseline="0" noProof="0" dirty="0" smtClean="0">
                <a:ln>
                  <a:noFill/>
                </a:ln>
                <a:solidFill>
                  <a:prstClr val="black"/>
                </a:solidFill>
                <a:effectLst/>
                <a:uLnTx/>
                <a:uFillTx/>
                <a:latin typeface="Calibri"/>
              </a:rPr>
              <a:t>Dette &lt; 10 000€ : signification de la dette via l’huissier avant l’audience</a:t>
            </a:r>
          </a:p>
          <a:p>
            <a:pPr marL="0" marR="0" lvl="1" indent="0" defTabSz="914400" eaLnBrk="1" fontAlgn="base" latinLnBrk="0" hangingPunct="1">
              <a:lnSpc>
                <a:spcPct val="100000"/>
              </a:lnSpc>
              <a:spcBef>
                <a:spcPct val="0"/>
              </a:spcBef>
              <a:spcAft>
                <a:spcPct val="0"/>
              </a:spcAft>
              <a:buClrTx/>
              <a:buSzTx/>
              <a:buFontTx/>
              <a:buNone/>
              <a:tabLst/>
              <a:defRPr/>
            </a:pPr>
            <a:endParaRPr kumimoji="0" lang="fr-CA" sz="1200" b="0" i="0" u="none" strike="noStrike" kern="0" cap="none" spc="0" normalizeH="0" baseline="0" noProof="0" dirty="0" smtClean="0">
              <a:ln>
                <a:noFill/>
              </a:ln>
              <a:solidFill>
                <a:prstClr val="black"/>
              </a:solidFill>
              <a:effectLst/>
              <a:uLnTx/>
              <a:uFillTx/>
              <a:latin typeface="Calibri"/>
            </a:endParaRPr>
          </a:p>
          <a:p>
            <a:pPr marL="342900" marR="0" lvl="1" indent="-342900" algn="ctr" defTabSz="91440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CA" sz="1200" b="0" i="0" u="none" strike="noStrike" kern="0" cap="none" spc="0" normalizeH="0" baseline="0" noProof="0" dirty="0" smtClean="0">
                <a:ln>
                  <a:noFill/>
                </a:ln>
                <a:solidFill>
                  <a:prstClr val="black"/>
                </a:solidFill>
                <a:effectLst/>
                <a:uLnTx/>
                <a:uFillTx/>
                <a:latin typeface="Calibri"/>
              </a:rPr>
              <a:t> C’est le juge qui décidera de la prise en compte ou non de la nouvelle créance </a:t>
            </a:r>
            <a:endParaRPr kumimoji="0" lang="fr-FR" sz="1200" b="0" i="0" u="none" strike="noStrike" kern="0" cap="none" spc="0" normalizeH="0" baseline="0" noProof="0" dirty="0" smtClean="0">
              <a:ln>
                <a:noFill/>
              </a:ln>
              <a:solidFill>
                <a:prstClr val="black"/>
              </a:solidFill>
              <a:effectLst/>
              <a:uLnTx/>
              <a:uFillTx/>
              <a:latin typeface="Calibri"/>
            </a:endParaRPr>
          </a:p>
        </p:txBody>
      </p:sp>
    </p:spTree>
    <p:extLst>
      <p:ext uri="{BB962C8B-B14F-4D97-AF65-F5344CB8AC3E}">
        <p14:creationId xmlns:p14="http://schemas.microsoft.com/office/powerpoint/2010/main" val="309804878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87085" y="316147"/>
            <a:ext cx="11077303" cy="592377"/>
          </a:xfrm>
        </p:spPr>
        <p:txBody>
          <a:bodyPr>
            <a:noAutofit/>
          </a:bodyPr>
          <a:lstStyle/>
          <a:p>
            <a:pPr marL="342567" indent="-342567"/>
            <a:r>
              <a:rPr lang="fr-CA" altLang="fr-FR" sz="3600" b="1" dirty="0" smtClean="0">
                <a:solidFill>
                  <a:schemeClr val="bg1"/>
                </a:solidFill>
                <a:latin typeface="Times New Roman" panose="02020603050405020304" pitchFamily="18" charset="0"/>
                <a:cs typeface="Times New Roman" panose="02020603050405020304" pitchFamily="18" charset="0"/>
              </a:rPr>
              <a:t>La déclaration au greffe</a:t>
            </a:r>
            <a:endParaRPr lang="fr-FR" altLang="fr-FR" sz="3600" b="1" dirty="0">
              <a:solidFill>
                <a:schemeClr val="bg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4294967295"/>
          </p:nvPr>
        </p:nvSpPr>
        <p:spPr>
          <a:xfrm>
            <a:off x="11422044" y="6356350"/>
            <a:ext cx="2743200" cy="365125"/>
          </a:xfrm>
          <a:prstGeom prst="rect">
            <a:avLst/>
          </a:prstGeom>
        </p:spPr>
        <p:txBody>
          <a:bodyPr/>
          <a:lstStyle/>
          <a:p>
            <a:fld id="{407ACB08-5963-44D4-82C1-81A8622C8CA0}" type="slidenum">
              <a:rPr lang="fr-FR" smtClean="0">
                <a:solidFill>
                  <a:schemeClr val="tx1"/>
                </a:solidFill>
              </a:rPr>
              <a:t>39</a:t>
            </a:fld>
            <a:endParaRPr lang="fr-FR" dirty="0">
              <a:solidFill>
                <a:schemeClr val="tx1"/>
              </a:solidFill>
            </a:endParaRPr>
          </a:p>
        </p:txBody>
      </p:sp>
      <p:sp>
        <p:nvSpPr>
          <p:cNvPr id="6" name="Rectangle 5"/>
          <p:cNvSpPr/>
          <p:nvPr/>
        </p:nvSpPr>
        <p:spPr>
          <a:xfrm>
            <a:off x="3169920" y="363283"/>
            <a:ext cx="6096000" cy="1046440"/>
          </a:xfrm>
          <a:prstGeom prst="rect">
            <a:avLst/>
          </a:prstGeom>
        </p:spPr>
        <p:txBody>
          <a:bodyPr>
            <a:spAutoFit/>
          </a:bodyPr>
          <a:lstStyle/>
          <a:p>
            <a:endParaRPr lang="fr-CA" sz="4400" b="1" dirty="0">
              <a:solidFill>
                <a:srgbClr val="0070C0"/>
              </a:solidFill>
              <a:latin typeface="Calibri Light" panose="020F0302020204030204"/>
              <a:ea typeface="+mj-ea"/>
              <a:cs typeface="+mj-cs"/>
            </a:endParaRPr>
          </a:p>
          <a:p>
            <a:endParaRPr lang="fr-FR" dirty="0"/>
          </a:p>
        </p:txBody>
      </p:sp>
      <p:pic>
        <p:nvPicPr>
          <p:cNvPr id="2" name="Picture 2" descr="f8df1bef-6142-4e4a-b0fa-a0c9dc9f2f98@mxp5">
            <a:extLst>
              <a:ext uri="{FF2B5EF4-FFF2-40B4-BE49-F238E27FC236}">
                <a16:creationId xmlns="" xmlns:a16="http://schemas.microsoft.com/office/drawing/2014/main" id="{2C0A0F20-016D-5DCB-DA43-7BCA7C168B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9540" y="92982"/>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a:spLocks noGrp="1"/>
          </p:cNvSpPr>
          <p:nvPr>
            <p:ph idx="1"/>
          </p:nvPr>
        </p:nvSpPr>
        <p:spPr>
          <a:xfrm>
            <a:off x="5106" y="1351173"/>
            <a:ext cx="11416938" cy="4433970"/>
          </a:xfrm>
          <a:solidFill>
            <a:schemeClr val="bg1"/>
          </a:solidFill>
        </p:spPr>
        <p:txBody>
          <a:bodyPr/>
          <a:lstStyle/>
          <a:p>
            <a:pPr>
              <a:buFont typeface="Wingdings" panose="05000000000000000000" pitchFamily="2" charset="2"/>
              <a:buChar char="q"/>
            </a:pPr>
            <a:r>
              <a:rPr lang="fr-CA" sz="1400" b="0" dirty="0" smtClean="0"/>
              <a:t>La procédure sur requête permet de faire juger une demande de nature civile </a:t>
            </a:r>
            <a:r>
              <a:rPr lang="fr-CA" sz="1400" dirty="0" smtClean="0"/>
              <a:t>dont le montant ne dépasse pas 5000€</a:t>
            </a:r>
            <a:r>
              <a:rPr lang="fr-CA" sz="1400" b="0" dirty="0" smtClean="0"/>
              <a:t> et relève de la compétence du tribunal judiciaire ou de proximité</a:t>
            </a:r>
          </a:p>
          <a:p>
            <a:pPr marL="0" indent="0">
              <a:buNone/>
            </a:pPr>
            <a:endParaRPr lang="fr-CA" sz="1400" b="0" dirty="0" smtClean="0"/>
          </a:p>
          <a:p>
            <a:pPr>
              <a:buFont typeface="Wingdings" panose="05000000000000000000" pitchFamily="2" charset="2"/>
              <a:buChar char="q"/>
            </a:pPr>
            <a:r>
              <a:rPr lang="fr-CA" sz="1400" b="0" dirty="0" smtClean="0"/>
              <a:t>La requête est présentée soit sur papier libre, soit au moyen du formulaire </a:t>
            </a:r>
            <a:r>
              <a:rPr lang="fr-CA" sz="1600" u="sng" dirty="0" smtClean="0">
                <a:solidFill>
                  <a:srgbClr val="0070C0"/>
                </a:solidFill>
              </a:rPr>
              <a:t>CERFA n°16042*02 </a:t>
            </a:r>
            <a:r>
              <a:rPr lang="fr-CA" sz="1200" i="1" dirty="0" smtClean="0"/>
              <a:t>« requête aux fins de saisine du tribunal judiciaire ou du tribunal de proximité. Demande en paiement d’une somme inférieure ou égale à 5000€ »</a:t>
            </a:r>
            <a:r>
              <a:rPr lang="fr-CA" sz="1200" i="1" dirty="0"/>
              <a:t> </a:t>
            </a:r>
            <a:endParaRPr lang="fr-CA" sz="1200" i="1" dirty="0" smtClean="0"/>
          </a:p>
          <a:p>
            <a:pPr marL="0" indent="0">
              <a:buNone/>
            </a:pPr>
            <a:endParaRPr lang="fr-CA" sz="1400" b="0" i="1" dirty="0" smtClean="0"/>
          </a:p>
          <a:p>
            <a:pPr>
              <a:buFont typeface="Wingdings" panose="05000000000000000000" pitchFamily="2" charset="2"/>
              <a:buChar char="q"/>
            </a:pPr>
            <a:r>
              <a:rPr lang="fr-CA" sz="1400" b="0" dirty="0" smtClean="0"/>
              <a:t>La </a:t>
            </a:r>
            <a:r>
              <a:rPr lang="fr-CA" sz="1400" b="0" dirty="0"/>
              <a:t>demande doit être adressée au greffe du </a:t>
            </a:r>
            <a:r>
              <a:rPr lang="fr-CA" sz="1400" b="0" dirty="0" smtClean="0"/>
              <a:t>tribunal compétent</a:t>
            </a:r>
          </a:p>
          <a:p>
            <a:pPr marL="0" indent="0">
              <a:buNone/>
            </a:pPr>
            <a:r>
              <a:rPr lang="fr-CA" sz="1400" b="0" dirty="0" smtClean="0"/>
              <a:t> </a:t>
            </a:r>
          </a:p>
          <a:p>
            <a:pPr>
              <a:buFont typeface="Wingdings" panose="05000000000000000000" pitchFamily="2" charset="2"/>
              <a:buChar char="q"/>
            </a:pPr>
            <a:r>
              <a:rPr lang="fr-CA" sz="1400" b="0" dirty="0" smtClean="0"/>
              <a:t>Toutes les pièces et documents utiles à la compréhension de la demande devront être mentionnées dans la requête et jointes à celle-ci</a:t>
            </a:r>
          </a:p>
          <a:p>
            <a:pPr marL="0" indent="0">
              <a:buNone/>
            </a:pPr>
            <a:endParaRPr lang="fr-CA" sz="1400" b="0" dirty="0" smtClean="0"/>
          </a:p>
          <a:p>
            <a:pPr>
              <a:buFont typeface="Wingdings" panose="05000000000000000000" pitchFamily="2" charset="2"/>
              <a:buChar char="q"/>
            </a:pPr>
            <a:r>
              <a:rPr lang="fr-CA" sz="1400" b="0" dirty="0" smtClean="0"/>
              <a:t>La procédure peut se dérouler avec ou sans audience</a:t>
            </a:r>
          </a:p>
          <a:p>
            <a:pPr marL="0" indent="0">
              <a:buNone/>
            </a:pPr>
            <a:endParaRPr lang="fr-CA" sz="1400" b="0" dirty="0" smtClean="0"/>
          </a:p>
          <a:p>
            <a:pPr>
              <a:buFont typeface="Wingdings" panose="05000000000000000000" pitchFamily="2" charset="2"/>
              <a:buChar char="q"/>
            </a:pPr>
            <a:r>
              <a:rPr lang="fr-CA" sz="1400" b="0" dirty="0" smtClean="0"/>
              <a:t>Si les parties n’ont pas donné leur accord pour que la procédure se déroule sans audience, le demandeur devra comparaître à l’audience. A défaut, la requête peut être déclarée caduque </a:t>
            </a:r>
          </a:p>
          <a:p>
            <a:pPr marL="0" indent="0">
              <a:buNone/>
            </a:pPr>
            <a:endParaRPr lang="fr-CA" sz="1400" b="0" dirty="0" smtClean="0"/>
          </a:p>
          <a:p>
            <a:pPr>
              <a:buFont typeface="Wingdings" panose="05000000000000000000" pitchFamily="2" charset="2"/>
              <a:buChar char="q"/>
            </a:pPr>
            <a:r>
              <a:rPr lang="fr-CA" sz="1400" b="0" dirty="0" smtClean="0"/>
              <a:t>Après l’audience, une copie du jugement est expédiée par le greffe. Le jugement devra ensuite être signifié au copropriétaire par un exploit d’huissier afin de pouvoir procéder à une exécution forcée</a:t>
            </a:r>
          </a:p>
          <a:p>
            <a:pPr>
              <a:buFont typeface="Wingdings" panose="05000000000000000000" pitchFamily="2" charset="2"/>
              <a:buChar char="q"/>
            </a:pPr>
            <a:endParaRPr lang="fr-CA" sz="1200" b="0" dirty="0" smtClean="0"/>
          </a:p>
          <a:p>
            <a:pPr>
              <a:buFont typeface="Wingdings" panose="05000000000000000000" pitchFamily="2" charset="2"/>
              <a:buChar char="q"/>
            </a:pPr>
            <a:endParaRPr lang="fr-CA" sz="1200" b="0" dirty="0"/>
          </a:p>
          <a:p>
            <a:pPr>
              <a:buFont typeface="Wingdings" panose="05000000000000000000" pitchFamily="2" charset="2"/>
              <a:buChar char="q"/>
            </a:pPr>
            <a:endParaRPr lang="fr-CA" sz="1200" b="0" dirty="0" smtClean="0"/>
          </a:p>
        </p:txBody>
      </p:sp>
      <p:pic>
        <p:nvPicPr>
          <p:cNvPr id="3" name="Image 2"/>
          <p:cNvPicPr>
            <a:picLocks noChangeAspect="1"/>
          </p:cNvPicPr>
          <p:nvPr/>
        </p:nvPicPr>
        <p:blipFill>
          <a:blip r:embed="rId3"/>
          <a:stretch>
            <a:fillRect/>
          </a:stretch>
        </p:blipFill>
        <p:spPr>
          <a:xfrm>
            <a:off x="3526971" y="5950493"/>
            <a:ext cx="5202845" cy="554597"/>
          </a:xfrm>
          <a:prstGeom prst="rect">
            <a:avLst/>
          </a:prstGeom>
        </p:spPr>
      </p:pic>
    </p:spTree>
    <p:extLst>
      <p:ext uri="{BB962C8B-B14F-4D97-AF65-F5344CB8AC3E}">
        <p14:creationId xmlns:p14="http://schemas.microsoft.com/office/powerpoint/2010/main" val="326391937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5286" y="52950"/>
            <a:ext cx="11596710" cy="1058131"/>
          </a:xfrm>
        </p:spPr>
        <p:txBody>
          <a:bodyPr>
            <a:noAutofit/>
          </a:bodyPr>
          <a:lstStyle/>
          <a:p>
            <a:r>
              <a:rPr lang="fr-FR" altLang="fr-FR" sz="2800" b="1" dirty="0" smtClean="0">
                <a:solidFill>
                  <a:schemeClr val="bg1"/>
                </a:solidFill>
                <a:latin typeface="Times New Roman" panose="02020603050405020304" pitchFamily="18" charset="0"/>
                <a:cs typeface="Times New Roman" panose="02020603050405020304" pitchFamily="18" charset="0"/>
              </a:rPr>
              <a:t>Introduction </a:t>
            </a:r>
            <a:br>
              <a:rPr lang="fr-FR" altLang="fr-FR" sz="2800" b="1" dirty="0" smtClean="0">
                <a:solidFill>
                  <a:schemeClr val="bg1"/>
                </a:solidFill>
                <a:latin typeface="Times New Roman" panose="02020603050405020304" pitchFamily="18" charset="0"/>
                <a:cs typeface="Times New Roman" panose="02020603050405020304" pitchFamily="18" charset="0"/>
              </a:rPr>
            </a:br>
            <a:r>
              <a:rPr lang="fr-FR" altLang="fr-FR" sz="2800" b="1" dirty="0" smtClean="0">
                <a:solidFill>
                  <a:schemeClr val="bg1"/>
                </a:solidFill>
                <a:latin typeface="Times New Roman" panose="02020603050405020304" pitchFamily="18" charset="0"/>
                <a:cs typeface="Times New Roman" panose="02020603050405020304" pitchFamily="18" charset="0"/>
              </a:rPr>
              <a:t>Les </a:t>
            </a:r>
            <a:r>
              <a:rPr lang="fr-FR" altLang="fr-FR" sz="2800" b="1" dirty="0">
                <a:solidFill>
                  <a:schemeClr val="bg1"/>
                </a:solidFill>
                <a:latin typeface="Times New Roman" panose="02020603050405020304" pitchFamily="18" charset="0"/>
                <a:cs typeface="Times New Roman" panose="02020603050405020304" pitchFamily="18" charset="0"/>
              </a:rPr>
              <a:t>obligations du syndic dans le recouvrement des impayés de charges</a:t>
            </a:r>
          </a:p>
        </p:txBody>
      </p:sp>
      <p:sp>
        <p:nvSpPr>
          <p:cNvPr id="11267" name="Rectangle 3"/>
          <p:cNvSpPr>
            <a:spLocks noGrp="1" noChangeArrowheads="1"/>
          </p:cNvSpPr>
          <p:nvPr>
            <p:ph idx="1"/>
          </p:nvPr>
        </p:nvSpPr>
        <p:spPr>
          <a:xfrm>
            <a:off x="748455" y="1425958"/>
            <a:ext cx="10436820" cy="4850333"/>
          </a:xfrm>
          <a:solidFill>
            <a:srgbClr val="ECF5FA"/>
          </a:solidFill>
        </p:spPr>
        <p:txBody>
          <a:bodyPr rtlCol="0">
            <a:noAutofit/>
          </a:bodyPr>
          <a:lstStyle/>
          <a:p>
            <a:pPr marL="2286029" lvl="5" indent="0">
              <a:buNone/>
              <a:defRPr/>
            </a:pPr>
            <a:r>
              <a:rPr lang="fr-FR" altLang="fr-FR" sz="1600" b="1" i="1" dirty="0">
                <a:ea typeface="Verdana" panose="020B0604030504040204" pitchFamily="34" charset="0"/>
                <a:cs typeface="Verdana" panose="020B0604030504040204" pitchFamily="34" charset="0"/>
              </a:rPr>
              <a:t>Extrait : texte de l’article 55 du décret du 17 mars 1967 :</a:t>
            </a:r>
          </a:p>
          <a:p>
            <a:pPr marL="2286029" lvl="5" indent="0">
              <a:buNone/>
              <a:defRPr/>
            </a:pPr>
            <a:endParaRPr lang="fr-FR" altLang="fr-FR" sz="1600" b="1" i="1" dirty="0">
              <a:ea typeface="Verdana" panose="020B0604030504040204" pitchFamily="34" charset="0"/>
              <a:cs typeface="Verdana" panose="020B0604030504040204" pitchFamily="34" charset="0"/>
            </a:endParaRPr>
          </a:p>
          <a:p>
            <a:pPr marL="0" indent="0">
              <a:buNone/>
            </a:pPr>
            <a:r>
              <a:rPr lang="fr-FR" altLang="fr-FR" sz="1600" b="1" i="1" dirty="0">
                <a:latin typeface="+mn-lt"/>
                <a:ea typeface="Verdana" panose="020B0604030504040204" pitchFamily="34" charset="0"/>
                <a:cs typeface="Verdana" panose="020B0604030504040204" pitchFamily="34" charset="0"/>
              </a:rPr>
              <a:t>« </a:t>
            </a:r>
            <a:r>
              <a:rPr lang="fr-FR" sz="1600" b="1" i="1" dirty="0">
                <a:latin typeface="+mn-lt"/>
              </a:rPr>
              <a:t>Le syndic ne peut agir en justice au nom du syndicat sans y avoir été autorisé par une décision de l'assemblée générale.</a:t>
            </a:r>
          </a:p>
          <a:p>
            <a:pPr marL="0" indent="0">
              <a:buNone/>
            </a:pPr>
            <a:endParaRPr lang="fr-FR" sz="1600" b="1" i="1" dirty="0">
              <a:latin typeface="+mn-lt"/>
            </a:endParaRPr>
          </a:p>
          <a:p>
            <a:pPr marL="0" indent="0">
              <a:buNone/>
            </a:pPr>
            <a:r>
              <a:rPr lang="fr-FR" sz="1600" i="1" dirty="0">
                <a:latin typeface="+mn-lt"/>
              </a:rPr>
              <a:t>Seuls les copropriétaires peuvent se prévaloir de l'absence d'autorisation du syndic à agir en justice.</a:t>
            </a:r>
          </a:p>
          <a:p>
            <a:pPr marL="0" indent="0">
              <a:buNone/>
            </a:pPr>
            <a:endParaRPr lang="fr-FR" sz="1600" i="1" dirty="0">
              <a:latin typeface="+mn-lt"/>
            </a:endParaRPr>
          </a:p>
          <a:p>
            <a:pPr marL="0" indent="0">
              <a:buNone/>
            </a:pPr>
            <a:r>
              <a:rPr lang="fr-FR" sz="1600" b="1" i="1" dirty="0">
                <a:latin typeface="+mn-lt"/>
              </a:rPr>
              <a:t>Une telle autorisation n'est pas nécessaire pour les actions en recouvrement de créance, la mise en œuvre des voies d'exécution forcée à l'exception de la saisie en vue de la vente d'un lot</a:t>
            </a:r>
            <a:r>
              <a:rPr lang="fr-FR" sz="1600" i="1" dirty="0">
                <a:latin typeface="+mn-lt"/>
              </a:rPr>
              <a:t>, les mesures conservatoires, l'opposition aux travaux permettant la recharge normale des véhicules électriques prévue à l'article </a:t>
            </a:r>
            <a:r>
              <a:rPr lang="fr-FR" sz="1600" i="1" u="sng" dirty="0">
                <a:latin typeface="+mn-lt"/>
                <a:hlinkClick r:id="rId3" tooltip="Code de la construction et de l"/>
              </a:rPr>
              <a:t>R. 136-2</a:t>
            </a:r>
            <a:r>
              <a:rPr lang="fr-FR" sz="1600" i="1" dirty="0">
                <a:latin typeface="+mn-lt"/>
              </a:rPr>
              <a:t> du code de la construction et de l'habitation et les demandes qui relèvent des pouvoirs de juge des référés, ainsi que pour défendre aux actions intentées contre le syndicat. Elle n'est pas non plus nécessaire lorsque le président du tribunal judiciaire est saisi en application des premiers alinéas des articles 29-1A et 29-1 de la loi du 10 juillet 1965 ou du premier alinéa de </a:t>
            </a:r>
            <a:r>
              <a:rPr lang="fr-FR" sz="1600" i="1" dirty="0">
                <a:latin typeface="+mn-lt"/>
                <a:hlinkClick r:id="rId4"/>
              </a:rPr>
              <a:t>l'article L. 615-6 </a:t>
            </a:r>
            <a:r>
              <a:rPr lang="fr-FR" sz="1600" i="1" dirty="0">
                <a:latin typeface="+mn-lt"/>
              </a:rPr>
              <a:t>du code de la construction et de l'habitation.</a:t>
            </a:r>
          </a:p>
          <a:p>
            <a:pPr marL="0" indent="0">
              <a:buNone/>
            </a:pPr>
            <a:endParaRPr lang="fr-FR" sz="1600" i="1" dirty="0">
              <a:latin typeface="+mn-lt"/>
            </a:endParaRPr>
          </a:p>
          <a:p>
            <a:pPr marL="0" indent="0">
              <a:buNone/>
            </a:pPr>
            <a:r>
              <a:rPr lang="fr-FR" sz="1600" b="1" i="1" dirty="0">
                <a:latin typeface="+mn-lt"/>
              </a:rPr>
              <a:t>Dans tous les cas, le syndic rend compte à la prochaine assemblée générale des actions introduites. »</a:t>
            </a:r>
          </a:p>
          <a:p>
            <a:pPr marL="0" indent="0">
              <a:buNone/>
              <a:defRPr/>
            </a:pPr>
            <a:endParaRPr lang="fr-FR" altLang="fr-FR" sz="1600" b="1" i="1" dirty="0">
              <a:solidFill>
                <a:schemeClr val="tx2"/>
              </a:solidFill>
              <a:latin typeface="+mj-lt"/>
              <a:ea typeface="Verdana" panose="020B0604030504040204" pitchFamily="34" charset="0"/>
              <a:cs typeface="Verdana" panose="020B0604030504040204" pitchFamily="34" charset="0"/>
            </a:endParaRPr>
          </a:p>
          <a:p>
            <a:pPr marL="0" indent="0">
              <a:spcBef>
                <a:spcPct val="40000"/>
              </a:spcBef>
              <a:buClr>
                <a:schemeClr val="accent1">
                  <a:lumMod val="75000"/>
                </a:schemeClr>
              </a:buClr>
              <a:buNone/>
              <a:defRPr/>
            </a:pPr>
            <a:endParaRPr lang="fr-FR" altLang="fr-FR" sz="1600" dirty="0">
              <a:solidFill>
                <a:schemeClr val="tx2"/>
              </a:solidFill>
              <a:latin typeface="+mj-lt"/>
              <a:ea typeface="Verdana" panose="020B0604030504040204" pitchFamily="34" charset="0"/>
              <a:cs typeface="Verdana" panose="020B0604030504040204" pitchFamily="34" charset="0"/>
            </a:endParaRPr>
          </a:p>
          <a:p>
            <a:pPr>
              <a:spcBef>
                <a:spcPct val="40000"/>
              </a:spcBef>
              <a:buClr>
                <a:schemeClr val="accent1">
                  <a:lumMod val="75000"/>
                </a:schemeClr>
              </a:buClr>
              <a:buFont typeface="Wingdings 3" charset="2"/>
              <a:buChar char=""/>
              <a:defRPr/>
            </a:pPr>
            <a:endParaRPr lang="fr-FR" altLang="fr-FR" sz="1968" dirty="0">
              <a:solidFill>
                <a:schemeClr val="tx1">
                  <a:lumMod val="75000"/>
                  <a:lumOff val="25000"/>
                </a:schemeClr>
              </a:solidFill>
              <a:latin typeface="Vrinda" panose="020B0502040204020203"/>
              <a:ea typeface="Verdana" panose="020B0604030504040204" pitchFamily="34" charset="0"/>
              <a:cs typeface="Verdana" panose="020B0604030504040204" pitchFamily="34" charset="0"/>
            </a:endParaRPr>
          </a:p>
        </p:txBody>
      </p:sp>
      <p:sp>
        <p:nvSpPr>
          <p:cNvPr id="3" name="Espace réservé du numéro de diapositive 2"/>
          <p:cNvSpPr>
            <a:spLocks noGrp="1"/>
          </p:cNvSpPr>
          <p:nvPr>
            <p:ph type="sldNum" sz="quarter" idx="4294967295"/>
          </p:nvPr>
        </p:nvSpPr>
        <p:spPr>
          <a:xfrm>
            <a:off x="11412071" y="6356349"/>
            <a:ext cx="2743200" cy="365125"/>
          </a:xfrm>
          <a:prstGeom prst="rect">
            <a:avLst/>
          </a:prstGeom>
        </p:spPr>
        <p:txBody>
          <a:bodyPr/>
          <a:lstStyle/>
          <a:p>
            <a:fld id="{407ACB08-5963-44D4-82C1-81A8622C8CA0}" type="slidenum">
              <a:rPr lang="fr-FR" smtClean="0">
                <a:solidFill>
                  <a:schemeClr val="tx1"/>
                </a:solidFill>
              </a:rPr>
              <a:t>4</a:t>
            </a:fld>
            <a:endParaRPr lang="fr-FR" dirty="0">
              <a:solidFill>
                <a:schemeClr val="tx1"/>
              </a:solidFill>
            </a:endParaRPr>
          </a:p>
        </p:txBody>
      </p:sp>
      <p:pic>
        <p:nvPicPr>
          <p:cNvPr id="5" name="Image 4"/>
          <p:cNvPicPr>
            <a:picLocks noChangeAspect="1"/>
          </p:cNvPicPr>
          <p:nvPr/>
        </p:nvPicPr>
        <p:blipFill>
          <a:blip r:embed="rId5"/>
          <a:stretch>
            <a:fillRect/>
          </a:stretch>
        </p:blipFill>
        <p:spPr>
          <a:xfrm>
            <a:off x="10743704" y="5531685"/>
            <a:ext cx="748504" cy="744606"/>
          </a:xfrm>
          <a:prstGeom prst="rect">
            <a:avLst/>
          </a:prstGeom>
        </p:spPr>
      </p:pic>
      <p:pic>
        <p:nvPicPr>
          <p:cNvPr id="6" name="Picture 2" descr="f8df1bef-6142-4e4a-b0fa-a0c9dc9f2f98@mxp5">
            <a:extLst>
              <a:ext uri="{FF2B5EF4-FFF2-40B4-BE49-F238E27FC236}">
                <a16:creationId xmlns="" xmlns:a16="http://schemas.microsoft.com/office/drawing/2014/main" id="{93E428B0-09BA-8EEE-E835-A6D8800F40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9893" y="238240"/>
            <a:ext cx="703062" cy="68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19475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87085" y="316147"/>
            <a:ext cx="11077303" cy="592377"/>
          </a:xfrm>
        </p:spPr>
        <p:txBody>
          <a:bodyPr>
            <a:noAutofit/>
          </a:bodyPr>
          <a:lstStyle/>
          <a:p>
            <a:pPr marL="342567" indent="-342567"/>
            <a:r>
              <a:rPr lang="fr-CA" altLang="fr-FR" sz="3600" b="1" dirty="0" smtClean="0">
                <a:solidFill>
                  <a:schemeClr val="bg1"/>
                </a:solidFill>
                <a:latin typeface="Times New Roman" panose="02020603050405020304" pitchFamily="18" charset="0"/>
                <a:cs typeface="Times New Roman" panose="02020603050405020304" pitchFamily="18" charset="0"/>
              </a:rPr>
              <a:t>La requête en injonction de payer</a:t>
            </a:r>
            <a:endParaRPr lang="fr-FR" altLang="fr-FR" sz="3600" b="1" dirty="0">
              <a:solidFill>
                <a:schemeClr val="bg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4294967295"/>
          </p:nvPr>
        </p:nvSpPr>
        <p:spPr>
          <a:xfrm>
            <a:off x="11422044" y="6356350"/>
            <a:ext cx="2743200" cy="365125"/>
          </a:xfrm>
          <a:prstGeom prst="rect">
            <a:avLst/>
          </a:prstGeom>
        </p:spPr>
        <p:txBody>
          <a:bodyPr/>
          <a:lstStyle/>
          <a:p>
            <a:fld id="{407ACB08-5963-44D4-82C1-81A8622C8CA0}" type="slidenum">
              <a:rPr lang="fr-FR" smtClean="0">
                <a:solidFill>
                  <a:schemeClr val="tx1"/>
                </a:solidFill>
              </a:rPr>
              <a:t>40</a:t>
            </a:fld>
            <a:endParaRPr lang="fr-FR" dirty="0">
              <a:solidFill>
                <a:schemeClr val="tx1"/>
              </a:solidFill>
            </a:endParaRPr>
          </a:p>
        </p:txBody>
      </p:sp>
      <p:sp>
        <p:nvSpPr>
          <p:cNvPr id="6" name="Rectangle 5"/>
          <p:cNvSpPr/>
          <p:nvPr/>
        </p:nvSpPr>
        <p:spPr>
          <a:xfrm>
            <a:off x="3352800" y="420193"/>
            <a:ext cx="6096000" cy="1046440"/>
          </a:xfrm>
          <a:prstGeom prst="rect">
            <a:avLst/>
          </a:prstGeom>
        </p:spPr>
        <p:txBody>
          <a:bodyPr>
            <a:spAutoFit/>
          </a:bodyPr>
          <a:lstStyle/>
          <a:p>
            <a:endParaRPr lang="fr-CA" sz="4400" b="1" dirty="0">
              <a:solidFill>
                <a:srgbClr val="0070C0"/>
              </a:solidFill>
              <a:latin typeface="Calibri Light" panose="020F0302020204030204"/>
              <a:ea typeface="+mj-ea"/>
              <a:cs typeface="+mj-cs"/>
            </a:endParaRPr>
          </a:p>
          <a:p>
            <a:endParaRPr lang="fr-FR" dirty="0"/>
          </a:p>
        </p:txBody>
      </p:sp>
      <p:pic>
        <p:nvPicPr>
          <p:cNvPr id="2" name="Picture 2" descr="f8df1bef-6142-4e4a-b0fa-a0c9dc9f2f98@mxp5">
            <a:extLst>
              <a:ext uri="{FF2B5EF4-FFF2-40B4-BE49-F238E27FC236}">
                <a16:creationId xmlns="" xmlns:a16="http://schemas.microsoft.com/office/drawing/2014/main" id="{2C0A0F20-016D-5DCB-DA43-7BCA7C168B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9540" y="92982"/>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a:spLocks noGrp="1"/>
          </p:cNvSpPr>
          <p:nvPr>
            <p:ph idx="1"/>
          </p:nvPr>
        </p:nvSpPr>
        <p:spPr>
          <a:xfrm>
            <a:off x="162635" y="1354855"/>
            <a:ext cx="11881320" cy="3548071"/>
          </a:xfrm>
          <a:solidFill>
            <a:schemeClr val="bg1"/>
          </a:solidFill>
        </p:spPr>
        <p:txBody>
          <a:bodyPr/>
          <a:lstStyle/>
          <a:p>
            <a:pPr>
              <a:lnSpc>
                <a:spcPct val="150000"/>
              </a:lnSpc>
              <a:buFont typeface="Wingdings" panose="05000000000000000000" pitchFamily="2" charset="2"/>
              <a:buChar char="q"/>
            </a:pPr>
            <a:r>
              <a:rPr lang="fr-CA" sz="1600" b="0" dirty="0" smtClean="0"/>
              <a:t>La requête en injonction de payer est une demande présenté selon le montant, soit au Président du Tribunal de Proximité, soit au Président du Tribunal Judiciaire</a:t>
            </a:r>
          </a:p>
          <a:p>
            <a:pPr>
              <a:lnSpc>
                <a:spcPct val="150000"/>
              </a:lnSpc>
              <a:buFont typeface="Wingdings" panose="05000000000000000000" pitchFamily="2" charset="2"/>
              <a:buChar char="q"/>
            </a:pPr>
            <a:r>
              <a:rPr lang="fr-CA" sz="1600" b="0" dirty="0" smtClean="0"/>
              <a:t>La requête est présentée au moyen du </a:t>
            </a:r>
            <a:r>
              <a:rPr lang="fr-CA" sz="1600" b="0" dirty="0"/>
              <a:t>formulaire </a:t>
            </a:r>
            <a:r>
              <a:rPr lang="fr-CA" sz="1800" u="sng" dirty="0" smtClean="0">
                <a:solidFill>
                  <a:srgbClr val="0070C0"/>
                </a:solidFill>
              </a:rPr>
              <a:t>CERFA n°12948*06 </a:t>
            </a:r>
            <a:r>
              <a:rPr lang="fr-CA" sz="1600" b="0" dirty="0" smtClean="0"/>
              <a:t>: </a:t>
            </a:r>
            <a:r>
              <a:rPr lang="fr-CA" sz="1400" b="0" i="1" dirty="0" smtClean="0"/>
              <a:t>« Demande en injonction de payer devant le président du tribunal judiciaire »</a:t>
            </a:r>
            <a:endParaRPr lang="fr-CA" sz="1600" b="0" i="1" dirty="0" smtClean="0"/>
          </a:p>
          <a:p>
            <a:pPr>
              <a:lnSpc>
                <a:spcPct val="150000"/>
              </a:lnSpc>
              <a:buFont typeface="Wingdings" panose="05000000000000000000" pitchFamily="2" charset="2"/>
              <a:buChar char="q"/>
            </a:pPr>
            <a:r>
              <a:rPr lang="fr-CA" sz="1600" i="1" dirty="0" smtClean="0"/>
              <a:t> </a:t>
            </a:r>
            <a:r>
              <a:rPr lang="fr-CA" sz="1600" dirty="0" smtClean="0"/>
              <a:t>Cette procédure n’est pas contradictoire</a:t>
            </a:r>
            <a:r>
              <a:rPr lang="fr-FR" sz="1600" dirty="0"/>
              <a:t> </a:t>
            </a:r>
            <a:r>
              <a:rPr lang="fr-FR" sz="1600" b="0" dirty="0" smtClean="0"/>
              <a:t>: le magistrat rendra la décision sur la base des seuls éléments présentés par le syndic</a:t>
            </a:r>
          </a:p>
          <a:p>
            <a:pPr>
              <a:lnSpc>
                <a:spcPct val="150000"/>
              </a:lnSpc>
              <a:buFont typeface="Wingdings" panose="05000000000000000000" pitchFamily="2" charset="2"/>
              <a:buChar char="q"/>
            </a:pPr>
            <a:r>
              <a:rPr lang="fr-CA" sz="1600" dirty="0" smtClean="0"/>
              <a:t>Le copropriétaire visé n’aura connaissance de la procédure qu’après la signification par l’huissier de l’ordonnance rendue par le Tribunal</a:t>
            </a:r>
            <a:endParaRPr lang="fr-FR" sz="1600" dirty="0" smtClean="0"/>
          </a:p>
          <a:p>
            <a:pPr>
              <a:lnSpc>
                <a:spcPct val="150000"/>
              </a:lnSpc>
              <a:buFont typeface="Wingdings" panose="05000000000000000000" pitchFamily="2" charset="2"/>
              <a:buChar char="q"/>
            </a:pPr>
            <a:r>
              <a:rPr lang="fr-CA" sz="1600" b="0" dirty="0" smtClean="0"/>
              <a:t>Cette procédure est simple, rapide et </a:t>
            </a:r>
            <a:r>
              <a:rPr lang="fr-CA" sz="1600" dirty="0" smtClean="0"/>
              <a:t>ne requiert pas l’assistance d’un avocat </a:t>
            </a:r>
          </a:p>
          <a:p>
            <a:pPr marL="0" indent="0">
              <a:buNone/>
            </a:pPr>
            <a:r>
              <a:rPr lang="fr-CA" sz="2000" b="0" dirty="0" smtClean="0"/>
              <a:t> </a:t>
            </a:r>
          </a:p>
        </p:txBody>
      </p:sp>
      <p:pic>
        <p:nvPicPr>
          <p:cNvPr id="3" name="Image 2"/>
          <p:cNvPicPr>
            <a:picLocks noChangeAspect="1"/>
          </p:cNvPicPr>
          <p:nvPr/>
        </p:nvPicPr>
        <p:blipFill>
          <a:blip r:embed="rId3"/>
          <a:stretch>
            <a:fillRect/>
          </a:stretch>
        </p:blipFill>
        <p:spPr>
          <a:xfrm>
            <a:off x="3126378" y="5126091"/>
            <a:ext cx="5358827" cy="1421143"/>
          </a:xfrm>
          <a:prstGeom prst="rect">
            <a:avLst/>
          </a:prstGeom>
        </p:spPr>
      </p:pic>
    </p:spTree>
    <p:extLst>
      <p:ext uri="{BB962C8B-B14F-4D97-AF65-F5344CB8AC3E}">
        <p14:creationId xmlns:p14="http://schemas.microsoft.com/office/powerpoint/2010/main" val="146744401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87085" y="316147"/>
            <a:ext cx="11077303" cy="592377"/>
          </a:xfrm>
        </p:spPr>
        <p:txBody>
          <a:bodyPr>
            <a:noAutofit/>
          </a:bodyPr>
          <a:lstStyle/>
          <a:p>
            <a:pPr marL="342567" indent="-342567"/>
            <a:r>
              <a:rPr lang="fr-CA" altLang="fr-FR" sz="3600" b="1" dirty="0" smtClean="0">
                <a:solidFill>
                  <a:schemeClr val="bg1"/>
                </a:solidFill>
                <a:latin typeface="Times New Roman" panose="02020603050405020304" pitchFamily="18" charset="0"/>
                <a:cs typeface="Times New Roman" panose="02020603050405020304" pitchFamily="18" charset="0"/>
              </a:rPr>
              <a:t>La procédure accélérée au fond</a:t>
            </a:r>
            <a:endParaRPr lang="fr-FR" altLang="fr-FR" sz="3600" b="1" dirty="0">
              <a:solidFill>
                <a:schemeClr val="bg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4294967295"/>
          </p:nvPr>
        </p:nvSpPr>
        <p:spPr>
          <a:xfrm>
            <a:off x="11422044" y="6356350"/>
            <a:ext cx="2743200" cy="365125"/>
          </a:xfrm>
          <a:prstGeom prst="rect">
            <a:avLst/>
          </a:prstGeom>
        </p:spPr>
        <p:txBody>
          <a:bodyPr/>
          <a:lstStyle/>
          <a:p>
            <a:fld id="{407ACB08-5963-44D4-82C1-81A8622C8CA0}" type="slidenum">
              <a:rPr lang="fr-FR" smtClean="0">
                <a:solidFill>
                  <a:schemeClr val="tx1"/>
                </a:solidFill>
              </a:rPr>
              <a:t>41</a:t>
            </a:fld>
            <a:endParaRPr lang="fr-FR" dirty="0">
              <a:solidFill>
                <a:schemeClr val="tx1"/>
              </a:solidFill>
            </a:endParaRPr>
          </a:p>
        </p:txBody>
      </p:sp>
      <p:sp>
        <p:nvSpPr>
          <p:cNvPr id="6" name="Rectangle 5"/>
          <p:cNvSpPr/>
          <p:nvPr/>
        </p:nvSpPr>
        <p:spPr>
          <a:xfrm>
            <a:off x="3352800" y="420193"/>
            <a:ext cx="6096000" cy="1046440"/>
          </a:xfrm>
          <a:prstGeom prst="rect">
            <a:avLst/>
          </a:prstGeom>
        </p:spPr>
        <p:txBody>
          <a:bodyPr>
            <a:spAutoFit/>
          </a:bodyPr>
          <a:lstStyle/>
          <a:p>
            <a:endParaRPr lang="fr-CA" sz="4400" b="1" dirty="0">
              <a:solidFill>
                <a:srgbClr val="0070C0"/>
              </a:solidFill>
              <a:latin typeface="Calibri Light" panose="020F0302020204030204"/>
              <a:ea typeface="+mj-ea"/>
              <a:cs typeface="+mj-cs"/>
            </a:endParaRPr>
          </a:p>
          <a:p>
            <a:endParaRPr lang="fr-FR" dirty="0"/>
          </a:p>
        </p:txBody>
      </p:sp>
      <p:pic>
        <p:nvPicPr>
          <p:cNvPr id="2" name="Picture 2" descr="f8df1bef-6142-4e4a-b0fa-a0c9dc9f2f98@mxp5">
            <a:extLst>
              <a:ext uri="{FF2B5EF4-FFF2-40B4-BE49-F238E27FC236}">
                <a16:creationId xmlns="" xmlns:a16="http://schemas.microsoft.com/office/drawing/2014/main" id="{2C0A0F20-016D-5DCB-DA43-7BCA7C168B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9540" y="92982"/>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a:spLocks noGrp="1"/>
          </p:cNvSpPr>
          <p:nvPr>
            <p:ph idx="1"/>
          </p:nvPr>
        </p:nvSpPr>
        <p:spPr>
          <a:xfrm>
            <a:off x="527150" y="1726558"/>
            <a:ext cx="10894894" cy="4406626"/>
          </a:xfrm>
          <a:solidFill>
            <a:schemeClr val="bg1"/>
          </a:solidFill>
        </p:spPr>
        <p:txBody>
          <a:bodyPr/>
          <a:lstStyle/>
          <a:p>
            <a:pPr>
              <a:buFont typeface="Wingdings" panose="05000000000000000000" pitchFamily="2" charset="2"/>
              <a:buChar char="q"/>
            </a:pPr>
            <a:r>
              <a:rPr lang="fr-CA" sz="1800" b="0" dirty="0" smtClean="0"/>
              <a:t>L’article 19-2 de la loi du 10 juillet 1965 modifié par la loi ELAN du 23 novembre 2018 a instauré une nouvelle procédure à destination des copropriétés appelée </a:t>
            </a:r>
            <a:r>
              <a:rPr lang="fr-CA" sz="1800" dirty="0" smtClean="0"/>
              <a:t>«  procédure accélérée au fond »</a:t>
            </a:r>
          </a:p>
          <a:p>
            <a:pPr marL="0" indent="0">
              <a:buNone/>
            </a:pPr>
            <a:endParaRPr lang="fr-CA" sz="1800" b="0" dirty="0" smtClean="0"/>
          </a:p>
          <a:p>
            <a:pPr>
              <a:buFont typeface="Wingdings" panose="05000000000000000000" pitchFamily="2" charset="2"/>
              <a:buChar char="q"/>
            </a:pPr>
            <a:r>
              <a:rPr lang="fr-CA" sz="1800" b="0" dirty="0" smtClean="0"/>
              <a:t>Procédure rapide qui concerne </a:t>
            </a:r>
            <a:r>
              <a:rPr lang="fr-CA" sz="1800" dirty="0" smtClean="0"/>
              <a:t>la globalité du compte des charges du copropriétaire </a:t>
            </a:r>
            <a:r>
              <a:rPr lang="fr-CA" sz="1800" b="0" dirty="0" smtClean="0"/>
              <a:t>débiteur assigné à savoir :</a:t>
            </a:r>
          </a:p>
          <a:p>
            <a:pPr lvl="1">
              <a:buFont typeface="Wingdings" panose="05000000000000000000" pitchFamily="2" charset="2"/>
              <a:buChar char="§"/>
            </a:pPr>
            <a:r>
              <a:rPr lang="fr-CA" sz="1800" dirty="0" smtClean="0"/>
              <a:t>Les provisions de charges courantes du budget prévisionnel en cours votées et appelées</a:t>
            </a:r>
          </a:p>
          <a:p>
            <a:pPr lvl="1">
              <a:buFont typeface="Wingdings" panose="05000000000000000000" pitchFamily="2" charset="2"/>
              <a:buChar char="§"/>
            </a:pPr>
            <a:r>
              <a:rPr lang="fr-CA" sz="1800" b="0" dirty="0" smtClean="0"/>
              <a:t>Les provisions de charges travaux votées et appelées </a:t>
            </a:r>
          </a:p>
          <a:p>
            <a:pPr lvl="1">
              <a:buFont typeface="Wingdings" panose="05000000000000000000" pitchFamily="2" charset="2"/>
              <a:buChar char="§"/>
            </a:pPr>
            <a:r>
              <a:rPr lang="fr-CA" sz="1800" dirty="0" smtClean="0"/>
              <a:t>Les cotisations du fonds travaux</a:t>
            </a:r>
          </a:p>
          <a:p>
            <a:pPr lvl="1">
              <a:buFont typeface="Wingdings" panose="05000000000000000000" pitchFamily="2" charset="2"/>
              <a:buChar char="§"/>
            </a:pPr>
            <a:r>
              <a:rPr lang="fr-CA" sz="1800" b="0" dirty="0" smtClean="0"/>
              <a:t>Les arriérés de charges des exercices clos précédents après approbation des comptes </a:t>
            </a:r>
          </a:p>
          <a:p>
            <a:pPr lvl="1">
              <a:buFont typeface="Wingdings" panose="05000000000000000000" pitchFamily="2" charset="2"/>
              <a:buChar char="§"/>
            </a:pPr>
            <a:r>
              <a:rPr lang="fr-CA" sz="1800" dirty="0" smtClean="0"/>
              <a:t>Les provisions de charges courantes et travaux votées mais non encore appelées car non exigibles. </a:t>
            </a:r>
            <a:endParaRPr lang="fr-CA" sz="1800" dirty="0"/>
          </a:p>
          <a:p>
            <a:pPr marL="457500" lvl="1" indent="0">
              <a:buNone/>
            </a:pPr>
            <a:r>
              <a:rPr lang="fr-CA" sz="1800" b="1" dirty="0" smtClean="0"/>
              <a:t>L’article </a:t>
            </a:r>
            <a:r>
              <a:rPr lang="fr-CA" sz="1800" b="1" dirty="0" smtClean="0"/>
              <a:t>19-2 dispose que ces charges deviennent exigibles par anticipation en instaurant une déchéance du terme</a:t>
            </a:r>
            <a:r>
              <a:rPr lang="fr-CA" sz="1400" b="1" dirty="0" smtClean="0"/>
              <a:t>.</a:t>
            </a:r>
          </a:p>
          <a:p>
            <a:pPr lvl="1">
              <a:buFont typeface="Wingdings" panose="05000000000000000000" pitchFamily="2" charset="2"/>
              <a:buChar char="q"/>
            </a:pPr>
            <a:endParaRPr lang="fr-CA" sz="1400" dirty="0" smtClean="0"/>
          </a:p>
          <a:p>
            <a:pPr>
              <a:buFont typeface="Wingdings" panose="05000000000000000000" pitchFamily="2" charset="2"/>
              <a:buChar char="q"/>
            </a:pPr>
            <a:endParaRPr lang="fr-CA" sz="1400" b="0" dirty="0" smtClean="0"/>
          </a:p>
        </p:txBody>
      </p:sp>
    </p:spTree>
    <p:extLst>
      <p:ext uri="{BB962C8B-B14F-4D97-AF65-F5344CB8AC3E}">
        <p14:creationId xmlns:p14="http://schemas.microsoft.com/office/powerpoint/2010/main" val="7686612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87085" y="316147"/>
            <a:ext cx="11077303" cy="592377"/>
          </a:xfrm>
        </p:spPr>
        <p:txBody>
          <a:bodyPr>
            <a:noAutofit/>
          </a:bodyPr>
          <a:lstStyle/>
          <a:p>
            <a:pPr marL="342567" indent="-342567"/>
            <a:r>
              <a:rPr lang="fr-CA" altLang="fr-FR" sz="3600" b="1" dirty="0" smtClean="0">
                <a:solidFill>
                  <a:schemeClr val="bg1"/>
                </a:solidFill>
                <a:latin typeface="Times New Roman" panose="02020603050405020304" pitchFamily="18" charset="0"/>
                <a:cs typeface="Times New Roman" panose="02020603050405020304" pitchFamily="18" charset="0"/>
              </a:rPr>
              <a:t>La procédure accélérée au fond</a:t>
            </a:r>
            <a:endParaRPr lang="fr-FR" altLang="fr-FR" sz="3600" b="1" dirty="0">
              <a:solidFill>
                <a:schemeClr val="bg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4294967295"/>
          </p:nvPr>
        </p:nvSpPr>
        <p:spPr>
          <a:xfrm>
            <a:off x="11422044" y="6356350"/>
            <a:ext cx="2743200" cy="365125"/>
          </a:xfrm>
          <a:prstGeom prst="rect">
            <a:avLst/>
          </a:prstGeom>
        </p:spPr>
        <p:txBody>
          <a:bodyPr/>
          <a:lstStyle/>
          <a:p>
            <a:fld id="{407ACB08-5963-44D4-82C1-81A8622C8CA0}" type="slidenum">
              <a:rPr lang="fr-FR" smtClean="0">
                <a:solidFill>
                  <a:schemeClr val="tx1"/>
                </a:solidFill>
              </a:rPr>
              <a:t>42</a:t>
            </a:fld>
            <a:endParaRPr lang="fr-FR" dirty="0">
              <a:solidFill>
                <a:schemeClr val="tx1"/>
              </a:solidFill>
            </a:endParaRPr>
          </a:p>
        </p:txBody>
      </p:sp>
      <p:sp>
        <p:nvSpPr>
          <p:cNvPr id="6" name="Rectangle 5"/>
          <p:cNvSpPr/>
          <p:nvPr/>
        </p:nvSpPr>
        <p:spPr>
          <a:xfrm>
            <a:off x="3352800" y="420193"/>
            <a:ext cx="6096000" cy="1046440"/>
          </a:xfrm>
          <a:prstGeom prst="rect">
            <a:avLst/>
          </a:prstGeom>
        </p:spPr>
        <p:txBody>
          <a:bodyPr>
            <a:spAutoFit/>
          </a:bodyPr>
          <a:lstStyle/>
          <a:p>
            <a:endParaRPr lang="fr-CA" sz="4400" b="1" dirty="0">
              <a:solidFill>
                <a:srgbClr val="0070C0"/>
              </a:solidFill>
              <a:latin typeface="Calibri Light" panose="020F0302020204030204"/>
              <a:ea typeface="+mj-ea"/>
              <a:cs typeface="+mj-cs"/>
            </a:endParaRPr>
          </a:p>
          <a:p>
            <a:endParaRPr lang="fr-FR" dirty="0"/>
          </a:p>
        </p:txBody>
      </p:sp>
      <p:pic>
        <p:nvPicPr>
          <p:cNvPr id="2" name="Picture 2" descr="f8df1bef-6142-4e4a-b0fa-a0c9dc9f2f98@mxp5">
            <a:extLst>
              <a:ext uri="{FF2B5EF4-FFF2-40B4-BE49-F238E27FC236}">
                <a16:creationId xmlns="" xmlns:a16="http://schemas.microsoft.com/office/drawing/2014/main" id="{2C0A0F20-016D-5DCB-DA43-7BCA7C168B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9540" y="92982"/>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p:cNvSpPr>
            <a:spLocks noGrp="1"/>
          </p:cNvSpPr>
          <p:nvPr>
            <p:ph idx="1"/>
          </p:nvPr>
        </p:nvSpPr>
        <p:spPr>
          <a:xfrm>
            <a:off x="240582" y="1354855"/>
            <a:ext cx="11263442" cy="4897899"/>
          </a:xfrm>
          <a:solidFill>
            <a:schemeClr val="bg1"/>
          </a:solidFill>
        </p:spPr>
        <p:txBody>
          <a:bodyPr/>
          <a:lstStyle/>
          <a:p>
            <a:pPr marL="0" indent="0">
              <a:buNone/>
            </a:pPr>
            <a:endParaRPr lang="fr-CA" sz="1600" b="0" dirty="0" smtClean="0"/>
          </a:p>
          <a:p>
            <a:pPr>
              <a:buFont typeface="Wingdings" panose="05000000000000000000" pitchFamily="2" charset="2"/>
              <a:buChar char="q"/>
            </a:pPr>
            <a:r>
              <a:rPr lang="fr-CA" sz="1400" b="0" dirty="0" smtClean="0"/>
              <a:t>Préalable : </a:t>
            </a:r>
            <a:r>
              <a:rPr lang="fr-CA" sz="1400" dirty="0" smtClean="0"/>
              <a:t>une mise en demeure par lettre recommandé avec accusé de réception</a:t>
            </a:r>
          </a:p>
          <a:p>
            <a:pPr marL="0" indent="0">
              <a:buNone/>
            </a:pPr>
            <a:r>
              <a:rPr lang="fr-CA" sz="1400" b="0" dirty="0" smtClean="0"/>
              <a:t> </a:t>
            </a:r>
          </a:p>
          <a:p>
            <a:pPr>
              <a:buFont typeface="Wingdings" panose="05000000000000000000" pitchFamily="2" charset="2"/>
              <a:buChar char="q"/>
            </a:pPr>
            <a:r>
              <a:rPr lang="fr-CA" sz="1400" b="0" dirty="0" smtClean="0"/>
              <a:t>Compte </a:t>
            </a:r>
            <a:r>
              <a:rPr lang="fr-CA" sz="1400" b="0" dirty="0"/>
              <a:t>tenu de la spécificité de la </a:t>
            </a:r>
            <a:r>
              <a:rPr lang="fr-CA" sz="1400" b="0" dirty="0" smtClean="0"/>
              <a:t>procédure, </a:t>
            </a:r>
            <a:r>
              <a:rPr lang="fr-CA" sz="1400" b="0" dirty="0"/>
              <a:t>il </a:t>
            </a:r>
            <a:r>
              <a:rPr lang="fr-CA" sz="1400" b="0" dirty="0" smtClean="0"/>
              <a:t>est important </a:t>
            </a:r>
            <a:r>
              <a:rPr lang="fr-CA" sz="1400" b="0" dirty="0"/>
              <a:t>de préciser dans le document </a:t>
            </a:r>
            <a:r>
              <a:rPr lang="fr-CA" sz="1400" b="0" dirty="0" smtClean="0"/>
              <a:t>les conséquences en cas </a:t>
            </a:r>
            <a:r>
              <a:rPr lang="fr-CA" sz="1400" b="0" dirty="0"/>
              <a:t>de non </a:t>
            </a:r>
            <a:r>
              <a:rPr lang="fr-CA" sz="1400" b="0" dirty="0" smtClean="0"/>
              <a:t>paiement : </a:t>
            </a:r>
            <a:r>
              <a:rPr lang="fr-CA" sz="1400" dirty="0" smtClean="0"/>
              <a:t>la déchéance du terme</a:t>
            </a:r>
          </a:p>
          <a:p>
            <a:pPr marL="0" indent="0">
              <a:buNone/>
            </a:pPr>
            <a:endParaRPr lang="fr-CA" sz="1400" b="0" dirty="0" smtClean="0"/>
          </a:p>
          <a:p>
            <a:pPr>
              <a:buFont typeface="Wingdings" panose="05000000000000000000" pitchFamily="2" charset="2"/>
              <a:buChar char="q"/>
            </a:pPr>
            <a:r>
              <a:rPr lang="fr-CA" sz="1400" dirty="0" smtClean="0"/>
              <a:t>Après un délai de 30 jours </a:t>
            </a:r>
            <a:r>
              <a:rPr lang="fr-CA" sz="1400" b="0" dirty="0" smtClean="0"/>
              <a:t>suivant une mise en demeure par lettre recommandée restée infructueuse, le syndicat des copropriétaires peut assigner le débiteur</a:t>
            </a:r>
          </a:p>
          <a:p>
            <a:pPr marL="0" indent="0">
              <a:buNone/>
            </a:pPr>
            <a:endParaRPr lang="fr-CA" sz="1400" b="0" dirty="0" smtClean="0"/>
          </a:p>
          <a:p>
            <a:pPr>
              <a:buFont typeface="Wingdings" panose="05000000000000000000" pitchFamily="2" charset="2"/>
              <a:buChar char="q"/>
            </a:pPr>
            <a:r>
              <a:rPr lang="fr-CA" sz="1400" dirty="0" smtClean="0"/>
              <a:t>Assignation devant le président du Tribunal Judiciaire</a:t>
            </a:r>
            <a:r>
              <a:rPr lang="fr-CA" sz="1400" b="0" dirty="0" smtClean="0"/>
              <a:t> du lieu de situation de l’immeuble et la procédure sera traitée dans un circuit de référé </a:t>
            </a:r>
            <a:r>
              <a:rPr lang="fr-FR" sz="1400" b="0" dirty="0" smtClean="0"/>
              <a:t>mais </a:t>
            </a:r>
            <a:r>
              <a:rPr lang="fr-FR" sz="1400" b="0" dirty="0"/>
              <a:t>le magistrat statue au fond et rendra donc une décision </a:t>
            </a:r>
            <a:r>
              <a:rPr lang="fr-FR" sz="1400" b="0" dirty="0" smtClean="0"/>
              <a:t>contradictoire</a:t>
            </a:r>
          </a:p>
          <a:p>
            <a:pPr marL="0" indent="0">
              <a:buNone/>
            </a:pPr>
            <a:endParaRPr lang="fr-CA" sz="1400" b="0" dirty="0" smtClean="0"/>
          </a:p>
          <a:p>
            <a:pPr>
              <a:buFont typeface="Wingdings" panose="05000000000000000000" pitchFamily="2" charset="2"/>
              <a:buChar char="q"/>
            </a:pPr>
            <a:r>
              <a:rPr lang="fr-CA" sz="1400" dirty="0" smtClean="0"/>
              <a:t>La représentation par avocat est obligatoire uniquement en cas de dette supérieure à 10 000€ et vivement recommandée pour une dette d’un montant inférieur ou égal à 10 000€</a:t>
            </a:r>
            <a:endParaRPr lang="fr-CA" sz="1400" b="0" dirty="0" smtClean="0"/>
          </a:p>
          <a:p>
            <a:pPr>
              <a:buFont typeface="Wingdings" panose="05000000000000000000" pitchFamily="2" charset="2"/>
              <a:buChar char="q"/>
            </a:pPr>
            <a:r>
              <a:rPr lang="fr-CA" sz="1400" b="0" dirty="0" smtClean="0"/>
              <a:t>Le jugement est exécutoire de droit à titre provisoire</a:t>
            </a:r>
          </a:p>
          <a:p>
            <a:pPr marL="0" indent="0">
              <a:buNone/>
            </a:pPr>
            <a:endParaRPr lang="fr-CA" sz="1400" b="0" dirty="0" smtClean="0"/>
          </a:p>
          <a:p>
            <a:pPr>
              <a:buFont typeface="Wingdings" panose="05000000000000000000" pitchFamily="2" charset="2"/>
              <a:buChar char="q"/>
            </a:pPr>
            <a:r>
              <a:rPr lang="fr-CA" sz="1400" b="0" dirty="0" smtClean="0"/>
              <a:t>Si la créance est inférieure à 5000€, le jugement est en dernier ressort et l’appel n’est pas possible</a:t>
            </a:r>
          </a:p>
          <a:p>
            <a:pPr marL="0" indent="0">
              <a:buNone/>
            </a:pPr>
            <a:endParaRPr lang="fr-CA" sz="1400" b="0" dirty="0" smtClean="0"/>
          </a:p>
          <a:p>
            <a:pPr>
              <a:buFont typeface="Wingdings" panose="05000000000000000000" pitchFamily="2" charset="2"/>
              <a:buChar char="q"/>
            </a:pPr>
            <a:r>
              <a:rPr lang="fr-CA" sz="1400" b="0" dirty="0" smtClean="0"/>
              <a:t>Dans les autres cas, l’appel est possible avec un délai de 15 jours à compter de la signification du jugement </a:t>
            </a:r>
          </a:p>
        </p:txBody>
      </p:sp>
    </p:spTree>
    <p:extLst>
      <p:ext uri="{BB962C8B-B14F-4D97-AF65-F5344CB8AC3E}">
        <p14:creationId xmlns:p14="http://schemas.microsoft.com/office/powerpoint/2010/main" val="327514950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1028313" y="337172"/>
            <a:ext cx="9544053" cy="615663"/>
          </a:xfrm>
        </p:spPr>
        <p:txBody>
          <a:bodyPr>
            <a:noAutofit/>
          </a:bodyPr>
          <a:lstStyle/>
          <a:p>
            <a:pPr marL="342567" indent="-342567"/>
            <a:r>
              <a:rPr lang="fr-FR" altLang="fr-FR" sz="3600" b="1" dirty="0">
                <a:solidFill>
                  <a:schemeClr val="bg1"/>
                </a:solidFill>
                <a:latin typeface="Times New Roman" panose="02020603050405020304" pitchFamily="18" charset="0"/>
                <a:cs typeface="Times New Roman" panose="02020603050405020304" pitchFamily="18" charset="0"/>
              </a:rPr>
              <a:t>Quel tribunal saisir ? </a:t>
            </a:r>
            <a:endParaRPr lang="fr-FR" sz="3600" b="1" dirty="0">
              <a:solidFill>
                <a:schemeClr val="bg1"/>
              </a:solidFill>
              <a:latin typeface="Times New Roman" panose="02020603050405020304" pitchFamily="18" charset="0"/>
              <a:cs typeface="Times New Roman" panose="02020603050405020304" pitchFamily="18" charset="0"/>
            </a:endParaRPr>
          </a:p>
        </p:txBody>
      </p:sp>
      <p:sp>
        <p:nvSpPr>
          <p:cNvPr id="23556" name="Espace réservé du contenu 6"/>
          <p:cNvSpPr>
            <a:spLocks noGrp="1"/>
          </p:cNvSpPr>
          <p:nvPr>
            <p:ph idx="1"/>
          </p:nvPr>
        </p:nvSpPr>
        <p:spPr>
          <a:xfrm>
            <a:off x="867446" y="1443500"/>
            <a:ext cx="9544053" cy="1375900"/>
          </a:xfrm>
          <a:solidFill>
            <a:srgbClr val="EEF5F9"/>
          </a:solidFill>
        </p:spPr>
        <p:txBody>
          <a:bodyPr/>
          <a:lstStyle/>
          <a:p>
            <a:pPr>
              <a:buFont typeface="Wingdings" panose="05000000000000000000" pitchFamily="2" charset="2"/>
              <a:buChar char="ü"/>
            </a:pPr>
            <a:r>
              <a:rPr lang="fr-FR" altLang="fr-FR" sz="1999" b="1" dirty="0">
                <a:latin typeface="+mn-lt"/>
                <a:ea typeface="Verdana" panose="020B0604030504040204" pitchFamily="34" charset="0"/>
                <a:cs typeface="Verdana" panose="020B0604030504040204" pitchFamily="34" charset="0"/>
              </a:rPr>
              <a:t>Toujours celui du lieu de la situation de l’immeuble</a:t>
            </a:r>
          </a:p>
          <a:p>
            <a:pPr>
              <a:buFont typeface="Wingdings" panose="05000000000000000000" pitchFamily="2" charset="2"/>
              <a:buChar char="§"/>
            </a:pPr>
            <a:r>
              <a:rPr lang="fr-FR" altLang="fr-FR" sz="1999" dirty="0">
                <a:latin typeface="+mn-lt"/>
                <a:ea typeface="Verdana" panose="020B0604030504040204" pitchFamily="34" charset="0"/>
                <a:cs typeface="Verdana" panose="020B0604030504040204" pitchFamily="34" charset="0"/>
              </a:rPr>
              <a:t>Le tribunal compétent (Tribunal Judiciaire ) en fonction du montant de la demande</a:t>
            </a:r>
          </a:p>
          <a:p>
            <a:pPr lvl="1" eaLnBrk="1" hangingPunct="1">
              <a:buFont typeface="Arial" panose="020B0604020202020204" pitchFamily="34" charset="0"/>
              <a:buNone/>
            </a:pPr>
            <a:endParaRPr lang="fr-FR" altLang="fr-FR" dirty="0">
              <a:latin typeface="+mj-lt"/>
              <a:ea typeface="ＭＳ Ｐゴシック" panose="020B0600070205080204" pitchFamily="34" charset="-128"/>
              <a:cs typeface="Arial" panose="020B0604020202020204" pitchFamily="34" charset="0"/>
            </a:endParaRPr>
          </a:p>
          <a:p>
            <a:pPr lvl="1" eaLnBrk="1" hangingPunct="1">
              <a:buFontTx/>
              <a:buChar char="-"/>
            </a:pPr>
            <a:endParaRPr lang="fr-FR" altLang="fr-FR" dirty="0">
              <a:latin typeface="+mj-lt"/>
              <a:ea typeface="ＭＳ Ｐゴシック" panose="020B0600070205080204" pitchFamily="34" charset="-128"/>
              <a:cs typeface="Arial" panose="020B0604020202020204" pitchFamily="34" charset="0"/>
            </a:endParaRPr>
          </a:p>
          <a:p>
            <a:pPr lvl="1" eaLnBrk="1" hangingPunct="1">
              <a:buFont typeface="Arial" panose="020B0604020202020204" pitchFamily="34" charset="0"/>
              <a:buNone/>
            </a:pPr>
            <a:endParaRPr lang="fr-FR" altLang="fr-FR" dirty="0">
              <a:latin typeface="+mj-lt"/>
              <a:ea typeface="ＭＳ Ｐゴシック" panose="020B0600070205080204" pitchFamily="34" charset="-128"/>
              <a:cs typeface="Arial" panose="020B0604020202020204" pitchFamily="34" charset="0"/>
            </a:endParaRPr>
          </a:p>
        </p:txBody>
      </p:sp>
      <p:sp>
        <p:nvSpPr>
          <p:cNvPr id="2" name="Espace réservé du numéro de diapositive 1"/>
          <p:cNvSpPr>
            <a:spLocks noGrp="1"/>
          </p:cNvSpPr>
          <p:nvPr>
            <p:ph type="sldNum" sz="quarter" idx="4294967295"/>
          </p:nvPr>
        </p:nvSpPr>
        <p:spPr>
          <a:xfrm>
            <a:off x="11555506" y="6430496"/>
            <a:ext cx="2743200" cy="365125"/>
          </a:xfrm>
          <a:prstGeom prst="rect">
            <a:avLst/>
          </a:prstGeom>
        </p:spPr>
        <p:txBody>
          <a:bodyPr/>
          <a:lstStyle/>
          <a:p>
            <a:fld id="{407ACB08-5963-44D4-82C1-81A8622C8CA0}" type="slidenum">
              <a:rPr lang="fr-FR" smtClean="0">
                <a:solidFill>
                  <a:schemeClr val="tx1"/>
                </a:solidFill>
              </a:rPr>
              <a:t>43</a:t>
            </a:fld>
            <a:endParaRPr lang="fr-FR" dirty="0">
              <a:solidFill>
                <a:schemeClr val="tx1"/>
              </a:solidFill>
            </a:endParaRPr>
          </a:p>
        </p:txBody>
      </p:sp>
      <p:graphicFrame>
        <p:nvGraphicFramePr>
          <p:cNvPr id="8" name="Tableau 7"/>
          <p:cNvGraphicFramePr>
            <a:graphicFrameLocks noGrp="1"/>
          </p:cNvGraphicFramePr>
          <p:nvPr/>
        </p:nvGraphicFramePr>
        <p:xfrm>
          <a:off x="867446" y="2572287"/>
          <a:ext cx="9544052" cy="1989736"/>
        </p:xfrm>
        <a:graphic>
          <a:graphicData uri="http://schemas.openxmlformats.org/drawingml/2006/table">
            <a:tbl>
              <a:tblPr/>
              <a:tblGrid>
                <a:gridCol w="2386013">
                  <a:extLst>
                    <a:ext uri="{9D8B030D-6E8A-4147-A177-3AD203B41FA5}">
                      <a16:colId xmlns="" xmlns:a16="http://schemas.microsoft.com/office/drawing/2014/main" val="20000"/>
                    </a:ext>
                  </a:extLst>
                </a:gridCol>
                <a:gridCol w="2386013">
                  <a:extLst>
                    <a:ext uri="{9D8B030D-6E8A-4147-A177-3AD203B41FA5}">
                      <a16:colId xmlns="" xmlns:a16="http://schemas.microsoft.com/office/drawing/2014/main" val="20001"/>
                    </a:ext>
                  </a:extLst>
                </a:gridCol>
                <a:gridCol w="2386013">
                  <a:extLst>
                    <a:ext uri="{9D8B030D-6E8A-4147-A177-3AD203B41FA5}">
                      <a16:colId xmlns="" xmlns:a16="http://schemas.microsoft.com/office/drawing/2014/main" val="20002"/>
                    </a:ext>
                  </a:extLst>
                </a:gridCol>
                <a:gridCol w="2386013">
                  <a:extLst>
                    <a:ext uri="{9D8B030D-6E8A-4147-A177-3AD203B41FA5}">
                      <a16:colId xmlns="" xmlns:a16="http://schemas.microsoft.com/office/drawing/2014/main" val="20003"/>
                    </a:ext>
                  </a:extLst>
                </a:gridCol>
              </a:tblGrid>
              <a:tr h="709598">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3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Le tribunal de proximité dépend du tribunal judiciaire </a:t>
                      </a:r>
                    </a:p>
                  </a:txBody>
                  <a:tcPr marL="91399" marR="9139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3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Le tribunal Judicaire</a:t>
                      </a:r>
                      <a:endParaRPr kumimoji="0" lang="fr-FR" altLang="fr-FR" sz="1300" b="1" i="0" u="none" strike="noStrike" cap="none" normalizeH="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91399" marR="9139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3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le Président du TJ « procédure au fond accélérée </a:t>
                      </a:r>
                      <a:endParaRPr kumimoji="0" lang="fr-FR" altLang="fr-FR" sz="1300" b="1" i="0" u="none" strike="noStrike" cap="none" normalizeH="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91399" marR="9139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 xmlns:a16="http://schemas.microsoft.com/office/drawing/2014/main" val="10000"/>
                  </a:ext>
                </a:extLst>
              </a:tr>
              <a:tr h="57631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3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Montant du litige jusqu’à 5.000 €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(déclaration au greffe) formulaire ou assignation  via l’huissier)</a:t>
                      </a:r>
                      <a:endParaRPr kumimoji="0" lang="fr-FR" altLang="fr-FR" sz="13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399" marR="9139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3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Montant du litige entre 5.001 € et 10.000 € (assignation obligatoire par voie d’huissier mais aucune obligation d’avocat )</a:t>
                      </a:r>
                    </a:p>
                  </a:txBody>
                  <a:tcPr marL="91399" marR="9139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3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Litige supérieur à 10.001€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Obligation d’un  avocat </a:t>
                      </a:r>
                      <a:endParaRPr kumimoji="0" lang="fr-FR" altLang="fr-FR" sz="13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399" marR="9139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Article 19-2 de loi du 10 juillet 1965</a:t>
                      </a:r>
                      <a:endParaRPr kumimoji="0" lang="fr-FR" altLang="fr-FR" sz="13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399" marR="91399"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 xmlns:a16="http://schemas.microsoft.com/office/drawing/2014/main" val="10001"/>
                  </a:ext>
                </a:extLst>
              </a:tr>
            </a:tbl>
          </a:graphicData>
        </a:graphic>
      </p:graphicFrame>
      <p:sp>
        <p:nvSpPr>
          <p:cNvPr id="7" name="Rectangle 6"/>
          <p:cNvSpPr>
            <a:spLocks noChangeArrowheads="1"/>
          </p:cNvSpPr>
          <p:nvPr/>
        </p:nvSpPr>
        <p:spPr bwMode="auto">
          <a:xfrm>
            <a:off x="1028313" y="4875541"/>
            <a:ext cx="9544053" cy="707630"/>
          </a:xfrm>
          <a:prstGeom prst="rect">
            <a:avLst/>
          </a:prstGeom>
          <a:solidFill>
            <a:schemeClr val="accent3">
              <a:lumMod val="20000"/>
              <a:lumOff val="80000"/>
            </a:schemeClr>
          </a:solidFill>
          <a:ln w="9525">
            <a:solidFill>
              <a:srgbClr val="7D60A0"/>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800100" indent="-342900">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eaLnBrk="0" hangingPunct="0"/>
            <a:r>
              <a:rPr lang="fr-FR" altLang="fr-FR" sz="1999" b="1" u="sng" dirty="0">
                <a:solidFill>
                  <a:srgbClr val="000000"/>
                </a:solidFill>
                <a:latin typeface="+mn-lt"/>
                <a:cs typeface="Arial" panose="020B0604020202020204" pitchFamily="34" charset="0"/>
              </a:rPr>
              <a:t>À SAVOIR !</a:t>
            </a:r>
          </a:p>
          <a:p>
            <a:pPr lvl="1">
              <a:buFont typeface="Wingdings" panose="05000000000000000000" pitchFamily="2" charset="2"/>
              <a:buChar char="Ø"/>
            </a:pPr>
            <a:r>
              <a:rPr lang="fr-FR" altLang="fr-FR" sz="1999" b="1" dirty="0">
                <a:solidFill>
                  <a:prstClr val="black"/>
                </a:solidFill>
                <a:latin typeface="+mn-lt"/>
                <a:cs typeface="Arial" panose="020B0604020202020204" pitchFamily="34" charset="0"/>
              </a:rPr>
              <a:t>Avocat obligatoire </a:t>
            </a:r>
            <a:r>
              <a:rPr lang="fr-FR" altLang="fr-FR" sz="1999" dirty="0">
                <a:solidFill>
                  <a:prstClr val="black"/>
                </a:solidFill>
                <a:latin typeface="+mn-lt"/>
                <a:cs typeface="Arial" panose="020B0604020202020204" pitchFamily="34" charset="0"/>
              </a:rPr>
              <a:t>uniquement pour les </a:t>
            </a:r>
            <a:r>
              <a:rPr lang="fr-FR" altLang="fr-FR" sz="1999" b="1" dirty="0">
                <a:solidFill>
                  <a:prstClr val="black"/>
                </a:solidFill>
                <a:latin typeface="+mn-lt"/>
                <a:cs typeface="Arial" panose="020B0604020202020204" pitchFamily="34" charset="0"/>
              </a:rPr>
              <a:t>créances de plus 10 000€</a:t>
            </a:r>
          </a:p>
        </p:txBody>
      </p:sp>
      <p:pic>
        <p:nvPicPr>
          <p:cNvPr id="9" name="Image 8"/>
          <p:cNvPicPr>
            <a:picLocks noChangeAspect="1"/>
          </p:cNvPicPr>
          <p:nvPr/>
        </p:nvPicPr>
        <p:blipFill>
          <a:blip r:embed="rId2"/>
          <a:stretch>
            <a:fillRect/>
          </a:stretch>
        </p:blipFill>
        <p:spPr>
          <a:xfrm>
            <a:off x="630372" y="145063"/>
            <a:ext cx="944962" cy="932769"/>
          </a:xfrm>
          <a:prstGeom prst="rect">
            <a:avLst/>
          </a:prstGeom>
        </p:spPr>
      </p:pic>
      <p:pic>
        <p:nvPicPr>
          <p:cNvPr id="4" name="Picture 2" descr="f8df1bef-6142-4e4a-b0fa-a0c9dc9f2f98@mxp5">
            <a:extLst>
              <a:ext uri="{FF2B5EF4-FFF2-40B4-BE49-F238E27FC236}">
                <a16:creationId xmlns="" xmlns:a16="http://schemas.microsoft.com/office/drawing/2014/main" id="{BC4139FC-3222-3F5F-6DFC-51DA51E9DF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15858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6666" y="3289028"/>
            <a:ext cx="10966076" cy="708207"/>
          </a:xfrm>
          <a:solidFill>
            <a:schemeClr val="bg1">
              <a:lumMod val="95000"/>
            </a:schemeClr>
          </a:solidFill>
        </p:spPr>
        <p:txBody>
          <a:bodyPr>
            <a:noAutofit/>
          </a:bodyPr>
          <a:lstStyle/>
          <a:p>
            <a:pPr eaLnBrk="1" hangingPunct="1"/>
            <a:r>
              <a:rPr lang="fr-FR" altLang="fr-FR" sz="3200" b="1" dirty="0">
                <a:solidFill>
                  <a:schemeClr val="tx1"/>
                </a:solidFill>
                <a:latin typeface="Times New Roman" panose="02020603050405020304" pitchFamily="18" charset="0"/>
                <a:cs typeface="Times New Roman" panose="02020603050405020304" pitchFamily="18" charset="0"/>
              </a:rPr>
              <a:t>I. </a:t>
            </a:r>
            <a:r>
              <a:rPr lang="fr-FR" altLang="fr-FR" sz="3200" b="1" dirty="0" smtClean="0">
                <a:solidFill>
                  <a:schemeClr val="tx1"/>
                </a:solidFill>
                <a:latin typeface="Times New Roman" panose="02020603050405020304" pitchFamily="18" charset="0"/>
                <a:cs typeface="Times New Roman" panose="02020603050405020304" pitchFamily="18" charset="0"/>
              </a:rPr>
              <a:t>Les réunions de suivi avec le syndic </a:t>
            </a:r>
            <a:endParaRPr lang="fr-FR" altLang="fr-FR" sz="3200" b="1"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4294967295"/>
          </p:nvPr>
        </p:nvSpPr>
        <p:spPr>
          <a:xfrm>
            <a:off x="11438965" y="6356350"/>
            <a:ext cx="2743200" cy="365125"/>
          </a:xfrm>
          <a:prstGeom prst="rect">
            <a:avLst/>
          </a:prstGeom>
        </p:spPr>
        <p:txBody>
          <a:bodyPr/>
          <a:lstStyle/>
          <a:p>
            <a:fld id="{407ACB08-5963-44D4-82C1-81A8622C8CA0}" type="slidenum">
              <a:rPr lang="fr-FR" smtClean="0">
                <a:solidFill>
                  <a:schemeClr val="tx1"/>
                </a:solidFill>
              </a:rPr>
              <a:t>5</a:t>
            </a:fld>
            <a:endParaRPr lang="fr-FR" dirty="0">
              <a:solidFill>
                <a:schemeClr val="tx1"/>
              </a:solidFill>
            </a:endParaRPr>
          </a:p>
        </p:txBody>
      </p:sp>
      <p:pic>
        <p:nvPicPr>
          <p:cNvPr id="5" name="Picture 2" descr="f8df1bef-6142-4e4a-b0fa-a0c9dc9f2f98@mxp5">
            <a:extLst>
              <a:ext uri="{FF2B5EF4-FFF2-40B4-BE49-F238E27FC236}">
                <a16:creationId xmlns="" xmlns:a16="http://schemas.microsoft.com/office/drawing/2014/main" id="{56CA62EA-1B8D-C3BA-63D6-5DB720C19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7896" y="5317642"/>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2510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6700" y="136525"/>
            <a:ext cx="10966076" cy="1181287"/>
          </a:xfrm>
        </p:spPr>
        <p:txBody>
          <a:bodyPr>
            <a:noAutofit/>
          </a:bodyPr>
          <a:lstStyle/>
          <a:p>
            <a:pPr eaLnBrk="1" hangingPunct="1"/>
            <a:r>
              <a:rPr lang="fr-FR" altLang="fr-FR" sz="3200" b="1" dirty="0">
                <a:solidFill>
                  <a:schemeClr val="bg1"/>
                </a:solidFill>
                <a:latin typeface="Times New Roman" panose="02020603050405020304" pitchFamily="18" charset="0"/>
                <a:cs typeface="Times New Roman" panose="02020603050405020304" pitchFamily="18" charset="0"/>
              </a:rPr>
              <a:t>I. </a:t>
            </a:r>
            <a:r>
              <a:rPr lang="fr-FR" altLang="fr-FR" sz="3200" b="1" dirty="0" smtClean="0">
                <a:solidFill>
                  <a:schemeClr val="bg1"/>
                </a:solidFill>
                <a:latin typeface="Times New Roman" panose="02020603050405020304" pitchFamily="18" charset="0"/>
                <a:cs typeface="Times New Roman" panose="02020603050405020304" pitchFamily="18" charset="0"/>
              </a:rPr>
              <a:t>Les réunions de suivi avec le syndic </a:t>
            </a:r>
            <a:endParaRPr lang="fr-FR" altLang="fr-FR" sz="3200" b="1" dirty="0">
              <a:solidFill>
                <a:schemeClr val="bg1"/>
              </a:solidFill>
              <a:latin typeface="Times New Roman" panose="02020603050405020304" pitchFamily="18" charset="0"/>
              <a:cs typeface="Times New Roman" panose="02020603050405020304" pitchFamily="18" charset="0"/>
            </a:endParaRPr>
          </a:p>
        </p:txBody>
      </p:sp>
      <p:sp>
        <p:nvSpPr>
          <p:cNvPr id="11267" name="Rectangle 3"/>
          <p:cNvSpPr>
            <a:spLocks noGrp="1" noChangeArrowheads="1"/>
          </p:cNvSpPr>
          <p:nvPr>
            <p:ph idx="1"/>
          </p:nvPr>
        </p:nvSpPr>
        <p:spPr>
          <a:xfrm>
            <a:off x="0" y="1439839"/>
            <a:ext cx="10951285" cy="476047"/>
          </a:xfrm>
          <a:solidFill>
            <a:srgbClr val="ECF5FA"/>
          </a:solidFill>
        </p:spPr>
        <p:txBody>
          <a:bodyPr rtlCol="0">
            <a:normAutofit/>
          </a:bodyPr>
          <a:lstStyle/>
          <a:p>
            <a:pPr marL="0" indent="0" algn="just">
              <a:spcBef>
                <a:spcPct val="40000"/>
              </a:spcBef>
              <a:defRPr/>
            </a:pPr>
            <a:r>
              <a:rPr lang="fr-FR" altLang="fr-FR" sz="2000" b="1" dirty="0" smtClean="0">
                <a:latin typeface="+mj-lt"/>
                <a:ea typeface="Verdana" panose="020B0604030504040204" pitchFamily="34" charset="0"/>
                <a:cs typeface="Verdana" panose="020B0604030504040204" pitchFamily="34" charset="0"/>
              </a:rPr>
              <a:t>Déterminer avec le syndic la fréquence des réunions </a:t>
            </a:r>
          </a:p>
          <a:p>
            <a:pPr marL="0" indent="0" algn="just">
              <a:spcBef>
                <a:spcPct val="40000"/>
              </a:spcBef>
              <a:defRPr/>
            </a:pPr>
            <a:endParaRPr lang="fr-FR" altLang="fr-FR" sz="2000" dirty="0">
              <a:solidFill>
                <a:schemeClr val="tx1">
                  <a:lumMod val="75000"/>
                  <a:lumOff val="25000"/>
                </a:schemeClr>
              </a:solidFill>
            </a:endParaRPr>
          </a:p>
          <a:p>
            <a:pPr marL="0" indent="0">
              <a:spcBef>
                <a:spcPct val="40000"/>
              </a:spcBef>
              <a:buClr>
                <a:schemeClr val="accent1">
                  <a:lumMod val="75000"/>
                </a:schemeClr>
              </a:buClr>
              <a:defRPr/>
            </a:pPr>
            <a:endParaRPr lang="fr-FR" altLang="fr-FR" sz="2000" dirty="0">
              <a:solidFill>
                <a:schemeClr val="tx1">
                  <a:lumMod val="75000"/>
                  <a:lumOff val="25000"/>
                </a:schemeClr>
              </a:solidFill>
            </a:endParaRPr>
          </a:p>
        </p:txBody>
      </p:sp>
      <p:sp>
        <p:nvSpPr>
          <p:cNvPr id="2" name="Espace réservé du numéro de diapositive 1"/>
          <p:cNvSpPr>
            <a:spLocks noGrp="1"/>
          </p:cNvSpPr>
          <p:nvPr>
            <p:ph type="sldNum" sz="quarter" idx="4294967295"/>
          </p:nvPr>
        </p:nvSpPr>
        <p:spPr>
          <a:xfrm>
            <a:off x="11438965" y="6356350"/>
            <a:ext cx="2743200" cy="365125"/>
          </a:xfrm>
          <a:prstGeom prst="rect">
            <a:avLst/>
          </a:prstGeom>
        </p:spPr>
        <p:txBody>
          <a:bodyPr/>
          <a:lstStyle/>
          <a:p>
            <a:fld id="{407ACB08-5963-44D4-82C1-81A8622C8CA0}" type="slidenum">
              <a:rPr lang="fr-FR" smtClean="0">
                <a:solidFill>
                  <a:schemeClr val="tx1"/>
                </a:solidFill>
              </a:rPr>
              <a:t>6</a:t>
            </a:fld>
            <a:endParaRPr lang="fr-FR" dirty="0">
              <a:solidFill>
                <a:schemeClr val="tx1"/>
              </a:solidFill>
            </a:endParaRPr>
          </a:p>
        </p:txBody>
      </p:sp>
      <p:pic>
        <p:nvPicPr>
          <p:cNvPr id="5" name="Picture 2" descr="f8df1bef-6142-4e4a-b0fa-a0c9dc9f2f98@mxp5">
            <a:extLst>
              <a:ext uri="{FF2B5EF4-FFF2-40B4-BE49-F238E27FC236}">
                <a16:creationId xmlns="" xmlns:a16="http://schemas.microsoft.com/office/drawing/2014/main" id="{56CA62EA-1B8D-C3BA-63D6-5DB720C19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7896" y="5317642"/>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p:cNvGraphicFramePr>
            <a:graphicFrameLocks noGrp="1"/>
          </p:cNvGraphicFramePr>
          <p:nvPr>
            <p:extLst>
              <p:ext uri="{D42A27DB-BD31-4B8C-83A1-F6EECF244321}">
                <p14:modId xmlns:p14="http://schemas.microsoft.com/office/powerpoint/2010/main" val="2290455075"/>
              </p:ext>
            </p:extLst>
          </p:nvPr>
        </p:nvGraphicFramePr>
        <p:xfrm>
          <a:off x="729888" y="2142940"/>
          <a:ext cx="10893140" cy="2576628"/>
        </p:xfrm>
        <a:graphic>
          <a:graphicData uri="http://schemas.openxmlformats.org/drawingml/2006/table">
            <a:tbl>
              <a:tblPr firstRow="1" bandRow="1">
                <a:tableStyleId>{72833802-FEF1-4C79-8D5D-14CF1EAF98D9}</a:tableStyleId>
              </a:tblPr>
              <a:tblGrid>
                <a:gridCol w="2178628"/>
                <a:gridCol w="2178628"/>
                <a:gridCol w="2178628"/>
                <a:gridCol w="2178628"/>
                <a:gridCol w="2178628"/>
              </a:tblGrid>
              <a:tr h="753168">
                <a:tc>
                  <a:txBody>
                    <a:bodyPr/>
                    <a:lstStyle/>
                    <a:p>
                      <a:pPr algn="ctr"/>
                      <a:r>
                        <a:rPr lang="fr-CA" sz="1600" dirty="0" smtClean="0">
                          <a:solidFill>
                            <a:schemeClr val="bg1"/>
                          </a:solidFill>
                        </a:rPr>
                        <a:t>Date</a:t>
                      </a:r>
                      <a:r>
                        <a:rPr lang="fr-CA" sz="1600" baseline="0" dirty="0" smtClean="0">
                          <a:solidFill>
                            <a:schemeClr val="bg1"/>
                          </a:solidFill>
                        </a:rPr>
                        <a:t> appels de fonds</a:t>
                      </a:r>
                      <a:endParaRPr lang="fr-FR" sz="1600" dirty="0">
                        <a:solidFill>
                          <a:schemeClr val="bg1"/>
                        </a:solidFill>
                      </a:endParaRPr>
                    </a:p>
                  </a:txBody>
                  <a:tcPr anchor="ctr"/>
                </a:tc>
                <a:tc>
                  <a:txBody>
                    <a:bodyPr/>
                    <a:lstStyle/>
                    <a:p>
                      <a:pPr algn="ctr"/>
                      <a:r>
                        <a:rPr lang="fr-CA" sz="1600" dirty="0" smtClean="0">
                          <a:solidFill>
                            <a:schemeClr val="bg1"/>
                          </a:solidFill>
                        </a:rPr>
                        <a:t> 1</a:t>
                      </a:r>
                      <a:r>
                        <a:rPr lang="fr-CA" sz="1600" baseline="30000" dirty="0" smtClean="0">
                          <a:solidFill>
                            <a:schemeClr val="bg1"/>
                          </a:solidFill>
                        </a:rPr>
                        <a:t>er</a:t>
                      </a:r>
                      <a:r>
                        <a:rPr lang="fr-CA" sz="1600" dirty="0" smtClean="0">
                          <a:solidFill>
                            <a:schemeClr val="bg1"/>
                          </a:solidFill>
                        </a:rPr>
                        <a:t> janvier</a:t>
                      </a:r>
                      <a:endParaRPr lang="fr-FR" sz="1600" dirty="0">
                        <a:solidFill>
                          <a:schemeClr val="bg1"/>
                        </a:solidFill>
                      </a:endParaRPr>
                    </a:p>
                  </a:txBody>
                  <a:tcPr anchor="ctr"/>
                </a:tc>
                <a:tc>
                  <a:txBody>
                    <a:bodyPr/>
                    <a:lstStyle/>
                    <a:p>
                      <a:pPr algn="ctr"/>
                      <a:r>
                        <a:rPr lang="fr-CA" sz="1600" dirty="0" smtClean="0">
                          <a:solidFill>
                            <a:schemeClr val="bg1"/>
                          </a:solidFill>
                        </a:rPr>
                        <a:t>1</a:t>
                      </a:r>
                      <a:r>
                        <a:rPr lang="fr-CA" sz="1600" baseline="30000" dirty="0" smtClean="0">
                          <a:solidFill>
                            <a:schemeClr val="bg1"/>
                          </a:solidFill>
                        </a:rPr>
                        <a:t>er</a:t>
                      </a:r>
                      <a:r>
                        <a:rPr lang="fr-CA" sz="1600" dirty="0" smtClean="0">
                          <a:solidFill>
                            <a:schemeClr val="bg1"/>
                          </a:solidFill>
                        </a:rPr>
                        <a:t> avril</a:t>
                      </a:r>
                      <a:endParaRPr lang="fr-FR" sz="1600" dirty="0">
                        <a:solidFill>
                          <a:schemeClr val="bg1"/>
                        </a:solidFill>
                      </a:endParaRPr>
                    </a:p>
                  </a:txBody>
                  <a:tcPr anchor="ctr"/>
                </a:tc>
                <a:tc>
                  <a:txBody>
                    <a:bodyPr/>
                    <a:lstStyle/>
                    <a:p>
                      <a:pPr algn="ctr"/>
                      <a:r>
                        <a:rPr lang="fr-CA" sz="1600" dirty="0" smtClean="0">
                          <a:solidFill>
                            <a:schemeClr val="bg1"/>
                          </a:solidFill>
                        </a:rPr>
                        <a:t>1</a:t>
                      </a:r>
                      <a:r>
                        <a:rPr lang="fr-CA" sz="1600" baseline="30000" dirty="0" smtClean="0">
                          <a:solidFill>
                            <a:schemeClr val="bg1"/>
                          </a:solidFill>
                        </a:rPr>
                        <a:t>er</a:t>
                      </a:r>
                      <a:r>
                        <a:rPr lang="fr-CA" sz="1600" dirty="0" smtClean="0">
                          <a:solidFill>
                            <a:schemeClr val="bg1"/>
                          </a:solidFill>
                        </a:rPr>
                        <a:t> juillet</a:t>
                      </a:r>
                      <a:r>
                        <a:rPr lang="fr-CA" sz="1600" baseline="0" dirty="0" smtClean="0">
                          <a:solidFill>
                            <a:schemeClr val="bg1"/>
                          </a:solidFill>
                        </a:rPr>
                        <a:t> </a:t>
                      </a:r>
                      <a:endParaRPr lang="fr-FR" sz="1600" dirty="0">
                        <a:solidFill>
                          <a:schemeClr val="bg1"/>
                        </a:solidFill>
                      </a:endParaRPr>
                    </a:p>
                  </a:txBody>
                  <a:tcPr anchor="ctr"/>
                </a:tc>
                <a:tc>
                  <a:txBody>
                    <a:bodyPr/>
                    <a:lstStyle/>
                    <a:p>
                      <a:pPr algn="ctr"/>
                      <a:r>
                        <a:rPr lang="fr-CA" sz="1600" dirty="0" smtClean="0">
                          <a:solidFill>
                            <a:schemeClr val="bg1"/>
                          </a:solidFill>
                        </a:rPr>
                        <a:t>1</a:t>
                      </a:r>
                      <a:r>
                        <a:rPr lang="fr-CA" sz="1600" baseline="30000" dirty="0" smtClean="0">
                          <a:solidFill>
                            <a:schemeClr val="bg1"/>
                          </a:solidFill>
                        </a:rPr>
                        <a:t>er</a:t>
                      </a:r>
                      <a:r>
                        <a:rPr lang="fr-CA" sz="1600" dirty="0" smtClean="0">
                          <a:solidFill>
                            <a:schemeClr val="bg1"/>
                          </a:solidFill>
                        </a:rPr>
                        <a:t> octobre </a:t>
                      </a:r>
                      <a:endParaRPr lang="fr-FR" sz="1600" dirty="0">
                        <a:solidFill>
                          <a:schemeClr val="bg1"/>
                        </a:solidFill>
                      </a:endParaRPr>
                    </a:p>
                  </a:txBody>
                  <a:tcPr anchor="ctr"/>
                </a:tc>
              </a:tr>
              <a:tr h="1070292">
                <a:tc>
                  <a:txBody>
                    <a:bodyPr/>
                    <a:lstStyle/>
                    <a:p>
                      <a:pPr algn="ctr"/>
                      <a:r>
                        <a:rPr lang="fr-CA" sz="1600" b="1" dirty="0" smtClean="0">
                          <a:solidFill>
                            <a:sysClr val="windowText" lastClr="000000"/>
                          </a:solidFill>
                        </a:rPr>
                        <a:t>Période</a:t>
                      </a:r>
                      <a:r>
                        <a:rPr lang="fr-CA" sz="1600" b="1" baseline="0" dirty="0" smtClean="0">
                          <a:solidFill>
                            <a:sysClr val="windowText" lastClr="000000"/>
                          </a:solidFill>
                        </a:rPr>
                        <a:t> des réunions de suivi des impayés </a:t>
                      </a:r>
                      <a:endParaRPr lang="fr-FR" sz="1600" b="1" dirty="0">
                        <a:solidFill>
                          <a:sysClr val="windowText" lastClr="000000"/>
                        </a:solidFill>
                      </a:endParaRPr>
                    </a:p>
                  </a:txBody>
                  <a:tcPr anchor="ctr">
                    <a:solidFill>
                      <a:schemeClr val="bg1">
                        <a:lumMod val="95000"/>
                      </a:schemeClr>
                    </a:solidFill>
                  </a:tcPr>
                </a:tc>
                <a:tc>
                  <a:txBody>
                    <a:bodyPr/>
                    <a:lstStyle/>
                    <a:p>
                      <a:pPr algn="ctr"/>
                      <a:r>
                        <a:rPr lang="fr-CA" sz="1600" dirty="0" smtClean="0">
                          <a:solidFill>
                            <a:sysClr val="windowText" lastClr="000000"/>
                          </a:solidFill>
                        </a:rPr>
                        <a:t>Janvier/Février</a:t>
                      </a:r>
                    </a:p>
                  </a:txBody>
                  <a:tcPr anchor="ctr">
                    <a:solidFill>
                      <a:schemeClr val="bg1">
                        <a:lumMod val="95000"/>
                      </a:schemeClr>
                    </a:solidFill>
                  </a:tcPr>
                </a:tc>
                <a:tc>
                  <a:txBody>
                    <a:bodyPr/>
                    <a:lstStyle/>
                    <a:p>
                      <a:pPr algn="ctr"/>
                      <a:r>
                        <a:rPr lang="fr-CA" sz="1600" dirty="0" smtClean="0">
                          <a:solidFill>
                            <a:sysClr val="windowText" lastClr="000000"/>
                          </a:solidFill>
                        </a:rPr>
                        <a:t>Avril/Mai</a:t>
                      </a:r>
                      <a:endParaRPr lang="fr-FR" sz="1600" dirty="0">
                        <a:solidFill>
                          <a:sysClr val="windowText" lastClr="000000"/>
                        </a:solidFill>
                      </a:endParaRPr>
                    </a:p>
                  </a:txBody>
                  <a:tcPr anchor="ctr">
                    <a:solidFill>
                      <a:schemeClr val="bg1">
                        <a:lumMod val="95000"/>
                      </a:schemeClr>
                    </a:solidFill>
                  </a:tcPr>
                </a:tc>
                <a:tc>
                  <a:txBody>
                    <a:bodyPr/>
                    <a:lstStyle/>
                    <a:p>
                      <a:pPr algn="ctr"/>
                      <a:r>
                        <a:rPr lang="fr-CA" sz="1600" dirty="0" smtClean="0">
                          <a:solidFill>
                            <a:sysClr val="windowText" lastClr="000000"/>
                          </a:solidFill>
                        </a:rPr>
                        <a:t>Juillet/Septembre</a:t>
                      </a:r>
                      <a:r>
                        <a:rPr lang="fr-CA" sz="1600" baseline="0" dirty="0" smtClean="0">
                          <a:solidFill>
                            <a:sysClr val="windowText" lastClr="000000"/>
                          </a:solidFill>
                        </a:rPr>
                        <a:t> </a:t>
                      </a:r>
                      <a:endParaRPr lang="fr-FR" sz="1600" dirty="0">
                        <a:solidFill>
                          <a:sysClr val="windowText" lastClr="000000"/>
                        </a:solidFill>
                      </a:endParaRPr>
                    </a:p>
                  </a:txBody>
                  <a:tcPr anchor="ctr">
                    <a:solidFill>
                      <a:schemeClr val="bg1">
                        <a:lumMod val="95000"/>
                      </a:schemeClr>
                    </a:solidFill>
                  </a:tcPr>
                </a:tc>
                <a:tc>
                  <a:txBody>
                    <a:bodyPr/>
                    <a:lstStyle/>
                    <a:p>
                      <a:pPr algn="ctr"/>
                      <a:r>
                        <a:rPr lang="fr-CA" sz="1600" dirty="0" smtClean="0">
                          <a:solidFill>
                            <a:sysClr val="windowText" lastClr="000000"/>
                          </a:solidFill>
                        </a:rPr>
                        <a:t>Octobre</a:t>
                      </a:r>
                      <a:r>
                        <a:rPr lang="fr-CA" sz="1600" baseline="0" dirty="0" smtClean="0">
                          <a:solidFill>
                            <a:sysClr val="windowText" lastClr="000000"/>
                          </a:solidFill>
                        </a:rPr>
                        <a:t>/novembre </a:t>
                      </a:r>
                      <a:endParaRPr lang="fr-FR" sz="1600" dirty="0">
                        <a:solidFill>
                          <a:sysClr val="windowText" lastClr="000000"/>
                        </a:solidFill>
                      </a:endParaRPr>
                    </a:p>
                  </a:txBody>
                  <a:tcPr anchor="ctr">
                    <a:solidFill>
                      <a:schemeClr val="bg1">
                        <a:lumMod val="95000"/>
                      </a:schemeClr>
                    </a:solidFill>
                  </a:tcPr>
                </a:tc>
              </a:tr>
              <a:tr h="753168">
                <a:tc>
                  <a:txBody>
                    <a:bodyPr/>
                    <a:lstStyle/>
                    <a:p>
                      <a:pPr algn="ctr"/>
                      <a:r>
                        <a:rPr lang="fr-CA" sz="1600" b="1" dirty="0" smtClean="0">
                          <a:solidFill>
                            <a:sysClr val="windowText" lastClr="000000"/>
                          </a:solidFill>
                        </a:rPr>
                        <a:t>Balance</a:t>
                      </a:r>
                      <a:r>
                        <a:rPr lang="fr-CA" sz="1600" b="1" baseline="0" dirty="0" smtClean="0">
                          <a:solidFill>
                            <a:sysClr val="windowText" lastClr="000000"/>
                          </a:solidFill>
                        </a:rPr>
                        <a:t> copropriétaires </a:t>
                      </a:r>
                      <a:endParaRPr lang="fr-FR" sz="1600" b="1" dirty="0">
                        <a:solidFill>
                          <a:sysClr val="windowText" lastClr="000000"/>
                        </a:solidFill>
                      </a:endParaRPr>
                    </a:p>
                  </a:txBody>
                  <a:tcPr anchor="ctr">
                    <a:solidFill>
                      <a:schemeClr val="bg1">
                        <a:lumMod val="95000"/>
                      </a:schemeClr>
                    </a:solidFill>
                  </a:tcPr>
                </a:tc>
                <a:tc>
                  <a:txBody>
                    <a:bodyPr/>
                    <a:lstStyle/>
                    <a:p>
                      <a:pPr algn="ctr"/>
                      <a:r>
                        <a:rPr lang="fr-CA" sz="1600" dirty="0" smtClean="0">
                          <a:solidFill>
                            <a:sysClr val="windowText" lastClr="000000"/>
                          </a:solidFill>
                        </a:rPr>
                        <a:t> 31 décembre</a:t>
                      </a:r>
                      <a:r>
                        <a:rPr lang="fr-CA" sz="1600" baseline="0" dirty="0" smtClean="0">
                          <a:solidFill>
                            <a:sysClr val="windowText" lastClr="000000"/>
                          </a:solidFill>
                        </a:rPr>
                        <a:t> </a:t>
                      </a:r>
                      <a:endParaRPr lang="fr-FR" sz="1600" dirty="0">
                        <a:solidFill>
                          <a:sysClr val="windowText" lastClr="000000"/>
                        </a:solidFill>
                      </a:endParaRPr>
                    </a:p>
                  </a:txBody>
                  <a:tcPr anchor="ctr">
                    <a:solidFill>
                      <a:schemeClr val="bg1">
                        <a:lumMod val="95000"/>
                      </a:schemeClr>
                    </a:solidFill>
                  </a:tcPr>
                </a:tc>
                <a:tc>
                  <a:txBody>
                    <a:bodyPr/>
                    <a:lstStyle/>
                    <a:p>
                      <a:pPr algn="ctr"/>
                      <a:r>
                        <a:rPr lang="fr-CA" sz="1600" dirty="0" smtClean="0">
                          <a:solidFill>
                            <a:sysClr val="windowText" lastClr="000000"/>
                          </a:solidFill>
                        </a:rPr>
                        <a:t>31 mars</a:t>
                      </a:r>
                      <a:r>
                        <a:rPr lang="fr-CA" sz="1600" baseline="0" dirty="0" smtClean="0">
                          <a:solidFill>
                            <a:sysClr val="windowText" lastClr="000000"/>
                          </a:solidFill>
                        </a:rPr>
                        <a:t> </a:t>
                      </a:r>
                      <a:endParaRPr lang="fr-FR" sz="1600" dirty="0">
                        <a:solidFill>
                          <a:sysClr val="windowText" lastClr="000000"/>
                        </a:solidFill>
                      </a:endParaRPr>
                    </a:p>
                  </a:txBody>
                  <a:tcPr anchor="ctr">
                    <a:solidFill>
                      <a:schemeClr val="bg1">
                        <a:lumMod val="95000"/>
                      </a:schemeClr>
                    </a:solidFill>
                  </a:tcPr>
                </a:tc>
                <a:tc>
                  <a:txBody>
                    <a:bodyPr/>
                    <a:lstStyle/>
                    <a:p>
                      <a:pPr algn="ctr"/>
                      <a:r>
                        <a:rPr lang="fr-CA" sz="1600" dirty="0" smtClean="0">
                          <a:solidFill>
                            <a:sysClr val="windowText" lastClr="000000"/>
                          </a:solidFill>
                        </a:rPr>
                        <a:t>30</a:t>
                      </a:r>
                      <a:r>
                        <a:rPr lang="fr-CA" sz="1600" baseline="0" dirty="0" smtClean="0">
                          <a:solidFill>
                            <a:sysClr val="windowText" lastClr="000000"/>
                          </a:solidFill>
                        </a:rPr>
                        <a:t> juin</a:t>
                      </a:r>
                      <a:endParaRPr lang="fr-FR" sz="1600" dirty="0">
                        <a:solidFill>
                          <a:sysClr val="windowText" lastClr="000000"/>
                        </a:solidFill>
                      </a:endParaRPr>
                    </a:p>
                  </a:txBody>
                  <a:tcPr anchor="ctr">
                    <a:solidFill>
                      <a:schemeClr val="bg1">
                        <a:lumMod val="95000"/>
                      </a:schemeClr>
                    </a:solidFill>
                  </a:tcPr>
                </a:tc>
                <a:tc>
                  <a:txBody>
                    <a:bodyPr/>
                    <a:lstStyle/>
                    <a:p>
                      <a:pPr algn="ctr"/>
                      <a:r>
                        <a:rPr lang="fr-CA" sz="1600" dirty="0" smtClean="0">
                          <a:solidFill>
                            <a:sysClr val="windowText" lastClr="000000"/>
                          </a:solidFill>
                        </a:rPr>
                        <a:t>30</a:t>
                      </a:r>
                      <a:r>
                        <a:rPr lang="fr-CA" sz="1600" baseline="0" dirty="0" smtClean="0">
                          <a:solidFill>
                            <a:sysClr val="windowText" lastClr="000000"/>
                          </a:solidFill>
                        </a:rPr>
                        <a:t> septembre </a:t>
                      </a:r>
                      <a:endParaRPr lang="fr-FR" sz="1600" dirty="0">
                        <a:solidFill>
                          <a:sysClr val="windowText" lastClr="000000"/>
                        </a:solidFill>
                      </a:endParaRPr>
                    </a:p>
                  </a:txBody>
                  <a:tcPr anchor="ctr">
                    <a:solidFill>
                      <a:schemeClr val="bg1">
                        <a:lumMod val="95000"/>
                      </a:schemeClr>
                    </a:solidFill>
                  </a:tcPr>
                </a:tc>
              </a:tr>
            </a:tbl>
          </a:graphicData>
        </a:graphic>
      </p:graphicFrame>
      <p:sp>
        <p:nvSpPr>
          <p:cNvPr id="7" name="Rectangle 3"/>
          <p:cNvSpPr txBox="1">
            <a:spLocks noChangeArrowheads="1"/>
          </p:cNvSpPr>
          <p:nvPr/>
        </p:nvSpPr>
        <p:spPr>
          <a:xfrm>
            <a:off x="78377" y="4995948"/>
            <a:ext cx="10951285" cy="1097495"/>
          </a:xfrm>
          <a:prstGeom prst="rect">
            <a:avLst/>
          </a:prstGeom>
          <a:solidFill>
            <a:srgbClr val="ECF5FA"/>
          </a:solidFill>
        </p:spPr>
        <p:txBody>
          <a:bodyPr rtlCol="0">
            <a:normAutofit fontScale="70000" lnSpcReduction="20000"/>
          </a:bodyPr>
          <a:lstStyle>
            <a:lvl1pPr marL="342567" indent="-342567" algn="l" defTabSz="913885" rtl="0" eaLnBrk="1" fontAlgn="base" hangingPunct="1">
              <a:spcBef>
                <a:spcPct val="20000"/>
              </a:spcBef>
              <a:spcAft>
                <a:spcPct val="0"/>
              </a:spcAft>
              <a:defRPr sz="3233">
                <a:solidFill>
                  <a:schemeClr val="tx1"/>
                </a:solidFill>
                <a:latin typeface="Arial Rounded MT Bold" pitchFamily="34" charset="0"/>
                <a:ea typeface="+mn-ea"/>
                <a:cs typeface="+mn-cs"/>
              </a:defRPr>
            </a:lvl1pPr>
            <a:lvl2pPr marL="743159" indent="-285659" algn="l" defTabSz="913885" rtl="0" eaLnBrk="1" fontAlgn="base" hangingPunct="1">
              <a:spcBef>
                <a:spcPct val="20000"/>
              </a:spcBef>
              <a:spcAft>
                <a:spcPct val="0"/>
              </a:spcAft>
              <a:buClr>
                <a:schemeClr val="accent1">
                  <a:lumMod val="50000"/>
                </a:schemeClr>
              </a:buClr>
              <a:buFont typeface="Wingdings" pitchFamily="2" charset="2"/>
              <a:buChar char="q"/>
              <a:defRPr sz="2812">
                <a:solidFill>
                  <a:schemeClr val="tx1"/>
                </a:solidFill>
                <a:latin typeface="Arial Rounded MT Bold" pitchFamily="34" charset="0"/>
                <a:ea typeface="+mn-ea"/>
              </a:defRPr>
            </a:lvl2pPr>
            <a:lvl3pPr marL="1142634" indent="-228750" algn="l" defTabSz="913885" rtl="0" eaLnBrk="1" fontAlgn="base" hangingPunct="1">
              <a:spcBef>
                <a:spcPct val="20000"/>
              </a:spcBef>
              <a:spcAft>
                <a:spcPct val="0"/>
              </a:spcAft>
              <a:buClr>
                <a:schemeClr val="bg2">
                  <a:lumMod val="75000"/>
                </a:schemeClr>
              </a:buClr>
              <a:buChar char="•"/>
              <a:defRPr sz="2390">
                <a:solidFill>
                  <a:schemeClr val="tx1"/>
                </a:solidFill>
                <a:latin typeface="Arial Rounded MT Bold" pitchFamily="34" charset="0"/>
                <a:ea typeface="+mn-ea"/>
              </a:defRPr>
            </a:lvl3pPr>
            <a:lvl4pPr marL="1600134" indent="-228750" algn="l" defTabSz="913885" rtl="0" eaLnBrk="1" fontAlgn="base" hangingPunct="1">
              <a:spcBef>
                <a:spcPct val="20000"/>
              </a:spcBef>
              <a:spcAft>
                <a:spcPct val="0"/>
              </a:spcAft>
              <a:buChar char="–"/>
              <a:defRPr sz="1968">
                <a:solidFill>
                  <a:schemeClr val="tx1"/>
                </a:solidFill>
                <a:latin typeface="Arial Rounded MT Bold" pitchFamily="34" charset="0"/>
                <a:ea typeface="+mn-ea"/>
              </a:defRPr>
            </a:lvl4pPr>
            <a:lvl5pPr marL="2056519" indent="-228750" algn="l" defTabSz="913885" rtl="0" eaLnBrk="1" fontAlgn="base" hangingPunct="1">
              <a:spcBef>
                <a:spcPct val="20000"/>
              </a:spcBef>
              <a:spcAft>
                <a:spcPct val="0"/>
              </a:spcAft>
              <a:buChar char="»"/>
              <a:defRPr sz="1968">
                <a:solidFill>
                  <a:schemeClr val="tx1"/>
                </a:solidFill>
                <a:latin typeface="Arial Rounded MT Bold" pitchFamily="34" charset="0"/>
                <a:ea typeface="+mn-ea"/>
              </a:defRPr>
            </a:lvl5pPr>
            <a:lvl6pPr marL="2377885" indent="-228750" algn="l" defTabSz="913885" rtl="0" eaLnBrk="1" fontAlgn="base" hangingPunct="1">
              <a:spcBef>
                <a:spcPct val="20000"/>
              </a:spcBef>
              <a:spcAft>
                <a:spcPct val="0"/>
              </a:spcAft>
              <a:buChar char="»"/>
              <a:defRPr sz="1968">
                <a:solidFill>
                  <a:schemeClr val="tx1"/>
                </a:solidFill>
                <a:latin typeface="+mn-lt"/>
                <a:ea typeface="+mn-ea"/>
              </a:defRPr>
            </a:lvl6pPr>
            <a:lvl7pPr marL="2699251" indent="-228750" algn="l" defTabSz="913885" rtl="0" eaLnBrk="1" fontAlgn="base" hangingPunct="1">
              <a:spcBef>
                <a:spcPct val="20000"/>
              </a:spcBef>
              <a:spcAft>
                <a:spcPct val="0"/>
              </a:spcAft>
              <a:buChar char="»"/>
              <a:defRPr sz="1968">
                <a:solidFill>
                  <a:schemeClr val="tx1"/>
                </a:solidFill>
                <a:latin typeface="+mn-lt"/>
                <a:ea typeface="+mn-ea"/>
              </a:defRPr>
            </a:lvl7pPr>
            <a:lvl8pPr marL="3020616" indent="-228750" algn="l" defTabSz="913885" rtl="0" eaLnBrk="1" fontAlgn="base" hangingPunct="1">
              <a:spcBef>
                <a:spcPct val="20000"/>
              </a:spcBef>
              <a:spcAft>
                <a:spcPct val="0"/>
              </a:spcAft>
              <a:buChar char="»"/>
              <a:defRPr sz="1968">
                <a:solidFill>
                  <a:schemeClr val="tx1"/>
                </a:solidFill>
                <a:latin typeface="+mn-lt"/>
                <a:ea typeface="+mn-ea"/>
              </a:defRPr>
            </a:lvl8pPr>
            <a:lvl9pPr marL="3341982" indent="-228750" algn="l" defTabSz="913885" rtl="0" eaLnBrk="1" fontAlgn="base" hangingPunct="1">
              <a:spcBef>
                <a:spcPct val="20000"/>
              </a:spcBef>
              <a:spcAft>
                <a:spcPct val="0"/>
              </a:spcAft>
              <a:buChar char="»"/>
              <a:defRPr sz="1968">
                <a:solidFill>
                  <a:schemeClr val="tx1"/>
                </a:solidFill>
                <a:latin typeface="+mn-lt"/>
                <a:ea typeface="+mn-ea"/>
              </a:defRPr>
            </a:lvl9pPr>
          </a:lstStyle>
          <a:p>
            <a:pPr marL="0" indent="0" algn="just">
              <a:spcBef>
                <a:spcPct val="40000"/>
              </a:spcBef>
              <a:defRPr/>
            </a:pPr>
            <a:r>
              <a:rPr lang="fr-FR" altLang="fr-FR" sz="2200" b="1" kern="0" dirty="0" smtClean="0">
                <a:latin typeface="+mj-lt"/>
                <a:ea typeface="Verdana" panose="020B0604030504040204" pitchFamily="34" charset="0"/>
                <a:cs typeface="Verdana" panose="020B0604030504040204" pitchFamily="34" charset="0"/>
              </a:rPr>
              <a:t>Points de vigilance :</a:t>
            </a:r>
          </a:p>
          <a:p>
            <a:pPr marL="342900" indent="-342900" algn="just">
              <a:spcBef>
                <a:spcPct val="40000"/>
              </a:spcBef>
              <a:buFont typeface="Wingdings" panose="05000000000000000000" pitchFamily="2" charset="2"/>
              <a:buChar char="è"/>
              <a:defRPr/>
            </a:pPr>
            <a:r>
              <a:rPr lang="fr-FR" altLang="fr-FR" sz="2200" kern="0" dirty="0" smtClean="0">
                <a:latin typeface="+mn-lt"/>
                <a:ea typeface="Verdana" panose="020B0604030504040204" pitchFamily="34" charset="0"/>
                <a:cs typeface="Verdana" panose="020B0604030504040204" pitchFamily="34" charset="0"/>
              </a:rPr>
              <a:t>Attention aux appels de fonds travaux effectués en dehors de ce calendrier &gt; adapter la fréquence des réunions </a:t>
            </a:r>
          </a:p>
          <a:p>
            <a:pPr marL="342900" indent="-342900" algn="just">
              <a:spcBef>
                <a:spcPct val="40000"/>
              </a:spcBef>
              <a:buFont typeface="Wingdings" panose="05000000000000000000" pitchFamily="2" charset="2"/>
              <a:buChar char="è"/>
              <a:defRPr/>
            </a:pPr>
            <a:r>
              <a:rPr lang="fr-FR" altLang="fr-FR" sz="2200" kern="0" dirty="0" smtClean="0">
                <a:latin typeface="+mn-lt"/>
                <a:ea typeface="Verdana" panose="020B0604030504040204" pitchFamily="34" charset="0"/>
                <a:cs typeface="Verdana" panose="020B0604030504040204" pitchFamily="34" charset="0"/>
              </a:rPr>
              <a:t>Actualiser le nombre de réunions syndic/conseil syndical prévues dans le contrat de syndic afin de ne payer des honoraires supplémentaires (point 7.1.3 du contrat de syndic).</a:t>
            </a:r>
          </a:p>
          <a:p>
            <a:pPr marL="0" indent="0" algn="just">
              <a:spcBef>
                <a:spcPct val="40000"/>
              </a:spcBef>
              <a:defRPr/>
            </a:pPr>
            <a:endParaRPr lang="fr-FR" altLang="fr-FR" sz="2000" kern="0" dirty="0" smtClean="0">
              <a:solidFill>
                <a:schemeClr val="tx1">
                  <a:lumMod val="75000"/>
                  <a:lumOff val="25000"/>
                </a:schemeClr>
              </a:solidFill>
            </a:endParaRPr>
          </a:p>
          <a:p>
            <a:pPr marL="0" indent="0">
              <a:spcBef>
                <a:spcPct val="40000"/>
              </a:spcBef>
              <a:buClr>
                <a:schemeClr val="accent1">
                  <a:lumMod val="75000"/>
                </a:schemeClr>
              </a:buClr>
              <a:defRPr/>
            </a:pPr>
            <a:endParaRPr lang="fr-FR" altLang="fr-FR" sz="2000" kern="0" dirty="0">
              <a:solidFill>
                <a:schemeClr val="tx1">
                  <a:lumMod val="75000"/>
                  <a:lumOff val="25000"/>
                </a:schemeClr>
              </a:solidFill>
            </a:endParaRPr>
          </a:p>
        </p:txBody>
      </p:sp>
    </p:spTree>
    <p:extLst>
      <p:ext uri="{BB962C8B-B14F-4D97-AF65-F5344CB8AC3E}">
        <p14:creationId xmlns:p14="http://schemas.microsoft.com/office/powerpoint/2010/main" val="38068101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6286" y="3244414"/>
            <a:ext cx="9611124" cy="592774"/>
          </a:xfrm>
          <a:solidFill>
            <a:schemeClr val="bg1">
              <a:lumMod val="95000"/>
            </a:schemeClr>
          </a:solidFill>
        </p:spPr>
        <p:txBody>
          <a:bodyPr>
            <a:noAutofit/>
          </a:bodyPr>
          <a:lstStyle/>
          <a:p>
            <a:r>
              <a:rPr lang="fr-CA" sz="3200" b="1" dirty="0" smtClean="0">
                <a:solidFill>
                  <a:schemeClr val="tx1"/>
                </a:solidFill>
                <a:latin typeface="Times New Roman" panose="02020603050405020304" pitchFamily="18" charset="0"/>
                <a:cs typeface="Times New Roman" panose="02020603050405020304" pitchFamily="18" charset="0"/>
              </a:rPr>
              <a:t>II. Le travail préparatoire pour un suivi efficace </a:t>
            </a:r>
            <a:endParaRPr lang="fr-FR" sz="4400" b="1" dirty="0">
              <a:solidFill>
                <a:schemeClr val="tx1"/>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4294967295"/>
          </p:nvPr>
        </p:nvSpPr>
        <p:spPr>
          <a:xfrm>
            <a:off x="11241024" y="6356349"/>
            <a:ext cx="2743200" cy="365125"/>
          </a:xfrm>
          <a:prstGeom prst="rect">
            <a:avLst/>
          </a:prstGeom>
        </p:spPr>
        <p:txBody>
          <a:bodyPr/>
          <a:lstStyle/>
          <a:p>
            <a:fld id="{407ACB08-5963-44D4-82C1-81A8622C8CA0}" type="slidenum">
              <a:rPr lang="fr-FR" smtClean="0"/>
              <a:t>7</a:t>
            </a:fld>
            <a:endParaRPr lang="fr-FR" dirty="0"/>
          </a:p>
        </p:txBody>
      </p:sp>
      <p:pic>
        <p:nvPicPr>
          <p:cNvPr id="3" name="Picture 2" descr="f8df1bef-6142-4e4a-b0fa-a0c9dc9f2f98@mxp5">
            <a:extLst>
              <a:ext uri="{FF2B5EF4-FFF2-40B4-BE49-F238E27FC236}">
                <a16:creationId xmlns="" xmlns:a16="http://schemas.microsoft.com/office/drawing/2014/main" id="{D2F77DD7-AAC0-ED3B-8803-38C91B726A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8885" y="97328"/>
            <a:ext cx="915648" cy="89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12417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0560" y="248665"/>
            <a:ext cx="9611124" cy="592774"/>
          </a:xfrm>
        </p:spPr>
        <p:txBody>
          <a:bodyPr>
            <a:noAutofit/>
          </a:bodyPr>
          <a:lstStyle/>
          <a:p>
            <a:r>
              <a:rPr lang="fr-CA" sz="3200" b="1" dirty="0">
                <a:solidFill>
                  <a:schemeClr val="bg1"/>
                </a:solidFill>
                <a:latin typeface="Times New Roman" panose="02020603050405020304" pitchFamily="18" charset="0"/>
                <a:cs typeface="Times New Roman" panose="02020603050405020304" pitchFamily="18" charset="0"/>
              </a:rPr>
              <a:t>II. </a:t>
            </a:r>
            <a:r>
              <a:rPr lang="fr-CA" sz="3200" b="1" dirty="0" smtClean="0">
                <a:solidFill>
                  <a:schemeClr val="bg1"/>
                </a:solidFill>
                <a:latin typeface="Times New Roman" panose="02020603050405020304" pitchFamily="18" charset="0"/>
                <a:cs typeface="Times New Roman" panose="02020603050405020304" pitchFamily="18" charset="0"/>
              </a:rPr>
              <a:t>Le travail préparatoire pour un suivi efficace </a:t>
            </a:r>
            <a:endParaRPr lang="fr-FR" sz="4400" b="1" dirty="0">
              <a:solidFill>
                <a:schemeClr val="bg1"/>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4294967295"/>
          </p:nvPr>
        </p:nvSpPr>
        <p:spPr>
          <a:xfrm>
            <a:off x="11241024" y="6356349"/>
            <a:ext cx="2743200" cy="365125"/>
          </a:xfrm>
          <a:prstGeom prst="rect">
            <a:avLst/>
          </a:prstGeom>
        </p:spPr>
        <p:txBody>
          <a:bodyPr/>
          <a:lstStyle/>
          <a:p>
            <a:fld id="{407ACB08-5963-44D4-82C1-81A8622C8CA0}" type="slidenum">
              <a:rPr lang="fr-FR" smtClean="0"/>
              <a:t>8</a:t>
            </a:fld>
            <a:endParaRPr lang="fr-FR" dirty="0"/>
          </a:p>
        </p:txBody>
      </p:sp>
      <p:pic>
        <p:nvPicPr>
          <p:cNvPr id="3" name="Picture 2" descr="f8df1bef-6142-4e4a-b0fa-a0c9dc9f2f98@mxp5">
            <a:extLst>
              <a:ext uri="{FF2B5EF4-FFF2-40B4-BE49-F238E27FC236}">
                <a16:creationId xmlns="" xmlns:a16="http://schemas.microsoft.com/office/drawing/2014/main" id="{D2F77DD7-AAC0-ED3B-8803-38C91B726A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8885" y="97328"/>
            <a:ext cx="915648" cy="89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6"/>
          <p:cNvSpPr>
            <a:spLocks noGrp="1"/>
          </p:cNvSpPr>
          <p:nvPr>
            <p:ph idx="1"/>
          </p:nvPr>
        </p:nvSpPr>
        <p:spPr>
          <a:xfrm>
            <a:off x="400595" y="1603397"/>
            <a:ext cx="11153938" cy="4351338"/>
          </a:xfrm>
          <a:solidFill>
            <a:srgbClr val="ECF5FA"/>
          </a:solidFill>
        </p:spPr>
        <p:txBody>
          <a:bodyPr>
            <a:noAutofit/>
          </a:bodyPr>
          <a:lstStyle/>
          <a:p>
            <a:pPr marL="0" indent="0" algn="just"/>
            <a:r>
              <a:rPr lang="fr-FR" altLang="fr-FR" sz="2400" b="1" dirty="0">
                <a:latin typeface="+mj-lt"/>
                <a:ea typeface="ＭＳ Ｐゴシック" panose="020B0600070205080204" pitchFamily="34" charset="-128"/>
                <a:cs typeface="Arial" panose="020B0604020202020204" pitchFamily="34" charset="0"/>
              </a:rPr>
              <a:t>Les documents à obtenir en amont des </a:t>
            </a:r>
            <a:r>
              <a:rPr lang="fr-FR" altLang="fr-FR" sz="2400" b="1" dirty="0" smtClean="0">
                <a:latin typeface="+mj-lt"/>
                <a:ea typeface="ＭＳ Ｐゴシック" panose="020B0600070205080204" pitchFamily="34" charset="-128"/>
                <a:cs typeface="Arial" panose="020B0604020202020204" pitchFamily="34" charset="0"/>
              </a:rPr>
              <a:t>réunions</a:t>
            </a:r>
            <a:endParaRPr lang="fr-FR" altLang="fr-FR" sz="2400" b="1" dirty="0">
              <a:latin typeface="+mj-lt"/>
              <a:ea typeface="ＭＳ Ｐゴシック" panose="020B0600070205080204" pitchFamily="34" charset="-128"/>
              <a:cs typeface="Arial" panose="020B0604020202020204" pitchFamily="34" charset="0"/>
            </a:endParaRPr>
          </a:p>
          <a:p>
            <a:pPr algn="just">
              <a:buFont typeface="Wingdings" panose="05000000000000000000" pitchFamily="2" charset="2"/>
              <a:buChar char="ü"/>
            </a:pPr>
            <a:endParaRPr lang="fr-FR" altLang="fr-FR" sz="2000" b="1" dirty="0">
              <a:latin typeface="+mj-lt"/>
              <a:ea typeface="ＭＳ Ｐゴシック" panose="020B0600070205080204" pitchFamily="34" charset="-128"/>
              <a:cs typeface="Arial" panose="020B0604020202020204" pitchFamily="34" charset="0"/>
            </a:endParaRPr>
          </a:p>
          <a:p>
            <a:pPr marL="342900" indent="-342900" algn="just">
              <a:buFont typeface="Wingdings" panose="05000000000000000000" pitchFamily="2" charset="2"/>
              <a:buChar char="è"/>
            </a:pPr>
            <a:r>
              <a:rPr lang="fr-FR" altLang="fr-FR" sz="2000" dirty="0">
                <a:latin typeface="+mn-lt"/>
                <a:ea typeface="ＭＳ Ｐゴシック" panose="020B0600070205080204" pitchFamily="34" charset="-128"/>
                <a:cs typeface="Arial" panose="020B0604020202020204" pitchFamily="34" charset="0"/>
              </a:rPr>
              <a:t>Balance des copropriétaires en fin de trimestre</a:t>
            </a:r>
          </a:p>
          <a:p>
            <a:pPr marL="342900" indent="-342900" algn="just">
              <a:buFont typeface="Wingdings" panose="05000000000000000000" pitchFamily="2" charset="2"/>
              <a:buChar char="è"/>
            </a:pPr>
            <a:r>
              <a:rPr lang="fr-FR" altLang="fr-FR" sz="2000" dirty="0">
                <a:latin typeface="+mn-lt"/>
                <a:ea typeface="ＭＳ Ｐゴシック" panose="020B0600070205080204" pitchFamily="34" charset="-128"/>
                <a:cs typeface="Arial" panose="020B0604020202020204" pitchFamily="34" charset="0"/>
              </a:rPr>
              <a:t>Extrait des comptes individuels des débiteurs de plus de 2 trimestres de retard de charges pour analyser la situation</a:t>
            </a:r>
          </a:p>
          <a:p>
            <a:pPr marL="342900" indent="-342900" algn="just">
              <a:buFont typeface="Wingdings" panose="05000000000000000000" pitchFamily="2" charset="2"/>
              <a:buChar char="è"/>
            </a:pPr>
            <a:r>
              <a:rPr lang="fr-FR" altLang="fr-FR" sz="2000" dirty="0">
                <a:latin typeface="+mn-lt"/>
                <a:ea typeface="ＭＳ Ｐゴシック" panose="020B0600070205080204" pitchFamily="34" charset="-128"/>
                <a:cs typeface="Arial" panose="020B0604020202020204" pitchFamily="34" charset="0"/>
              </a:rPr>
              <a:t>Etat contentieux du syndic : suivi dossier par dossier du syndic</a:t>
            </a:r>
          </a:p>
          <a:p>
            <a:pPr marL="342900" indent="-342900" algn="just">
              <a:buFont typeface="Wingdings" panose="05000000000000000000" pitchFamily="2" charset="2"/>
              <a:buChar char="è"/>
            </a:pPr>
            <a:r>
              <a:rPr lang="fr-FR" altLang="fr-FR" sz="2000" dirty="0">
                <a:latin typeface="+mn-lt"/>
                <a:ea typeface="ＭＳ Ｐゴシック" panose="020B0600070205080204" pitchFamily="34" charset="-128"/>
                <a:cs typeface="Arial" panose="020B0604020202020204" pitchFamily="34" charset="0"/>
              </a:rPr>
              <a:t>Copie des échéanciers, assignations, jugements, oppositions, etc.</a:t>
            </a:r>
          </a:p>
          <a:p>
            <a:pPr marL="342900" indent="-342900" algn="just">
              <a:buFont typeface="Wingdings" panose="05000000000000000000" pitchFamily="2" charset="2"/>
              <a:buChar char="è"/>
            </a:pPr>
            <a:r>
              <a:rPr lang="fr-FR" altLang="fr-FR" sz="2000" dirty="0">
                <a:latin typeface="+mn-lt"/>
                <a:ea typeface="ＭＳ Ｐゴシック" panose="020B0600070205080204" pitchFamily="34" charset="-128"/>
                <a:cs typeface="Arial" panose="020B0604020202020204" pitchFamily="34" charset="0"/>
              </a:rPr>
              <a:t>Lors de ventes amiables ou judiciaires copie de l’opposition (article 20 de la loi du 10/07/1965)</a:t>
            </a:r>
          </a:p>
          <a:p>
            <a:pPr marL="342900" indent="-342900" algn="just">
              <a:buFont typeface="Wingdings" panose="05000000000000000000" pitchFamily="2" charset="2"/>
              <a:buChar char="è"/>
            </a:pPr>
            <a:r>
              <a:rPr lang="fr-FR" altLang="fr-FR" sz="2000" dirty="0">
                <a:latin typeface="+mn-lt"/>
                <a:ea typeface="ＭＳ Ｐゴシック" panose="020B0600070205080204" pitchFamily="34" charset="-128"/>
                <a:cs typeface="Arial" panose="020B0604020202020204" pitchFamily="34" charset="0"/>
              </a:rPr>
              <a:t>Copie de la convention d’honoraires de l’avocat,</a:t>
            </a:r>
          </a:p>
          <a:p>
            <a:pPr marL="342900" indent="-342900" algn="just">
              <a:buFont typeface="Wingdings" panose="05000000000000000000" pitchFamily="2" charset="2"/>
              <a:buChar char="è"/>
            </a:pPr>
            <a:r>
              <a:rPr lang="fr-FR" altLang="fr-FR" sz="2000" dirty="0">
                <a:latin typeface="+mn-lt"/>
                <a:ea typeface="ＭＳ Ｐゴシック" panose="020B0600070205080204" pitchFamily="34" charset="-128"/>
                <a:cs typeface="Arial" panose="020B0604020202020204" pitchFamily="34" charset="0"/>
              </a:rPr>
              <a:t>Le ou les PV d’AG pour le contrôle des votes des saisies immobilières,</a:t>
            </a:r>
          </a:p>
          <a:p>
            <a:pPr marL="342900" indent="-342900" algn="just">
              <a:buFont typeface="Wingdings" panose="05000000000000000000" pitchFamily="2" charset="2"/>
              <a:buChar char="è"/>
            </a:pPr>
            <a:r>
              <a:rPr lang="fr-FR" altLang="fr-FR" sz="2000" dirty="0">
                <a:latin typeface="+mn-lt"/>
                <a:ea typeface="ＭＳ Ｐゴシック" panose="020B0600070205080204" pitchFamily="34" charset="-128"/>
                <a:cs typeface="Arial" panose="020B0604020202020204" pitchFamily="34" charset="0"/>
              </a:rPr>
              <a:t>Le contrat du syndic pour les honoraires</a:t>
            </a:r>
            <a:r>
              <a:rPr lang="fr-FR" altLang="fr-FR" sz="2000" dirty="0" smtClean="0">
                <a:latin typeface="+mn-lt"/>
                <a:ea typeface="ＭＳ Ｐゴシック" panose="020B0600070205080204" pitchFamily="34" charset="-128"/>
                <a:cs typeface="Arial" panose="020B0604020202020204" pitchFamily="34" charset="0"/>
              </a:rPr>
              <a:t>.</a:t>
            </a:r>
          </a:p>
          <a:p>
            <a:pPr marL="342900" indent="-342900" algn="just">
              <a:buFont typeface="Wingdings" panose="05000000000000000000" pitchFamily="2" charset="2"/>
              <a:buChar char="è"/>
            </a:pPr>
            <a:r>
              <a:rPr lang="fr-CA" altLang="fr-FR" sz="2000" dirty="0" smtClean="0">
                <a:latin typeface="+mn-lt"/>
                <a:ea typeface="ＭＳ Ｐゴシック" panose="020B0600070205080204" pitchFamily="34" charset="-128"/>
                <a:cs typeface="Arial" panose="020B0604020202020204" pitchFamily="34" charset="0"/>
              </a:rPr>
              <a:t>Tableau de suivi des impayés du CS</a:t>
            </a:r>
            <a:endParaRPr lang="fr-FR" altLang="fr-FR" sz="2000" dirty="0">
              <a:latin typeface="+mn-lt"/>
              <a:ea typeface="ＭＳ Ｐゴシック" panose="020B0600070205080204" pitchFamily="34" charset="-128"/>
              <a:cs typeface="Arial" panose="020B0604020202020204" pitchFamily="34" charset="0"/>
            </a:endParaRPr>
          </a:p>
          <a:p>
            <a:pPr algn="just">
              <a:buFont typeface="Wingdings" panose="05000000000000000000" pitchFamily="2" charset="2"/>
              <a:buChar char="ü"/>
            </a:pPr>
            <a:endParaRPr lang="fr-FR" altLang="fr-FR" sz="2000" b="1" dirty="0">
              <a:latin typeface="+mj-lt"/>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9542198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Espace réservé du contenu 6"/>
          <p:cNvSpPr>
            <a:spLocks noGrp="1"/>
          </p:cNvSpPr>
          <p:nvPr>
            <p:ph idx="1"/>
          </p:nvPr>
        </p:nvSpPr>
        <p:spPr>
          <a:xfrm>
            <a:off x="-151922" y="1506418"/>
            <a:ext cx="11895746" cy="4962748"/>
          </a:xfrm>
          <a:solidFill>
            <a:srgbClr val="ECF5FA"/>
          </a:solidFill>
        </p:spPr>
        <p:txBody>
          <a:bodyPr>
            <a:noAutofit/>
          </a:bodyPr>
          <a:lstStyle/>
          <a:p>
            <a:pPr marL="0" indent="0" algn="just"/>
            <a:r>
              <a:rPr lang="fr-CA" altLang="fr-FR" sz="2400" b="1" dirty="0" smtClean="0">
                <a:latin typeface="+mj-lt"/>
                <a:ea typeface="ＭＳ Ｐゴシック" panose="020B0600070205080204" pitchFamily="34" charset="-128"/>
                <a:cs typeface="Arial" panose="020B0604020202020204" pitchFamily="34" charset="0"/>
              </a:rPr>
              <a:t>Réaliser une analyse du dossier impayés sur la base des documents récoltés</a:t>
            </a:r>
          </a:p>
          <a:p>
            <a:pPr marL="0" indent="0" algn="just"/>
            <a:endParaRPr lang="fr-FR" altLang="fr-FR" sz="900" dirty="0" smtClean="0">
              <a:latin typeface="+mn-lt"/>
              <a:ea typeface="ＭＳ Ｐゴシック" panose="020B0600070205080204" pitchFamily="34" charset="-128"/>
              <a:cs typeface="Arial" panose="020B0604020202020204" pitchFamily="34" charset="0"/>
            </a:endParaRPr>
          </a:p>
          <a:p>
            <a:pPr marL="342900" indent="-342900" algn="just">
              <a:buFont typeface="Wingdings" panose="05000000000000000000" pitchFamily="2" charset="2"/>
              <a:buChar char="è"/>
            </a:pPr>
            <a:r>
              <a:rPr lang="fr-FR" altLang="fr-FR" sz="2000" dirty="0" smtClean="0">
                <a:latin typeface="+mn-lt"/>
                <a:ea typeface="ＭＳ Ｐゴシック" panose="020B0600070205080204" pitchFamily="34" charset="-128"/>
                <a:cs typeface="Arial" panose="020B0604020202020204" pitchFamily="34" charset="0"/>
              </a:rPr>
              <a:t>Faire </a:t>
            </a:r>
            <a:r>
              <a:rPr lang="fr-FR" altLang="fr-FR" sz="2000" dirty="0">
                <a:latin typeface="+mn-lt"/>
                <a:ea typeface="ＭＳ Ｐゴシック" panose="020B0600070205080204" pitchFamily="34" charset="-128"/>
                <a:cs typeface="Arial" panose="020B0604020202020204" pitchFamily="34" charset="0"/>
              </a:rPr>
              <a:t>le point sur la </a:t>
            </a:r>
            <a:r>
              <a:rPr lang="fr-FR" altLang="fr-FR" sz="2000" b="1" dirty="0">
                <a:latin typeface="+mn-lt"/>
                <a:ea typeface="ＭＳ Ｐゴシック" panose="020B0600070205080204" pitchFamily="34" charset="-128"/>
                <a:cs typeface="Arial" panose="020B0604020202020204" pitchFamily="34" charset="0"/>
              </a:rPr>
              <a:t>composition </a:t>
            </a:r>
            <a:r>
              <a:rPr lang="fr-FR" altLang="fr-FR" sz="2000" b="1" dirty="0" smtClean="0">
                <a:latin typeface="+mn-lt"/>
                <a:ea typeface="ＭＳ Ｐゴシック" panose="020B0600070205080204" pitchFamily="34" charset="-128"/>
                <a:cs typeface="Arial" panose="020B0604020202020204" pitchFamily="34" charset="0"/>
              </a:rPr>
              <a:t>et l’importance de </a:t>
            </a:r>
            <a:r>
              <a:rPr lang="fr-FR" altLang="fr-FR" sz="2000" b="1" dirty="0">
                <a:latin typeface="+mn-lt"/>
                <a:ea typeface="ＭＳ Ｐゴシック" panose="020B0600070205080204" pitchFamily="34" charset="-128"/>
                <a:cs typeface="Arial" panose="020B0604020202020204" pitchFamily="34" charset="0"/>
              </a:rPr>
              <a:t>la </a:t>
            </a:r>
            <a:r>
              <a:rPr lang="fr-FR" altLang="fr-FR" sz="2000" b="1" dirty="0" smtClean="0">
                <a:latin typeface="+mn-lt"/>
                <a:ea typeface="ＭＳ Ｐゴシック" panose="020B0600070205080204" pitchFamily="34" charset="-128"/>
                <a:cs typeface="Arial" panose="020B0604020202020204" pitchFamily="34" charset="0"/>
              </a:rPr>
              <a:t>dette </a:t>
            </a:r>
            <a:r>
              <a:rPr lang="fr-FR" altLang="fr-FR" sz="2000" dirty="0" smtClean="0">
                <a:latin typeface="+mn-lt"/>
                <a:ea typeface="ＭＳ Ｐゴシック" panose="020B0600070205080204" pitchFamily="34" charset="-128"/>
                <a:cs typeface="Arial" panose="020B0604020202020204" pitchFamily="34" charset="0"/>
              </a:rPr>
              <a:t>: charges</a:t>
            </a:r>
            <a:r>
              <a:rPr lang="fr-FR" altLang="fr-FR" sz="2000" dirty="0">
                <a:latin typeface="+mn-lt"/>
                <a:ea typeface="ＭＳ Ｐゴシック" panose="020B0600070205080204" pitchFamily="34" charset="-128"/>
                <a:cs typeface="Arial" panose="020B0604020202020204" pitchFamily="34" charset="0"/>
              </a:rPr>
              <a:t>, appels travaux, régularisation, frais et </a:t>
            </a:r>
            <a:r>
              <a:rPr lang="fr-FR" altLang="fr-FR" sz="2000" dirty="0" smtClean="0">
                <a:latin typeface="+mn-lt"/>
                <a:ea typeface="ＭＳ Ｐゴシック" panose="020B0600070205080204" pitchFamily="34" charset="-128"/>
                <a:cs typeface="Arial" panose="020B0604020202020204" pitchFamily="34" charset="0"/>
              </a:rPr>
              <a:t>honoraires, place de parking.</a:t>
            </a:r>
            <a:endParaRPr lang="fr-FR" altLang="fr-FR" sz="2000" dirty="0">
              <a:latin typeface="+mn-lt"/>
              <a:ea typeface="ＭＳ Ｐゴシック" panose="020B0600070205080204" pitchFamily="34" charset="-128"/>
              <a:cs typeface="Arial" panose="020B0604020202020204" pitchFamily="34" charset="0"/>
            </a:endParaRPr>
          </a:p>
          <a:p>
            <a:pPr marL="171450" indent="-171450" algn="just">
              <a:buFont typeface="Wingdings" panose="05000000000000000000" pitchFamily="2" charset="2"/>
              <a:buChar char="è"/>
            </a:pPr>
            <a:endParaRPr lang="fr-FR" altLang="fr-FR" sz="800" dirty="0">
              <a:latin typeface="+mn-lt"/>
              <a:ea typeface="ＭＳ Ｐゴシック" panose="020B0600070205080204" pitchFamily="34" charset="-128"/>
              <a:cs typeface="Arial" panose="020B0604020202020204" pitchFamily="34" charset="0"/>
            </a:endParaRPr>
          </a:p>
          <a:p>
            <a:pPr marL="342900" indent="-342900" algn="just">
              <a:buFont typeface="Wingdings" panose="05000000000000000000" pitchFamily="2" charset="2"/>
              <a:buChar char="è"/>
            </a:pPr>
            <a:r>
              <a:rPr lang="fr-FR" altLang="fr-FR" sz="2000" dirty="0" smtClean="0">
                <a:latin typeface="+mn-lt"/>
                <a:ea typeface="ＭＳ Ｐゴシック" panose="020B0600070205080204" pitchFamily="34" charset="-128"/>
                <a:cs typeface="Arial" panose="020B0604020202020204" pitchFamily="34" charset="0"/>
              </a:rPr>
              <a:t>Faire le point sur la </a:t>
            </a:r>
            <a:r>
              <a:rPr lang="fr-FR" altLang="fr-FR" sz="2000" b="1" dirty="0">
                <a:latin typeface="+mn-lt"/>
                <a:ea typeface="ＭＳ Ｐゴシック" panose="020B0600070205080204" pitchFamily="34" charset="-128"/>
                <a:cs typeface="Arial" panose="020B0604020202020204" pitchFamily="34" charset="0"/>
              </a:rPr>
              <a:t>durée de la dette :  </a:t>
            </a:r>
            <a:r>
              <a:rPr lang="fr-FR" altLang="fr-FR" sz="2000" dirty="0">
                <a:latin typeface="+mn-lt"/>
                <a:ea typeface="ＭＳ Ｐゴシック" panose="020B0600070205080204" pitchFamily="34" charset="-128"/>
                <a:cs typeface="Arial" panose="020B0604020202020204" pitchFamily="34" charset="0"/>
              </a:rPr>
              <a:t>r</a:t>
            </a:r>
            <a:r>
              <a:rPr lang="fr-FR" altLang="fr-FR" sz="2000" dirty="0" smtClean="0">
                <a:latin typeface="+mn-lt"/>
                <a:ea typeface="ＭＳ Ｐゴシック" panose="020B0600070205080204" pitchFamily="34" charset="-128"/>
                <a:cs typeface="Arial" panose="020B0604020202020204" pitchFamily="34" charset="0"/>
              </a:rPr>
              <a:t>isque d’irrécouvrable pour les dettes de plus de 5 ans.</a:t>
            </a:r>
            <a:endParaRPr lang="fr-FR" altLang="fr-FR" sz="2000" dirty="0">
              <a:latin typeface="+mn-lt"/>
              <a:ea typeface="ＭＳ Ｐゴシック" panose="020B0600070205080204" pitchFamily="34" charset="-128"/>
              <a:cs typeface="Arial" panose="020B0604020202020204" pitchFamily="34" charset="0"/>
            </a:endParaRPr>
          </a:p>
          <a:p>
            <a:pPr algn="just">
              <a:buFont typeface="Wingdings" panose="05000000000000000000" pitchFamily="2" charset="2"/>
              <a:buChar char="è"/>
            </a:pPr>
            <a:endParaRPr lang="fr-FR" altLang="fr-FR" sz="800" dirty="0">
              <a:latin typeface="+mn-lt"/>
              <a:ea typeface="ＭＳ Ｐゴシック" panose="020B0600070205080204" pitchFamily="34" charset="-128"/>
              <a:cs typeface="Arial" panose="020B0604020202020204" pitchFamily="34" charset="0"/>
            </a:endParaRPr>
          </a:p>
          <a:p>
            <a:pPr marL="342900" indent="-342900" algn="just">
              <a:buFont typeface="Wingdings" panose="05000000000000000000" pitchFamily="2" charset="2"/>
              <a:buChar char="è"/>
            </a:pPr>
            <a:r>
              <a:rPr lang="fr-FR" altLang="fr-FR" sz="2000" dirty="0" smtClean="0">
                <a:latin typeface="+mn-lt"/>
                <a:ea typeface="ＭＳ Ｐゴシック" panose="020B0600070205080204" pitchFamily="34" charset="-128"/>
                <a:cs typeface="Arial" panose="020B0604020202020204" pitchFamily="34" charset="0"/>
              </a:rPr>
              <a:t>Faire le point sur la situation personnelle du débiteur </a:t>
            </a:r>
            <a:r>
              <a:rPr lang="fr-FR" altLang="fr-FR" sz="2000" dirty="0">
                <a:latin typeface="+mn-lt"/>
                <a:ea typeface="ＭＳ Ｐゴシック" panose="020B0600070205080204" pitchFamily="34" charset="-128"/>
                <a:cs typeface="Arial" panose="020B0604020202020204" pitchFamily="34" charset="0"/>
              </a:rPr>
              <a:t>: </a:t>
            </a:r>
            <a:r>
              <a:rPr lang="fr-FR" altLang="fr-FR" sz="2000" dirty="0" smtClean="0">
                <a:latin typeface="+mn-lt"/>
                <a:ea typeface="ＭＳ Ｐゴシック" panose="020B0600070205080204" pitchFamily="34" charset="-128"/>
                <a:cs typeface="Arial" panose="020B0604020202020204" pitchFamily="34" charset="0"/>
              </a:rPr>
              <a:t>de </a:t>
            </a:r>
            <a:r>
              <a:rPr lang="fr-FR" altLang="fr-FR" sz="2000" dirty="0">
                <a:latin typeface="+mn-lt"/>
                <a:ea typeface="ＭＳ Ｐゴシック" panose="020B0600070205080204" pitchFamily="34" charset="-128"/>
                <a:cs typeface="Arial" panose="020B0604020202020204" pitchFamily="34" charset="0"/>
              </a:rPr>
              <a:t>bonne ou mauvaise foi, ses propositions de règlement par rapport à la relance faite, ou par rapport à un échéancier de </a:t>
            </a:r>
            <a:r>
              <a:rPr lang="fr-FR" altLang="fr-FR" sz="2000" dirty="0" smtClean="0">
                <a:latin typeface="+mn-lt"/>
                <a:ea typeface="ＭＳ Ｐゴシック" panose="020B0600070205080204" pitchFamily="34" charset="-128"/>
                <a:cs typeface="Arial" panose="020B0604020202020204" pitchFamily="34" charset="0"/>
              </a:rPr>
              <a:t>paiement</a:t>
            </a:r>
            <a:endParaRPr lang="fr-FR" altLang="fr-FR" sz="2000" dirty="0">
              <a:latin typeface="+mn-lt"/>
              <a:ea typeface="ＭＳ Ｐゴシック" panose="020B0600070205080204" pitchFamily="34" charset="-128"/>
              <a:cs typeface="Arial" panose="020B0604020202020204" pitchFamily="34" charset="0"/>
            </a:endParaRPr>
          </a:p>
          <a:p>
            <a:pPr marL="342900" indent="-342900" algn="just">
              <a:buFont typeface="Wingdings" panose="05000000000000000000" pitchFamily="2" charset="2"/>
              <a:buChar char="è"/>
            </a:pPr>
            <a:r>
              <a:rPr lang="fr-FR" altLang="fr-FR" sz="2000" dirty="0">
                <a:latin typeface="+mn-lt"/>
                <a:ea typeface="ＭＳ Ｐゴシック" panose="020B0600070205080204" pitchFamily="34" charset="-128"/>
                <a:cs typeface="Arial" panose="020B0604020202020204" pitchFamily="34" charset="0"/>
              </a:rPr>
              <a:t> S’assurer que la créance soit : </a:t>
            </a:r>
          </a:p>
          <a:p>
            <a:pPr marL="743492" lvl="1" indent="-342900" algn="just">
              <a:buFont typeface="Wingdings" panose="05000000000000000000" pitchFamily="2" charset="2"/>
              <a:buChar char="è"/>
            </a:pPr>
            <a:r>
              <a:rPr lang="fr-FR" altLang="fr-FR" sz="1579" dirty="0">
                <a:latin typeface="+mn-lt"/>
                <a:ea typeface="ＭＳ Ｐゴシック" panose="020B0600070205080204" pitchFamily="34" charset="-128"/>
                <a:cs typeface="Arial" panose="020B0604020202020204" pitchFamily="34" charset="0"/>
              </a:rPr>
              <a:t>Liquide (la quote-part exacte du copropriétaire)</a:t>
            </a:r>
          </a:p>
          <a:p>
            <a:pPr marL="743492" lvl="1" indent="-342900" algn="just">
              <a:buFont typeface="Wingdings" panose="05000000000000000000" pitchFamily="2" charset="2"/>
              <a:buChar char="è"/>
            </a:pPr>
            <a:r>
              <a:rPr lang="fr-FR" altLang="fr-FR" sz="1579" dirty="0">
                <a:latin typeface="+mn-lt"/>
                <a:ea typeface="ＭＳ Ｐゴシック" panose="020B0600070205080204" pitchFamily="34" charset="-128"/>
                <a:cs typeface="Arial" panose="020B0604020202020204" pitchFamily="34" charset="0"/>
              </a:rPr>
              <a:t>Certaine (approbation du budget et des comptes en AG)</a:t>
            </a:r>
          </a:p>
          <a:p>
            <a:pPr marL="743492" lvl="1" indent="-342900" algn="just">
              <a:buFont typeface="Wingdings" panose="05000000000000000000" pitchFamily="2" charset="2"/>
              <a:buChar char="è"/>
            </a:pPr>
            <a:r>
              <a:rPr lang="fr-FR" altLang="fr-FR" sz="1579" dirty="0">
                <a:latin typeface="+mn-lt"/>
                <a:ea typeface="ＭＳ Ｐゴシック" panose="020B0600070205080204" pitchFamily="34" charset="-128"/>
                <a:cs typeface="Arial" panose="020B0604020202020204" pitchFamily="34" charset="0"/>
              </a:rPr>
              <a:t>Exigible (appels de fonds votés et effectués</a:t>
            </a:r>
            <a:r>
              <a:rPr lang="fr-FR" altLang="fr-FR" sz="1579" dirty="0" smtClean="0">
                <a:latin typeface="+mn-lt"/>
                <a:ea typeface="ＭＳ Ｐゴシック" panose="020B0600070205080204" pitchFamily="34" charset="-128"/>
                <a:cs typeface="Arial" panose="020B0604020202020204" pitchFamily="34" charset="0"/>
              </a:rPr>
              <a:t>)</a:t>
            </a:r>
            <a:endParaRPr lang="fr-FR" altLang="fr-FR" sz="2000" dirty="0">
              <a:latin typeface="+mn-lt"/>
              <a:ea typeface="ＭＳ Ｐゴシック" panose="020B0600070205080204" pitchFamily="34" charset="-128"/>
              <a:cs typeface="Arial" panose="020B0604020202020204" pitchFamily="34" charset="0"/>
            </a:endParaRPr>
          </a:p>
          <a:p>
            <a:pPr marL="0" indent="0" algn="just"/>
            <a:endParaRPr lang="fr-FR" altLang="fr-FR" sz="800" dirty="0">
              <a:latin typeface="+mn-lt"/>
              <a:ea typeface="ＭＳ Ｐゴシック" panose="020B0600070205080204" pitchFamily="34" charset="-128"/>
              <a:cs typeface="Arial" panose="020B0604020202020204" pitchFamily="34" charset="0"/>
            </a:endParaRPr>
          </a:p>
        </p:txBody>
      </p:sp>
      <p:sp>
        <p:nvSpPr>
          <p:cNvPr id="25602" name="Espace réservé du numéro de diapositive 4"/>
          <p:cNvSpPr>
            <a:spLocks noGrp="1"/>
          </p:cNvSpPr>
          <p:nvPr>
            <p:ph type="sldNum" sz="quarter" idx="4294967295"/>
          </p:nvPr>
        </p:nvSpPr>
        <p:spPr bwMode="auto">
          <a:xfrm>
            <a:off x="10059988" y="6356350"/>
            <a:ext cx="21320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99">
                <a:solidFill>
                  <a:schemeClr val="tx1"/>
                </a:solidFill>
                <a:latin typeface="Verdana" panose="020B0604030504040204" pitchFamily="34" charset="0"/>
                <a:ea typeface="ＭＳ Ｐゴシック" panose="020B0600070205080204" pitchFamily="34" charset="-128"/>
              </a:defRPr>
            </a:lvl1pPr>
            <a:lvl2pPr marL="35992979" indent="-35992979">
              <a:defRPr sz="2399">
                <a:solidFill>
                  <a:schemeClr val="tx1"/>
                </a:solidFill>
                <a:latin typeface="Verdana" panose="020B0604030504040204" pitchFamily="34" charset="0"/>
                <a:ea typeface="ＭＳ Ｐゴシック" panose="020B0600070205080204" pitchFamily="34" charset="-128"/>
              </a:defRPr>
            </a:lvl2pPr>
            <a:lvl3pPr>
              <a:defRPr sz="2399">
                <a:solidFill>
                  <a:schemeClr val="tx1"/>
                </a:solidFill>
                <a:latin typeface="Verdana" panose="020B0604030504040204" pitchFamily="34" charset="0"/>
                <a:ea typeface="ＭＳ Ｐゴシック" panose="020B0600070205080204" pitchFamily="34" charset="-128"/>
              </a:defRPr>
            </a:lvl3pPr>
            <a:lvl4pPr>
              <a:defRPr sz="2399">
                <a:solidFill>
                  <a:schemeClr val="tx1"/>
                </a:solidFill>
                <a:latin typeface="Verdana" panose="020B0604030504040204" pitchFamily="34" charset="0"/>
                <a:ea typeface="ＭＳ Ｐゴシック" panose="020B0600070205080204" pitchFamily="34" charset="-128"/>
              </a:defRPr>
            </a:lvl4pPr>
            <a:lvl5pPr>
              <a:defRPr sz="2399">
                <a:solidFill>
                  <a:schemeClr val="tx1"/>
                </a:solidFill>
                <a:latin typeface="Verdana" panose="020B0604030504040204" pitchFamily="34" charset="0"/>
                <a:ea typeface="ＭＳ Ｐゴシック" panose="020B0600070205080204" pitchFamily="34" charset="-128"/>
              </a:defRPr>
            </a:lvl5pPr>
            <a:lvl6pPr marL="456982"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6pPr>
            <a:lvl7pPr marL="913965"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7pPr>
            <a:lvl8pPr marL="1370947"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8pPr>
            <a:lvl9pPr marL="1827929" eaLnBrk="0" fontAlgn="base" hangingPunct="0">
              <a:spcBef>
                <a:spcPct val="0"/>
              </a:spcBef>
              <a:spcAft>
                <a:spcPct val="0"/>
              </a:spcAft>
              <a:defRPr sz="2399">
                <a:solidFill>
                  <a:schemeClr val="tx1"/>
                </a:solidFill>
                <a:latin typeface="Verdana" panose="020B0604030504040204" pitchFamily="34" charset="0"/>
                <a:ea typeface="ＭＳ Ｐゴシック" panose="020B0600070205080204" pitchFamily="34" charset="-128"/>
              </a:defRPr>
            </a:lvl9pPr>
          </a:lstStyle>
          <a:p>
            <a:pPr eaLnBrk="0" hangingPunct="0"/>
            <a:fld id="{BEA3BF36-B2BC-4434-80AB-AD3F351E5A1A}" type="slidenum">
              <a:rPr lang="fr-FR" altLang="fr-FR" sz="1199"/>
              <a:pPr eaLnBrk="0" hangingPunct="0"/>
              <a:t>9</a:t>
            </a:fld>
            <a:endParaRPr lang="fr-FR" altLang="fr-FR" sz="1199" dirty="0"/>
          </a:p>
        </p:txBody>
      </p:sp>
      <p:pic>
        <p:nvPicPr>
          <p:cNvPr id="25606"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963" y="6719754"/>
            <a:ext cx="1381861" cy="94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f8df1bef-6142-4e4a-b0fa-a0c9dc9f2f98@mxp5">
            <a:extLst>
              <a:ext uri="{FF2B5EF4-FFF2-40B4-BE49-F238E27FC236}">
                <a16:creationId xmlns="" xmlns:a16="http://schemas.microsoft.com/office/drawing/2014/main" id="{A4FEF775-5D01-62F4-DA8F-D49F45A36A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25" y="136525"/>
            <a:ext cx="1062138" cy="103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670560" y="248665"/>
            <a:ext cx="9611124" cy="592774"/>
          </a:xfrm>
        </p:spPr>
        <p:txBody>
          <a:bodyPr>
            <a:noAutofit/>
          </a:bodyPr>
          <a:lstStyle/>
          <a:p>
            <a:r>
              <a:rPr lang="fr-CA" sz="3200" b="1" dirty="0">
                <a:solidFill>
                  <a:schemeClr val="bg1"/>
                </a:solidFill>
                <a:latin typeface="Times New Roman" panose="02020603050405020304" pitchFamily="18" charset="0"/>
                <a:cs typeface="Times New Roman" panose="02020603050405020304" pitchFamily="18" charset="0"/>
              </a:rPr>
              <a:t>II. </a:t>
            </a:r>
            <a:r>
              <a:rPr lang="fr-CA" sz="3200" b="1" dirty="0" smtClean="0">
                <a:solidFill>
                  <a:schemeClr val="bg1"/>
                </a:solidFill>
                <a:latin typeface="Times New Roman" panose="02020603050405020304" pitchFamily="18" charset="0"/>
                <a:cs typeface="Times New Roman" panose="02020603050405020304" pitchFamily="18" charset="0"/>
              </a:rPr>
              <a:t>Le travail préparatoire pour un suivi efficace </a:t>
            </a:r>
            <a:endParaRPr lang="fr-FR"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325466"/>
      </p:ext>
    </p:extLst>
  </p:cSld>
  <p:clrMapOvr>
    <a:masterClrMapping/>
  </p:clrMapOvr>
  <p:transition spd="med">
    <p:fade/>
  </p:transition>
</p:sld>
</file>

<file path=ppt/theme/theme1.xml><?xml version="1.0" encoding="utf-8"?>
<a:theme xmlns:a="http://schemas.openxmlformats.org/drawingml/2006/main" name="Thème1">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ème1" id="{20E40EE2-72D9-45AF-BD6A-B0D55BB25D7C}" vid="{1851B0D8-18E1-41A3-959A-0B8A0515067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Template>
  <TotalTime>3034</TotalTime>
  <Words>2950</Words>
  <Application>Microsoft Office PowerPoint</Application>
  <PresentationFormat>Grand écran</PresentationFormat>
  <Paragraphs>440</Paragraphs>
  <Slides>43</Slides>
  <Notes>8</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43</vt:i4>
      </vt:variant>
    </vt:vector>
  </HeadingPairs>
  <TitlesOfParts>
    <vt:vector size="57" baseType="lpstr">
      <vt:lpstr>ＭＳ Ｐゴシック</vt:lpstr>
      <vt:lpstr>Arial</vt:lpstr>
      <vt:lpstr>Arial Black</vt:lpstr>
      <vt:lpstr>Arial Rounded MT Bold</vt:lpstr>
      <vt:lpstr>Calibri</vt:lpstr>
      <vt:lpstr>Calibri Light</vt:lpstr>
      <vt:lpstr>Courier New</vt:lpstr>
      <vt:lpstr>Times New Roman</vt:lpstr>
      <vt:lpstr>Verdana</vt:lpstr>
      <vt:lpstr>Vrinda</vt:lpstr>
      <vt:lpstr>Wingdings</vt:lpstr>
      <vt:lpstr>Wingdings 3</vt:lpstr>
      <vt:lpstr>Thème1</vt:lpstr>
      <vt:lpstr>Feuille de calcul</vt:lpstr>
      <vt:lpstr>Le suivi des impayés </vt:lpstr>
      <vt:lpstr>Sommaire </vt:lpstr>
      <vt:lpstr>Introduction  Le rôle du CS dans le suivi du recouvrement des impayés de charges</vt:lpstr>
      <vt:lpstr>Introduction  Les obligations du syndic dans le recouvrement des impayés de charges</vt:lpstr>
      <vt:lpstr>I. Les réunions de suivi avec le syndic </vt:lpstr>
      <vt:lpstr>I. Les réunions de suivi avec le syndic </vt:lpstr>
      <vt:lpstr>II. Le travail préparatoire pour un suivi efficace </vt:lpstr>
      <vt:lpstr>II. Le travail préparatoire pour un suivi efficace </vt:lpstr>
      <vt:lpstr>II. Le travail préparatoire pour un suivi efficace </vt:lpstr>
      <vt:lpstr>II. Le travail préparatoire pour un suivi efficace </vt:lpstr>
      <vt:lpstr>II. Le travail préparatoire pour un suivi efficace L’analyse de la dette</vt:lpstr>
      <vt:lpstr>II. Le travail préparatoire pour un suivi efficace L’analyse de la dette  </vt:lpstr>
      <vt:lpstr>II. Le travail préparatoire pour un suivi efficace L’analyse de la dette  </vt:lpstr>
      <vt:lpstr>Le tableau de suivi du CS</vt:lpstr>
      <vt:lpstr>Analyse de la balance copropriétaires</vt:lpstr>
      <vt:lpstr>Analyse compte copropriétaire (honoraires et frais)</vt:lpstr>
      <vt:lpstr>Exemple de frais abusifs honoraires syndic  (non respect du contrat type)  </vt:lpstr>
      <vt:lpstr>Analyse disposition d’un jugement (1/2)</vt:lpstr>
      <vt:lpstr>Analyse disposition d’un jugement 2/2</vt:lpstr>
      <vt:lpstr>Analyse du compte de charges copropriété « 623 » tiers intervenants (avocat/ huissier)</vt:lpstr>
      <vt:lpstr>Analyse compte de charges copropriété « 622 » (honoraires syndic)</vt:lpstr>
      <vt:lpstr>Présentation PowerPoint</vt:lpstr>
      <vt:lpstr>Présentation PowerPoint</vt:lpstr>
      <vt:lpstr>Le protocole de recouvrement  </vt:lpstr>
      <vt:lpstr>Le début de la procédure judiciaire</vt:lpstr>
      <vt:lpstr>La procédure de conciliation obligatoire</vt:lpstr>
      <vt:lpstr>Présentation PowerPoint</vt:lpstr>
      <vt:lpstr>Les dépens Article 695 du Code de procédure civile</vt:lpstr>
      <vt:lpstr>Présentation PowerPoint</vt:lpstr>
      <vt:lpstr>Les dommages et intérêts du Code de procédure civile</vt:lpstr>
      <vt:lpstr>Présentation PowerPoint</vt:lpstr>
      <vt:lpstr>Présentation PowerPoint</vt:lpstr>
      <vt:lpstr>Conclusion  Conclusion</vt:lpstr>
      <vt:lpstr>Présentation PowerPoint</vt:lpstr>
      <vt:lpstr>Un mot sur la convention d’honoraires avocat</vt:lpstr>
      <vt:lpstr>Les étapes d’une procédure judiciaire</vt:lpstr>
      <vt:lpstr>La procédure de conciliation obligatoire</vt:lpstr>
      <vt:lpstr>La procédure classique de recouvrement de charges </vt:lpstr>
      <vt:lpstr>La déclaration au greffe</vt:lpstr>
      <vt:lpstr>La requête en injonction de payer</vt:lpstr>
      <vt:lpstr>La procédure accélérée au fond</vt:lpstr>
      <vt:lpstr>La procédure accélérée au fond</vt:lpstr>
      <vt:lpstr>Quel tribunal saisir ? </vt:lpstr>
    </vt:vector>
  </TitlesOfParts>
  <Company>leblogosd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Angela Robert</dc:creator>
  <cp:lastModifiedBy>Assitan NIAKATE</cp:lastModifiedBy>
  <cp:revision>189</cp:revision>
  <cp:lastPrinted>2024-10-14T12:09:33Z</cp:lastPrinted>
  <dcterms:created xsi:type="dcterms:W3CDTF">2021-09-23T07:04:28Z</dcterms:created>
  <dcterms:modified xsi:type="dcterms:W3CDTF">2025-04-08T09:44:29Z</dcterms:modified>
</cp:coreProperties>
</file>