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2"/>
  </p:notesMasterIdLst>
  <p:handoutMasterIdLst>
    <p:handoutMasterId r:id="rId53"/>
  </p:handoutMasterIdLst>
  <p:sldIdLst>
    <p:sldId id="412" r:id="rId2"/>
    <p:sldId id="413" r:id="rId3"/>
    <p:sldId id="416" r:id="rId4"/>
    <p:sldId id="417" r:id="rId5"/>
    <p:sldId id="467" r:id="rId6"/>
    <p:sldId id="418" r:id="rId7"/>
    <p:sldId id="419" r:id="rId8"/>
    <p:sldId id="429" r:id="rId9"/>
    <p:sldId id="431" r:id="rId10"/>
    <p:sldId id="430" r:id="rId11"/>
    <p:sldId id="432" r:id="rId12"/>
    <p:sldId id="434" r:id="rId13"/>
    <p:sldId id="436" r:id="rId14"/>
    <p:sldId id="433" r:id="rId15"/>
    <p:sldId id="435" r:id="rId16"/>
    <p:sldId id="294" r:id="rId17"/>
    <p:sldId id="479" r:id="rId18"/>
    <p:sldId id="478" r:id="rId19"/>
    <p:sldId id="477" r:id="rId20"/>
    <p:sldId id="437" r:id="rId21"/>
    <p:sldId id="438" r:id="rId22"/>
    <p:sldId id="439" r:id="rId23"/>
    <p:sldId id="440" r:id="rId24"/>
    <p:sldId id="468" r:id="rId25"/>
    <p:sldId id="441" r:id="rId26"/>
    <p:sldId id="442" r:id="rId27"/>
    <p:sldId id="443" r:id="rId28"/>
    <p:sldId id="444" r:id="rId29"/>
    <p:sldId id="445" r:id="rId30"/>
    <p:sldId id="446" r:id="rId31"/>
    <p:sldId id="447" r:id="rId32"/>
    <p:sldId id="448" r:id="rId33"/>
    <p:sldId id="449" r:id="rId34"/>
    <p:sldId id="485" r:id="rId35"/>
    <p:sldId id="476" r:id="rId36"/>
    <p:sldId id="474" r:id="rId37"/>
    <p:sldId id="473" r:id="rId38"/>
    <p:sldId id="472" r:id="rId39"/>
    <p:sldId id="471" r:id="rId40"/>
    <p:sldId id="475" r:id="rId41"/>
    <p:sldId id="482" r:id="rId42"/>
    <p:sldId id="487" r:id="rId43"/>
    <p:sldId id="488" r:id="rId44"/>
    <p:sldId id="483" r:id="rId45"/>
    <p:sldId id="484" r:id="rId46"/>
    <p:sldId id="469" r:id="rId47"/>
    <p:sldId id="480" r:id="rId48"/>
    <p:sldId id="481" r:id="rId49"/>
    <p:sldId id="486" r:id="rId50"/>
    <p:sldId id="415" r:id="rId51"/>
  </p:sldIdLst>
  <p:sldSz cx="13003213" cy="9756775"/>
  <p:notesSz cx="7104063" cy="10234613"/>
  <p:defaultTextStyle>
    <a:defPPr>
      <a:defRPr lang="fr-FR"/>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3073">
          <p15:clr>
            <a:srgbClr val="A4A3A4"/>
          </p15:clr>
        </p15:guide>
        <p15:guide id="2" pos="4095">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ma BEN AHMED" initials="KBA" lastIdx="1" clrIdx="0">
    <p:extLst>
      <p:ext uri="{19B8F6BF-5375-455C-9EA6-DF929625EA0E}">
        <p15:presenceInfo xmlns:p15="http://schemas.microsoft.com/office/powerpoint/2012/main" userId="S-1-5-21-3931456378-4101223881-1389000367-3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B0707"/>
    <a:srgbClr val="78C5DF"/>
    <a:srgbClr val="44546A"/>
    <a:srgbClr val="0099CC"/>
    <a:srgbClr val="003E8A"/>
    <a:srgbClr val="D4D600"/>
    <a:srgbClr val="008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90584" autoAdjust="0"/>
  </p:normalViewPr>
  <p:slideViewPr>
    <p:cSldViewPr>
      <p:cViewPr varScale="1">
        <p:scale>
          <a:sx n="66" d="100"/>
          <a:sy n="66" d="100"/>
        </p:scale>
        <p:origin x="1746" y="78"/>
      </p:cViewPr>
      <p:guideLst>
        <p:guide orient="horz" pos="3073"/>
        <p:guide pos="4095"/>
      </p:guideLst>
    </p:cSldViewPr>
  </p:slideViewPr>
  <p:outlineViewPr>
    <p:cViewPr>
      <p:scale>
        <a:sx n="33" d="100"/>
        <a:sy n="33" d="100"/>
      </p:scale>
      <p:origin x="0" y="-26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6" d="100"/>
          <a:sy n="116" d="100"/>
        </p:scale>
        <p:origin x="-2984" y="-9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1"/>
            <a:ext cx="3078427" cy="51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81" tIns="47590" rIns="95181" bIns="47590" numCol="1" anchor="t" anchorCtr="0" compatLnSpc="1">
            <a:prstTxWarp prst="textNoShape">
              <a:avLst/>
            </a:prstTxWarp>
          </a:bodyPr>
          <a:lstStyle>
            <a:lvl1pPr>
              <a:defRPr sz="1300"/>
            </a:lvl1pPr>
          </a:lstStyle>
          <a:p>
            <a:endParaRPr lang="fr-FR"/>
          </a:p>
        </p:txBody>
      </p:sp>
      <p:sp>
        <p:nvSpPr>
          <p:cNvPr id="5123" name="Rectangle 3"/>
          <p:cNvSpPr>
            <a:spLocks noGrp="1" noChangeArrowheads="1"/>
          </p:cNvSpPr>
          <p:nvPr>
            <p:ph type="dt" sz="quarter" idx="1"/>
          </p:nvPr>
        </p:nvSpPr>
        <p:spPr bwMode="auto">
          <a:xfrm>
            <a:off x="4025638" y="1"/>
            <a:ext cx="3078427" cy="51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81" tIns="47590" rIns="95181" bIns="47590" numCol="1" anchor="t" anchorCtr="0" compatLnSpc="1">
            <a:prstTxWarp prst="textNoShape">
              <a:avLst/>
            </a:prstTxWarp>
          </a:bodyPr>
          <a:lstStyle>
            <a:lvl1pPr algn="r">
              <a:defRPr sz="1300"/>
            </a:lvl1pPr>
          </a:lstStyle>
          <a:p>
            <a:endParaRPr lang="fr-FR"/>
          </a:p>
        </p:txBody>
      </p:sp>
    </p:spTree>
    <p:extLst>
      <p:ext uri="{BB962C8B-B14F-4D97-AF65-F5344CB8AC3E}">
        <p14:creationId xmlns:p14="http://schemas.microsoft.com/office/powerpoint/2010/main" val="344335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3078427" cy="51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81" tIns="47590" rIns="95181" bIns="47590" numCol="1" anchor="t" anchorCtr="0" compatLnSpc="1">
            <a:prstTxWarp prst="textNoShape">
              <a:avLst/>
            </a:prstTxWarp>
          </a:bodyPr>
          <a:lstStyle>
            <a:lvl1pPr>
              <a:defRPr sz="1300"/>
            </a:lvl1pPr>
          </a:lstStyle>
          <a:p>
            <a:endParaRPr lang="fr-FR"/>
          </a:p>
        </p:txBody>
      </p:sp>
      <p:sp>
        <p:nvSpPr>
          <p:cNvPr id="3075" name="Rectangle 3"/>
          <p:cNvSpPr>
            <a:spLocks noGrp="1" noChangeArrowheads="1"/>
          </p:cNvSpPr>
          <p:nvPr>
            <p:ph type="dt" idx="1"/>
          </p:nvPr>
        </p:nvSpPr>
        <p:spPr bwMode="auto">
          <a:xfrm>
            <a:off x="4025638" y="1"/>
            <a:ext cx="3078427" cy="51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81" tIns="47590" rIns="95181" bIns="47590" numCol="1" anchor="t" anchorCtr="0" compatLnSpc="1">
            <a:prstTxWarp prst="textNoShape">
              <a:avLst/>
            </a:prstTxWarp>
          </a:bodyPr>
          <a:lstStyle>
            <a:lvl1pPr algn="r">
              <a:defRPr sz="1300"/>
            </a:lvl1pPr>
          </a:lstStyle>
          <a:p>
            <a:endParaRPr lang="fr-FR"/>
          </a:p>
        </p:txBody>
      </p:sp>
      <p:sp>
        <p:nvSpPr>
          <p:cNvPr id="3076" name="Rectangle 4"/>
          <p:cNvSpPr>
            <a:spLocks noGrp="1" noRot="1" noChangeAspect="1" noChangeArrowheads="1" noTextEdit="1"/>
          </p:cNvSpPr>
          <p:nvPr>
            <p:ph type="sldImg" idx="2"/>
          </p:nvPr>
        </p:nvSpPr>
        <p:spPr bwMode="auto">
          <a:xfrm>
            <a:off x="995363" y="768350"/>
            <a:ext cx="5113337"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47213" y="4861446"/>
            <a:ext cx="5209647" cy="460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81" tIns="47590" rIns="95181" bIns="4759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78" name="Rectangle 6"/>
          <p:cNvSpPr>
            <a:spLocks noGrp="1" noChangeArrowheads="1"/>
          </p:cNvSpPr>
          <p:nvPr>
            <p:ph type="ftr" sz="quarter" idx="4"/>
          </p:nvPr>
        </p:nvSpPr>
        <p:spPr bwMode="auto">
          <a:xfrm>
            <a:off x="2" y="9722882"/>
            <a:ext cx="3078427" cy="51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81" tIns="47590" rIns="95181" bIns="47590" numCol="1" anchor="b" anchorCtr="0" compatLnSpc="1">
            <a:prstTxWarp prst="textNoShape">
              <a:avLst/>
            </a:prstTxWarp>
          </a:bodyPr>
          <a:lstStyle>
            <a:lvl1pPr>
              <a:defRPr sz="1300"/>
            </a:lvl1pPr>
          </a:lstStyle>
          <a:p>
            <a:endParaRPr lang="fr-FR"/>
          </a:p>
        </p:txBody>
      </p:sp>
      <p:sp>
        <p:nvSpPr>
          <p:cNvPr id="3079" name="Rectangle 7"/>
          <p:cNvSpPr>
            <a:spLocks noGrp="1" noChangeArrowheads="1"/>
          </p:cNvSpPr>
          <p:nvPr>
            <p:ph type="sldNum" sz="quarter" idx="5"/>
          </p:nvPr>
        </p:nvSpPr>
        <p:spPr bwMode="auto">
          <a:xfrm>
            <a:off x="4025638" y="9722882"/>
            <a:ext cx="3078427" cy="51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181" tIns="47590" rIns="95181" bIns="47590" numCol="1" anchor="b" anchorCtr="0" compatLnSpc="1">
            <a:prstTxWarp prst="textNoShape">
              <a:avLst/>
            </a:prstTxWarp>
          </a:bodyPr>
          <a:lstStyle>
            <a:lvl1pPr algn="r">
              <a:defRPr sz="1300"/>
            </a:lvl1pPr>
          </a:lstStyle>
          <a:p>
            <a:fld id="{FE9A1B17-0241-4E56-B9DE-0FF4E877060C}" type="slidenum">
              <a:rPr lang="fr-FR"/>
              <a:pPr/>
              <a:t>‹N°›</a:t>
            </a:fld>
            <a:endParaRPr lang="fr-FR"/>
          </a:p>
        </p:txBody>
      </p:sp>
    </p:spTree>
    <p:extLst>
      <p:ext uri="{BB962C8B-B14F-4D97-AF65-F5344CB8AC3E}">
        <p14:creationId xmlns:p14="http://schemas.microsoft.com/office/powerpoint/2010/main" val="42403454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4725" y="3030538"/>
            <a:ext cx="11053763" cy="2092325"/>
          </a:xfrm>
          <a:prstGeom prst="rect">
            <a:avLst/>
          </a:prstGeom>
        </p:spPr>
        <p:txBody>
          <a:bodyPr/>
          <a:lstStyle>
            <a:lvl1pPr>
              <a:defRPr sz="7200">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951038" y="5529263"/>
            <a:ext cx="9101137" cy="2492375"/>
          </a:xfrm>
          <a:prstGeom prst="rect">
            <a:avLst/>
          </a:prstGeom>
        </p:spPr>
        <p:txBody>
          <a:bodyPr/>
          <a:lstStyle>
            <a:lvl1pPr marL="0" indent="0" algn="ctr">
              <a:buNone/>
              <a:defRPr sz="4000">
                <a:latin typeface="Arial Rounded MT Bold"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a:t>Modifiez le style des sous-titres du masque</a:t>
            </a:r>
          </a:p>
        </p:txBody>
      </p:sp>
    </p:spTree>
    <p:extLst>
      <p:ext uri="{BB962C8B-B14F-4D97-AF65-F5344CB8AC3E}">
        <p14:creationId xmlns:p14="http://schemas.microsoft.com/office/powerpoint/2010/main" val="53576327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650875" y="2276475"/>
            <a:ext cx="11701463" cy="6438900"/>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385299470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428163" y="390525"/>
            <a:ext cx="2924175" cy="8324850"/>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50875" y="390525"/>
            <a:ext cx="8624888" cy="8324850"/>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155585882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650875" y="2276475"/>
            <a:ext cx="11701463" cy="6438900"/>
          </a:xfrm>
          <a:prstGeom prst="rect">
            <a:avLst/>
          </a:prstGeom>
        </p:spPr>
        <p:txBody>
          <a:bodyPr/>
          <a:lstStyle>
            <a:lvl1pPr>
              <a:defRPr>
                <a:latin typeface="Arial Rounded MT Bold" pitchFamily="34" charset="0"/>
              </a:defRPr>
            </a:lvl1pPr>
            <a:lvl2pPr marL="1057275" indent="-406400">
              <a:buClr>
                <a:schemeClr val="accent1">
                  <a:lumMod val="50000"/>
                </a:schemeClr>
              </a:buClr>
              <a:buFont typeface="Wingdings" pitchFamily="2" charset="2"/>
              <a:buChar char="q"/>
              <a:defRPr>
                <a:latin typeface="Arial Rounded MT Bold" pitchFamily="34" charset="0"/>
              </a:defRPr>
            </a:lvl2pPr>
            <a:lvl3pPr>
              <a:buClr>
                <a:schemeClr val="bg2">
                  <a:lumMod val="75000"/>
                </a:schemeClr>
              </a:buClr>
              <a:defRPr>
                <a:latin typeface="Arial Rounded MT Bold" pitchFamily="34" charset="0"/>
              </a:defRPr>
            </a:lvl3pPr>
            <a:lvl4pPr>
              <a:defRPr>
                <a:latin typeface="Arial Rounded MT Bold" pitchFamily="34" charset="0"/>
              </a:defRPr>
            </a:lvl4pPr>
            <a:lvl5pPr>
              <a:defRPr>
                <a:latin typeface="Arial Rounded MT Bold"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377808524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27113" y="6269038"/>
            <a:ext cx="11052175" cy="1938337"/>
          </a:xfrm>
          <a:prstGeom prst="rect">
            <a:avLst/>
          </a:prstGeom>
        </p:spPr>
        <p:txBody>
          <a:bodyPr anchor="t"/>
          <a:lstStyle>
            <a:lvl1pPr algn="l">
              <a:defRPr sz="4000" b="1" cap="all">
                <a:latin typeface="Arial Rounded MT Bold" pitchFamily="34" charset="0"/>
              </a:defRPr>
            </a:lvl1pPr>
          </a:lstStyle>
          <a:p>
            <a:r>
              <a:rPr lang="fr-FR" dirty="0"/>
              <a:t>Modifiez le style du titre</a:t>
            </a:r>
          </a:p>
        </p:txBody>
      </p:sp>
      <p:sp>
        <p:nvSpPr>
          <p:cNvPr id="3" name="Espace réservé du texte 2"/>
          <p:cNvSpPr>
            <a:spLocks noGrp="1"/>
          </p:cNvSpPr>
          <p:nvPr>
            <p:ph type="body" idx="1"/>
          </p:nvPr>
        </p:nvSpPr>
        <p:spPr>
          <a:xfrm>
            <a:off x="1027113" y="4135438"/>
            <a:ext cx="11052175" cy="2133600"/>
          </a:xfrm>
          <a:prstGeom prst="rect">
            <a:avLst/>
          </a:prstGeom>
        </p:spPr>
        <p:txBody>
          <a:bodyPr anchor="b"/>
          <a:lstStyle>
            <a:lvl1pPr marL="0" indent="0">
              <a:buNone/>
              <a:defRPr sz="2000">
                <a:latin typeface="Arial Rounded MT Bold"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a:t>Modifiez les styles du texte du masque</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340650497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650875" y="2276475"/>
            <a:ext cx="5773738" cy="6438900"/>
          </a:xfrm>
          <a:prstGeom prst="rect">
            <a:avLst/>
          </a:prstGeom>
        </p:spPr>
        <p:txBody>
          <a:bodyPr/>
          <a:lstStyle>
            <a:lvl1pPr>
              <a:defRPr sz="2800">
                <a:latin typeface="Arial Rounded MT Bold" pitchFamily="34" charset="0"/>
              </a:defRPr>
            </a:lvl1pPr>
            <a:lvl2pPr marL="1057275" indent="-406400">
              <a:buClr>
                <a:schemeClr val="accent1">
                  <a:lumMod val="50000"/>
                </a:schemeClr>
              </a:buClr>
              <a:buFont typeface="Wingdings" pitchFamily="2" charset="2"/>
              <a:buChar char="q"/>
              <a:defRPr sz="2400">
                <a:latin typeface="Arial Rounded MT Bold" pitchFamily="34" charset="0"/>
              </a:defRPr>
            </a:lvl2pPr>
            <a:lvl3pPr>
              <a:buClr>
                <a:schemeClr val="bg2">
                  <a:lumMod val="75000"/>
                </a:schemeClr>
              </a:buClr>
              <a:defRPr sz="2000">
                <a:latin typeface="Arial Rounded MT Bold" pitchFamily="34" charset="0"/>
              </a:defRPr>
            </a:lvl3pPr>
            <a:lvl4pPr>
              <a:defRPr sz="1800">
                <a:latin typeface="Arial Rounded MT Bold" pitchFamily="34" charset="0"/>
              </a:defRPr>
            </a:lvl4pPr>
            <a:lvl5pPr>
              <a:defRPr sz="1800">
                <a:latin typeface="Arial Rounded MT Bold" pitchFamily="34" charset="0"/>
              </a:defRPr>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577013" y="2276475"/>
            <a:ext cx="5775325" cy="6438900"/>
          </a:xfrm>
          <a:prstGeom prst="rect">
            <a:avLst/>
          </a:prstGeom>
        </p:spPr>
        <p:txBody>
          <a:bodyPr/>
          <a:lstStyle>
            <a:lvl1pPr>
              <a:defRPr sz="2800">
                <a:latin typeface="Arial Rounded MT Bold" pitchFamily="34" charset="0"/>
              </a:defRPr>
            </a:lvl1pPr>
            <a:lvl2pPr marL="1108075" indent="-457200">
              <a:buClr>
                <a:schemeClr val="accent1">
                  <a:lumMod val="50000"/>
                </a:schemeClr>
              </a:buClr>
              <a:buFont typeface="Wingdings" pitchFamily="2" charset="2"/>
              <a:buChar char="q"/>
              <a:defRPr sz="2400">
                <a:latin typeface="Arial Rounded MT Bold" pitchFamily="34" charset="0"/>
              </a:defRPr>
            </a:lvl2pPr>
            <a:lvl3pPr>
              <a:buClr>
                <a:schemeClr val="bg2">
                  <a:lumMod val="75000"/>
                </a:schemeClr>
              </a:buClr>
              <a:defRPr sz="2000">
                <a:latin typeface="Arial Rounded MT Bold" pitchFamily="34" charset="0"/>
              </a:defRPr>
            </a:lvl3pPr>
            <a:lvl4pPr>
              <a:defRPr sz="1800">
                <a:latin typeface="Arial Rounded MT Bold" pitchFamily="34" charset="0"/>
              </a:defRPr>
            </a:lvl4pPr>
            <a:lvl5pPr>
              <a:defRPr sz="1800">
                <a:latin typeface="Arial Rounded MT Bold" pitchFamily="34" charset="0"/>
              </a:defRPr>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134475534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50875" y="2184400"/>
            <a:ext cx="5745163" cy="909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50875" y="3094038"/>
            <a:ext cx="5745163" cy="5621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605588" y="2184400"/>
            <a:ext cx="5746750" cy="909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605588" y="3094038"/>
            <a:ext cx="5746750" cy="5621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310769669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Modifiez le style du titre</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23124096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244005234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50875" y="388938"/>
            <a:ext cx="4276725" cy="1652587"/>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5083175" y="388938"/>
            <a:ext cx="7269163" cy="8326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50875" y="2041525"/>
            <a:ext cx="4276725" cy="6673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364960434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47938" y="6829425"/>
            <a:ext cx="7802562" cy="806450"/>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547938" y="871538"/>
            <a:ext cx="7802562" cy="58547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547938" y="7635875"/>
            <a:ext cx="7802562" cy="11445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26" y="9123746"/>
            <a:ext cx="575539" cy="611510"/>
          </a:xfrm>
          <a:prstGeom prst="rect">
            <a:avLst/>
          </a:prstGeom>
        </p:spPr>
      </p:pic>
    </p:spTree>
    <p:extLst>
      <p:ext uri="{BB962C8B-B14F-4D97-AF65-F5344CB8AC3E}">
        <p14:creationId xmlns:p14="http://schemas.microsoft.com/office/powerpoint/2010/main" val="286652795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548">
              <a:srgbClr val="D1EAEC"/>
            </a:gs>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42" name="Picture 18" descr="fd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58605" y="0"/>
            <a:ext cx="13391902" cy="9753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ftr="0" dt="0"/>
  <p:txStyles>
    <p:titleStyle>
      <a:lvl1pPr algn="ctr" defTabSz="1300163" rtl="0" fontAlgn="base">
        <a:spcBef>
          <a:spcPct val="0"/>
        </a:spcBef>
        <a:spcAft>
          <a:spcPct val="0"/>
        </a:spcAft>
        <a:defRPr sz="3600">
          <a:solidFill>
            <a:schemeClr val="tx2"/>
          </a:solidFill>
          <a:latin typeface="+mj-lt"/>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p:titleStyle>
    <p:bodyStyle>
      <a:lvl1pPr marL="487363" indent="-487363" algn="l" defTabSz="1300163" rtl="0" fontAlgn="base">
        <a:spcBef>
          <a:spcPct val="20000"/>
        </a:spcBef>
        <a:spcAft>
          <a:spcPct val="0"/>
        </a:spcAft>
        <a:defRPr sz="4600">
          <a:solidFill>
            <a:schemeClr val="tx1"/>
          </a:solidFill>
          <a:latin typeface="+mn-lt"/>
          <a:ea typeface="+mn-ea"/>
          <a:cs typeface="+mn-cs"/>
        </a:defRPr>
      </a:lvl1pPr>
      <a:lvl2pPr marL="1057275" indent="-406400" algn="l" defTabSz="1300163" rtl="0" fontAlgn="base">
        <a:spcBef>
          <a:spcPct val="20000"/>
        </a:spcBef>
        <a:spcAft>
          <a:spcPct val="0"/>
        </a:spcAft>
        <a:buChar char="–"/>
        <a:defRPr sz="4000">
          <a:solidFill>
            <a:schemeClr val="tx1"/>
          </a:solidFill>
          <a:latin typeface="+mn-lt"/>
          <a:ea typeface="+mn-ea"/>
        </a:defRPr>
      </a:lvl2pPr>
      <a:lvl3pPr marL="1625600" indent="-325438" algn="l" defTabSz="1300163" rtl="0" fontAlgn="base">
        <a:spcBef>
          <a:spcPct val="20000"/>
        </a:spcBef>
        <a:spcAft>
          <a:spcPct val="0"/>
        </a:spcAft>
        <a:buChar char="•"/>
        <a:defRPr sz="3400">
          <a:solidFill>
            <a:schemeClr val="tx1"/>
          </a:solidFill>
          <a:latin typeface="+mn-lt"/>
          <a:ea typeface="+mn-ea"/>
        </a:defRPr>
      </a:lvl3pPr>
      <a:lvl4pPr marL="2276475" indent="-325438" algn="l" defTabSz="1300163" rtl="0" fontAlgn="base">
        <a:spcBef>
          <a:spcPct val="20000"/>
        </a:spcBef>
        <a:spcAft>
          <a:spcPct val="0"/>
        </a:spcAft>
        <a:buChar char="–"/>
        <a:defRPr sz="2800">
          <a:solidFill>
            <a:schemeClr val="tx1"/>
          </a:solidFill>
          <a:latin typeface="+mn-lt"/>
          <a:ea typeface="+mn-ea"/>
        </a:defRPr>
      </a:lvl4pPr>
      <a:lvl5pPr marL="2925763" indent="-325438" algn="l" defTabSz="1300163" rtl="0" fontAlgn="base">
        <a:spcBef>
          <a:spcPct val="20000"/>
        </a:spcBef>
        <a:spcAft>
          <a:spcPct val="0"/>
        </a:spcAft>
        <a:buChar char="»"/>
        <a:defRPr sz="2800">
          <a:solidFill>
            <a:schemeClr val="tx1"/>
          </a:solidFill>
          <a:latin typeface="+mn-lt"/>
          <a:ea typeface="+mn-ea"/>
        </a:defRPr>
      </a:lvl5pPr>
      <a:lvl6pPr marL="3382963" indent="-325438" algn="l" defTabSz="1300163" rtl="0" fontAlgn="base">
        <a:spcBef>
          <a:spcPct val="20000"/>
        </a:spcBef>
        <a:spcAft>
          <a:spcPct val="0"/>
        </a:spcAft>
        <a:buChar char="»"/>
        <a:defRPr sz="2800">
          <a:solidFill>
            <a:schemeClr val="tx1"/>
          </a:solidFill>
          <a:latin typeface="+mn-lt"/>
          <a:ea typeface="+mn-ea"/>
        </a:defRPr>
      </a:lvl6pPr>
      <a:lvl7pPr marL="3840163" indent="-325438" algn="l" defTabSz="1300163" rtl="0" fontAlgn="base">
        <a:spcBef>
          <a:spcPct val="20000"/>
        </a:spcBef>
        <a:spcAft>
          <a:spcPct val="0"/>
        </a:spcAft>
        <a:buChar char="»"/>
        <a:defRPr sz="2800">
          <a:solidFill>
            <a:schemeClr val="tx1"/>
          </a:solidFill>
          <a:latin typeface="+mn-lt"/>
          <a:ea typeface="+mn-ea"/>
        </a:defRPr>
      </a:lvl7pPr>
      <a:lvl8pPr marL="4297363" indent="-325438" algn="l" defTabSz="1300163" rtl="0" fontAlgn="base">
        <a:spcBef>
          <a:spcPct val="20000"/>
        </a:spcBef>
        <a:spcAft>
          <a:spcPct val="0"/>
        </a:spcAft>
        <a:buChar char="»"/>
        <a:defRPr sz="2800">
          <a:solidFill>
            <a:schemeClr val="tx1"/>
          </a:solidFill>
          <a:latin typeface="+mn-lt"/>
          <a:ea typeface="+mn-ea"/>
        </a:defRPr>
      </a:lvl8pPr>
      <a:lvl9pPr marL="4754563" indent="-325438" algn="l" defTabSz="1300163" rtl="0" fontAlgn="base">
        <a:spcBef>
          <a:spcPct val="20000"/>
        </a:spcBef>
        <a:spcAft>
          <a:spcPct val="0"/>
        </a:spcAft>
        <a:buChar char="»"/>
        <a:defRPr sz="28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observatoire-dpe-audit.ademe.fr/accueil" TargetMode="External"/><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sv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observatoire-dpe-audit.ademe.fr/accueil" TargetMode="External"/><Relationship Id="rId7" Type="http://schemas.openxmlformats.org/officeDocument/2006/relationships/hyperlink" Target="mailto:technique@arc-copro.fr"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hyperlink" Target="http://www.leportaildeladherent.fr/" TargetMode="External"/><Relationship Id="rId5" Type="http://schemas.openxmlformats.org/officeDocument/2006/relationships/hyperlink" Target="https://grandparis.annuaire-coachcopro.com/" TargetMode="External"/><Relationship Id="rId4" Type="http://schemas.openxmlformats.org/officeDocument/2006/relationships/hyperlink" Target="https://france-renov.gouv.fr/annuaire-rg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0.jp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hyperlink" Target="mailto:contact@arc-copro.fr" TargetMode="External"/><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www.arc-copro.f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613" y="2247076"/>
            <a:ext cx="2330584" cy="2282970"/>
          </a:xfrm>
          <a:prstGeom prst="rect">
            <a:avLst/>
          </a:prstGeom>
        </p:spPr>
      </p:pic>
      <p:sp>
        <p:nvSpPr>
          <p:cNvPr id="24581" name="Espace réservé du numéro de diapositive 3"/>
          <p:cNvSpPr>
            <a:spLocks noGrp="1" noChangeArrowheads="1"/>
          </p:cNvSpPr>
          <p:nvPr>
            <p:ph type="sldNum" sz="quarter" idx="4294967295"/>
          </p:nvPr>
        </p:nvSpPr>
        <p:spPr>
          <a:xfrm>
            <a:off x="214672" y="7110635"/>
            <a:ext cx="620540" cy="519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422"/>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1056475" indent="-406337">
              <a:spcBef>
                <a:spcPts val="1422"/>
              </a:spcBef>
              <a:buClr>
                <a:schemeClr val="accent1"/>
              </a:buClr>
              <a:buFont typeface="Wingdings 3" panose="05040102010807070707" pitchFamily="18" charset="2"/>
              <a:buChar char=""/>
              <a:defRPr sz="2275">
                <a:solidFill>
                  <a:srgbClr val="404040"/>
                </a:solidFill>
                <a:latin typeface="Century Gothic" panose="020B0502020202020204" pitchFamily="34" charset="0"/>
              </a:defRPr>
            </a:lvl2pPr>
            <a:lvl3pPr marL="1625346" indent="-325069">
              <a:spcBef>
                <a:spcPts val="1422"/>
              </a:spcBef>
              <a:buClr>
                <a:schemeClr val="accent1"/>
              </a:buClr>
              <a:buFont typeface="Wingdings 3" panose="05040102010807070707" pitchFamily="18" charset="2"/>
              <a:buChar char=""/>
              <a:defRPr sz="1991">
                <a:solidFill>
                  <a:srgbClr val="404040"/>
                </a:solidFill>
                <a:latin typeface="Century Gothic" panose="020B0502020202020204" pitchFamily="34" charset="0"/>
              </a:defRPr>
            </a:lvl3pPr>
            <a:lvl4pPr marL="2275484" indent="-325069">
              <a:spcBef>
                <a:spcPts val="1422"/>
              </a:spcBef>
              <a:buClr>
                <a:schemeClr val="accent1"/>
              </a:buClr>
              <a:buFont typeface="Wingdings 3" panose="05040102010807070707" pitchFamily="18" charset="2"/>
              <a:buChar char=""/>
              <a:defRPr sz="1706">
                <a:solidFill>
                  <a:srgbClr val="404040"/>
                </a:solidFill>
                <a:latin typeface="Century Gothic" panose="020B0502020202020204" pitchFamily="34" charset="0"/>
              </a:defRPr>
            </a:lvl4pPr>
            <a:lvl5pPr marL="2925623" indent="-325069">
              <a:spcBef>
                <a:spcPts val="1422"/>
              </a:spcBef>
              <a:buClr>
                <a:schemeClr val="accent1"/>
              </a:buClr>
              <a:buFont typeface="Wingdings 3" panose="05040102010807070707" pitchFamily="18" charset="2"/>
              <a:buChar char=""/>
              <a:defRPr sz="1706">
                <a:solidFill>
                  <a:srgbClr val="404040"/>
                </a:solidFill>
                <a:latin typeface="Century Gothic" panose="020B0502020202020204" pitchFamily="34" charset="0"/>
              </a:defRPr>
            </a:lvl5pPr>
            <a:lvl6pPr marL="3575761" indent="-325069" defTabSz="650138" eaLnBrk="0" fontAlgn="base" hangingPunct="0">
              <a:spcBef>
                <a:spcPts val="1422"/>
              </a:spcBef>
              <a:spcAft>
                <a:spcPct val="0"/>
              </a:spcAft>
              <a:buClr>
                <a:schemeClr val="accent1"/>
              </a:buClr>
              <a:buFont typeface="Wingdings 3" panose="05040102010807070707" pitchFamily="18" charset="2"/>
              <a:buChar char=""/>
              <a:defRPr sz="1706">
                <a:solidFill>
                  <a:srgbClr val="404040"/>
                </a:solidFill>
                <a:latin typeface="Century Gothic" panose="020B0502020202020204" pitchFamily="34" charset="0"/>
              </a:defRPr>
            </a:lvl6pPr>
            <a:lvl7pPr marL="4225900" indent="-325069" defTabSz="650138" eaLnBrk="0" fontAlgn="base" hangingPunct="0">
              <a:spcBef>
                <a:spcPts val="1422"/>
              </a:spcBef>
              <a:spcAft>
                <a:spcPct val="0"/>
              </a:spcAft>
              <a:buClr>
                <a:schemeClr val="accent1"/>
              </a:buClr>
              <a:buFont typeface="Wingdings 3" panose="05040102010807070707" pitchFamily="18" charset="2"/>
              <a:buChar char=""/>
              <a:defRPr sz="1706">
                <a:solidFill>
                  <a:srgbClr val="404040"/>
                </a:solidFill>
                <a:latin typeface="Century Gothic" panose="020B0502020202020204" pitchFamily="34" charset="0"/>
              </a:defRPr>
            </a:lvl7pPr>
            <a:lvl8pPr marL="4876038" indent="-325069" defTabSz="650138" eaLnBrk="0" fontAlgn="base" hangingPunct="0">
              <a:spcBef>
                <a:spcPts val="1422"/>
              </a:spcBef>
              <a:spcAft>
                <a:spcPct val="0"/>
              </a:spcAft>
              <a:buClr>
                <a:schemeClr val="accent1"/>
              </a:buClr>
              <a:buFont typeface="Wingdings 3" panose="05040102010807070707" pitchFamily="18" charset="2"/>
              <a:buChar char=""/>
              <a:defRPr sz="1706">
                <a:solidFill>
                  <a:srgbClr val="404040"/>
                </a:solidFill>
                <a:latin typeface="Century Gothic" panose="020B0502020202020204" pitchFamily="34" charset="0"/>
              </a:defRPr>
            </a:lvl8pPr>
            <a:lvl9pPr marL="5526176" indent="-325069" defTabSz="650138" eaLnBrk="0" fontAlgn="base" hangingPunct="0">
              <a:spcBef>
                <a:spcPts val="1422"/>
              </a:spcBef>
              <a:spcAft>
                <a:spcPct val="0"/>
              </a:spcAft>
              <a:buClr>
                <a:schemeClr val="accent1"/>
              </a:buClr>
              <a:buFont typeface="Wingdings 3" panose="05040102010807070707" pitchFamily="18" charset="2"/>
              <a:buChar char=""/>
              <a:defRPr sz="1706">
                <a:solidFill>
                  <a:srgbClr val="404040"/>
                </a:solidFill>
                <a:latin typeface="Century Gothic" panose="020B0502020202020204" pitchFamily="34" charset="0"/>
              </a:defRPr>
            </a:lvl9pPr>
          </a:lstStyle>
          <a:p>
            <a:pPr>
              <a:spcBef>
                <a:spcPct val="0"/>
              </a:spcBef>
              <a:buClrTx/>
              <a:buFontTx/>
              <a:buNone/>
            </a:pPr>
            <a:fld id="{D77FBE73-7C00-4EA2-A123-481603DD9940}" type="slidenum">
              <a:rPr lang="fr-FR" altLang="fr-FR">
                <a:solidFill>
                  <a:srgbClr val="898989"/>
                </a:solidFill>
                <a:latin typeface="Arial" panose="020B0604020202020204" pitchFamily="34" charset="0"/>
                <a:ea typeface="ヒラギノ角ゴ Pro W3" pitchFamily="-95" charset="-128"/>
              </a:rPr>
              <a:pPr>
                <a:spcBef>
                  <a:spcPct val="0"/>
                </a:spcBef>
                <a:buClrTx/>
                <a:buFontTx/>
                <a:buNone/>
              </a:pPr>
              <a:t>1</a:t>
            </a:fld>
            <a:endParaRPr lang="fr-FR" altLang="fr-FR" dirty="0">
              <a:solidFill>
                <a:srgbClr val="898989"/>
              </a:solidFill>
              <a:latin typeface="Arial" panose="020B0604020202020204" pitchFamily="34" charset="0"/>
              <a:ea typeface="ヒラギノ角ゴ Pro W3" pitchFamily="-95" charset="-128"/>
            </a:endParaRPr>
          </a:p>
        </p:txBody>
      </p:sp>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Formation des jeudis</a:t>
            </a:r>
          </a:p>
          <a:p>
            <a:pPr eaLnBrk="1" hangingPunct="1"/>
            <a:r>
              <a:rPr lang="fr-FR" sz="4000" kern="0" dirty="0"/>
              <a:t>Mercredi 15 avril  2026</a:t>
            </a:r>
            <a:endParaRPr lang="fr-FR" sz="4000" b="1" kern="0" dirty="0">
              <a:solidFill>
                <a:schemeClr val="tx1"/>
              </a:solidFill>
            </a:endParaRPr>
          </a:p>
        </p:txBody>
      </p:sp>
      <p:sp>
        <p:nvSpPr>
          <p:cNvPr id="4" name="Rectangle 3">
            <a:extLst>
              <a:ext uri="{FF2B5EF4-FFF2-40B4-BE49-F238E27FC236}">
                <a16:creationId xmlns:a16="http://schemas.microsoft.com/office/drawing/2014/main" id="{C821B63B-2E5D-9A2B-998F-C418C325807D}"/>
              </a:ext>
            </a:extLst>
          </p:cNvPr>
          <p:cNvSpPr/>
          <p:nvPr/>
        </p:nvSpPr>
        <p:spPr>
          <a:xfrm>
            <a:off x="1180539" y="3242873"/>
            <a:ext cx="10073595" cy="2308324"/>
          </a:xfrm>
          <a:prstGeom prst="rect">
            <a:avLst/>
          </a:prstGeom>
        </p:spPr>
        <p:txBody>
          <a:bodyPr wrap="square">
            <a:spAutoFit/>
          </a:bodyPr>
          <a:lstStyle/>
          <a:p>
            <a:pPr algn="ctr"/>
            <a:r>
              <a:rPr lang="fr-FR" sz="4000" b="1" dirty="0">
                <a:latin typeface="Arial Rounded MT Bold" panose="020F0704030504030204" pitchFamily="34" charset="0"/>
              </a:rPr>
              <a:t>Plan Pluriannuel de Travaux:</a:t>
            </a:r>
          </a:p>
          <a:p>
            <a:pPr algn="ctr"/>
            <a:endParaRPr lang="fr-FR" sz="3200" b="1" dirty="0">
              <a:latin typeface="Arial Rounded MT Bold" panose="020F0704030504030204" pitchFamily="34" charset="0"/>
            </a:endParaRPr>
          </a:p>
          <a:p>
            <a:pPr algn="ctr"/>
            <a:r>
              <a:rPr lang="fr-FR" sz="3600" b="1" i="1" dirty="0">
                <a:latin typeface="Arial Rounded MT Bold" panose="020F0704030504030204" pitchFamily="34" charset="0"/>
              </a:rPr>
              <a:t>Qu’est-ce que c’est et quelles sont les obligations pour les copropriétés ? </a:t>
            </a:r>
          </a:p>
        </p:txBody>
      </p:sp>
      <p:sp>
        <p:nvSpPr>
          <p:cNvPr id="6" name="ZoneTexte 5">
            <a:extLst>
              <a:ext uri="{FF2B5EF4-FFF2-40B4-BE49-F238E27FC236}">
                <a16:creationId xmlns:a16="http://schemas.microsoft.com/office/drawing/2014/main" id="{63B78DBE-70C5-D3AF-D6F2-9A46D85572A3}"/>
              </a:ext>
            </a:extLst>
          </p:cNvPr>
          <p:cNvSpPr txBox="1"/>
          <p:nvPr/>
        </p:nvSpPr>
        <p:spPr>
          <a:xfrm>
            <a:off x="1245022" y="8678955"/>
            <a:ext cx="11377264" cy="461665"/>
          </a:xfrm>
          <a:prstGeom prst="rect">
            <a:avLst/>
          </a:prstGeom>
          <a:noFill/>
        </p:spPr>
        <p:txBody>
          <a:bodyPr wrap="square" rtlCol="0">
            <a:spAutoFit/>
          </a:bodyPr>
          <a:lstStyle/>
          <a:p>
            <a:pPr algn="ctr"/>
            <a:r>
              <a:rPr lang="fr-CA" b="1" dirty="0"/>
              <a:t>Stanko TRIFUNOVIC – architecte DPLG – Responsable d’ARC Services</a:t>
            </a:r>
            <a:endParaRPr lang="fr-FR" b="1" dirty="0"/>
          </a:p>
        </p:txBody>
      </p:sp>
      <p:pic>
        <p:nvPicPr>
          <p:cNvPr id="8" name="Image 7">
            <a:extLst>
              <a:ext uri="{FF2B5EF4-FFF2-40B4-BE49-F238E27FC236}">
                <a16:creationId xmlns:a16="http://schemas.microsoft.com/office/drawing/2014/main" id="{315AF72C-49F4-72BF-844B-61AD0BA9E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2" y="6128519"/>
            <a:ext cx="5191826" cy="2447574"/>
          </a:xfrm>
          <a:prstGeom prst="rect">
            <a:avLst/>
          </a:prstGeom>
        </p:spPr>
      </p:pic>
      <p:pic>
        <p:nvPicPr>
          <p:cNvPr id="11" name="Image 10">
            <a:extLst>
              <a:ext uri="{FF2B5EF4-FFF2-40B4-BE49-F238E27FC236}">
                <a16:creationId xmlns:a16="http://schemas.microsoft.com/office/drawing/2014/main" id="{302F8349-C056-2014-423A-060223ACBF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4094" y="2060839"/>
            <a:ext cx="1728192" cy="2017240"/>
          </a:xfrm>
          <a:prstGeom prst="rect">
            <a:avLst/>
          </a:prstGeom>
        </p:spPr>
      </p:pic>
      <p:sp>
        <p:nvSpPr>
          <p:cNvPr id="12" name="Espace réservé du numéro de diapositive 3">
            <a:extLst>
              <a:ext uri="{FF2B5EF4-FFF2-40B4-BE49-F238E27FC236}">
                <a16:creationId xmlns:a16="http://schemas.microsoft.com/office/drawing/2014/main" id="{57ACB1F6-C09D-4E9A-526D-7DA59BD3C5CC}"/>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155987965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RÉNOVATION : QUAND LA THERMIQUE S’EN MÊLE</a:t>
            </a:r>
            <a:r>
              <a:rPr lang="fr-FR" sz="4000" i="1" kern="0" dirty="0"/>
              <a:t>, suite</a:t>
            </a:r>
            <a:endParaRPr lang="fr-FR" sz="4000" b="1" i="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10" name="ZoneTexte 9">
            <a:extLst>
              <a:ext uri="{FF2B5EF4-FFF2-40B4-BE49-F238E27FC236}">
                <a16:creationId xmlns:a16="http://schemas.microsoft.com/office/drawing/2014/main" id="{6EE4157E-2FD2-A5D8-D75D-2E978CA433A8}"/>
              </a:ext>
            </a:extLst>
          </p:cNvPr>
          <p:cNvSpPr txBox="1"/>
          <p:nvPr/>
        </p:nvSpPr>
        <p:spPr>
          <a:xfrm>
            <a:off x="1201564" y="1825192"/>
            <a:ext cx="12190238" cy="8586966"/>
          </a:xfrm>
          <a:prstGeom prst="rect">
            <a:avLst/>
          </a:prstGeom>
          <a:noFill/>
        </p:spPr>
        <p:txBody>
          <a:bodyPr wrap="square">
            <a:spAutoFit/>
          </a:bodyPr>
          <a:lstStyle/>
          <a:p>
            <a:pPr marL="0" indent="0">
              <a:buNone/>
            </a:pPr>
            <a:r>
              <a:rPr lang="fr-CA" dirty="0">
                <a:solidFill>
                  <a:srgbClr val="002060"/>
                </a:solidFill>
                <a:latin typeface="Arial Rounded MT Bold" panose="020F0704030504030204" pitchFamily="34" charset="0"/>
              </a:rPr>
              <a:t>Suite des nouveautés introduites par la loi Climat et Résilience :</a:t>
            </a:r>
          </a:p>
          <a:p>
            <a:pPr marL="0" indent="0">
              <a:buNone/>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Obligation de raccordement au chauffage urbain (si + de 50% énergies renouvelables dans réseau disponible)</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Organisation des modalités de pose des IRVE collectives (véhicules électriques) – convention de raccordement</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Publicité dans boîtes aux lettres fortement diminuée (Stop Pub)</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Nouvelles obligations à l’égard des bailleurs (classement DPE, loyer gelé, travaux de rénovation aux frais du locataire facilités)</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Nouvelles informations devant être communiquées lors d’une vente d’un lot </a:t>
            </a:r>
            <a:r>
              <a:rPr lang="fr-CA" b="1" i="1" dirty="0">
                <a:solidFill>
                  <a:srgbClr val="002060"/>
                </a:solidFill>
                <a:latin typeface="Arial Rounded MT Bold" panose="020F0704030504030204" pitchFamily="34" charset="0"/>
              </a:rPr>
              <a:t>(Classement DPE, PPT)</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Création d’un carnet d’information du logement (neuf ou rénovation lourde)</a:t>
            </a:r>
          </a:p>
          <a:p>
            <a:endParaRPr lang="fr-CA" b="1" dirty="0">
              <a:solidFill>
                <a:srgbClr val="002060"/>
              </a:solidFill>
              <a:latin typeface="Arial Rounded MT Bold" panose="020F0704030504030204" pitchFamily="34" charset="0"/>
            </a:endParaRPr>
          </a:p>
          <a:p>
            <a:pPr marL="0" indent="0">
              <a:buNone/>
            </a:pPr>
            <a:endParaRPr lang="fr-CA" b="1" dirty="0">
              <a:solidFill>
                <a:srgbClr val="002060"/>
              </a:solidFill>
              <a:latin typeface="Arial Rounded MT Bold" panose="020F0704030504030204" pitchFamily="34" charset="0"/>
            </a:endParaRPr>
          </a:p>
          <a:p>
            <a:pPr marL="0" indent="0">
              <a:buNone/>
            </a:pPr>
            <a:endParaRPr lang="fr-CA" b="1" dirty="0">
              <a:solidFill>
                <a:srgbClr val="002060"/>
              </a:solidFill>
              <a:latin typeface="Arial Rounded MT Bold" panose="020F0704030504030204" pitchFamily="34" charset="0"/>
            </a:endParaRPr>
          </a:p>
          <a:p>
            <a:pPr marL="0" indent="0">
              <a:buNone/>
            </a:pPr>
            <a:endParaRPr lang="fr-CA" sz="2400" b="1" dirty="0">
              <a:solidFill>
                <a:srgbClr val="002060"/>
              </a:solidFill>
              <a:latin typeface="Arial Rounded MT Bold" panose="020F0704030504030204" pitchFamily="34" charset="0"/>
            </a:endParaRPr>
          </a:p>
          <a:p>
            <a:pPr marL="342900" indent="-342900">
              <a:buFont typeface="Arial" panose="020B0604020202020204" pitchFamily="34" charset="0"/>
              <a:buChar char="•"/>
            </a:pPr>
            <a:endParaRPr lang="fr-CA" sz="2400" b="1" dirty="0">
              <a:solidFill>
                <a:srgbClr val="002060"/>
              </a:solidFill>
              <a:latin typeface="Arial Rounded MT Bold" panose="020F0704030504030204" pitchFamily="34" charset="0"/>
            </a:endParaRPr>
          </a:p>
          <a:p>
            <a:endParaRPr lang="fr-CA" sz="2400" b="1" dirty="0">
              <a:solidFill>
                <a:srgbClr val="002060"/>
              </a:solidFill>
            </a:endParaRPr>
          </a:p>
        </p:txBody>
      </p:sp>
      <p:sp>
        <p:nvSpPr>
          <p:cNvPr id="4" name="Espace réservé du numéro de diapositive 3">
            <a:extLst>
              <a:ext uri="{FF2B5EF4-FFF2-40B4-BE49-F238E27FC236}">
                <a16:creationId xmlns:a16="http://schemas.microsoft.com/office/drawing/2014/main" id="{DF554AE1-A560-8EE8-A296-D5FB5DAE2818}"/>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10</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303804840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Plan Pluriannuel de Travaux</a:t>
            </a:r>
            <a:endParaRPr lang="fr-FR" sz="4000" b="1" i="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491567C0-FDD4-090F-CB34-E1B6F5976C66}"/>
              </a:ext>
            </a:extLst>
          </p:cNvPr>
          <p:cNvSpPr txBox="1">
            <a:spLocks/>
          </p:cNvSpPr>
          <p:nvPr/>
        </p:nvSpPr>
        <p:spPr>
          <a:xfrm>
            <a:off x="1028998" y="1926059"/>
            <a:ext cx="10515600" cy="720080"/>
          </a:xfrm>
          <a:prstGeom prst="rect">
            <a:avLst/>
          </a:prstGeom>
          <a:solidFill>
            <a:schemeClr val="accent1">
              <a:lumMod val="90000"/>
            </a:schemeClr>
          </a:solidFill>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3800" kern="0" dirty="0"/>
              <a:t>Le texte: loi du 10 juillet 1965, article 14-2 </a:t>
            </a:r>
          </a:p>
        </p:txBody>
      </p:sp>
      <p:sp>
        <p:nvSpPr>
          <p:cNvPr id="5" name="Espace réservé du contenu 2">
            <a:extLst>
              <a:ext uri="{FF2B5EF4-FFF2-40B4-BE49-F238E27FC236}">
                <a16:creationId xmlns:a16="http://schemas.microsoft.com/office/drawing/2014/main" id="{4578A7B4-B6A3-5864-4A01-1DDA2B75C8EA}"/>
              </a:ext>
            </a:extLst>
          </p:cNvPr>
          <p:cNvSpPr txBox="1">
            <a:spLocks/>
          </p:cNvSpPr>
          <p:nvPr/>
        </p:nvSpPr>
        <p:spPr>
          <a:xfrm>
            <a:off x="1368152" y="2980941"/>
            <a:ext cx="10801200" cy="6491298"/>
          </a:xfrm>
          <a:prstGeom prst="rect">
            <a:avLst/>
          </a:prstGeom>
        </p:spPr>
        <p:txBody>
          <a:bodyPr>
            <a:normAutofit fontScale="32500" lnSpcReduction="20000"/>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algn="l" eaLnBrk="1" hangingPunct="1"/>
            <a:r>
              <a:rPr lang="fr-FR" sz="7400" b="1" kern="0" dirty="0">
                <a:solidFill>
                  <a:srgbClr val="000000"/>
                </a:solidFill>
              </a:rPr>
              <a:t>Ce projet de </a:t>
            </a:r>
            <a:r>
              <a:rPr lang="fr-FR" sz="7400" b="1" kern="0" dirty="0">
                <a:solidFill>
                  <a:srgbClr val="FF0000"/>
                </a:solidFill>
              </a:rPr>
              <a:t>Plan Pluriannuel de Travaux </a:t>
            </a:r>
            <a:r>
              <a:rPr lang="fr-FR" sz="7400" b="1" kern="0" dirty="0">
                <a:solidFill>
                  <a:srgbClr val="000000"/>
                </a:solidFill>
              </a:rPr>
              <a:t>comprend…</a:t>
            </a:r>
            <a:endParaRPr lang="fr-FR" sz="7400" b="1" kern="0" dirty="0"/>
          </a:p>
          <a:p>
            <a:pPr algn="l" eaLnBrk="1" hangingPunct="1"/>
            <a:endParaRPr lang="fr-FR" sz="7400" b="1" kern="0" dirty="0"/>
          </a:p>
          <a:p>
            <a:pPr marL="742950" indent="-742950" algn="l" eaLnBrk="1" hangingPunct="1">
              <a:buFont typeface="+mj-lt"/>
              <a:buAutoNum type="arabicPeriod"/>
            </a:pPr>
            <a:r>
              <a:rPr lang="fr-FR" sz="7400" b="1" kern="0" dirty="0"/>
              <a:t>La </a:t>
            </a:r>
            <a:r>
              <a:rPr lang="fr-FR" sz="7400" b="1" kern="0" dirty="0">
                <a:solidFill>
                  <a:srgbClr val="FF0000"/>
                </a:solidFill>
              </a:rPr>
              <a:t>liste des travaux </a:t>
            </a:r>
            <a:r>
              <a:rPr lang="fr-FR" sz="7400" b="1" kern="0" dirty="0">
                <a:solidFill>
                  <a:srgbClr val="000000"/>
                </a:solidFill>
              </a:rPr>
              <a:t>nécessaires à la sauvegarde de l'immeuble, à la préservation de la santé et de la sécurité des occupants, à la réalisation d'économies d'énergie et à la réduction des émissions de gaz à effet de serre ;</a:t>
            </a:r>
            <a:br>
              <a:rPr lang="fr-FR" sz="7400" b="1" kern="0" dirty="0">
                <a:solidFill>
                  <a:srgbClr val="000000"/>
                </a:solidFill>
              </a:rPr>
            </a:br>
            <a:endParaRPr lang="fr-FR" sz="7400" b="1" kern="0" dirty="0">
              <a:solidFill>
                <a:srgbClr val="000000"/>
              </a:solidFill>
            </a:endParaRPr>
          </a:p>
          <a:p>
            <a:pPr marL="742950" indent="-742950" algn="l" eaLnBrk="1" hangingPunct="1">
              <a:buFont typeface="+mj-lt"/>
              <a:buAutoNum type="arabicPeriod"/>
            </a:pPr>
            <a:r>
              <a:rPr lang="fr-FR" sz="7400" b="1" kern="0" dirty="0">
                <a:solidFill>
                  <a:srgbClr val="000000"/>
                </a:solidFill>
              </a:rPr>
              <a:t>Une estimation du niveau de </a:t>
            </a:r>
            <a:r>
              <a:rPr lang="fr-FR" sz="7400" b="1" kern="0" dirty="0">
                <a:solidFill>
                  <a:srgbClr val="FF0000"/>
                </a:solidFill>
              </a:rPr>
              <a:t>performance énergétique </a:t>
            </a:r>
            <a:r>
              <a:rPr lang="fr-FR" sz="7400" b="1" kern="0" dirty="0">
                <a:solidFill>
                  <a:srgbClr val="000000"/>
                </a:solidFill>
              </a:rPr>
              <a:t>;</a:t>
            </a:r>
            <a:br>
              <a:rPr lang="fr-FR" sz="7400" b="1" kern="0" dirty="0">
                <a:solidFill>
                  <a:srgbClr val="000000"/>
                </a:solidFill>
              </a:rPr>
            </a:br>
            <a:endParaRPr lang="fr-FR" sz="7400" b="1" kern="0" dirty="0">
              <a:solidFill>
                <a:srgbClr val="000000"/>
              </a:solidFill>
            </a:endParaRPr>
          </a:p>
          <a:p>
            <a:pPr marL="742950" indent="-742950" algn="l" eaLnBrk="1" hangingPunct="1">
              <a:buFont typeface="+mj-lt"/>
              <a:buAutoNum type="arabicPeriod"/>
            </a:pPr>
            <a:r>
              <a:rPr lang="fr-FR" sz="7400" b="1" kern="0" dirty="0">
                <a:solidFill>
                  <a:srgbClr val="000000"/>
                </a:solidFill>
              </a:rPr>
              <a:t>Une estimation sommaire du </a:t>
            </a:r>
            <a:r>
              <a:rPr lang="fr-FR" sz="7400" b="1" kern="0" dirty="0">
                <a:solidFill>
                  <a:srgbClr val="FF0000"/>
                </a:solidFill>
              </a:rPr>
              <a:t>coût</a:t>
            </a:r>
            <a:r>
              <a:rPr lang="fr-FR" sz="7400" b="1" kern="0" dirty="0">
                <a:solidFill>
                  <a:srgbClr val="000000"/>
                </a:solidFill>
              </a:rPr>
              <a:t> de ces travaux ;</a:t>
            </a:r>
          </a:p>
          <a:p>
            <a:pPr marL="742950" indent="-742950" algn="l" eaLnBrk="1" hangingPunct="1">
              <a:buFont typeface="+mj-lt"/>
              <a:buAutoNum type="arabicPeriod"/>
            </a:pPr>
            <a:endParaRPr lang="fr-FR" sz="7400" b="1" kern="0" dirty="0">
              <a:solidFill>
                <a:srgbClr val="000000"/>
              </a:solidFill>
            </a:endParaRPr>
          </a:p>
          <a:p>
            <a:pPr marL="742950" indent="-742950" algn="l" eaLnBrk="1" hangingPunct="1">
              <a:buFont typeface="+mj-lt"/>
              <a:buAutoNum type="arabicPeriod"/>
            </a:pPr>
            <a:r>
              <a:rPr lang="fr-FR" sz="7400" b="1" kern="0" dirty="0">
                <a:solidFill>
                  <a:srgbClr val="000000"/>
                </a:solidFill>
              </a:rPr>
              <a:t>La hiérarchisation de ces travaux, par ordre de </a:t>
            </a:r>
            <a:r>
              <a:rPr lang="fr-FR" sz="7400" b="1" kern="0" dirty="0">
                <a:solidFill>
                  <a:srgbClr val="FF0000"/>
                </a:solidFill>
              </a:rPr>
              <a:t>priorité</a:t>
            </a:r>
            <a:r>
              <a:rPr lang="fr-FR" sz="7400" b="1" kern="0" dirty="0">
                <a:solidFill>
                  <a:srgbClr val="000000"/>
                </a:solidFill>
              </a:rPr>
              <a:t> ;</a:t>
            </a:r>
            <a:br>
              <a:rPr lang="fr-FR" sz="7400" b="1" kern="0" dirty="0">
                <a:solidFill>
                  <a:srgbClr val="000000"/>
                </a:solidFill>
              </a:rPr>
            </a:br>
            <a:endParaRPr lang="fr-FR" sz="7400" b="1" kern="0" dirty="0">
              <a:solidFill>
                <a:srgbClr val="000000"/>
              </a:solidFill>
            </a:endParaRPr>
          </a:p>
          <a:p>
            <a:pPr marL="742950" indent="-742950" algn="l" eaLnBrk="1" hangingPunct="1">
              <a:buFont typeface="+mj-lt"/>
              <a:buAutoNum type="arabicPeriod"/>
            </a:pPr>
            <a:r>
              <a:rPr lang="fr-FR" sz="7400" b="1" kern="0" dirty="0">
                <a:solidFill>
                  <a:srgbClr val="000000"/>
                </a:solidFill>
              </a:rPr>
              <a:t>Une proposition d'</a:t>
            </a:r>
            <a:r>
              <a:rPr lang="fr-FR" sz="7400" b="1" kern="0" dirty="0">
                <a:solidFill>
                  <a:srgbClr val="FF0000"/>
                </a:solidFill>
              </a:rPr>
              <a:t>échéancier</a:t>
            </a:r>
            <a:r>
              <a:rPr lang="fr-FR" sz="7400" b="1" kern="0" dirty="0">
                <a:solidFill>
                  <a:srgbClr val="000000"/>
                </a:solidFill>
              </a:rPr>
              <a:t> pour les travaux dont la réalisation apparaît nécessaire dans les dix prochaines années.</a:t>
            </a:r>
            <a:br>
              <a:rPr lang="fr-FR" sz="3800" kern="0" dirty="0">
                <a:solidFill>
                  <a:srgbClr val="000000"/>
                </a:solidFill>
                <a:latin typeface="sourcesanspro"/>
              </a:rPr>
            </a:br>
            <a:endParaRPr lang="fr-FR" sz="3800" kern="0" dirty="0">
              <a:solidFill>
                <a:srgbClr val="000000"/>
              </a:solidFill>
              <a:latin typeface="sourcesanspro"/>
            </a:endParaRPr>
          </a:p>
          <a:p>
            <a:pPr eaLnBrk="1" hangingPunct="1"/>
            <a:endParaRPr lang="fr-FR" kern="0" dirty="0"/>
          </a:p>
        </p:txBody>
      </p:sp>
      <p:sp>
        <p:nvSpPr>
          <p:cNvPr id="6" name="Espace réservé du numéro de diapositive 3">
            <a:extLst>
              <a:ext uri="{FF2B5EF4-FFF2-40B4-BE49-F238E27FC236}">
                <a16:creationId xmlns:a16="http://schemas.microsoft.com/office/drawing/2014/main" id="{979A1A09-7A6A-2BB2-1CEB-55A80B3F923F}"/>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11</a:t>
            </a:fld>
            <a:endParaRPr lang="fr-FR" altLang="fr-FR" dirty="0">
              <a:solidFill>
                <a:srgbClr val="898989"/>
              </a:solidFill>
              <a:latin typeface="Arial" panose="020B0604020202020204" pitchFamily="34" charset="0"/>
              <a:ea typeface="ヒラギノ角ゴ Pro W3" pitchFamily="-95" charset="-128"/>
            </a:endParaRPr>
          </a:p>
        </p:txBody>
      </p:sp>
      <p:pic>
        <p:nvPicPr>
          <p:cNvPr id="7" name="Image 6">
            <a:extLst>
              <a:ext uri="{FF2B5EF4-FFF2-40B4-BE49-F238E27FC236}">
                <a16:creationId xmlns:a16="http://schemas.microsoft.com/office/drawing/2014/main" id="{E8A8B98E-7CEA-14F8-3192-2BFC67626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40974954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Plan Pluriannuel de Travaux</a:t>
            </a:r>
            <a:r>
              <a:rPr lang="fr-FR" sz="4000" i="1" kern="0" dirty="0"/>
              <a:t>, suite</a:t>
            </a:r>
            <a:endParaRPr lang="fr-FR" sz="4000" b="1" i="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Rectangle 3">
            <a:extLst>
              <a:ext uri="{FF2B5EF4-FFF2-40B4-BE49-F238E27FC236}">
                <a16:creationId xmlns:a16="http://schemas.microsoft.com/office/drawing/2014/main" id="{2745DC70-2E39-C9C3-DC42-7F2283243B08}"/>
              </a:ext>
            </a:extLst>
          </p:cNvPr>
          <p:cNvSpPr/>
          <p:nvPr/>
        </p:nvSpPr>
        <p:spPr>
          <a:xfrm>
            <a:off x="2238639" y="1944057"/>
            <a:ext cx="8525933" cy="5724644"/>
          </a:xfrm>
          <a:prstGeom prst="rect">
            <a:avLst/>
          </a:prstGeom>
        </p:spPr>
        <p:txBody>
          <a:bodyPr wrap="square">
            <a:spAutoFit/>
          </a:bodyPr>
          <a:lstStyle/>
          <a:p>
            <a:pPr marL="285750" indent="-285750" algn="just">
              <a:spcAft>
                <a:spcPts val="600"/>
              </a:spcAft>
              <a:buFont typeface="Calibri" panose="020F0502020204030204" pitchFamily="34" charset="0"/>
              <a:buChar char="→"/>
            </a:pPr>
            <a:r>
              <a:rPr lang="fr-CA"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Le PPT s’impose pour toutes les copropriétés</a:t>
            </a:r>
            <a:r>
              <a:rPr lang="fr-CA" sz="2000"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 </a:t>
            </a:r>
            <a:r>
              <a:rPr lang="fr-CA" sz="2000" dirty="0">
                <a:latin typeface="Arial Rounded MT Bold" panose="020F0704030504030204" pitchFamily="34" charset="0"/>
                <a:ea typeface="Calibri" panose="020F0502020204030204" pitchFamily="34" charset="0"/>
                <a:cs typeface="Times New Roman" panose="02020603050405020304" pitchFamily="18" charset="0"/>
              </a:rPr>
              <a:t>ayant réceptionné les travaux de construction depuis plus de quinze ans. Il devra ensuite être actualisé </a:t>
            </a:r>
            <a:r>
              <a:rPr lang="fr-CA"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tous les dix ans</a:t>
            </a:r>
            <a:r>
              <a:rPr lang="fr-CA" sz="2000" b="1" dirty="0">
                <a:latin typeface="Arial Rounded MT Bold" panose="020F0704030504030204" pitchFamily="34" charset="0"/>
                <a:ea typeface="Calibri" panose="020F0502020204030204" pitchFamily="34" charset="0"/>
                <a:cs typeface="Times New Roman" panose="02020603050405020304" pitchFamily="18" charset="0"/>
              </a:rPr>
              <a:t>. </a:t>
            </a:r>
          </a:p>
          <a:p>
            <a:pPr marL="285750" indent="-285750" algn="just">
              <a:spcAft>
                <a:spcPts val="600"/>
              </a:spcAft>
              <a:buFont typeface="Calibri" panose="020F0502020204030204" pitchFamily="34" charset="0"/>
              <a:buChar char="→"/>
            </a:pPr>
            <a:endParaRPr lang="fr-CA" sz="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Calibri" panose="020F0502020204030204" pitchFamily="34" charset="0"/>
              <a:buChar char="→"/>
            </a:pPr>
            <a:r>
              <a:rPr lang="fr-FR" sz="2000" b="1" dirty="0">
                <a:solidFill>
                  <a:srgbClr val="0070C0"/>
                </a:solidFill>
                <a:latin typeface="Arial Rounded MT Bold" panose="020F0704030504030204" pitchFamily="34" charset="0"/>
              </a:rPr>
              <a:t>Le PPT doit être présenté en AG et mis au vote :</a:t>
            </a:r>
          </a:p>
          <a:p>
            <a:pPr marL="742950" lvl="1" indent="-285750" algn="just">
              <a:buFont typeface="Wingdings" panose="05000000000000000000" pitchFamily="2" charset="2"/>
              <a:buChar char="§"/>
            </a:pPr>
            <a:r>
              <a:rPr lang="fr-FR" sz="2000" dirty="0">
                <a:latin typeface="Arial Rounded MT Bold" panose="020F0704030504030204" pitchFamily="34" charset="0"/>
              </a:rPr>
              <a:t>Le PPT est présenté à la première assemblée générale des copropriétaires qui suit son élaboration ;</a:t>
            </a:r>
          </a:p>
          <a:p>
            <a:pPr marL="742950" lvl="1" indent="-285750" algn="just">
              <a:buFont typeface="Wingdings" panose="05000000000000000000" pitchFamily="2" charset="2"/>
              <a:buChar char="§"/>
            </a:pPr>
            <a:r>
              <a:rPr lang="fr-FR" sz="2000" dirty="0">
                <a:latin typeface="Arial Rounded MT Bold" panose="020F0704030504030204" pitchFamily="34" charset="0"/>
              </a:rPr>
              <a:t>Il doit intégrer le carnet d’entretien prévu à l’article 18 de la loi du 10 juillet 1965.</a:t>
            </a:r>
            <a:endParaRPr lang="fr-FR"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buFont typeface="Calibri" panose="020F0502020204030204" pitchFamily="34" charset="0"/>
              <a:buChar char="→"/>
            </a:pPr>
            <a:endParaRPr lang="fr-FR" sz="15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Calibri" panose="020F0502020204030204" pitchFamily="34" charset="0"/>
              <a:buChar char="→"/>
            </a:pPr>
            <a:r>
              <a:rPr lang="fr-FR"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Si un diagnostic technique global (DTG) ne fait apparaître aucun besoin de travaux </a:t>
            </a:r>
            <a:r>
              <a:rPr lang="fr-FR" sz="2000" dirty="0">
                <a:latin typeface="Arial Rounded MT Bold" panose="020F0704030504030204" pitchFamily="34" charset="0"/>
                <a:ea typeface="Calibri" panose="020F0502020204030204" pitchFamily="34" charset="0"/>
                <a:cs typeface="Times New Roman" panose="02020603050405020304" pitchFamily="18" charset="0"/>
              </a:rPr>
              <a:t>au cours des dix années qui suivent son élaboration, la copropriété est dispensée de réaliser un PPT.</a:t>
            </a:r>
          </a:p>
          <a:p>
            <a:pPr marL="285750" indent="-285750" algn="just">
              <a:buFont typeface="Calibri" panose="020F0502020204030204" pitchFamily="34" charset="0"/>
              <a:buChar char="→"/>
            </a:pPr>
            <a:endParaRPr lang="fr-FR"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buFont typeface="Calibri" panose="020F0502020204030204" pitchFamily="34" charset="0"/>
              <a:buChar char="→"/>
            </a:pPr>
            <a:r>
              <a:rPr lang="fr-FR"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L’obligation pour les copropriétés de réaliser un PPT </a:t>
            </a:r>
            <a:r>
              <a:rPr lang="fr-FR" sz="2000" dirty="0">
                <a:latin typeface="Arial Rounded MT Bold" panose="020F0704030504030204" pitchFamily="34" charset="0"/>
                <a:ea typeface="Calibri" panose="020F0502020204030204" pitchFamily="34" charset="0"/>
                <a:cs typeface="Times New Roman" panose="02020603050405020304" pitchFamily="18" charset="0"/>
              </a:rPr>
              <a:t>suit un calendrier selon le nombre de lots principaux :</a:t>
            </a:r>
          </a:p>
          <a:p>
            <a:pPr marL="285750" indent="-285750" algn="just">
              <a:buFont typeface="Calibri" panose="020F0502020204030204" pitchFamily="34" charset="0"/>
              <a:buChar char="→"/>
            </a:pPr>
            <a:endParaRPr lang="fr-FR" sz="15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fr-CA" sz="900" b="1" dirty="0"/>
          </a:p>
          <a:p>
            <a:pPr marL="285750" indent="-285750" algn="just">
              <a:buFont typeface="Calibri" panose="020F0502020204030204" pitchFamily="34" charset="0"/>
              <a:buChar char="→"/>
            </a:pPr>
            <a:endParaRPr lang="fr-FR" sz="15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Wingdings" panose="05000000000000000000" pitchFamily="2" charset="2"/>
              <a:buChar char="§"/>
            </a:pPr>
            <a:endParaRPr lang="fr-FR" sz="1400" dirty="0"/>
          </a:p>
        </p:txBody>
      </p:sp>
      <p:graphicFrame>
        <p:nvGraphicFramePr>
          <p:cNvPr id="5" name="Tableau 4">
            <a:extLst>
              <a:ext uri="{FF2B5EF4-FFF2-40B4-BE49-F238E27FC236}">
                <a16:creationId xmlns:a16="http://schemas.microsoft.com/office/drawing/2014/main" id="{D89C5F94-5A85-F077-5A03-64F5B2F583E3}"/>
              </a:ext>
            </a:extLst>
          </p:cNvPr>
          <p:cNvGraphicFramePr>
            <a:graphicFrameLocks noGrp="1"/>
          </p:cNvGraphicFramePr>
          <p:nvPr>
            <p:extLst>
              <p:ext uri="{D42A27DB-BD31-4B8C-83A1-F6EECF244321}">
                <p14:modId xmlns:p14="http://schemas.microsoft.com/office/powerpoint/2010/main" val="3294354687"/>
              </p:ext>
            </p:extLst>
          </p:nvPr>
        </p:nvGraphicFramePr>
        <p:xfrm>
          <a:off x="3830927" y="6894611"/>
          <a:ext cx="5536496" cy="2172348"/>
        </p:xfrm>
        <a:graphic>
          <a:graphicData uri="http://schemas.openxmlformats.org/drawingml/2006/table">
            <a:tbl>
              <a:tblPr firstRow="1" bandRow="1">
                <a:tableStyleId>{5C22544A-7EE6-4342-B048-85BDC9FD1C3A}</a:tableStyleId>
              </a:tblPr>
              <a:tblGrid>
                <a:gridCol w="5536496">
                  <a:extLst>
                    <a:ext uri="{9D8B030D-6E8A-4147-A177-3AD203B41FA5}">
                      <a16:colId xmlns:a16="http://schemas.microsoft.com/office/drawing/2014/main" val="20000"/>
                    </a:ext>
                  </a:extLst>
                </a:gridCol>
              </a:tblGrid>
              <a:tr h="476657">
                <a:tc>
                  <a:txBody>
                    <a:bodyPr/>
                    <a:lstStyle/>
                    <a:p>
                      <a:pPr lvl="0" algn="l"/>
                      <a:r>
                        <a:rPr lang="fr-FR" sz="1600" b="1" dirty="0">
                          <a:solidFill>
                            <a:schemeClr val="tx1"/>
                          </a:solidFill>
                        </a:rPr>
                        <a:t>Au 1</a:t>
                      </a:r>
                      <a:r>
                        <a:rPr lang="fr-FR" sz="1600" b="1" baseline="30000" dirty="0">
                          <a:solidFill>
                            <a:schemeClr val="tx1"/>
                          </a:solidFill>
                        </a:rPr>
                        <a:t>er</a:t>
                      </a:r>
                      <a:r>
                        <a:rPr lang="fr-FR" sz="1600" b="1" dirty="0">
                          <a:solidFill>
                            <a:schemeClr val="tx1"/>
                          </a:solidFill>
                        </a:rPr>
                        <a:t> janvier 2023 pour les copropriétés de plus de 200 lots </a:t>
                      </a:r>
                    </a:p>
                  </a:txBody>
                  <a:tcPr marL="47287" marR="47287" marT="118218" marB="1182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6657">
                <a:tc>
                  <a:txBody>
                    <a:bodyPr/>
                    <a:lstStyle/>
                    <a:p>
                      <a:pPr lvl="0" algn="l"/>
                      <a:r>
                        <a:rPr lang="fr-FR" sz="1600" b="1" dirty="0">
                          <a:solidFill>
                            <a:schemeClr val="tx1"/>
                          </a:solidFill>
                        </a:rPr>
                        <a:t>Au 1</a:t>
                      </a:r>
                      <a:r>
                        <a:rPr lang="fr-FR" sz="1600" b="1" baseline="30000" dirty="0">
                          <a:solidFill>
                            <a:schemeClr val="tx1"/>
                          </a:solidFill>
                        </a:rPr>
                        <a:t>er</a:t>
                      </a:r>
                      <a:r>
                        <a:rPr lang="fr-FR" sz="1600" b="1" dirty="0">
                          <a:solidFill>
                            <a:schemeClr val="tx1"/>
                          </a:solidFill>
                        </a:rPr>
                        <a:t> janvier 2024 pour les copropriétés de 51 à 200 lots </a:t>
                      </a:r>
                    </a:p>
                  </a:txBody>
                  <a:tcPr marL="47287" marR="47287" marT="118218" marB="1182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6657">
                <a:tc>
                  <a:txBody>
                    <a:bodyPr/>
                    <a:lstStyle/>
                    <a:p>
                      <a:pPr algn="l"/>
                      <a:r>
                        <a:rPr lang="fr-FR" sz="1600" b="1" dirty="0">
                          <a:solidFill>
                            <a:schemeClr val="tx1"/>
                          </a:solidFill>
                        </a:rPr>
                        <a:t>Au 1</a:t>
                      </a:r>
                      <a:r>
                        <a:rPr lang="fr-FR" sz="1600" b="1" baseline="30000" dirty="0">
                          <a:solidFill>
                            <a:schemeClr val="tx1"/>
                          </a:solidFill>
                        </a:rPr>
                        <a:t>er</a:t>
                      </a:r>
                      <a:r>
                        <a:rPr lang="fr-FR" sz="1600" b="1" dirty="0">
                          <a:solidFill>
                            <a:schemeClr val="tx1"/>
                          </a:solidFill>
                        </a:rPr>
                        <a:t> janvier 2025 pour les copropriétés de 50 lots et moins</a:t>
                      </a:r>
                    </a:p>
                  </a:txBody>
                  <a:tcPr marL="47287" marR="47287" marT="118218" marB="1182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Espace réservé du numéro de diapositive 3">
            <a:extLst>
              <a:ext uri="{FF2B5EF4-FFF2-40B4-BE49-F238E27FC236}">
                <a16:creationId xmlns:a16="http://schemas.microsoft.com/office/drawing/2014/main" id="{1FF34E12-A4EB-71D1-B97F-8A769BF1B0F0}"/>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12</a:t>
            </a:fld>
            <a:endParaRPr lang="fr-FR" altLang="fr-FR" dirty="0">
              <a:solidFill>
                <a:srgbClr val="898989"/>
              </a:solidFill>
              <a:latin typeface="Arial" panose="020B0604020202020204" pitchFamily="34" charset="0"/>
              <a:ea typeface="ヒラギノ角ゴ Pro W3" pitchFamily="-95" charset="-128"/>
            </a:endParaRPr>
          </a:p>
        </p:txBody>
      </p:sp>
      <p:pic>
        <p:nvPicPr>
          <p:cNvPr id="7" name="Image 6">
            <a:extLst>
              <a:ext uri="{FF2B5EF4-FFF2-40B4-BE49-F238E27FC236}">
                <a16:creationId xmlns:a16="http://schemas.microsoft.com/office/drawing/2014/main" id="{3376D6DA-ACDA-2A95-2296-298912380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0770956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graphicFrame>
        <p:nvGraphicFramePr>
          <p:cNvPr id="7" name="Tableau 6">
            <a:extLst>
              <a:ext uri="{FF2B5EF4-FFF2-40B4-BE49-F238E27FC236}">
                <a16:creationId xmlns:a16="http://schemas.microsoft.com/office/drawing/2014/main" id="{E46E6FD1-47BA-2878-549C-1214A55AE9A8}"/>
              </a:ext>
            </a:extLst>
          </p:cNvPr>
          <p:cNvGraphicFramePr>
            <a:graphicFrameLocks noGrp="1"/>
          </p:cNvGraphicFramePr>
          <p:nvPr>
            <p:extLst>
              <p:ext uri="{D42A27DB-BD31-4B8C-83A1-F6EECF244321}">
                <p14:modId xmlns:p14="http://schemas.microsoft.com/office/powerpoint/2010/main" val="191103672"/>
              </p:ext>
            </p:extLst>
          </p:nvPr>
        </p:nvGraphicFramePr>
        <p:xfrm>
          <a:off x="1368152" y="3112655"/>
          <a:ext cx="10029997" cy="5689147"/>
        </p:xfrm>
        <a:graphic>
          <a:graphicData uri="http://schemas.openxmlformats.org/drawingml/2006/table">
            <a:tbl>
              <a:tblPr firstRow="1" firstCol="1" bandRow="1">
                <a:tableStyleId>{BC89EF96-8CEA-46FF-86C4-4CE0E7609802}</a:tableStyleId>
              </a:tblPr>
              <a:tblGrid>
                <a:gridCol w="1281832">
                  <a:extLst>
                    <a:ext uri="{9D8B030D-6E8A-4147-A177-3AD203B41FA5}">
                      <a16:colId xmlns:a16="http://schemas.microsoft.com/office/drawing/2014/main" val="20000"/>
                    </a:ext>
                  </a:extLst>
                </a:gridCol>
                <a:gridCol w="2740670">
                  <a:extLst>
                    <a:ext uri="{9D8B030D-6E8A-4147-A177-3AD203B41FA5}">
                      <a16:colId xmlns:a16="http://schemas.microsoft.com/office/drawing/2014/main" val="20001"/>
                    </a:ext>
                  </a:extLst>
                </a:gridCol>
                <a:gridCol w="1236320">
                  <a:extLst>
                    <a:ext uri="{9D8B030D-6E8A-4147-A177-3AD203B41FA5}">
                      <a16:colId xmlns:a16="http://schemas.microsoft.com/office/drawing/2014/main" val="20002"/>
                    </a:ext>
                  </a:extLst>
                </a:gridCol>
                <a:gridCol w="2172902">
                  <a:extLst>
                    <a:ext uri="{9D8B030D-6E8A-4147-A177-3AD203B41FA5}">
                      <a16:colId xmlns:a16="http://schemas.microsoft.com/office/drawing/2014/main" val="20003"/>
                    </a:ext>
                  </a:extLst>
                </a:gridCol>
                <a:gridCol w="1261638">
                  <a:extLst>
                    <a:ext uri="{9D8B030D-6E8A-4147-A177-3AD203B41FA5}">
                      <a16:colId xmlns:a16="http://schemas.microsoft.com/office/drawing/2014/main" val="20004"/>
                    </a:ext>
                  </a:extLst>
                </a:gridCol>
                <a:gridCol w="1336635">
                  <a:extLst>
                    <a:ext uri="{9D8B030D-6E8A-4147-A177-3AD203B41FA5}">
                      <a16:colId xmlns:a16="http://schemas.microsoft.com/office/drawing/2014/main" val="20005"/>
                    </a:ext>
                  </a:extLst>
                </a:gridCol>
              </a:tblGrid>
              <a:tr h="1178595">
                <a:tc>
                  <a:txBody>
                    <a:bodyPr/>
                    <a:lstStyle/>
                    <a:p>
                      <a:pPr marL="0" indent="0" algn="ctr">
                        <a:lnSpc>
                          <a:spcPct val="107000"/>
                        </a:lnSpc>
                        <a:spcAft>
                          <a:spcPts val="0"/>
                        </a:spcAft>
                      </a:pPr>
                      <a:r>
                        <a:rPr lang="fr-FR" sz="1600" dirty="0">
                          <a:effectLst/>
                        </a:rPr>
                        <a:t>Poste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93" marR="35193" marT="35193" marB="35193">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0"/>
                        </a:spcAft>
                      </a:pPr>
                      <a:r>
                        <a:rPr lang="fr-FR" sz="1600" dirty="0">
                          <a:effectLst/>
                        </a:rPr>
                        <a:t>Travaux à envisager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93" marR="35193" marT="35193" marB="35193">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0"/>
                        </a:spcAft>
                      </a:pPr>
                      <a:r>
                        <a:rPr lang="fr-FR" sz="1600" dirty="0">
                          <a:effectLst/>
                        </a:rPr>
                        <a:t>Coût estimatif</a:t>
                      </a:r>
                    </a:p>
                    <a:p>
                      <a:pPr marL="0" indent="0" algn="ctr">
                        <a:lnSpc>
                          <a:spcPct val="107000"/>
                        </a:lnSpc>
                        <a:spcAft>
                          <a:spcPts val="0"/>
                        </a:spcAft>
                      </a:pPr>
                      <a:r>
                        <a:rPr lang="fr-FR" sz="1600" dirty="0">
                          <a:effectLst/>
                        </a:rPr>
                        <a:t>(€ TDC)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81" marR="66681" marT="0" marB="0">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0"/>
                        </a:spcAft>
                      </a:pPr>
                      <a:r>
                        <a:rPr lang="fr-FR" sz="1600" dirty="0">
                          <a:effectLst/>
                        </a:rPr>
                        <a:t>Niveau de performance thermique de la recommandations</a:t>
                      </a:r>
                    </a:p>
                    <a:p>
                      <a:pPr marL="0" indent="0" algn="ctr">
                        <a:lnSpc>
                          <a:spcPct val="107000"/>
                        </a:lnSpc>
                        <a:spcAft>
                          <a:spcPts val="0"/>
                        </a:spcAft>
                      </a:pPr>
                      <a:r>
                        <a:rPr lang="fr-FR" sz="1600" dirty="0">
                          <a:effectLst/>
                        </a:rPr>
                        <a:t>(R, U)</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93" marR="35193" marT="35193" marB="35193">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7000"/>
                        </a:lnSpc>
                        <a:spcAft>
                          <a:spcPts val="0"/>
                        </a:spcAft>
                      </a:pPr>
                      <a:r>
                        <a:rPr lang="fr-FR" sz="1600" b="1" kern="1200" dirty="0">
                          <a:solidFill>
                            <a:schemeClr val="tx1"/>
                          </a:solidFill>
                          <a:effectLst/>
                          <a:latin typeface="+mn-lt"/>
                          <a:ea typeface="+mn-ea"/>
                          <a:cs typeface="+mn-cs"/>
                        </a:rPr>
                        <a:t>Gain énergétique kWh EP</a:t>
                      </a:r>
                    </a:p>
                  </a:txBody>
                  <a:tcPr marL="35193" marR="35193" marT="35193" marB="35193">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0"/>
                        </a:spcAft>
                      </a:pPr>
                      <a:r>
                        <a:rPr lang="fr-FR" sz="1600" dirty="0">
                          <a:effectLst/>
                        </a:rPr>
                        <a:t>Gain énergétique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193" marR="35193" marT="35193" marB="35193">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8652">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Cour</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Réfection du sol et des réseaux enterrés</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solidFill>
                      <a:srgbClr val="FFFF00"/>
                    </a:solidFill>
                  </a:tcPr>
                </a:tc>
                <a:tc>
                  <a:txBody>
                    <a:bodyPr/>
                    <a:lstStyle/>
                    <a:p>
                      <a:pPr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35 000 €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lnT w="12700" cap="flat" cmpd="sng" algn="ctr">
                      <a:solidFill>
                        <a:schemeClr val="tx1"/>
                      </a:solidFill>
                      <a:prstDash val="solid"/>
                      <a:round/>
                      <a:headEnd type="none" w="med" len="med"/>
                      <a:tailEnd type="none" w="med" len="med"/>
                    </a:lnT>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1"/>
                  </a:ext>
                </a:extLst>
              </a:tr>
              <a:tr h="58865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600" b="1" dirty="0">
                          <a:effectLst/>
                          <a:latin typeface="Calibri" panose="020F0502020204030204" pitchFamily="34" charset="0"/>
                          <a:cs typeface="Calibri" panose="020F0502020204030204" pitchFamily="34" charset="0"/>
                        </a:rPr>
                        <a:t>façades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p>
                      <a:pPr marL="0" indent="0" algn="ctr">
                        <a:lnSpc>
                          <a:spcPct val="107000"/>
                        </a:lnSpc>
                        <a:spcAft>
                          <a:spcPts val="0"/>
                        </a:spcAft>
                      </a:pP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Ravalement de la façade</a:t>
                      </a:r>
                      <a:r>
                        <a:rPr lang="fr-CA" sz="1600" b="1" baseline="0" dirty="0">
                          <a:effectLst/>
                          <a:latin typeface="Calibri" panose="020F0502020204030204" pitchFamily="34" charset="0"/>
                          <a:ea typeface="Calibri" panose="020F0502020204030204" pitchFamily="34" charset="0"/>
                          <a:cs typeface="Calibri" panose="020F0502020204030204" pitchFamily="34" charset="0"/>
                        </a:rPr>
                        <a:t> coté rue</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solidFill>
                      <a:srgbClr val="FFFF00"/>
                    </a:solidFill>
                  </a:tcPr>
                </a:tc>
                <a:tc>
                  <a:txBody>
                    <a:bodyPr/>
                    <a:lstStyle/>
                    <a:p>
                      <a:pPr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42 000 €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R = 4,4 m2.k/W</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250</a:t>
                      </a:r>
                      <a:r>
                        <a:rPr lang="fr-CA" sz="1600" b="1" baseline="0" dirty="0">
                          <a:effectLst/>
                          <a:latin typeface="Calibri" panose="020F0502020204030204" pitchFamily="34" charset="0"/>
                          <a:ea typeface="Calibri" panose="020F0502020204030204" pitchFamily="34" charset="0"/>
                          <a:cs typeface="Calibri" panose="020F0502020204030204" pitchFamily="34" charset="0"/>
                        </a:rPr>
                        <a:t> </a:t>
                      </a:r>
                      <a:r>
                        <a:rPr lang="fr-CA" sz="1600" b="1" baseline="0" dirty="0" err="1">
                          <a:effectLst/>
                          <a:latin typeface="Calibri" panose="020F0502020204030204" pitchFamily="34" charset="0"/>
                          <a:ea typeface="Calibri" panose="020F0502020204030204" pitchFamily="34" charset="0"/>
                          <a:cs typeface="Calibri" panose="020F0502020204030204" pitchFamily="34" charset="0"/>
                        </a:rPr>
                        <a:t>kWhep</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25</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002"/>
                  </a:ext>
                </a:extLst>
              </a:tr>
              <a:tr h="390455">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Toiture</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Réfection</a:t>
                      </a:r>
                      <a:r>
                        <a:rPr lang="fr-CA" sz="1600" b="1" baseline="0" dirty="0">
                          <a:effectLst/>
                          <a:latin typeface="Calibri" panose="020F0502020204030204" pitchFamily="34" charset="0"/>
                          <a:ea typeface="Calibri" panose="020F0502020204030204" pitchFamily="34" charset="0"/>
                          <a:cs typeface="Calibri" panose="020F0502020204030204" pitchFamily="34" charset="0"/>
                        </a:rPr>
                        <a:t>  et isolation de la toiture</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25 000 €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lnB w="12700" cap="flat" cmpd="sng" algn="ctr">
                      <a:solidFill>
                        <a:schemeClr val="tx1"/>
                      </a:solidFill>
                      <a:prstDash val="solid"/>
                      <a:round/>
                      <a:headEnd type="none" w="med" len="med"/>
                      <a:tailEnd type="none" w="med" len="med"/>
                    </a:lnB>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R = 6 m2.k/W</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B w="12700" cap="flat" cmpd="sng" algn="ctr">
                      <a:solidFill>
                        <a:schemeClr val="tx1"/>
                      </a:solidFill>
                      <a:prstDash val="solid"/>
                      <a:round/>
                      <a:headEnd type="none" w="med" len="med"/>
                      <a:tailEnd type="none" w="med" len="med"/>
                    </a:lnB>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160 </a:t>
                      </a:r>
                      <a:r>
                        <a:rPr lang="fr-CA" sz="1600" b="1" dirty="0" err="1">
                          <a:effectLst/>
                          <a:latin typeface="Calibri" panose="020F0502020204030204" pitchFamily="34" charset="0"/>
                          <a:ea typeface="Calibri" panose="020F0502020204030204" pitchFamily="34" charset="0"/>
                          <a:cs typeface="Calibri" panose="020F0502020204030204" pitchFamily="34" charset="0"/>
                        </a:rPr>
                        <a:t>kWhep</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B w="12700" cap="flat" cmpd="sng" algn="ctr">
                      <a:solidFill>
                        <a:schemeClr val="tx1"/>
                      </a:solidFill>
                      <a:prstDash val="solid"/>
                      <a:round/>
                      <a:headEnd type="none" w="med" len="med"/>
                      <a:tailEnd type="none" w="med" len="med"/>
                    </a:lnB>
                    <a:solidFill>
                      <a:srgbClr val="FFFF00"/>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16</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11234">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Évacuation</a:t>
                      </a:r>
                      <a:r>
                        <a:rPr lang="fr-CA" sz="1600" b="1" baseline="0" dirty="0">
                          <a:effectLst/>
                          <a:latin typeface="Calibri" panose="020F0502020204030204" pitchFamily="34" charset="0"/>
                          <a:ea typeface="Calibri" panose="020F0502020204030204" pitchFamily="34" charset="0"/>
                          <a:cs typeface="Calibri" panose="020F0502020204030204" pitchFamily="34" charset="0"/>
                        </a:rPr>
                        <a:t> eaux usées</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Réfection</a:t>
                      </a:r>
                      <a:r>
                        <a:rPr lang="fr-CA" sz="1600" b="1" baseline="0" dirty="0">
                          <a:effectLst/>
                          <a:latin typeface="Calibri" panose="020F0502020204030204" pitchFamily="34" charset="0"/>
                          <a:ea typeface="Calibri" panose="020F0502020204030204" pitchFamily="34" charset="0"/>
                          <a:cs typeface="Calibri" panose="020F0502020204030204" pitchFamily="34" charset="0"/>
                        </a:rPr>
                        <a:t> des colonnes EU/EV</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12 000 €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588652">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Alimentation eau</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Réfection</a:t>
                      </a:r>
                      <a:r>
                        <a:rPr lang="fr-CA" sz="1600" b="1" baseline="0" dirty="0">
                          <a:effectLst/>
                          <a:latin typeface="Calibri" panose="020F0502020204030204" pitchFamily="34" charset="0"/>
                          <a:ea typeface="Calibri" panose="020F0502020204030204" pitchFamily="34" charset="0"/>
                          <a:cs typeface="Calibri" panose="020F0502020204030204" pitchFamily="34" charset="0"/>
                        </a:rPr>
                        <a:t> des colonnes d’alimentation d’eau</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37 000 €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3663"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Sans objet</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90455">
                <a:tc>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TOTAL</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0"/>
                        </a:spcAft>
                      </a:pP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a:txBody>
                    <a:bodyPr/>
                    <a:lstStyle/>
                    <a:p>
                      <a:pPr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151 000 €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mpd="sng">
                      <a:noFill/>
                    </a:lnL>
                    <a:lnR w="12700" cmpd="sng">
                      <a:noFill/>
                    </a:lnR>
                    <a:lnT w="12700" cap="flat" cmpd="sng" algn="ctr">
                      <a:solidFill>
                        <a:schemeClr val="tx1"/>
                      </a:solidFill>
                      <a:prstDash val="solid"/>
                      <a:round/>
                      <a:headEnd type="none" w="med" len="med"/>
                      <a:tailEnd type="none" w="med" len="med"/>
                    </a:lnT>
                    <a:lnB w="12700" cmpd="sng">
                      <a:noFill/>
                    </a:lnB>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mpd="sng">
                      <a:noFill/>
                    </a:lnL>
                    <a:lnR w="12700" cmpd="sng">
                      <a:noFill/>
                    </a:lnR>
                    <a:lnT w="12700" cap="flat" cmpd="sng" algn="ctr">
                      <a:solidFill>
                        <a:schemeClr val="tx1"/>
                      </a:solidFill>
                      <a:prstDash val="solid"/>
                      <a:round/>
                      <a:headEnd type="none" w="med" len="med"/>
                      <a:tailEnd type="none" w="med" len="med"/>
                    </a:lnT>
                    <a:lnB w="12700" cmpd="sng">
                      <a:noFill/>
                    </a:lnB>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extLst>
                  <a:ext uri="{0D108BD9-81ED-4DB2-BD59-A6C34878D82A}">
                    <a16:rowId xmlns:a16="http://schemas.microsoft.com/office/drawing/2014/main" val="10006"/>
                  </a:ext>
                </a:extLst>
              </a:tr>
              <a:tr h="390455">
                <a:tc gridSpan="6">
                  <a:txBody>
                    <a:bodyPr/>
                    <a:lstStyle/>
                    <a:p>
                      <a:pPr marL="0"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hMerge="1">
                  <a:txBody>
                    <a:bodyPr/>
                    <a:lstStyle/>
                    <a:p>
                      <a:pPr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tc>
                <a:tc hMerge="1">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hMerge="1">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hMerge="1">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extLst>
                  <a:ext uri="{0D108BD9-81ED-4DB2-BD59-A6C34878D82A}">
                    <a16:rowId xmlns:a16="http://schemas.microsoft.com/office/drawing/2014/main" val="10007"/>
                  </a:ext>
                </a:extLst>
              </a:tr>
              <a:tr h="588652">
                <a:tc gridSpan="2">
                  <a:txBody>
                    <a:bodyPr/>
                    <a:lstStyle/>
                    <a:p>
                      <a:pPr marL="0" indent="0"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Calcul</a:t>
                      </a:r>
                      <a:r>
                        <a:rPr lang="fr-CA" sz="1600" b="1" baseline="0" dirty="0">
                          <a:effectLst/>
                          <a:latin typeface="Calibri" panose="020F0502020204030204" pitchFamily="34" charset="0"/>
                          <a:ea typeface="Calibri" panose="020F0502020204030204" pitchFamily="34" charset="0"/>
                          <a:cs typeface="Calibri" panose="020F0502020204030204" pitchFamily="34" charset="0"/>
                        </a:rPr>
                        <a:t> de la cotisation minimum annuelle du fond travaux*</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ctr">
                        <a:lnSpc>
                          <a:spcPct val="107000"/>
                        </a:lnSpc>
                        <a:spcAft>
                          <a:spcPts val="0"/>
                        </a:spcAft>
                      </a:pPr>
                      <a:endParaRPr lang="fr-FR" sz="1200" b="0"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tc>
                <a:tc>
                  <a:txBody>
                    <a:bodyPr/>
                    <a:lstStyle/>
                    <a:p>
                      <a:pPr algn="ctr">
                        <a:lnSpc>
                          <a:spcPct val="107000"/>
                        </a:lnSpc>
                        <a:spcAft>
                          <a:spcPts val="0"/>
                        </a:spcAft>
                      </a:pPr>
                      <a:endParaRPr lang="fr-CA" sz="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fr-CA" sz="1600" b="1" dirty="0">
                          <a:effectLst/>
                          <a:latin typeface="Calibri" panose="020F0502020204030204" pitchFamily="34" charset="0"/>
                          <a:ea typeface="Calibri" panose="020F0502020204030204" pitchFamily="34" charset="0"/>
                          <a:cs typeface="Calibri" panose="020F0502020204030204" pitchFamily="34" charset="0"/>
                        </a:rPr>
                        <a:t>3 775 €</a:t>
                      </a:r>
                      <a:endParaRPr lang="fr-FR" sz="1600" b="1" dirty="0">
                        <a:effectLst/>
                        <a:latin typeface="Calibri" panose="020F0502020204030204" pitchFamily="34" charset="0"/>
                        <a:ea typeface="Calibri" panose="020F0502020204030204" pitchFamily="34" charset="0"/>
                        <a:cs typeface="Calibri" panose="020F0502020204030204" pitchFamily="34" charset="0"/>
                      </a:endParaRPr>
                    </a:p>
                  </a:txBody>
                  <a:tcPr marL="66681" marR="666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ap="flat" cmpd="sng" algn="ctr">
                      <a:solidFill>
                        <a:schemeClr val="tx1"/>
                      </a:solidFill>
                      <a:prstDash val="solid"/>
                      <a:round/>
                      <a:headEnd type="none" w="med" len="med"/>
                      <a:tailEnd type="none" w="med" len="med"/>
                    </a:lnL>
                    <a:lnR w="12700" cmpd="sng">
                      <a:noFill/>
                    </a:lnR>
                    <a:lnT w="12700" cmpd="sng">
                      <a:noFill/>
                    </a:lnT>
                    <a:lnB w="12700" cmpd="sng">
                      <a:noFill/>
                    </a:lnB>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mpd="sng">
                      <a:noFill/>
                    </a:lnL>
                    <a:lnR w="12700" cmpd="sng">
                      <a:noFill/>
                    </a:lnR>
                    <a:lnT w="12700" cmpd="sng">
                      <a:noFill/>
                    </a:lnT>
                    <a:lnB w="12700" cmpd="sng">
                      <a:noFill/>
                    </a:lnB>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tc>
                  <a:txBody>
                    <a:bodyPr/>
                    <a:lstStyle/>
                    <a:p>
                      <a:pPr marL="93663" indent="0" algn="ctr">
                        <a:lnSpc>
                          <a:spcPct val="107000"/>
                        </a:lnSpc>
                        <a:spcAft>
                          <a:spcPts val="0"/>
                        </a:spcAft>
                      </a:pPr>
                      <a:endParaRPr lang="fr-FR" sz="1100" b="1" dirty="0">
                        <a:effectLst/>
                        <a:latin typeface="Calibri" panose="020F0502020204030204" pitchFamily="34" charset="0"/>
                        <a:ea typeface="Calibri" panose="020F0502020204030204" pitchFamily="34" charset="0"/>
                        <a:cs typeface="Calibri" panose="020F0502020204030204" pitchFamily="34" charset="0"/>
                      </a:endParaRPr>
                    </a:p>
                  </a:txBody>
                  <a:tcPr marL="35193" marR="35193" marT="35193" marB="35193">
                    <a:lnL w="12700" cmpd="sng">
                      <a:noFill/>
                    </a:lnL>
                    <a:lnR w="12700" cmpd="sng">
                      <a:noFill/>
                    </a:lnR>
                    <a:lnT w="12700" cmpd="sng">
                      <a:noFill/>
                    </a:lnT>
                    <a:lnB w="12700" cmpd="sng">
                      <a:noFill/>
                    </a:lnB>
                    <a:lnTlToBr w="3175" cap="flat" cmpd="sng" algn="ctr">
                      <a:noFill/>
                      <a:prstDash val="solid"/>
                      <a:round/>
                      <a:headEnd type="none" w="med" len="med"/>
                      <a:tailEnd type="none" w="med" len="med"/>
                    </a:lnTlToBr>
                    <a:lnBlToTr w="3175" cap="flat" cmpd="sng" algn="ctr">
                      <a:noFill/>
                      <a:prstDash val="solid"/>
                      <a:round/>
                      <a:headEnd type="none" w="med" len="med"/>
                      <a:tailEnd type="none" w="med" len="med"/>
                    </a:lnBlToTr>
                  </a:tcPr>
                </a:tc>
                <a:extLst>
                  <a:ext uri="{0D108BD9-81ED-4DB2-BD59-A6C34878D82A}">
                    <a16:rowId xmlns:a16="http://schemas.microsoft.com/office/drawing/2014/main" val="10008"/>
                  </a:ext>
                </a:extLst>
              </a:tr>
            </a:tbl>
          </a:graphicData>
        </a:graphic>
      </p:graphicFrame>
      <p:sp>
        <p:nvSpPr>
          <p:cNvPr id="8" name="ZoneTexte 7">
            <a:extLst>
              <a:ext uri="{FF2B5EF4-FFF2-40B4-BE49-F238E27FC236}">
                <a16:creationId xmlns:a16="http://schemas.microsoft.com/office/drawing/2014/main" id="{E672BA61-55F6-EB0E-C268-C0EE726D7CF1}"/>
              </a:ext>
            </a:extLst>
          </p:cNvPr>
          <p:cNvSpPr txBox="1"/>
          <p:nvPr/>
        </p:nvSpPr>
        <p:spPr>
          <a:xfrm>
            <a:off x="1402841" y="8865393"/>
            <a:ext cx="11256313" cy="584775"/>
          </a:xfrm>
          <a:prstGeom prst="rect">
            <a:avLst/>
          </a:prstGeom>
          <a:noFill/>
        </p:spPr>
        <p:txBody>
          <a:bodyPr wrap="square" rtlCol="0">
            <a:spAutoFit/>
          </a:bodyPr>
          <a:lstStyle/>
          <a:p>
            <a:r>
              <a:rPr lang="fr-CA" sz="1600" dirty="0"/>
              <a:t>*</a:t>
            </a:r>
            <a:r>
              <a:rPr lang="fr-FR" sz="1600" b="1" dirty="0">
                <a:solidFill>
                  <a:srgbClr val="FF0000"/>
                </a:solidFill>
              </a:rPr>
              <a:t>ne peut être inférieur à 2,5 % du montant total du PPT</a:t>
            </a:r>
            <a:r>
              <a:rPr lang="fr-FR" sz="1600" dirty="0"/>
              <a:t>. A défaut d'adoption d'un plan, le montant de la cotisation annuelle ne peut être inférieur à 5 % du budget prévisionnel.</a:t>
            </a:r>
          </a:p>
        </p:txBody>
      </p:sp>
      <p:sp>
        <p:nvSpPr>
          <p:cNvPr id="10" name="Rectangle 9">
            <a:extLst>
              <a:ext uri="{FF2B5EF4-FFF2-40B4-BE49-F238E27FC236}">
                <a16:creationId xmlns:a16="http://schemas.microsoft.com/office/drawing/2014/main" id="{059791EC-85F9-6A27-0683-B6E64A20B093}"/>
              </a:ext>
            </a:extLst>
          </p:cNvPr>
          <p:cNvSpPr/>
          <p:nvPr/>
        </p:nvSpPr>
        <p:spPr>
          <a:xfrm>
            <a:off x="1406250" y="2686826"/>
            <a:ext cx="501175" cy="2265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CA4D859-905E-8AA8-0171-7D3E46641ACE}"/>
              </a:ext>
            </a:extLst>
          </p:cNvPr>
          <p:cNvSpPr/>
          <p:nvPr/>
        </p:nvSpPr>
        <p:spPr>
          <a:xfrm>
            <a:off x="4301850" y="2674323"/>
            <a:ext cx="501175" cy="22654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ABE2E27-8F23-F643-A338-4784AC4582AB}"/>
              </a:ext>
            </a:extLst>
          </p:cNvPr>
          <p:cNvSpPr/>
          <p:nvPr/>
        </p:nvSpPr>
        <p:spPr>
          <a:xfrm>
            <a:off x="7168875" y="2675098"/>
            <a:ext cx="501175" cy="226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C9BDE2BA-4105-6CCD-7DD8-735967ABBDAD}"/>
              </a:ext>
            </a:extLst>
          </p:cNvPr>
          <p:cNvSpPr txBox="1"/>
          <p:nvPr/>
        </p:nvSpPr>
        <p:spPr>
          <a:xfrm>
            <a:off x="1958700" y="2611696"/>
            <a:ext cx="2277081" cy="307777"/>
          </a:xfrm>
          <a:prstGeom prst="rect">
            <a:avLst/>
          </a:prstGeom>
          <a:noFill/>
        </p:spPr>
        <p:txBody>
          <a:bodyPr wrap="square" rtlCol="0">
            <a:spAutoFit/>
          </a:bodyPr>
          <a:lstStyle/>
          <a:p>
            <a:r>
              <a:rPr lang="fr-CA" sz="1400" dirty="0"/>
              <a:t>Court terme (1 à 3 ans) </a:t>
            </a:r>
            <a:endParaRPr lang="fr-FR" sz="1400" dirty="0"/>
          </a:p>
        </p:txBody>
      </p:sp>
      <p:sp>
        <p:nvSpPr>
          <p:cNvPr id="14" name="ZoneTexte 13">
            <a:extLst>
              <a:ext uri="{FF2B5EF4-FFF2-40B4-BE49-F238E27FC236}">
                <a16:creationId xmlns:a16="http://schemas.microsoft.com/office/drawing/2014/main" id="{ECC5FA1C-10CF-1950-AF88-B1E58AD15C21}"/>
              </a:ext>
            </a:extLst>
          </p:cNvPr>
          <p:cNvSpPr txBox="1"/>
          <p:nvPr/>
        </p:nvSpPr>
        <p:spPr>
          <a:xfrm>
            <a:off x="4854300" y="2612765"/>
            <a:ext cx="2244395" cy="307777"/>
          </a:xfrm>
          <a:prstGeom prst="rect">
            <a:avLst/>
          </a:prstGeom>
          <a:noFill/>
        </p:spPr>
        <p:txBody>
          <a:bodyPr wrap="square" rtlCol="0">
            <a:spAutoFit/>
          </a:bodyPr>
          <a:lstStyle/>
          <a:p>
            <a:r>
              <a:rPr lang="fr-CA" sz="1400" dirty="0"/>
              <a:t>Moyen terme (2 à 6 ans) </a:t>
            </a:r>
            <a:endParaRPr lang="fr-FR" sz="1400" dirty="0"/>
          </a:p>
        </p:txBody>
      </p:sp>
      <p:sp>
        <p:nvSpPr>
          <p:cNvPr id="15" name="ZoneTexte 14">
            <a:extLst>
              <a:ext uri="{FF2B5EF4-FFF2-40B4-BE49-F238E27FC236}">
                <a16:creationId xmlns:a16="http://schemas.microsoft.com/office/drawing/2014/main" id="{114524E3-D882-034F-9DB1-E26761D46194}"/>
              </a:ext>
            </a:extLst>
          </p:cNvPr>
          <p:cNvSpPr txBox="1"/>
          <p:nvPr/>
        </p:nvSpPr>
        <p:spPr>
          <a:xfrm>
            <a:off x="7721324" y="2611696"/>
            <a:ext cx="2669305" cy="307777"/>
          </a:xfrm>
          <a:prstGeom prst="rect">
            <a:avLst/>
          </a:prstGeom>
          <a:noFill/>
        </p:spPr>
        <p:txBody>
          <a:bodyPr wrap="square" rtlCol="0">
            <a:spAutoFit/>
          </a:bodyPr>
          <a:lstStyle/>
          <a:p>
            <a:r>
              <a:rPr lang="fr-CA" sz="1400" dirty="0"/>
              <a:t>Long terme (5 à 10 ans) </a:t>
            </a:r>
            <a:endParaRPr lang="fr-FR" sz="1400" dirty="0"/>
          </a:p>
        </p:txBody>
      </p:sp>
      <p:sp>
        <p:nvSpPr>
          <p:cNvPr id="16" name="Rectangle 15">
            <a:extLst>
              <a:ext uri="{FF2B5EF4-FFF2-40B4-BE49-F238E27FC236}">
                <a16:creationId xmlns:a16="http://schemas.microsoft.com/office/drawing/2014/main" id="{4D1FC4CC-DD01-C6F7-168D-3792D5C10FAB}"/>
              </a:ext>
            </a:extLst>
          </p:cNvPr>
          <p:cNvSpPr/>
          <p:nvPr/>
        </p:nvSpPr>
        <p:spPr>
          <a:xfrm>
            <a:off x="1402841" y="1823467"/>
            <a:ext cx="9509439" cy="707886"/>
          </a:xfrm>
          <a:prstGeom prst="rect">
            <a:avLst/>
          </a:prstGeom>
        </p:spPr>
        <p:txBody>
          <a:bodyPr wrap="square">
            <a:spAutoFit/>
          </a:bodyPr>
          <a:lstStyle/>
          <a:p>
            <a:pPr>
              <a:spcAft>
                <a:spcPts val="600"/>
              </a:spcAft>
            </a:pPr>
            <a:r>
              <a:rPr lang="fr-F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Exemple de projet de PPT pour les travaux dont la réalisation apparaît nécessaire dans les dix prochaines années – classé par ordre d’urgence</a:t>
            </a:r>
          </a:p>
        </p:txBody>
      </p:sp>
      <p:sp>
        <p:nvSpPr>
          <p:cNvPr id="17" name="Rectangle 16">
            <a:extLst>
              <a:ext uri="{FF2B5EF4-FFF2-40B4-BE49-F238E27FC236}">
                <a16:creationId xmlns:a16="http://schemas.microsoft.com/office/drawing/2014/main" id="{5989CE7C-A58F-2F46-5387-6DCBBC4556D3}"/>
              </a:ext>
            </a:extLst>
          </p:cNvPr>
          <p:cNvSpPr/>
          <p:nvPr/>
        </p:nvSpPr>
        <p:spPr>
          <a:xfrm>
            <a:off x="1402841" y="3131265"/>
            <a:ext cx="3946637" cy="424970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AFDEDBD6-C260-D0FC-A593-9151EE64FEA0}"/>
              </a:ext>
            </a:extLst>
          </p:cNvPr>
          <p:cNvSpPr/>
          <p:nvPr/>
        </p:nvSpPr>
        <p:spPr>
          <a:xfrm>
            <a:off x="5414826" y="3106637"/>
            <a:ext cx="1230796" cy="424364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D62B9B71-8879-D962-A38E-3061CF14F2ED}"/>
              </a:ext>
            </a:extLst>
          </p:cNvPr>
          <p:cNvSpPr/>
          <p:nvPr/>
        </p:nvSpPr>
        <p:spPr>
          <a:xfrm>
            <a:off x="8834829" y="3125667"/>
            <a:ext cx="2563320" cy="424364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3B6161D7-D096-EF3F-9B41-24ECC5867691}"/>
              </a:ext>
            </a:extLst>
          </p:cNvPr>
          <p:cNvSpPr/>
          <p:nvPr/>
        </p:nvSpPr>
        <p:spPr>
          <a:xfrm>
            <a:off x="1402841" y="7444558"/>
            <a:ext cx="5242781" cy="41190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courbée vers la gauche 5">
            <a:extLst>
              <a:ext uri="{FF2B5EF4-FFF2-40B4-BE49-F238E27FC236}">
                <a16:creationId xmlns:a16="http://schemas.microsoft.com/office/drawing/2014/main" id="{5F35348A-3474-115D-BBE4-34ACB95CCD32}"/>
              </a:ext>
            </a:extLst>
          </p:cNvPr>
          <p:cNvSpPr/>
          <p:nvPr/>
        </p:nvSpPr>
        <p:spPr>
          <a:xfrm>
            <a:off x="6762505" y="7708410"/>
            <a:ext cx="438539" cy="718457"/>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Rectangle 21">
            <a:extLst>
              <a:ext uri="{FF2B5EF4-FFF2-40B4-BE49-F238E27FC236}">
                <a16:creationId xmlns:a16="http://schemas.microsoft.com/office/drawing/2014/main" id="{AFD940C5-281B-7CB8-8CEB-6816A8E279AD}"/>
              </a:ext>
            </a:extLst>
          </p:cNvPr>
          <p:cNvSpPr/>
          <p:nvPr/>
        </p:nvSpPr>
        <p:spPr>
          <a:xfrm>
            <a:off x="1365972" y="8197068"/>
            <a:ext cx="5279649" cy="58477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CA536368-98D7-8BCB-B9C9-6E892F4096EA}"/>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13</a:t>
            </a:fld>
            <a:endParaRPr lang="fr-FR" altLang="fr-FR" dirty="0">
              <a:solidFill>
                <a:srgbClr val="898989"/>
              </a:solidFill>
              <a:latin typeface="Arial" panose="020B0604020202020204" pitchFamily="34" charset="0"/>
              <a:ea typeface="ヒラギノ角ゴ Pro W3" pitchFamily="-95" charset="-128"/>
            </a:endParaRPr>
          </a:p>
        </p:txBody>
      </p:sp>
      <p:sp>
        <p:nvSpPr>
          <p:cNvPr id="5" name="Titre 1">
            <a:extLst>
              <a:ext uri="{FF2B5EF4-FFF2-40B4-BE49-F238E27FC236}">
                <a16:creationId xmlns:a16="http://schemas.microsoft.com/office/drawing/2014/main" id="{EA098229-4853-47F8-DC81-446A7E0B6424}"/>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Plan Pluriannuel de Travaux</a:t>
            </a:r>
            <a:r>
              <a:rPr lang="fr-FR" sz="4000" i="1" kern="0" dirty="0"/>
              <a:t>, suite</a:t>
            </a:r>
            <a:endParaRPr lang="fr-FR" sz="4000" b="1" i="1" kern="0" dirty="0">
              <a:solidFill>
                <a:schemeClr val="tx1"/>
              </a:solidFill>
            </a:endParaRPr>
          </a:p>
        </p:txBody>
      </p:sp>
      <p:pic>
        <p:nvPicPr>
          <p:cNvPr id="3" name="Image 2">
            <a:extLst>
              <a:ext uri="{FF2B5EF4-FFF2-40B4-BE49-F238E27FC236}">
                <a16:creationId xmlns:a16="http://schemas.microsoft.com/office/drawing/2014/main" id="{2DD5AAA5-2239-287F-646A-013CA1705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23564440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ABB6A77-6226-FF00-AB86-1441B41CD8EE}"/>
              </a:ext>
            </a:extLst>
          </p:cNvPr>
          <p:cNvSpPr/>
          <p:nvPr/>
        </p:nvSpPr>
        <p:spPr>
          <a:xfrm>
            <a:off x="1468183" y="3078187"/>
            <a:ext cx="6257559" cy="5981323"/>
          </a:xfrm>
          <a:prstGeom prst="rect">
            <a:avLst/>
          </a:prstGeom>
          <a:solidFill>
            <a:srgbClr val="78C5D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Rectangle 3">
            <a:extLst>
              <a:ext uri="{FF2B5EF4-FFF2-40B4-BE49-F238E27FC236}">
                <a16:creationId xmlns:a16="http://schemas.microsoft.com/office/drawing/2014/main" id="{866B0DB8-DD63-5019-CAC2-23A986B8B9E0}"/>
              </a:ext>
            </a:extLst>
          </p:cNvPr>
          <p:cNvSpPr/>
          <p:nvPr/>
        </p:nvSpPr>
        <p:spPr>
          <a:xfrm>
            <a:off x="1204373" y="2093624"/>
            <a:ext cx="10103162" cy="461665"/>
          </a:xfrm>
          <a:prstGeom prst="rect">
            <a:avLst/>
          </a:prstGeom>
          <a:solidFill>
            <a:schemeClr val="accent1">
              <a:lumMod val="90000"/>
            </a:schemeClr>
          </a:solidFill>
        </p:spPr>
        <p:txBody>
          <a:bodyPr wrap="square">
            <a:spAutoFit/>
          </a:bodyPr>
          <a:lstStyle/>
          <a:p>
            <a:pPr algn="ctr">
              <a:spcAft>
                <a:spcPts val="600"/>
              </a:spcAft>
            </a:pPr>
            <a:r>
              <a:rPr lang="fr-F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Comment établir un projet de PPT ? Deux solutions sont possibles : </a:t>
            </a:r>
          </a:p>
        </p:txBody>
      </p:sp>
      <p:sp>
        <p:nvSpPr>
          <p:cNvPr id="5" name="Rectangle 4">
            <a:extLst>
              <a:ext uri="{FF2B5EF4-FFF2-40B4-BE49-F238E27FC236}">
                <a16:creationId xmlns:a16="http://schemas.microsoft.com/office/drawing/2014/main" id="{842498E6-AB3D-871D-B66A-EA2344B35022}"/>
              </a:ext>
            </a:extLst>
          </p:cNvPr>
          <p:cNvSpPr/>
          <p:nvPr/>
        </p:nvSpPr>
        <p:spPr>
          <a:xfrm>
            <a:off x="8555700" y="3119771"/>
            <a:ext cx="2770442" cy="598132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28">
            <a:extLst>
              <a:ext uri="{FF2B5EF4-FFF2-40B4-BE49-F238E27FC236}">
                <a16:creationId xmlns:a16="http://schemas.microsoft.com/office/drawing/2014/main" id="{F80D075D-B773-6E7F-B389-4D6FCD35059B}"/>
              </a:ext>
            </a:extLst>
          </p:cNvPr>
          <p:cNvSpPr/>
          <p:nvPr/>
        </p:nvSpPr>
        <p:spPr>
          <a:xfrm>
            <a:off x="2088949" y="3221383"/>
            <a:ext cx="1745216" cy="872608"/>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70C0"/>
                </a:solidFill>
              </a:rPr>
              <a:t>Analyse du </a:t>
            </a:r>
          </a:p>
          <a:p>
            <a:pPr algn="ctr"/>
            <a:r>
              <a:rPr lang="fr-FR" sz="1400" dirty="0">
                <a:solidFill>
                  <a:srgbClr val="0070C0"/>
                </a:solidFill>
              </a:rPr>
              <a:t>bâti et des équipements</a:t>
            </a:r>
          </a:p>
        </p:txBody>
      </p:sp>
      <p:sp>
        <p:nvSpPr>
          <p:cNvPr id="7" name="Rectangle à coins arrondis 29">
            <a:extLst>
              <a:ext uri="{FF2B5EF4-FFF2-40B4-BE49-F238E27FC236}">
                <a16:creationId xmlns:a16="http://schemas.microsoft.com/office/drawing/2014/main" id="{2D482AE2-57CA-81B7-ABA0-021BA97574E9}"/>
              </a:ext>
            </a:extLst>
          </p:cNvPr>
          <p:cNvSpPr/>
          <p:nvPr/>
        </p:nvSpPr>
        <p:spPr>
          <a:xfrm>
            <a:off x="5101301" y="3226075"/>
            <a:ext cx="1745216" cy="872608"/>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B050"/>
                </a:solidFill>
              </a:rPr>
              <a:t>Diagnostic de Performance Énergétique Coll.</a:t>
            </a:r>
          </a:p>
        </p:txBody>
      </p:sp>
      <p:sp>
        <p:nvSpPr>
          <p:cNvPr id="8" name="Rectangle à coins arrondis 30">
            <a:extLst>
              <a:ext uri="{FF2B5EF4-FFF2-40B4-BE49-F238E27FC236}">
                <a16:creationId xmlns:a16="http://schemas.microsoft.com/office/drawing/2014/main" id="{FDD59D8D-2A2A-2BDD-90C2-2CA56C4816D8}"/>
              </a:ext>
            </a:extLst>
          </p:cNvPr>
          <p:cNvSpPr/>
          <p:nvPr/>
        </p:nvSpPr>
        <p:spPr>
          <a:xfrm>
            <a:off x="8998395" y="3236847"/>
            <a:ext cx="1745216" cy="87260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C00000"/>
                </a:solidFill>
              </a:rPr>
              <a:t>Diagnostic Technique Global (DTG)</a:t>
            </a:r>
            <a:endParaRPr lang="fr-FR" sz="700" dirty="0">
              <a:solidFill>
                <a:srgbClr val="C00000"/>
              </a:solidFill>
            </a:endParaRPr>
          </a:p>
        </p:txBody>
      </p:sp>
      <p:sp>
        <p:nvSpPr>
          <p:cNvPr id="10" name="Rectangle 9">
            <a:extLst>
              <a:ext uri="{FF2B5EF4-FFF2-40B4-BE49-F238E27FC236}">
                <a16:creationId xmlns:a16="http://schemas.microsoft.com/office/drawing/2014/main" id="{BD73CC33-33DE-DBEE-28C3-5EEDF4EE9FBA}"/>
              </a:ext>
            </a:extLst>
          </p:cNvPr>
          <p:cNvSpPr/>
          <p:nvPr/>
        </p:nvSpPr>
        <p:spPr>
          <a:xfrm>
            <a:off x="8662163" y="4119629"/>
            <a:ext cx="2544585" cy="5047536"/>
          </a:xfrm>
          <a:prstGeom prst="rect">
            <a:avLst/>
          </a:prstGeom>
        </p:spPr>
        <p:txBody>
          <a:bodyPr wrap="square">
            <a:spAutoFit/>
          </a:bodyPr>
          <a:lstStyle/>
          <a:p>
            <a:pPr algn="ctr"/>
            <a:r>
              <a:rPr lang="fr-FR" sz="1400" dirty="0">
                <a:latin typeface="Calibri" pitchFamily="34" charset="0"/>
              </a:rPr>
              <a:t>Etat des lieux technique et thermique général</a:t>
            </a:r>
          </a:p>
          <a:p>
            <a:pPr algn="ctr"/>
            <a:endParaRPr lang="fr-CA" sz="1400" dirty="0">
              <a:latin typeface="Calibri" pitchFamily="34" charset="0"/>
            </a:endParaRPr>
          </a:p>
          <a:p>
            <a:pPr algn="ctr"/>
            <a:r>
              <a:rPr lang="fr-CA" sz="1400" dirty="0">
                <a:latin typeface="Calibri" pitchFamily="34" charset="0"/>
              </a:rPr>
              <a:t>Structure et enveloppe du bâti, tous les équipements collectifs</a:t>
            </a:r>
          </a:p>
          <a:p>
            <a:pPr algn="ctr"/>
            <a:endParaRPr lang="fr-FR" sz="1400" dirty="0">
              <a:latin typeface="Calibri" pitchFamily="34" charset="0"/>
            </a:endParaRPr>
          </a:p>
          <a:p>
            <a:pPr algn="ctr"/>
            <a:r>
              <a:rPr lang="fr-FR" sz="1400" dirty="0">
                <a:latin typeface="Calibri" pitchFamily="34" charset="0"/>
              </a:rPr>
              <a:t>Niveau de consommation énergétique théorique ou générale</a:t>
            </a:r>
          </a:p>
          <a:p>
            <a:pPr algn="ctr"/>
            <a:endParaRPr lang="fr-FR" sz="1400" dirty="0">
              <a:latin typeface="Calibri" pitchFamily="34" charset="0"/>
            </a:endParaRPr>
          </a:p>
          <a:p>
            <a:pPr algn="ctr"/>
            <a:r>
              <a:rPr lang="fr-FR" sz="1400" dirty="0">
                <a:latin typeface="Calibri" pitchFamily="34" charset="0"/>
              </a:rPr>
              <a:t>Planification des travaux à envisager à court, moyen et long termes et bouquet de travaux énergétiques avec coût prévisionnel</a:t>
            </a:r>
          </a:p>
          <a:p>
            <a:pPr algn="ctr"/>
            <a:endParaRPr lang="fr-FR" sz="1400" dirty="0">
              <a:latin typeface="Calibri" pitchFamily="34" charset="0"/>
            </a:endParaRPr>
          </a:p>
          <a:p>
            <a:pPr algn="ctr"/>
            <a:r>
              <a:rPr lang="fr-FR" sz="1400" u="sng" dirty="0">
                <a:latin typeface="Calibri" pitchFamily="34" charset="0"/>
              </a:rPr>
              <a:t>Obligation de réalisation</a:t>
            </a:r>
            <a:r>
              <a:rPr lang="fr-FR" sz="1400" dirty="0">
                <a:latin typeface="Calibri" pitchFamily="34" charset="0"/>
              </a:rPr>
              <a:t> : aucune</a:t>
            </a:r>
          </a:p>
          <a:p>
            <a:pPr algn="ctr"/>
            <a:endParaRPr lang="fr-FR" sz="1400" dirty="0">
              <a:latin typeface="Calibri" pitchFamily="34" charset="0"/>
            </a:endParaRPr>
          </a:p>
          <a:p>
            <a:pPr algn="ctr"/>
            <a:r>
              <a:rPr lang="fr-FR" sz="1400" u="sng" dirty="0">
                <a:latin typeface="Calibri" pitchFamily="34" charset="0"/>
              </a:rPr>
              <a:t>Définition réglementaire du contenu</a:t>
            </a:r>
            <a:r>
              <a:rPr lang="fr-FR" sz="1400" dirty="0">
                <a:latin typeface="Calibri" pitchFamily="34" charset="0"/>
              </a:rPr>
              <a:t> : Article L731-1 du CCH et décret 2016-1965 du 28 décembre 2016 </a:t>
            </a:r>
          </a:p>
        </p:txBody>
      </p:sp>
      <p:sp>
        <p:nvSpPr>
          <p:cNvPr id="11" name="Rectangle 10">
            <a:extLst>
              <a:ext uri="{FF2B5EF4-FFF2-40B4-BE49-F238E27FC236}">
                <a16:creationId xmlns:a16="http://schemas.microsoft.com/office/drawing/2014/main" id="{16A77F13-5804-E75E-8967-D3549AB375AB}"/>
              </a:ext>
            </a:extLst>
          </p:cNvPr>
          <p:cNvSpPr/>
          <p:nvPr/>
        </p:nvSpPr>
        <p:spPr>
          <a:xfrm>
            <a:off x="4687290" y="4250861"/>
            <a:ext cx="2724705" cy="3970318"/>
          </a:xfrm>
          <a:prstGeom prst="rect">
            <a:avLst/>
          </a:prstGeom>
        </p:spPr>
        <p:txBody>
          <a:bodyPr wrap="square">
            <a:spAutoFit/>
          </a:bodyPr>
          <a:lstStyle/>
          <a:p>
            <a:pPr algn="ctr"/>
            <a:r>
              <a:rPr lang="fr-FR" sz="1400" dirty="0">
                <a:latin typeface="Calibri" pitchFamily="34" charset="0"/>
              </a:rPr>
              <a:t>Diagnostic thermique  </a:t>
            </a:r>
          </a:p>
          <a:p>
            <a:pPr algn="ctr"/>
            <a:endParaRPr lang="fr-FR" sz="1400" dirty="0">
              <a:latin typeface="Calibri" pitchFamily="34" charset="0"/>
            </a:endParaRPr>
          </a:p>
          <a:p>
            <a:pPr algn="ctr"/>
            <a:r>
              <a:rPr lang="fr-FR" sz="1400" dirty="0">
                <a:latin typeface="Calibri" pitchFamily="34" charset="0"/>
              </a:rPr>
              <a:t>Enveloppe du bâti, équipements t</a:t>
            </a:r>
            <a:r>
              <a:rPr lang="fr-FR" sz="1400" i="0" u="none" strike="noStrike" dirty="0">
                <a:effectLst/>
                <a:latin typeface="Calibri" pitchFamily="34" charset="0"/>
              </a:rPr>
              <a:t>hermiques collectifs… </a:t>
            </a:r>
          </a:p>
          <a:p>
            <a:pPr algn="ctr"/>
            <a:endParaRPr lang="fr-FR" sz="1400" i="0" u="none" strike="noStrike" dirty="0">
              <a:effectLst/>
              <a:latin typeface="Calibri" pitchFamily="34" charset="0"/>
            </a:endParaRPr>
          </a:p>
          <a:p>
            <a:pPr algn="ctr"/>
            <a:r>
              <a:rPr lang="fr-FR" sz="1400" i="0" u="none" strike="noStrike" dirty="0">
                <a:effectLst/>
                <a:latin typeface="Calibri" pitchFamily="34" charset="0"/>
              </a:rPr>
              <a:t>Niveau de consommation énergétique</a:t>
            </a:r>
            <a:r>
              <a:rPr lang="fr-FR" sz="1400" dirty="0">
                <a:latin typeface="Calibri" pitchFamily="34" charset="0"/>
              </a:rPr>
              <a:t> théorique</a:t>
            </a:r>
            <a:endParaRPr lang="fr-FR" sz="1400" i="0" u="none" strike="noStrike" dirty="0">
              <a:effectLst/>
              <a:latin typeface="Calibri" pitchFamily="34" charset="0"/>
            </a:endParaRPr>
          </a:p>
          <a:p>
            <a:pPr algn="ctr"/>
            <a:endParaRPr lang="fr-FR" sz="1400" i="0" u="none" strike="noStrike" dirty="0">
              <a:effectLst/>
              <a:latin typeface="Calibri" pitchFamily="34" charset="0"/>
            </a:endParaRPr>
          </a:p>
          <a:p>
            <a:pPr algn="ctr"/>
            <a:r>
              <a:rPr lang="fr-CA" sz="1400" dirty="0">
                <a:latin typeface="Calibri" pitchFamily="34" charset="0"/>
              </a:rPr>
              <a:t>Bouquets de travaux énergétiques sommaires sans coût prévisionnel</a:t>
            </a:r>
          </a:p>
          <a:p>
            <a:pPr algn="ctr"/>
            <a:endParaRPr lang="fr-CA" sz="1400" i="0" u="none" strike="noStrike" dirty="0">
              <a:solidFill>
                <a:schemeClr val="accent6">
                  <a:lumMod val="75000"/>
                </a:schemeClr>
              </a:solidFill>
              <a:effectLst/>
              <a:latin typeface="Calibri" pitchFamily="34" charset="0"/>
            </a:endParaRPr>
          </a:p>
          <a:p>
            <a:pPr algn="ctr"/>
            <a:r>
              <a:rPr lang="fr-FR" sz="1400" u="sng" dirty="0">
                <a:latin typeface="Calibri" pitchFamily="34" charset="0"/>
              </a:rPr>
              <a:t>Obligation de réalisation</a:t>
            </a:r>
            <a:r>
              <a:rPr lang="fr-FR" sz="1400" dirty="0">
                <a:latin typeface="Calibri" pitchFamily="34" charset="0"/>
              </a:rPr>
              <a:t> : article L126-31 du CCH modifié par la loi Climat</a:t>
            </a:r>
          </a:p>
          <a:p>
            <a:pPr algn="ctr"/>
            <a:endParaRPr lang="fr-FR" sz="1400" dirty="0">
              <a:latin typeface="Calibri" pitchFamily="34" charset="0"/>
            </a:endParaRPr>
          </a:p>
          <a:p>
            <a:pPr algn="ctr"/>
            <a:r>
              <a:rPr lang="fr-FR" sz="1400" u="sng" dirty="0">
                <a:latin typeface="Calibri" pitchFamily="34" charset="0"/>
              </a:rPr>
              <a:t>Définition réglementaire du contenu</a:t>
            </a:r>
            <a:r>
              <a:rPr lang="fr-FR" sz="1400" dirty="0">
                <a:latin typeface="Calibri" pitchFamily="34" charset="0"/>
              </a:rPr>
              <a:t> : arrêtés du 31 mars 2021 et du 8 octobre 2021</a:t>
            </a:r>
            <a:endParaRPr lang="fr-FR" sz="1400" i="0" u="none" strike="noStrike" dirty="0">
              <a:effectLst/>
              <a:latin typeface="arial" panose="020B0604020202020204" pitchFamily="34" charset="0"/>
            </a:endParaRPr>
          </a:p>
        </p:txBody>
      </p:sp>
      <p:sp>
        <p:nvSpPr>
          <p:cNvPr id="12" name="Rectangle 11">
            <a:extLst>
              <a:ext uri="{FF2B5EF4-FFF2-40B4-BE49-F238E27FC236}">
                <a16:creationId xmlns:a16="http://schemas.microsoft.com/office/drawing/2014/main" id="{220987D2-46E9-5AD5-B611-19882BEF05AA}"/>
              </a:ext>
            </a:extLst>
          </p:cNvPr>
          <p:cNvSpPr/>
          <p:nvPr/>
        </p:nvSpPr>
        <p:spPr>
          <a:xfrm>
            <a:off x="1878978" y="4250862"/>
            <a:ext cx="2244407" cy="3754874"/>
          </a:xfrm>
          <a:prstGeom prst="rect">
            <a:avLst/>
          </a:prstGeom>
        </p:spPr>
        <p:txBody>
          <a:bodyPr wrap="square">
            <a:spAutoFit/>
          </a:bodyPr>
          <a:lstStyle/>
          <a:p>
            <a:pPr algn="ctr"/>
            <a:r>
              <a:rPr lang="fr-FR" sz="1400" dirty="0">
                <a:latin typeface="Calibri" pitchFamily="34" charset="0"/>
              </a:rPr>
              <a:t>Etat des lieux technique général</a:t>
            </a:r>
          </a:p>
          <a:p>
            <a:pPr algn="ctr"/>
            <a:r>
              <a:rPr lang="fr-FR" sz="1400" dirty="0">
                <a:latin typeface="Calibri" pitchFamily="34" charset="0"/>
              </a:rPr>
              <a:t> </a:t>
            </a:r>
          </a:p>
          <a:p>
            <a:pPr algn="ctr"/>
            <a:r>
              <a:rPr lang="fr-FR" sz="1400" dirty="0">
                <a:latin typeface="Calibri" pitchFamily="34" charset="0"/>
              </a:rPr>
              <a:t>Structure et enveloppe du bâti, équipements collectifs</a:t>
            </a:r>
          </a:p>
          <a:p>
            <a:pPr algn="ctr"/>
            <a:endParaRPr lang="fr-FR" sz="1400" dirty="0">
              <a:latin typeface="Calibri" pitchFamily="34" charset="0"/>
            </a:endParaRPr>
          </a:p>
          <a:p>
            <a:pPr algn="ctr"/>
            <a:r>
              <a:rPr lang="fr-CA" sz="1400" dirty="0">
                <a:latin typeface="Calibri" pitchFamily="34" charset="0"/>
              </a:rPr>
              <a:t>Liste des travaux à envisager à court, moyen et long termes avec un coût prévisionnel</a:t>
            </a:r>
          </a:p>
          <a:p>
            <a:pPr algn="ctr"/>
            <a:endParaRPr lang="fr-CA" sz="1400" u="sng" dirty="0">
              <a:latin typeface="Calibri" pitchFamily="34" charset="0"/>
            </a:endParaRPr>
          </a:p>
          <a:p>
            <a:pPr algn="ctr"/>
            <a:r>
              <a:rPr lang="fr-FR" sz="1400" u="sng" dirty="0">
                <a:latin typeface="Calibri" pitchFamily="34" charset="0"/>
              </a:rPr>
              <a:t>Obligation de réalisation</a:t>
            </a:r>
            <a:r>
              <a:rPr lang="fr-FR" sz="1400" dirty="0">
                <a:latin typeface="Calibri" pitchFamily="34" charset="0"/>
              </a:rPr>
              <a:t> : liée à l’obligation de réaliser un projet de PPT</a:t>
            </a:r>
          </a:p>
          <a:p>
            <a:pPr algn="ctr"/>
            <a:endParaRPr lang="fr-FR" sz="1400" dirty="0">
              <a:latin typeface="Calibri" pitchFamily="34" charset="0"/>
            </a:endParaRPr>
          </a:p>
          <a:p>
            <a:pPr algn="ctr"/>
            <a:r>
              <a:rPr lang="fr-FR" sz="1400" u="sng" dirty="0">
                <a:latin typeface="Calibri" pitchFamily="34" charset="0"/>
              </a:rPr>
              <a:t>Définition réglementaire du contenu</a:t>
            </a:r>
            <a:r>
              <a:rPr lang="fr-FR" sz="1400" dirty="0">
                <a:latin typeface="Calibri" pitchFamily="34" charset="0"/>
              </a:rPr>
              <a:t> : aucune</a:t>
            </a:r>
          </a:p>
        </p:txBody>
      </p:sp>
      <p:sp>
        <p:nvSpPr>
          <p:cNvPr id="14" name="Titre 1">
            <a:extLst>
              <a:ext uri="{FF2B5EF4-FFF2-40B4-BE49-F238E27FC236}">
                <a16:creationId xmlns:a16="http://schemas.microsoft.com/office/drawing/2014/main" id="{17BF3FD6-0367-E800-14F1-A1BB24834034}"/>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Plan Pluriannuel de Travaux</a:t>
            </a:r>
            <a:r>
              <a:rPr lang="fr-FR" sz="4000" i="1" kern="0" dirty="0"/>
              <a:t>, suite</a:t>
            </a:r>
            <a:endParaRPr lang="fr-FR" sz="4000" b="1" i="1" kern="0" dirty="0">
              <a:solidFill>
                <a:schemeClr val="tx1"/>
              </a:solidFill>
            </a:endParaRPr>
          </a:p>
        </p:txBody>
      </p:sp>
      <p:sp>
        <p:nvSpPr>
          <p:cNvPr id="3" name="Rectangle 2">
            <a:extLst>
              <a:ext uri="{FF2B5EF4-FFF2-40B4-BE49-F238E27FC236}">
                <a16:creationId xmlns:a16="http://schemas.microsoft.com/office/drawing/2014/main" id="{2DEC4566-D045-EAB8-F9D0-41AA337E0AAD}"/>
              </a:ext>
            </a:extLst>
          </p:cNvPr>
          <p:cNvSpPr/>
          <p:nvPr/>
        </p:nvSpPr>
        <p:spPr>
          <a:xfrm>
            <a:off x="6789638" y="5528494"/>
            <a:ext cx="2724705" cy="584775"/>
          </a:xfrm>
          <a:prstGeom prst="rect">
            <a:avLst/>
          </a:prstGeom>
        </p:spPr>
        <p:txBody>
          <a:bodyPr wrap="square">
            <a:spAutoFit/>
          </a:bodyPr>
          <a:lstStyle/>
          <a:p>
            <a:pPr algn="ctr"/>
            <a:r>
              <a:rPr lang="fr-FR" sz="3200" b="1" i="1" dirty="0">
                <a:latin typeface="Calibri" pitchFamily="34" charset="0"/>
              </a:rPr>
              <a:t>ou</a:t>
            </a:r>
            <a:endParaRPr lang="fr-FR" sz="1800" b="1" i="1" u="none" strike="noStrike" dirty="0">
              <a:effectLst/>
              <a:latin typeface="arial" panose="020B0604020202020204" pitchFamily="34" charset="0"/>
            </a:endParaRPr>
          </a:p>
        </p:txBody>
      </p:sp>
      <p:sp>
        <p:nvSpPr>
          <p:cNvPr id="15" name="Espace réservé du numéro de diapositive 3">
            <a:extLst>
              <a:ext uri="{FF2B5EF4-FFF2-40B4-BE49-F238E27FC236}">
                <a16:creationId xmlns:a16="http://schemas.microsoft.com/office/drawing/2014/main" id="{BC02EC7F-1094-738D-89D5-95BDEBD651F9}"/>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14</a:t>
            </a:fld>
            <a:endParaRPr lang="fr-FR" altLang="fr-FR" dirty="0">
              <a:solidFill>
                <a:srgbClr val="898989"/>
              </a:solidFill>
              <a:latin typeface="Arial" panose="020B0604020202020204" pitchFamily="34" charset="0"/>
              <a:ea typeface="ヒラギノ角ゴ Pro W3" pitchFamily="-95" charset="-128"/>
            </a:endParaRPr>
          </a:p>
        </p:txBody>
      </p:sp>
      <p:cxnSp>
        <p:nvCxnSpPr>
          <p:cNvPr id="18" name="Connecteur droit 17">
            <a:extLst>
              <a:ext uri="{FF2B5EF4-FFF2-40B4-BE49-F238E27FC236}">
                <a16:creationId xmlns:a16="http://schemas.microsoft.com/office/drawing/2014/main" id="{EB3A2310-AC38-EA57-549B-7EC0A99540F0}"/>
              </a:ext>
            </a:extLst>
          </p:cNvPr>
          <p:cNvCxnSpPr/>
          <p:nvPr/>
        </p:nvCxnSpPr>
        <p:spPr bwMode="auto">
          <a:xfrm flipV="1">
            <a:off x="4476420" y="3078187"/>
            <a:ext cx="0" cy="598132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Image 15">
            <a:extLst>
              <a:ext uri="{FF2B5EF4-FFF2-40B4-BE49-F238E27FC236}">
                <a16:creationId xmlns:a16="http://schemas.microsoft.com/office/drawing/2014/main" id="{CAC6237B-963A-C4EE-FCA9-4064D5EC81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40311534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Rectangle 3">
            <a:extLst>
              <a:ext uri="{FF2B5EF4-FFF2-40B4-BE49-F238E27FC236}">
                <a16:creationId xmlns:a16="http://schemas.microsoft.com/office/drawing/2014/main" id="{DAE77B8F-A64C-1397-9CF2-15B2050E8720}"/>
              </a:ext>
            </a:extLst>
          </p:cNvPr>
          <p:cNvSpPr/>
          <p:nvPr/>
        </p:nvSpPr>
        <p:spPr>
          <a:xfrm>
            <a:off x="2610056" y="1977954"/>
            <a:ext cx="8313577" cy="461665"/>
          </a:xfrm>
          <a:prstGeom prst="rect">
            <a:avLst/>
          </a:prstGeom>
          <a:solidFill>
            <a:schemeClr val="accent1">
              <a:lumMod val="90000"/>
            </a:schemeClr>
          </a:solidFill>
        </p:spPr>
        <p:txBody>
          <a:bodyPr wrap="square">
            <a:spAutoFit/>
          </a:bodyPr>
          <a:lstStyle/>
          <a:p>
            <a:pPr>
              <a:spcAft>
                <a:spcPts val="600"/>
              </a:spcAft>
            </a:pPr>
            <a:r>
              <a:rPr lang="fr-F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Quelle méthode choisir pour sa copropriété ? </a:t>
            </a:r>
            <a:endParaRPr lang="fr-FR"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58A5B7DF-C19D-00AC-E6EE-36792D5C2AC5}"/>
              </a:ext>
            </a:extLst>
          </p:cNvPr>
          <p:cNvPicPr>
            <a:picLocks noChangeAspect="1"/>
          </p:cNvPicPr>
          <p:nvPr/>
        </p:nvPicPr>
        <p:blipFill>
          <a:blip r:embed="rId3"/>
          <a:stretch>
            <a:fillRect/>
          </a:stretch>
        </p:blipFill>
        <p:spPr>
          <a:xfrm>
            <a:off x="1931160" y="2656610"/>
            <a:ext cx="9630540" cy="3286613"/>
          </a:xfrm>
          <a:prstGeom prst="rect">
            <a:avLst/>
          </a:prstGeom>
        </p:spPr>
      </p:pic>
      <p:pic>
        <p:nvPicPr>
          <p:cNvPr id="6" name="Image 5">
            <a:extLst>
              <a:ext uri="{FF2B5EF4-FFF2-40B4-BE49-F238E27FC236}">
                <a16:creationId xmlns:a16="http://schemas.microsoft.com/office/drawing/2014/main" id="{D8424C75-F8A7-E415-F3CB-EF122D444F55}"/>
              </a:ext>
            </a:extLst>
          </p:cNvPr>
          <p:cNvPicPr>
            <a:picLocks noChangeAspect="1"/>
          </p:cNvPicPr>
          <p:nvPr/>
        </p:nvPicPr>
        <p:blipFill>
          <a:blip r:embed="rId4"/>
          <a:stretch>
            <a:fillRect/>
          </a:stretch>
        </p:blipFill>
        <p:spPr>
          <a:xfrm>
            <a:off x="1974503" y="6102523"/>
            <a:ext cx="9584685" cy="2734286"/>
          </a:xfrm>
          <a:prstGeom prst="rect">
            <a:avLst/>
          </a:prstGeom>
        </p:spPr>
      </p:pic>
      <p:sp>
        <p:nvSpPr>
          <p:cNvPr id="7" name="Espace réservé du numéro de diapositive 3">
            <a:extLst>
              <a:ext uri="{FF2B5EF4-FFF2-40B4-BE49-F238E27FC236}">
                <a16:creationId xmlns:a16="http://schemas.microsoft.com/office/drawing/2014/main" id="{4C7F791A-01E8-335E-2286-4E9DD3482B17}"/>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15</a:t>
            </a:fld>
            <a:endParaRPr lang="fr-FR" altLang="fr-FR" dirty="0">
              <a:solidFill>
                <a:srgbClr val="898989"/>
              </a:solidFill>
              <a:latin typeface="Arial" panose="020B0604020202020204" pitchFamily="34" charset="0"/>
              <a:ea typeface="ヒラギノ角ゴ Pro W3" pitchFamily="-95" charset="-128"/>
            </a:endParaRPr>
          </a:p>
        </p:txBody>
      </p:sp>
      <p:sp>
        <p:nvSpPr>
          <p:cNvPr id="8" name="Titre 1">
            <a:extLst>
              <a:ext uri="{FF2B5EF4-FFF2-40B4-BE49-F238E27FC236}">
                <a16:creationId xmlns:a16="http://schemas.microsoft.com/office/drawing/2014/main" id="{EDB91443-766F-9717-7571-8198E6AF8BAD}"/>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Plan Pluriannuel de Travaux</a:t>
            </a:r>
            <a:r>
              <a:rPr lang="fr-FR" sz="4000" i="1" kern="0" dirty="0"/>
              <a:t>, suite</a:t>
            </a:r>
            <a:endParaRPr lang="fr-FR" sz="4000" b="1" i="1" kern="0" dirty="0">
              <a:solidFill>
                <a:schemeClr val="tx1"/>
              </a:solidFill>
            </a:endParaRPr>
          </a:p>
        </p:txBody>
      </p:sp>
      <p:pic>
        <p:nvPicPr>
          <p:cNvPr id="3" name="Image 2">
            <a:extLst>
              <a:ext uri="{FF2B5EF4-FFF2-40B4-BE49-F238E27FC236}">
                <a16:creationId xmlns:a16="http://schemas.microsoft.com/office/drawing/2014/main" id="{64DD0248-18E0-EBFB-6529-BD82E961D4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6273744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12" name="Sous-titre 2">
            <a:extLst>
              <a:ext uri="{FF2B5EF4-FFF2-40B4-BE49-F238E27FC236}">
                <a16:creationId xmlns:a16="http://schemas.microsoft.com/office/drawing/2014/main" id="{E1BE1757-AE4B-F889-F020-871DCE8B9E3C}"/>
              </a:ext>
            </a:extLst>
          </p:cNvPr>
          <p:cNvSpPr txBox="1">
            <a:spLocks/>
          </p:cNvSpPr>
          <p:nvPr/>
        </p:nvSpPr>
        <p:spPr>
          <a:xfrm>
            <a:off x="862533" y="2652001"/>
            <a:ext cx="10879164" cy="5201322"/>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endParaRPr lang="fr-FR" sz="1400" b="1" kern="0" dirty="0">
              <a:solidFill>
                <a:srgbClr val="002060"/>
              </a:solidFill>
            </a:endParaRPr>
          </a:p>
          <a:p>
            <a:pPr eaLnBrk="1" hangingPunct="1"/>
            <a:r>
              <a:rPr lang="fr-FR" sz="5400" b="1" kern="0" dirty="0">
                <a:solidFill>
                  <a:srgbClr val="002060"/>
                </a:solidFill>
              </a:rPr>
              <a:t>Exemple de bâtiments et choix possibles pour réalisation PPPT</a:t>
            </a:r>
            <a:endParaRPr lang="fr-CA" sz="5400" b="1" kern="0" dirty="0">
              <a:solidFill>
                <a:srgbClr val="002060"/>
              </a:solidFill>
            </a:endParaRPr>
          </a:p>
          <a:p>
            <a:pPr algn="l" eaLnBrk="1" hangingPunct="1"/>
            <a:endParaRPr lang="fr-CA" sz="1200" b="1" i="1" kern="0" dirty="0">
              <a:solidFill>
                <a:srgbClr val="ED7D31">
                  <a:lumMod val="75000"/>
                </a:srgbClr>
              </a:solidFill>
              <a:effectLst>
                <a:outerShdw blurRad="38100" dist="38100" dir="2700000" algn="tl">
                  <a:srgbClr val="000000">
                    <a:alpha val="43137"/>
                  </a:srgbClr>
                </a:outerShdw>
              </a:effectLst>
            </a:endParaRPr>
          </a:p>
          <a:p>
            <a:pPr eaLnBrk="1" hangingPunct="1"/>
            <a:r>
              <a:rPr lang="fr-FR" sz="2800" b="1" i="1" kern="0" dirty="0">
                <a:solidFill>
                  <a:srgbClr val="ED7D31">
                    <a:lumMod val="75000"/>
                  </a:srgbClr>
                </a:solidFill>
                <a:effectLst>
                  <a:outerShdw blurRad="38100" dist="38100" dir="2700000" algn="tl">
                    <a:srgbClr val="000000">
                      <a:alpha val="43137"/>
                    </a:srgbClr>
                  </a:outerShdw>
                </a:effectLst>
              </a:rPr>
              <a:t>La présence du chèque audit pour les DTG dans certaines communes pousse trop automatiquement à écarter la solution de l’analyse architecturale et technique.</a:t>
            </a:r>
          </a:p>
          <a:p>
            <a:pPr eaLnBrk="1" hangingPunct="1"/>
            <a:endParaRPr lang="fr-FR" sz="2800" b="1" i="1" kern="0" dirty="0">
              <a:solidFill>
                <a:srgbClr val="ED7D31">
                  <a:lumMod val="75000"/>
                </a:srgbClr>
              </a:solidFill>
              <a:effectLst>
                <a:outerShdw blurRad="38100" dist="38100" dir="2700000" algn="tl">
                  <a:srgbClr val="000000">
                    <a:alpha val="43137"/>
                  </a:srgbClr>
                </a:outerShdw>
              </a:effectLst>
            </a:endParaRPr>
          </a:p>
          <a:p>
            <a:pPr eaLnBrk="1" hangingPunct="1"/>
            <a:r>
              <a:rPr lang="fr-FR" sz="2800" b="1" i="1" kern="0" dirty="0">
                <a:solidFill>
                  <a:srgbClr val="ED7D31">
                    <a:lumMod val="75000"/>
                  </a:srgbClr>
                </a:solidFill>
                <a:effectLst>
                  <a:outerShdw blurRad="38100" dist="38100" dir="2700000" algn="tl">
                    <a:srgbClr val="000000">
                      <a:alpha val="43137"/>
                    </a:srgbClr>
                  </a:outerShdw>
                </a:effectLst>
              </a:rPr>
              <a:t>Voyons trois exemples pour vérifier la pertinence de ce choix.</a:t>
            </a:r>
          </a:p>
          <a:p>
            <a:pPr marL="457200" indent="-457200" algn="l" eaLnBrk="1" hangingPunct="1">
              <a:buFont typeface="Arial" panose="020B0604020202020204" pitchFamily="34" charset="0"/>
              <a:buChar char="•"/>
            </a:pPr>
            <a:endParaRPr lang="fr-CA" sz="2800" b="1" i="1" kern="0" dirty="0">
              <a:solidFill>
                <a:srgbClr val="ED7D31">
                  <a:lumMod val="75000"/>
                </a:srgbClr>
              </a:solidFill>
              <a:effectLst>
                <a:outerShdw blurRad="38100" dist="38100" dir="2700000" algn="tl">
                  <a:srgbClr val="000000">
                    <a:alpha val="43137"/>
                  </a:srgbClr>
                </a:outerShdw>
              </a:effectLst>
            </a:endParaRPr>
          </a:p>
          <a:p>
            <a:pPr algn="l" eaLnBrk="1" hangingPunct="1"/>
            <a:endParaRPr lang="fr-CA" b="1" kern="0" dirty="0">
              <a:solidFill>
                <a:srgbClr val="002060"/>
              </a:solidFill>
            </a:endParaRPr>
          </a:p>
        </p:txBody>
      </p:sp>
      <p:sp>
        <p:nvSpPr>
          <p:cNvPr id="13" name="Espace réservé du numéro de diapositive 3">
            <a:extLst>
              <a:ext uri="{FF2B5EF4-FFF2-40B4-BE49-F238E27FC236}">
                <a16:creationId xmlns:a16="http://schemas.microsoft.com/office/drawing/2014/main" id="{A251E012-F4B2-DD3E-F7E4-1B33CE9C9EFC}"/>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16</a:t>
            </a:fld>
            <a:endParaRPr lang="fr-FR" altLang="fr-FR" dirty="0">
              <a:solidFill>
                <a:srgbClr val="898989"/>
              </a:solidFill>
              <a:latin typeface="Arial" panose="020B0604020202020204" pitchFamily="34" charset="0"/>
              <a:ea typeface="ヒラギノ角ゴ Pro W3" pitchFamily="-95" charset="-128"/>
            </a:endParaRPr>
          </a:p>
        </p:txBody>
      </p:sp>
      <p:pic>
        <p:nvPicPr>
          <p:cNvPr id="2" name="Image 1">
            <a:extLst>
              <a:ext uri="{FF2B5EF4-FFF2-40B4-BE49-F238E27FC236}">
                <a16:creationId xmlns:a16="http://schemas.microsoft.com/office/drawing/2014/main" id="{B69B0E92-A87B-8683-A00E-6733CB8EC1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49965844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10" name="Sous-titre 2">
            <a:extLst>
              <a:ext uri="{FF2B5EF4-FFF2-40B4-BE49-F238E27FC236}">
                <a16:creationId xmlns:a16="http://schemas.microsoft.com/office/drawing/2014/main" id="{FB76C3E9-EDDE-8368-AB7F-584BF1B62D72}"/>
              </a:ext>
            </a:extLst>
          </p:cNvPr>
          <p:cNvSpPr txBox="1">
            <a:spLocks/>
          </p:cNvSpPr>
          <p:nvPr/>
        </p:nvSpPr>
        <p:spPr>
          <a:xfrm>
            <a:off x="4049586" y="1684787"/>
            <a:ext cx="8788724" cy="8234159"/>
          </a:xfrm>
          <a:prstGeom prst="rect">
            <a:avLst/>
          </a:prstGeom>
        </p:spPr>
        <p:txBody>
          <a:bodyPr vert="horz" lIns="91440" tIns="45720" rIns="91440" bIns="45720" rtlCol="0">
            <a:normAutofit fontScale="625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fr-FR" sz="1400" b="1" dirty="0">
              <a:solidFill>
                <a:srgbClr val="002060"/>
              </a:solidFill>
            </a:endParaRPr>
          </a:p>
          <a:p>
            <a:pPr algn="l">
              <a:lnSpc>
                <a:spcPct val="100000"/>
              </a:lnSpc>
            </a:pPr>
            <a:r>
              <a:rPr lang="fr-FR" sz="2600" b="1" i="1" dirty="0">
                <a:solidFill>
                  <a:srgbClr val="002060"/>
                </a:solidFill>
              </a:rPr>
              <a:t>Petite copropriété de 8 lots, situé en Métropole Grand Paris</a:t>
            </a:r>
          </a:p>
          <a:p>
            <a:pPr algn="l">
              <a:lnSpc>
                <a:spcPct val="100000"/>
              </a:lnSpc>
            </a:pPr>
            <a:r>
              <a:rPr lang="fr-FR" sz="2600" b="1" i="1" dirty="0">
                <a:solidFill>
                  <a:srgbClr val="002060"/>
                </a:solidFill>
              </a:rPr>
              <a:t>Construction de la deuxième moitié du XIXème siècle,</a:t>
            </a:r>
          </a:p>
          <a:p>
            <a:pPr algn="l">
              <a:lnSpc>
                <a:spcPct val="100000"/>
              </a:lnSpc>
            </a:pPr>
            <a:r>
              <a:rPr lang="fr-FR" sz="2600" b="1" i="1" dirty="0">
                <a:solidFill>
                  <a:srgbClr val="002060"/>
                </a:solidFill>
              </a:rPr>
              <a:t>R+3 + combles aménagés, sur rez de jardin.</a:t>
            </a:r>
          </a:p>
          <a:p>
            <a:pPr algn="l">
              <a:lnSpc>
                <a:spcPct val="100000"/>
              </a:lnSpc>
            </a:pPr>
            <a:r>
              <a:rPr lang="fr-FR" sz="2600" b="1" i="1" dirty="0">
                <a:solidFill>
                  <a:srgbClr val="002060"/>
                </a:solidFill>
              </a:rPr>
              <a:t>Chauffage individuel électrique</a:t>
            </a:r>
          </a:p>
          <a:p>
            <a:pPr algn="l">
              <a:lnSpc>
                <a:spcPct val="100000"/>
              </a:lnSpc>
            </a:pPr>
            <a:r>
              <a:rPr lang="fr-FR" sz="2600" b="1" i="1" dirty="0">
                <a:solidFill>
                  <a:srgbClr val="002060"/>
                </a:solidFill>
              </a:rPr>
              <a:t>Pas d’isolation,</a:t>
            </a:r>
          </a:p>
          <a:p>
            <a:pPr algn="l">
              <a:lnSpc>
                <a:spcPct val="100000"/>
              </a:lnSpc>
            </a:pPr>
            <a:r>
              <a:rPr lang="fr-FR" sz="2600" b="1" i="1" dirty="0">
                <a:solidFill>
                  <a:srgbClr val="002060"/>
                </a:solidFill>
              </a:rPr>
              <a:t>60% de fenêtres double vitrage, pas de ventilation.</a:t>
            </a:r>
          </a:p>
          <a:p>
            <a:pPr algn="l">
              <a:lnSpc>
                <a:spcPct val="100000"/>
              </a:lnSpc>
            </a:pPr>
            <a:r>
              <a:rPr lang="fr-FR" sz="2600" b="1" i="1" dirty="0">
                <a:solidFill>
                  <a:srgbClr val="002060"/>
                </a:solidFill>
              </a:rPr>
              <a:t>Beaucoup de problèmes de fissuration et d’humidité</a:t>
            </a:r>
          </a:p>
          <a:p>
            <a:pPr algn="l">
              <a:lnSpc>
                <a:spcPct val="100000"/>
              </a:lnSpc>
            </a:pPr>
            <a:r>
              <a:rPr lang="fr-FR" sz="3300" b="1" i="1" dirty="0">
                <a:solidFill>
                  <a:srgbClr val="ED7D31">
                    <a:lumMod val="75000"/>
                  </a:srgbClr>
                </a:solidFill>
                <a:effectLst>
                  <a:outerShdw blurRad="38100" dist="38100" dir="2700000" algn="tl">
                    <a:srgbClr val="000000">
                      <a:alpha val="43137"/>
                    </a:srgbClr>
                  </a:outerShdw>
                </a:effectLst>
              </a:rPr>
              <a:t>OFFRES</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DTG : 8500€ TTC, éligible au chèque audit de 5000€ </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Analyse architecturale et technique :</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Architecte 2800€ TTC, Diagnostiqueur 950€ TTC</a:t>
            </a:r>
          </a:p>
          <a:p>
            <a:pPr algn="l">
              <a:lnSpc>
                <a:spcPct val="100000"/>
              </a:lnSpc>
            </a:pPr>
            <a:r>
              <a:rPr lang="fr-FR" sz="3400" b="1" i="1" dirty="0">
                <a:solidFill>
                  <a:srgbClr val="ED7D31">
                    <a:lumMod val="75000"/>
                  </a:srgbClr>
                </a:solidFill>
                <a:effectLst>
                  <a:outerShdw blurRad="38100" dist="38100" dir="2700000" algn="tl">
                    <a:srgbClr val="000000">
                      <a:alpha val="43137"/>
                    </a:srgbClr>
                  </a:outerShdw>
                </a:effectLst>
              </a:rPr>
              <a:t>CONCLUSIONS</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Le DTG revient à peine moins cher grâce au chèque audit (3500€ contre 3750€) </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Pas de possibilité d’atteindre 35% de gains énergétiques et d’être éligible à </a:t>
            </a:r>
            <a:r>
              <a:rPr lang="fr-FR" sz="2800" b="1" i="1" dirty="0" err="1">
                <a:solidFill>
                  <a:srgbClr val="ED7D31">
                    <a:lumMod val="75000"/>
                  </a:srgbClr>
                </a:solidFill>
                <a:effectLst>
                  <a:outerShdw blurRad="38100" dist="38100" dir="2700000" algn="tl">
                    <a:srgbClr val="000000">
                      <a:alpha val="43137"/>
                    </a:srgbClr>
                  </a:outerShdw>
                </a:effectLst>
              </a:rPr>
              <a:t>MaPrimRénov</a:t>
            </a:r>
            <a:r>
              <a:rPr lang="fr-FR" sz="2800" b="1" i="1" dirty="0">
                <a:solidFill>
                  <a:srgbClr val="ED7D31">
                    <a:lumMod val="75000"/>
                  </a:srgbClr>
                </a:solidFill>
                <a:effectLst>
                  <a:outerShdw blurRad="38100" dist="38100" dir="2700000" algn="tl">
                    <a:srgbClr val="000000">
                      <a:alpha val="43137"/>
                    </a:srgbClr>
                  </a:outerShdw>
                </a:effectLst>
              </a:rPr>
              <a:t>’.</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Il faut avancer la somme totale du DTG avant la subvention : effort important.</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Réunions et dispositif du DTG lourds par rapport aux conclusions qu’il apporte.</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Le niveau d’information apporté ne diffère pas entre DTG et Analyse </a:t>
            </a:r>
            <a:r>
              <a:rPr lang="fr-FR" sz="2800" b="1" i="1" dirty="0" err="1">
                <a:solidFill>
                  <a:srgbClr val="ED7D31">
                    <a:lumMod val="75000"/>
                  </a:srgbClr>
                </a:solidFill>
                <a:effectLst>
                  <a:outerShdw blurRad="38100" dist="38100" dir="2700000" algn="tl">
                    <a:srgbClr val="000000">
                      <a:alpha val="43137"/>
                    </a:srgbClr>
                  </a:outerShdw>
                </a:effectLst>
              </a:rPr>
              <a:t>Architecturale+DPE</a:t>
            </a:r>
            <a:r>
              <a:rPr lang="fr-FR" sz="2800" b="1" i="1" dirty="0">
                <a:solidFill>
                  <a:srgbClr val="ED7D31">
                    <a:lumMod val="75000"/>
                  </a:srgbClr>
                </a:solidFill>
                <a:effectLst>
                  <a:outerShdw blurRad="38100" dist="38100" dir="2700000" algn="tl">
                    <a:srgbClr val="000000">
                      <a:alpha val="43137"/>
                    </a:srgbClr>
                  </a:outerShdw>
                </a:effectLst>
              </a:rPr>
              <a:t> Coll.</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La formule DTG peut être choisie mais demandera plus d’engagement du CS et des copropriétaires  (occupants ou bailleurs).</a:t>
            </a:r>
          </a:p>
          <a:p>
            <a:pPr marL="457200" indent="-457200" algn="l">
              <a:lnSpc>
                <a:spcPct val="100000"/>
              </a:lnSpc>
              <a:buFont typeface="Arial" panose="020B0604020202020204" pitchFamily="34" charset="0"/>
              <a:buChar char="•"/>
            </a:pPr>
            <a:endParaRPr lang="fr-FR" sz="2800" b="1" i="1" dirty="0">
              <a:solidFill>
                <a:srgbClr val="ED7D31">
                  <a:lumMod val="75000"/>
                </a:srgbClr>
              </a:solidFill>
              <a:effectLst>
                <a:outerShdw blurRad="38100" dist="38100" dir="2700000" algn="tl">
                  <a:srgbClr val="000000">
                    <a:alpha val="43137"/>
                  </a:srgbClr>
                </a:outerShdw>
              </a:effectLst>
            </a:endParaRPr>
          </a:p>
        </p:txBody>
      </p:sp>
      <p:pic>
        <p:nvPicPr>
          <p:cNvPr id="11" name="Image 10">
            <a:extLst>
              <a:ext uri="{FF2B5EF4-FFF2-40B4-BE49-F238E27FC236}">
                <a16:creationId xmlns:a16="http://schemas.microsoft.com/office/drawing/2014/main" id="{E2B08EC4-7FE4-BDEA-388F-7321DCFC1E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06" t="25317" r="14183" b="13457"/>
          <a:stretch/>
        </p:blipFill>
        <p:spPr>
          <a:xfrm>
            <a:off x="507699" y="1950299"/>
            <a:ext cx="3236939" cy="5735569"/>
          </a:xfrm>
          <a:prstGeom prst="rect">
            <a:avLst/>
          </a:prstGeom>
        </p:spPr>
      </p:pic>
      <p:sp>
        <p:nvSpPr>
          <p:cNvPr id="4" name="Espace réservé du numéro de diapositive 3">
            <a:extLst>
              <a:ext uri="{FF2B5EF4-FFF2-40B4-BE49-F238E27FC236}">
                <a16:creationId xmlns:a16="http://schemas.microsoft.com/office/drawing/2014/main" id="{B9C2F256-80EB-C589-5858-D531FF60681C}"/>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17</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99196334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pic>
        <p:nvPicPr>
          <p:cNvPr id="4" name="Image 3">
            <a:extLst>
              <a:ext uri="{FF2B5EF4-FFF2-40B4-BE49-F238E27FC236}">
                <a16:creationId xmlns:a16="http://schemas.microsoft.com/office/drawing/2014/main" id="{BCCBA57D-3D6E-C5B8-A4F1-A2AA874D9E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25" t="40638" r="7873" b="786"/>
          <a:stretch/>
        </p:blipFill>
        <p:spPr>
          <a:xfrm>
            <a:off x="11257" y="2166037"/>
            <a:ext cx="4815804" cy="4440542"/>
          </a:xfrm>
          <a:prstGeom prst="rect">
            <a:avLst/>
          </a:prstGeom>
        </p:spPr>
      </p:pic>
      <p:sp>
        <p:nvSpPr>
          <p:cNvPr id="5" name="Sous-titre 2">
            <a:extLst>
              <a:ext uri="{FF2B5EF4-FFF2-40B4-BE49-F238E27FC236}">
                <a16:creationId xmlns:a16="http://schemas.microsoft.com/office/drawing/2014/main" id="{5A8256C7-FAE9-B6C0-E96D-9CF7734C5E58}"/>
              </a:ext>
            </a:extLst>
          </p:cNvPr>
          <p:cNvSpPr txBox="1">
            <a:spLocks/>
          </p:cNvSpPr>
          <p:nvPr/>
        </p:nvSpPr>
        <p:spPr>
          <a:xfrm>
            <a:off x="5199425" y="1720333"/>
            <a:ext cx="6911300" cy="7478534"/>
          </a:xfrm>
          <a:prstGeom prst="rect">
            <a:avLst/>
          </a:prstGeom>
        </p:spPr>
        <p:txBody>
          <a:bodyPr vert="horz" lIns="91440" tIns="45720" rIns="91440" bIns="45720" rtlCol="0">
            <a:normAutofit fontScale="700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fr-FR" sz="1400" b="1" dirty="0">
              <a:solidFill>
                <a:srgbClr val="002060"/>
              </a:solidFill>
            </a:endParaRPr>
          </a:p>
          <a:p>
            <a:pPr algn="l">
              <a:lnSpc>
                <a:spcPct val="100000"/>
              </a:lnSpc>
            </a:pPr>
            <a:r>
              <a:rPr lang="fr-FR" b="1" i="1" dirty="0">
                <a:solidFill>
                  <a:srgbClr val="002060"/>
                </a:solidFill>
              </a:rPr>
              <a:t>Petite copropriété de 9 lots, Paris XXème</a:t>
            </a:r>
          </a:p>
          <a:p>
            <a:pPr algn="l">
              <a:lnSpc>
                <a:spcPct val="100000"/>
              </a:lnSpc>
            </a:pPr>
            <a:r>
              <a:rPr lang="fr-FR" b="1" i="1" dirty="0">
                <a:solidFill>
                  <a:srgbClr val="002060"/>
                </a:solidFill>
              </a:rPr>
              <a:t>Construction de 1927,</a:t>
            </a:r>
          </a:p>
          <a:p>
            <a:pPr algn="l">
              <a:lnSpc>
                <a:spcPct val="100000"/>
              </a:lnSpc>
            </a:pPr>
            <a:r>
              <a:rPr lang="fr-FR" b="1" i="1" dirty="0">
                <a:solidFill>
                  <a:srgbClr val="002060"/>
                </a:solidFill>
              </a:rPr>
              <a:t>R+2 sur cave,</a:t>
            </a:r>
          </a:p>
          <a:p>
            <a:pPr algn="l">
              <a:lnSpc>
                <a:spcPct val="100000"/>
              </a:lnSpc>
            </a:pPr>
            <a:r>
              <a:rPr lang="fr-FR" b="1" i="1" dirty="0">
                <a:solidFill>
                  <a:srgbClr val="002060"/>
                </a:solidFill>
              </a:rPr>
              <a:t>Chauffage collectif gaz, proximité de réseau de chaleur urbaine</a:t>
            </a:r>
          </a:p>
          <a:p>
            <a:pPr algn="l">
              <a:lnSpc>
                <a:spcPct val="100000"/>
              </a:lnSpc>
            </a:pPr>
            <a:r>
              <a:rPr lang="fr-FR" b="1" i="1" dirty="0">
                <a:solidFill>
                  <a:srgbClr val="002060"/>
                </a:solidFill>
              </a:rPr>
              <a:t>Pas d’isolation sauf couche 4cm terrasse,</a:t>
            </a:r>
          </a:p>
          <a:p>
            <a:pPr algn="l">
              <a:lnSpc>
                <a:spcPct val="100000"/>
              </a:lnSpc>
            </a:pPr>
            <a:r>
              <a:rPr lang="fr-FR" b="1" i="1" dirty="0">
                <a:solidFill>
                  <a:srgbClr val="002060"/>
                </a:solidFill>
              </a:rPr>
              <a:t>40% de fenêtres double vitrage,</a:t>
            </a:r>
          </a:p>
          <a:p>
            <a:pPr algn="l">
              <a:lnSpc>
                <a:spcPct val="100000"/>
              </a:lnSpc>
            </a:pPr>
            <a:r>
              <a:rPr lang="fr-FR" b="1" i="1" dirty="0">
                <a:solidFill>
                  <a:srgbClr val="002060"/>
                </a:solidFill>
              </a:rPr>
              <a:t>Pas de VMC.</a:t>
            </a:r>
          </a:p>
          <a:p>
            <a:pPr algn="l">
              <a:lnSpc>
                <a:spcPct val="100000"/>
              </a:lnSpc>
            </a:pPr>
            <a:r>
              <a:rPr lang="fr-FR" b="1" i="1" dirty="0">
                <a:solidFill>
                  <a:srgbClr val="002060"/>
                </a:solidFill>
              </a:rPr>
              <a:t>Problèmes de performance de chauffage, plafond de la cave dégradé.</a:t>
            </a:r>
          </a:p>
          <a:p>
            <a:pPr algn="l">
              <a:lnSpc>
                <a:spcPct val="100000"/>
              </a:lnSpc>
            </a:pPr>
            <a:r>
              <a:rPr lang="fr-FR" sz="3300" b="1" i="1" dirty="0">
                <a:solidFill>
                  <a:srgbClr val="ED7D31">
                    <a:lumMod val="75000"/>
                  </a:srgbClr>
                </a:solidFill>
                <a:effectLst>
                  <a:outerShdw blurRad="38100" dist="38100" dir="2700000" algn="tl">
                    <a:srgbClr val="000000">
                      <a:alpha val="43137"/>
                    </a:srgbClr>
                  </a:outerShdw>
                </a:effectLst>
              </a:rPr>
              <a:t>OFFRES</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DTG : 8500€ TTC, éligible au chèque audit de 5000€ </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Analyse architecturale et technique :</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Architecte 3000€ TTC, Diagnostiqueur 950€ TTC</a:t>
            </a:r>
          </a:p>
          <a:p>
            <a:pPr algn="l">
              <a:lnSpc>
                <a:spcPct val="100000"/>
              </a:lnSpc>
            </a:pPr>
            <a:r>
              <a:rPr lang="fr-FR" sz="3400" b="1" i="1" dirty="0">
                <a:solidFill>
                  <a:srgbClr val="ED7D31">
                    <a:lumMod val="75000"/>
                  </a:srgbClr>
                </a:solidFill>
                <a:effectLst>
                  <a:outerShdw blurRad="38100" dist="38100" dir="2700000" algn="tl">
                    <a:srgbClr val="000000">
                      <a:alpha val="43137"/>
                    </a:srgbClr>
                  </a:outerShdw>
                </a:effectLst>
              </a:rPr>
              <a:t>CONCLUSIONS</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Le DTG revient moins cher grâce au chèque audit (3500€ contre 3950€) </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Les informations données par le DTG, plus précises au niveau du volet énergétique, donnent davantage de certitudes sur une possibilité d’atteindre 35% de gains énergétiques et d’être éligible à </a:t>
            </a:r>
            <a:r>
              <a:rPr lang="fr-FR" sz="2800" b="1" i="1" dirty="0" err="1">
                <a:solidFill>
                  <a:srgbClr val="ED7D31">
                    <a:lumMod val="75000"/>
                  </a:srgbClr>
                </a:solidFill>
                <a:effectLst>
                  <a:outerShdw blurRad="38100" dist="38100" dir="2700000" algn="tl">
                    <a:srgbClr val="000000">
                      <a:alpha val="43137"/>
                    </a:srgbClr>
                  </a:outerShdw>
                </a:effectLst>
              </a:rPr>
              <a:t>MaPrimRénov</a:t>
            </a:r>
            <a:r>
              <a:rPr lang="fr-FR" sz="2800" b="1" i="1" dirty="0">
                <a:solidFill>
                  <a:srgbClr val="ED7D31">
                    <a:lumMod val="75000"/>
                  </a:srgbClr>
                </a:solidFill>
                <a:effectLst>
                  <a:outerShdw blurRad="38100" dist="38100" dir="2700000" algn="tl">
                    <a:srgbClr val="000000">
                      <a:alpha val="43137"/>
                    </a:srgbClr>
                  </a:outerShdw>
                </a:effectLst>
              </a:rPr>
              <a:t>’.</a:t>
            </a:r>
          </a:p>
        </p:txBody>
      </p:sp>
      <p:sp>
        <p:nvSpPr>
          <p:cNvPr id="6" name="Espace réservé du numéro de diapositive 3">
            <a:extLst>
              <a:ext uri="{FF2B5EF4-FFF2-40B4-BE49-F238E27FC236}">
                <a16:creationId xmlns:a16="http://schemas.microsoft.com/office/drawing/2014/main" id="{10777B54-60D6-CFFF-D9E3-65BA2312E990}"/>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18</a:t>
            </a:fld>
            <a:endParaRPr lang="fr-FR" altLang="fr-FR" dirty="0">
              <a:solidFill>
                <a:srgbClr val="898989"/>
              </a:solidFill>
              <a:latin typeface="Arial" panose="020B0604020202020204" pitchFamily="34" charset="0"/>
              <a:ea typeface="ヒラギノ角ゴ Pro W3" pitchFamily="-95" charset="-128"/>
            </a:endParaRPr>
          </a:p>
        </p:txBody>
      </p:sp>
      <p:pic>
        <p:nvPicPr>
          <p:cNvPr id="2" name="Image 1">
            <a:extLst>
              <a:ext uri="{FF2B5EF4-FFF2-40B4-BE49-F238E27FC236}">
                <a16:creationId xmlns:a16="http://schemas.microsoft.com/office/drawing/2014/main" id="{36F3475B-FAD8-F950-401E-2C44FBD723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79319379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4" name="Sous-titre 2">
            <a:extLst>
              <a:ext uri="{FF2B5EF4-FFF2-40B4-BE49-F238E27FC236}">
                <a16:creationId xmlns:a16="http://schemas.microsoft.com/office/drawing/2014/main" id="{9B06DB00-875A-3579-2EF8-4E802857F1C2}"/>
              </a:ext>
            </a:extLst>
          </p:cNvPr>
          <p:cNvSpPr txBox="1">
            <a:spLocks/>
          </p:cNvSpPr>
          <p:nvPr/>
        </p:nvSpPr>
        <p:spPr>
          <a:xfrm>
            <a:off x="5754326" y="1747067"/>
            <a:ext cx="6651936" cy="7726434"/>
          </a:xfrm>
          <a:prstGeom prst="rect">
            <a:avLst/>
          </a:prstGeom>
        </p:spPr>
        <p:txBody>
          <a:bodyPr vert="horz" lIns="91440" tIns="45720" rIns="91440" bIns="45720" rtlCol="0">
            <a:normAutofit fontScale="625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fr-FR" sz="1400" b="1" dirty="0">
              <a:solidFill>
                <a:srgbClr val="002060"/>
              </a:solidFill>
            </a:endParaRPr>
          </a:p>
          <a:p>
            <a:pPr algn="l">
              <a:lnSpc>
                <a:spcPct val="100000"/>
              </a:lnSpc>
            </a:pPr>
            <a:r>
              <a:rPr lang="fr-FR" b="1" i="1" dirty="0">
                <a:solidFill>
                  <a:srgbClr val="002060"/>
                </a:solidFill>
              </a:rPr>
              <a:t>Copropriété de 45 lots, dans les Yvelines (hors Métropole Grand Paris)</a:t>
            </a:r>
          </a:p>
          <a:p>
            <a:pPr algn="l">
              <a:lnSpc>
                <a:spcPct val="100000"/>
              </a:lnSpc>
            </a:pPr>
            <a:r>
              <a:rPr lang="fr-FR" b="1" i="1" dirty="0">
                <a:solidFill>
                  <a:srgbClr val="002060"/>
                </a:solidFill>
              </a:rPr>
              <a:t>Construction de 1950,</a:t>
            </a:r>
          </a:p>
          <a:p>
            <a:pPr algn="l">
              <a:lnSpc>
                <a:spcPct val="100000"/>
              </a:lnSpc>
            </a:pPr>
            <a:r>
              <a:rPr lang="fr-FR" b="1" i="1" dirty="0">
                <a:solidFill>
                  <a:srgbClr val="002060"/>
                </a:solidFill>
              </a:rPr>
              <a:t>R+2 et R+3 sur cave, 6 cages d’escalier</a:t>
            </a:r>
          </a:p>
          <a:p>
            <a:pPr algn="l">
              <a:lnSpc>
                <a:spcPct val="100000"/>
              </a:lnSpc>
            </a:pPr>
            <a:r>
              <a:rPr lang="fr-FR" b="1" i="1" dirty="0">
                <a:solidFill>
                  <a:srgbClr val="002060"/>
                </a:solidFill>
              </a:rPr>
              <a:t>Chauffage collectif gaz, Pignons un peu isolés </a:t>
            </a:r>
          </a:p>
          <a:p>
            <a:pPr algn="l">
              <a:lnSpc>
                <a:spcPct val="100000"/>
              </a:lnSpc>
            </a:pPr>
            <a:r>
              <a:rPr lang="fr-FR" b="1" i="1" dirty="0">
                <a:solidFill>
                  <a:srgbClr val="002060"/>
                </a:solidFill>
              </a:rPr>
              <a:t>60% de fenêtres double vitrage,</a:t>
            </a:r>
          </a:p>
          <a:p>
            <a:pPr algn="l">
              <a:lnSpc>
                <a:spcPct val="100000"/>
              </a:lnSpc>
            </a:pPr>
            <a:r>
              <a:rPr lang="fr-FR" b="1" i="1" dirty="0">
                <a:solidFill>
                  <a:srgbClr val="002060"/>
                </a:solidFill>
              </a:rPr>
              <a:t>Pas de VMC, ventilation naturelle dans pièces humides,</a:t>
            </a:r>
          </a:p>
          <a:p>
            <a:pPr algn="l">
              <a:lnSpc>
                <a:spcPct val="100000"/>
              </a:lnSpc>
            </a:pPr>
            <a:r>
              <a:rPr lang="fr-FR" b="1" i="1" dirty="0">
                <a:solidFill>
                  <a:srgbClr val="002060"/>
                </a:solidFill>
              </a:rPr>
              <a:t>Problèmes de condensation, de parois froides et de balcons béton qui se dégradent.</a:t>
            </a:r>
          </a:p>
          <a:p>
            <a:pPr algn="l">
              <a:lnSpc>
                <a:spcPct val="100000"/>
              </a:lnSpc>
            </a:pPr>
            <a:r>
              <a:rPr lang="fr-FR" sz="3300" b="1" i="1" dirty="0">
                <a:solidFill>
                  <a:srgbClr val="ED7D31">
                    <a:lumMod val="75000"/>
                  </a:srgbClr>
                </a:solidFill>
                <a:effectLst>
                  <a:outerShdw blurRad="38100" dist="38100" dir="2700000" algn="tl">
                    <a:srgbClr val="000000">
                      <a:alpha val="43137"/>
                    </a:srgbClr>
                  </a:outerShdw>
                </a:effectLst>
              </a:rPr>
              <a:t>OFFRES</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DTG : 15000€ TTC, non éligible au chèque audit</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Analyse architecturale et technique :</a:t>
            </a:r>
          </a:p>
          <a:p>
            <a:pPr algn="l">
              <a:lnSpc>
                <a:spcPct val="100000"/>
              </a:lnSpc>
            </a:pPr>
            <a:r>
              <a:rPr lang="fr-FR" sz="2800" b="1" i="1" dirty="0">
                <a:solidFill>
                  <a:srgbClr val="ED7D31">
                    <a:lumMod val="75000"/>
                  </a:srgbClr>
                </a:solidFill>
                <a:effectLst>
                  <a:outerShdw blurRad="38100" dist="38100" dir="2700000" algn="tl">
                    <a:srgbClr val="000000">
                      <a:alpha val="43137"/>
                    </a:srgbClr>
                  </a:outerShdw>
                </a:effectLst>
              </a:rPr>
              <a:t>Architecte 5000€ TTC, Diagnostiqueur 3000€ TTC</a:t>
            </a:r>
          </a:p>
          <a:p>
            <a:pPr algn="l">
              <a:lnSpc>
                <a:spcPct val="100000"/>
              </a:lnSpc>
            </a:pPr>
            <a:r>
              <a:rPr lang="fr-FR" sz="3400" b="1" i="1" dirty="0">
                <a:solidFill>
                  <a:srgbClr val="ED7D31">
                    <a:lumMod val="75000"/>
                  </a:srgbClr>
                </a:solidFill>
                <a:effectLst>
                  <a:outerShdw blurRad="38100" dist="38100" dir="2700000" algn="tl">
                    <a:srgbClr val="000000">
                      <a:alpha val="43137"/>
                    </a:srgbClr>
                  </a:outerShdw>
                </a:effectLst>
              </a:rPr>
              <a:t>CONCLUSIONS</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Le DTG est presque deux fois plus cher.</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Mixité de sujets techniques et énergétiques.</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Les informations données par le DTG, plus précises au niveau du volet énergétique, donnent davantage de certitude sur une possibilité d’atteindre 35% de gains énergétiques et éligibilité à </a:t>
            </a:r>
            <a:r>
              <a:rPr lang="fr-FR" sz="2800" b="1" i="1" dirty="0" err="1">
                <a:solidFill>
                  <a:srgbClr val="ED7D31">
                    <a:lumMod val="75000"/>
                  </a:srgbClr>
                </a:solidFill>
                <a:effectLst>
                  <a:outerShdw blurRad="38100" dist="38100" dir="2700000" algn="tl">
                    <a:srgbClr val="000000">
                      <a:alpha val="43137"/>
                    </a:srgbClr>
                  </a:outerShdw>
                </a:effectLst>
              </a:rPr>
              <a:t>MaPrimRénov</a:t>
            </a:r>
            <a:r>
              <a:rPr lang="fr-FR" sz="2800" b="1" i="1" dirty="0">
                <a:solidFill>
                  <a:srgbClr val="ED7D31">
                    <a:lumMod val="75000"/>
                  </a:srgbClr>
                </a:solidFill>
                <a:effectLst>
                  <a:outerShdw blurRad="38100" dist="38100" dir="2700000" algn="tl">
                    <a:srgbClr val="000000">
                      <a:alpha val="43137"/>
                    </a:srgbClr>
                  </a:outerShdw>
                </a:effectLst>
              </a:rPr>
              <a:t>’.</a:t>
            </a:r>
          </a:p>
          <a:p>
            <a:pPr marL="45720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Ici c’est le DTG qui est le plus intéressant, même en absence de subvention, même s’il est plus cher.</a:t>
            </a:r>
          </a:p>
        </p:txBody>
      </p:sp>
      <p:pic>
        <p:nvPicPr>
          <p:cNvPr id="5" name="Image 4">
            <a:extLst>
              <a:ext uri="{FF2B5EF4-FFF2-40B4-BE49-F238E27FC236}">
                <a16:creationId xmlns:a16="http://schemas.microsoft.com/office/drawing/2014/main" id="{4C89421A-7183-ECDF-8078-9693A3AA1C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361"/>
          <a:stretch/>
        </p:blipFill>
        <p:spPr>
          <a:xfrm>
            <a:off x="-8375" y="2337707"/>
            <a:ext cx="5456332" cy="4333926"/>
          </a:xfrm>
          <a:prstGeom prst="rect">
            <a:avLst/>
          </a:prstGeom>
        </p:spPr>
      </p:pic>
      <p:sp>
        <p:nvSpPr>
          <p:cNvPr id="6" name="Espace réservé du numéro de diapositive 3">
            <a:extLst>
              <a:ext uri="{FF2B5EF4-FFF2-40B4-BE49-F238E27FC236}">
                <a16:creationId xmlns:a16="http://schemas.microsoft.com/office/drawing/2014/main" id="{33F111D3-AB47-3A90-F8F0-E80A8C96A2B7}"/>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19</a:t>
            </a:fld>
            <a:endParaRPr lang="fr-FR" altLang="fr-FR" dirty="0">
              <a:solidFill>
                <a:srgbClr val="898989"/>
              </a:solidFill>
              <a:latin typeface="Arial" panose="020B0604020202020204" pitchFamily="34" charset="0"/>
              <a:ea typeface="ヒラギノ角ゴ Pro W3" pitchFamily="-95" charset="-128"/>
            </a:endParaRPr>
          </a:p>
        </p:txBody>
      </p:sp>
      <p:pic>
        <p:nvPicPr>
          <p:cNvPr id="2" name="Image 1">
            <a:extLst>
              <a:ext uri="{FF2B5EF4-FFF2-40B4-BE49-F238E27FC236}">
                <a16:creationId xmlns:a16="http://schemas.microsoft.com/office/drawing/2014/main" id="{FD6D1286-B2B0-6621-A606-744574F0E2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419194519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Sommaire</a:t>
            </a:r>
            <a:endParaRPr lang="fr-FR" sz="4000" b="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10" name="Rectangle 8">
            <a:extLst>
              <a:ext uri="{FF2B5EF4-FFF2-40B4-BE49-F238E27FC236}">
                <a16:creationId xmlns:a16="http://schemas.microsoft.com/office/drawing/2014/main" id="{0AF25700-191D-817F-07E3-FCCE33A64517}"/>
              </a:ext>
            </a:extLst>
          </p:cNvPr>
          <p:cNvSpPr txBox="1">
            <a:spLocks noChangeArrowheads="1"/>
          </p:cNvSpPr>
          <p:nvPr/>
        </p:nvSpPr>
        <p:spPr bwMode="auto">
          <a:xfrm>
            <a:off x="-213059" y="1590090"/>
            <a:ext cx="12601400" cy="784887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lnSpc>
                <a:spcPct val="90000"/>
              </a:lnSpc>
              <a:spcBef>
                <a:spcPct val="0"/>
              </a:spcBef>
            </a:pPr>
            <a:endParaRPr lang="fr-FR" sz="32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t>Introduction: </a:t>
            </a:r>
            <a:endParaRPr lang="fr-FR" sz="2400" kern="0" cap="all" dirty="0"/>
          </a:p>
          <a:p>
            <a:pPr marL="457200" indent="-457200" eaLnBrk="1" hangingPunct="1">
              <a:lnSpc>
                <a:spcPct val="90000"/>
              </a:lnSpc>
              <a:spcBef>
                <a:spcPct val="0"/>
              </a:spcBef>
              <a:buFont typeface="+mj-lt"/>
              <a:buAutoNum type="arabicPeriod"/>
            </a:pPr>
            <a:r>
              <a:rPr lang="fr-FR" sz="2400" kern="0" dirty="0">
                <a:sym typeface="Wingdings" pitchFamily="1" charset="2"/>
              </a:rPr>
              <a:t>Un monde qui chauffe, des charges qui explosent </a:t>
            </a:r>
          </a:p>
          <a:p>
            <a:pPr marL="457200" indent="-457200" eaLnBrk="1" hangingPunct="1">
              <a:lnSpc>
                <a:spcPct val="90000"/>
              </a:lnSpc>
              <a:spcBef>
                <a:spcPct val="0"/>
              </a:spcBef>
              <a:buFont typeface="+mj-lt"/>
              <a:buAutoNum type="arabicPeriod"/>
            </a:pPr>
            <a:r>
              <a:rPr lang="fr-FR" sz="2400" kern="0" dirty="0">
                <a:sym typeface="Wingdings" pitchFamily="1" charset="2"/>
              </a:rPr>
              <a:t>Une réglementation : savoir en tirer partie</a:t>
            </a:r>
          </a:p>
          <a:p>
            <a:pPr marL="457200" indent="-457200" eaLnBrk="1" hangingPunct="1">
              <a:lnSpc>
                <a:spcPct val="90000"/>
              </a:lnSpc>
              <a:spcBef>
                <a:spcPct val="0"/>
              </a:spcBef>
              <a:buFont typeface="+mj-lt"/>
              <a:buAutoNum type="arabicPeriod"/>
            </a:pPr>
            <a:r>
              <a:rPr lang="fr-FR" sz="2400" kern="0" dirty="0">
                <a:sym typeface="Wingdings" pitchFamily="1" charset="2"/>
              </a:rPr>
              <a:t>Maître d’œuvre, maître d’ouvrage </a:t>
            </a: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sym typeface="Wingdings" pitchFamily="1" charset="2"/>
              </a:rPr>
              <a:t>RENOVATION : quand la thermique s’en mêle</a:t>
            </a:r>
            <a:endParaRPr lang="fr-FR" sz="2400" kern="0" cap="all" dirty="0"/>
          </a:p>
          <a:p>
            <a:pPr marL="457200" indent="-457200" eaLnBrk="1" hangingPunct="1">
              <a:lnSpc>
                <a:spcPct val="90000"/>
              </a:lnSpc>
              <a:spcBef>
                <a:spcPct val="0"/>
              </a:spcBef>
              <a:buFont typeface="+mj-lt"/>
              <a:buAutoNum type="arabicPeriod"/>
            </a:pPr>
            <a:r>
              <a:rPr lang="fr-FR" sz="2400" kern="0" dirty="0">
                <a:sym typeface="Wingdings" pitchFamily="1" charset="2"/>
              </a:rPr>
              <a:t>Déperditions thermiques et émissions de GES</a:t>
            </a:r>
          </a:p>
          <a:p>
            <a:pPr marL="457200" indent="-457200" eaLnBrk="1" hangingPunct="1">
              <a:lnSpc>
                <a:spcPct val="90000"/>
              </a:lnSpc>
              <a:spcBef>
                <a:spcPct val="0"/>
              </a:spcBef>
              <a:buFont typeface="+mj-lt"/>
              <a:buAutoNum type="arabicPeriod"/>
            </a:pPr>
            <a:r>
              <a:rPr lang="fr-FR" sz="2400" kern="0" dirty="0">
                <a:sym typeface="Wingdings" pitchFamily="1" charset="2"/>
              </a:rPr>
              <a:t>La loi Climat (2021)</a:t>
            </a: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sym typeface="Wingdings" pitchFamily="1" charset="2"/>
              </a:rPr>
              <a:t>Le PLAN PLURIANNUEL DE TRAVAUX</a:t>
            </a:r>
            <a:endParaRPr lang="fr-FR" sz="2400" kern="0" cap="all" dirty="0"/>
          </a:p>
          <a:p>
            <a:pPr marL="457200" indent="-457200" eaLnBrk="1" hangingPunct="1">
              <a:lnSpc>
                <a:spcPct val="90000"/>
              </a:lnSpc>
              <a:spcBef>
                <a:spcPct val="0"/>
              </a:spcBef>
              <a:buFont typeface="+mj-lt"/>
              <a:buAutoNum type="arabicPeriod"/>
            </a:pPr>
            <a:r>
              <a:rPr lang="fr-FR" sz="2400" kern="0" dirty="0">
                <a:sym typeface="Wingdings" pitchFamily="1" charset="2"/>
              </a:rPr>
              <a:t>Ce que c’est</a:t>
            </a:r>
          </a:p>
          <a:p>
            <a:pPr marL="457200" indent="-457200" eaLnBrk="1" hangingPunct="1">
              <a:lnSpc>
                <a:spcPct val="90000"/>
              </a:lnSpc>
              <a:spcBef>
                <a:spcPct val="0"/>
              </a:spcBef>
              <a:buFont typeface="+mj-lt"/>
              <a:buAutoNum type="arabicPeriod"/>
            </a:pPr>
            <a:r>
              <a:rPr lang="fr-FR" sz="2400" kern="0" dirty="0">
                <a:sym typeface="Wingdings" pitchFamily="1" charset="2"/>
              </a:rPr>
              <a:t>Comment le faire</a:t>
            </a:r>
          </a:p>
          <a:p>
            <a:pPr marL="457200" indent="-457200" eaLnBrk="1" hangingPunct="1">
              <a:lnSpc>
                <a:spcPct val="90000"/>
              </a:lnSpc>
              <a:spcBef>
                <a:spcPct val="0"/>
              </a:spcBef>
              <a:buFont typeface="+mj-lt"/>
              <a:buAutoNum type="arabicPeriod"/>
            </a:pPr>
            <a:r>
              <a:rPr lang="fr-FR" sz="2400" kern="0" dirty="0">
                <a:sym typeface="Wingdings" pitchFamily="1" charset="2"/>
              </a:rPr>
              <a:t>Exemple de Plan Pluriannuel de Travaux</a:t>
            </a:r>
          </a:p>
          <a:p>
            <a:pPr marL="457200" indent="-457200" eaLnBrk="1" hangingPunct="1">
              <a:lnSpc>
                <a:spcPct val="90000"/>
              </a:lnSpc>
              <a:spcBef>
                <a:spcPct val="0"/>
              </a:spcBef>
              <a:buFont typeface="+mj-lt"/>
              <a:buAutoNum type="arabicPeriod"/>
            </a:pPr>
            <a:r>
              <a:rPr lang="fr-FR" sz="2400" kern="0" dirty="0">
                <a:sym typeface="Wingdings" pitchFamily="1" charset="2"/>
              </a:rPr>
              <a:t>Quelle méthode choisir?</a:t>
            </a:r>
          </a:p>
          <a:p>
            <a:pPr marL="457200" indent="-457200" eaLnBrk="1" hangingPunct="1">
              <a:lnSpc>
                <a:spcPct val="90000"/>
              </a:lnSpc>
              <a:spcBef>
                <a:spcPct val="0"/>
              </a:spcBef>
              <a:buFont typeface="+mj-lt"/>
              <a:buAutoNum type="arabicPeriod"/>
            </a:pPr>
            <a:r>
              <a:rPr lang="fr-FR" sz="2400" kern="0" dirty="0">
                <a:sym typeface="Wingdings" pitchFamily="1" charset="2"/>
              </a:rPr>
              <a:t>Exemple de choix à faire par copropriétés</a:t>
            </a: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sym typeface="Wingdings" pitchFamily="1" charset="2"/>
              </a:rPr>
              <a:t>LE DIAGNOSTIC DE PERFORMANCE ENERGETIQUE</a:t>
            </a:r>
            <a:endParaRPr lang="fr-FR" sz="2400" kern="0" cap="all" dirty="0"/>
          </a:p>
          <a:p>
            <a:pPr marL="457200" indent="-457200" eaLnBrk="1" hangingPunct="1">
              <a:lnSpc>
                <a:spcPct val="90000"/>
              </a:lnSpc>
              <a:spcBef>
                <a:spcPct val="0"/>
              </a:spcBef>
              <a:buFont typeface="+mj-lt"/>
              <a:buAutoNum type="arabicPeriod"/>
            </a:pPr>
            <a:r>
              <a:rPr lang="fr-FR" sz="2400" kern="0" dirty="0">
                <a:sym typeface="Wingdings" pitchFamily="1" charset="2"/>
              </a:rPr>
              <a:t>Présentation</a:t>
            </a:r>
          </a:p>
          <a:p>
            <a:pPr marL="457200" indent="-457200" eaLnBrk="1" hangingPunct="1">
              <a:lnSpc>
                <a:spcPct val="90000"/>
              </a:lnSpc>
              <a:spcBef>
                <a:spcPct val="0"/>
              </a:spcBef>
              <a:buFont typeface="+mj-lt"/>
              <a:buAutoNum type="arabicPeriod"/>
            </a:pPr>
            <a:r>
              <a:rPr lang="fr-FR" sz="2400" kern="0" dirty="0">
                <a:sym typeface="Wingdings" pitchFamily="1" charset="2"/>
              </a:rPr>
              <a:t>L’obligation</a:t>
            </a:r>
          </a:p>
          <a:p>
            <a:pPr marL="457200" indent="-457200" eaLnBrk="1" hangingPunct="1">
              <a:lnSpc>
                <a:spcPct val="90000"/>
              </a:lnSpc>
              <a:spcBef>
                <a:spcPct val="0"/>
              </a:spcBef>
              <a:buFont typeface="+mj-lt"/>
              <a:buAutoNum type="arabicPeriod"/>
            </a:pPr>
            <a:r>
              <a:rPr lang="fr-FR" sz="2400" kern="0" dirty="0">
                <a:sym typeface="Wingdings" pitchFamily="1" charset="2"/>
              </a:rPr>
              <a:t>Le contenu</a:t>
            </a:r>
          </a:p>
          <a:p>
            <a:pPr marL="457200" indent="-457200" eaLnBrk="1" hangingPunct="1">
              <a:lnSpc>
                <a:spcPct val="90000"/>
              </a:lnSpc>
              <a:spcBef>
                <a:spcPct val="0"/>
              </a:spcBef>
              <a:buFont typeface="+mj-lt"/>
              <a:buAutoNum type="arabicPeriod"/>
            </a:pPr>
            <a:r>
              <a:rPr lang="fr-FR" sz="2400" kern="0" dirty="0">
                <a:sym typeface="Wingdings" pitchFamily="1" charset="2"/>
              </a:rPr>
              <a:t>Faire le DPE</a:t>
            </a:r>
          </a:p>
          <a:p>
            <a:pPr marL="457200" indent="-457200" eaLnBrk="1" hangingPunct="1">
              <a:lnSpc>
                <a:spcPct val="90000"/>
              </a:lnSpc>
              <a:spcBef>
                <a:spcPct val="0"/>
              </a:spcBef>
              <a:buFont typeface="+mj-lt"/>
              <a:buAutoNum type="arabicPeriod"/>
            </a:pPr>
            <a:r>
              <a:rPr lang="fr-FR" sz="2400" kern="0" dirty="0">
                <a:sym typeface="Wingdings" pitchFamily="1" charset="2"/>
              </a:rPr>
              <a:t>Nouveautés</a:t>
            </a:r>
          </a:p>
          <a:p>
            <a:pPr eaLnBrk="1" hangingPunct="1">
              <a:lnSpc>
                <a:spcPct val="90000"/>
              </a:lnSpc>
              <a:spcBef>
                <a:spcPct val="0"/>
              </a:spcBef>
            </a:pPr>
            <a:endParaRPr lang="fr-FR" sz="2400" kern="0" dirty="0">
              <a:sym typeface="Wingdings" pitchFamily="1" charset="2"/>
            </a:endParaRP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eaLnBrk="1" hangingPunct="1">
              <a:lnSpc>
                <a:spcPct val="90000"/>
              </a:lnSpc>
              <a:spcBef>
                <a:spcPct val="0"/>
              </a:spcBef>
            </a:pPr>
            <a:endParaRPr lang="fr-FR" sz="2400" kern="0" dirty="0">
              <a:sym typeface="Wingdings" pitchFamily="1" charset="2"/>
            </a:endParaRPr>
          </a:p>
          <a:p>
            <a:pPr eaLnBrk="1" hangingPunct="1">
              <a:lnSpc>
                <a:spcPct val="90000"/>
              </a:lnSpc>
              <a:spcBef>
                <a:spcPct val="0"/>
              </a:spcBef>
            </a:pPr>
            <a:endParaRPr lang="fr-FR" sz="2400" kern="0" dirty="0">
              <a:sym typeface="Wingdings" pitchFamily="1" charset="2"/>
            </a:endParaRPr>
          </a:p>
          <a:p>
            <a:pPr eaLnBrk="1" hangingPunct="1">
              <a:lnSpc>
                <a:spcPct val="90000"/>
              </a:lnSpc>
              <a:spcBef>
                <a:spcPct val="0"/>
              </a:spcBef>
            </a:pPr>
            <a:endParaRPr lang="fr-FR" sz="2400" kern="0" dirty="0">
              <a:sym typeface="Wingdings" pitchFamily="1" charset="2"/>
            </a:endParaRPr>
          </a:p>
          <a:p>
            <a:pPr eaLnBrk="1" hangingPunct="1">
              <a:lnSpc>
                <a:spcPct val="90000"/>
              </a:lnSpc>
              <a:spcBef>
                <a:spcPct val="0"/>
              </a:spcBef>
            </a:pPr>
            <a:endParaRPr lang="fr-FR" sz="2400" b="1" kern="0" dirty="0"/>
          </a:p>
          <a:p>
            <a:pPr marL="569912" lvl="1" eaLnBrk="1" hangingPunct="1">
              <a:lnSpc>
                <a:spcPct val="90000"/>
              </a:lnSpc>
              <a:spcBef>
                <a:spcPct val="0"/>
              </a:spcBef>
            </a:pPr>
            <a:endParaRPr lang="fr-FR" sz="2400" b="1" kern="0" dirty="0"/>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eaLnBrk="1" hangingPunct="1">
              <a:lnSpc>
                <a:spcPct val="90000"/>
              </a:lnSpc>
              <a:spcBef>
                <a:spcPct val="0"/>
              </a:spcBef>
            </a:pPr>
            <a:r>
              <a:rPr lang="fr-FR" sz="2800" kern="0" dirty="0">
                <a:sym typeface="Wingdings" pitchFamily="1" charset="2"/>
              </a:rPr>
              <a:t>		</a:t>
            </a:r>
          </a:p>
          <a:p>
            <a:pPr marL="457200" indent="-457200" eaLnBrk="1" hangingPunct="1">
              <a:lnSpc>
                <a:spcPct val="90000"/>
              </a:lnSpc>
              <a:spcBef>
                <a:spcPct val="0"/>
              </a:spcBef>
              <a:buFont typeface="Wingdings" panose="05000000000000000000" pitchFamily="2" charset="2"/>
              <a:buChar char="q"/>
            </a:pPr>
            <a:endParaRPr lang="fr-FR" sz="3200" kern="0" dirty="0">
              <a:sym typeface="Wingdings" pitchFamily="1" charset="2"/>
            </a:endParaRPr>
          </a:p>
          <a:p>
            <a:pPr eaLnBrk="1" hangingPunct="1">
              <a:lnSpc>
                <a:spcPct val="90000"/>
              </a:lnSpc>
              <a:spcBef>
                <a:spcPct val="0"/>
              </a:spcBef>
            </a:pPr>
            <a:endParaRPr lang="fr-FR" sz="3200" kern="0" dirty="0">
              <a:sym typeface="Wingdings" pitchFamily="1" charset="2"/>
            </a:endParaRPr>
          </a:p>
        </p:txBody>
      </p:sp>
      <p:sp>
        <p:nvSpPr>
          <p:cNvPr id="2" name="Espace réservé du numéro de diapositive 3">
            <a:extLst>
              <a:ext uri="{FF2B5EF4-FFF2-40B4-BE49-F238E27FC236}">
                <a16:creationId xmlns:a16="http://schemas.microsoft.com/office/drawing/2014/main" id="{26C9DB5D-B351-D4BC-D14E-CAD20D9E02E6}"/>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a:t>
            </a:fld>
            <a:endParaRPr lang="fr-FR" altLang="fr-FR" dirty="0">
              <a:solidFill>
                <a:srgbClr val="898989"/>
              </a:solidFill>
              <a:latin typeface="Arial" panose="020B0604020202020204" pitchFamily="34" charset="0"/>
              <a:ea typeface="ヒラギノ角ゴ Pro W3" pitchFamily="-95" charset="-128"/>
            </a:endParaRPr>
          </a:p>
        </p:txBody>
      </p:sp>
      <p:pic>
        <p:nvPicPr>
          <p:cNvPr id="4" name="Image 3">
            <a:extLst>
              <a:ext uri="{FF2B5EF4-FFF2-40B4-BE49-F238E27FC236}">
                <a16:creationId xmlns:a16="http://schemas.microsoft.com/office/drawing/2014/main" id="{4A103716-AD8C-99DC-B6BF-B345F9059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79486763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1976D8F7-1A8D-3492-72E3-0A152A791553}"/>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LE DIAGNOSTIC de PERFORMANCE ENERGETIQUE</a:t>
            </a:r>
            <a:endParaRPr lang="fr-FR" sz="4000" b="1" i="1" kern="0" dirty="0">
              <a:solidFill>
                <a:schemeClr val="tx1"/>
              </a:solidFill>
            </a:endParaRPr>
          </a:p>
        </p:txBody>
      </p:sp>
      <p:sp>
        <p:nvSpPr>
          <p:cNvPr id="6" name="ZoneTexte 5">
            <a:extLst>
              <a:ext uri="{FF2B5EF4-FFF2-40B4-BE49-F238E27FC236}">
                <a16:creationId xmlns:a16="http://schemas.microsoft.com/office/drawing/2014/main" id="{92439FDF-0AAC-DCF8-280C-A5FE9413CF85}"/>
              </a:ext>
            </a:extLst>
          </p:cNvPr>
          <p:cNvSpPr txBox="1"/>
          <p:nvPr/>
        </p:nvSpPr>
        <p:spPr>
          <a:xfrm>
            <a:off x="1368151" y="2186530"/>
            <a:ext cx="11254135" cy="6083460"/>
          </a:xfrm>
          <a:prstGeom prst="rect">
            <a:avLst/>
          </a:prstGeom>
          <a:noFill/>
        </p:spPr>
        <p:txBody>
          <a:bodyPr wrap="square">
            <a:spAutoFit/>
          </a:bodyPr>
          <a:lstStyle/>
          <a:p>
            <a:pPr lvl="1">
              <a:spcAft>
                <a:spcPts val="600"/>
              </a:spcAft>
            </a:pPr>
            <a:r>
              <a:rPr lang="fr-FR" sz="3200" b="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Le Diagnostic de Performance Energétique (DPE)</a:t>
            </a:r>
            <a:endParaRPr lang="fr-FR" sz="1800" dirty="0">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Calibri" panose="020F0502020204030204" pitchFamily="34" charset="0"/>
              <a:buChar char="→"/>
            </a:pPr>
            <a:endParaRPr lang="fr-FR" sz="1800" dirty="0">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Calibri" panose="020F0502020204030204" pitchFamily="34" charset="0"/>
              <a:buChar char="→"/>
            </a:pPr>
            <a:r>
              <a:rPr lang="fr-FR" sz="2000" dirty="0">
                <a:latin typeface="Arial Rounded MT Bold" panose="020F0704030504030204" pitchFamily="34" charset="0"/>
                <a:ea typeface="Calibri" panose="020F0502020204030204" pitchFamily="34" charset="0"/>
                <a:cs typeface="Times New Roman" panose="02020603050405020304" pitchFamily="18" charset="0"/>
              </a:rPr>
              <a:t>Le DPE est un diagnostic réalisé selon un </a:t>
            </a:r>
            <a:r>
              <a:rPr lang="fr-FR"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calcul réglementaire </a:t>
            </a:r>
            <a:r>
              <a:rPr lang="fr-FR" sz="2000" dirty="0">
                <a:latin typeface="Arial Rounded MT Bold" panose="020F0704030504030204" pitchFamily="34" charset="0"/>
                <a:ea typeface="Calibri" panose="020F0502020204030204" pitchFamily="34" charset="0"/>
                <a:cs typeface="Times New Roman" panose="02020603050405020304" pitchFamily="18" charset="0"/>
              </a:rPr>
              <a:t>3CL basé sur des critères prédéfinis ce qui permet de comparer les logements entre eux.</a:t>
            </a:r>
          </a:p>
          <a:p>
            <a:pPr marL="285750" indent="-285750" algn="just">
              <a:spcAft>
                <a:spcPts val="0"/>
              </a:spcAft>
              <a:buFont typeface="Calibri" panose="020F0502020204030204" pitchFamily="34" charset="0"/>
              <a:buChar char="→"/>
            </a:pPr>
            <a:endParaRPr lang="fr-FR" sz="20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285750" indent="-285750" algn="just">
              <a:spcAft>
                <a:spcPts val="0"/>
              </a:spcAft>
              <a:buFont typeface="Calibri" panose="020F0502020204030204" pitchFamily="34" charset="0"/>
              <a:buChar char="→"/>
            </a:pPr>
            <a:r>
              <a:rPr lang="fr-FR" sz="2000" dirty="0">
                <a:latin typeface="Arial Rounded MT Bold" panose="020F0704030504030204" pitchFamily="34" charset="0"/>
                <a:ea typeface="Calibri" panose="020F0502020204030204" pitchFamily="34" charset="0"/>
                <a:cs typeface="Times New Roman" panose="02020603050405020304" pitchFamily="18" charset="0"/>
              </a:rPr>
              <a:t>Il a été instauré en 2006 afin de sensibiliser les habitants à la performance énergétique de leur logement en évaluant leur consommation énergétique et leurs émissions de gaz à effet de serre. Ils sont ensuite classés selon des étiquettes allant de A pour les logements les plus performants à G pour les logements les moins performants.</a:t>
            </a:r>
          </a:p>
          <a:p>
            <a:pPr marL="285750" indent="-285750" algn="just">
              <a:spcAft>
                <a:spcPts val="0"/>
              </a:spcAft>
              <a:buFont typeface="Calibri" panose="020F0502020204030204" pitchFamily="34" charset="0"/>
              <a:buChar char="→"/>
            </a:pPr>
            <a:endParaRPr lang="fr-FR" sz="2000" dirty="0">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Calibri" panose="020F0502020204030204" pitchFamily="34" charset="0"/>
              <a:buChar char="→"/>
            </a:pPr>
            <a:r>
              <a:rPr lang="fr-FR" sz="2000" dirty="0">
                <a:latin typeface="Arial Rounded MT Bold" panose="020F0704030504030204" pitchFamily="34" charset="0"/>
                <a:ea typeface="Calibri" panose="020F0502020204030204" pitchFamily="34" charset="0"/>
                <a:cs typeface="Times New Roman" panose="02020603050405020304" pitchFamily="18" charset="0"/>
              </a:rPr>
              <a:t>On distingue deux types de DPE : </a:t>
            </a:r>
          </a:p>
          <a:p>
            <a:pPr marL="742950" lvl="1" indent="-285750" algn="just">
              <a:buFont typeface="Wingdings" panose="05000000000000000000" pitchFamily="2" charset="2"/>
              <a:buChar char="Ø"/>
            </a:pPr>
            <a:r>
              <a:rPr lang="fr-FR" sz="2000" dirty="0">
                <a:latin typeface="Arial Rounded MT Bold" panose="020F0704030504030204" pitchFamily="34" charset="0"/>
                <a:ea typeface="Calibri" panose="020F0502020204030204" pitchFamily="34" charset="0"/>
                <a:cs typeface="Times New Roman" panose="02020603050405020304" pitchFamily="18" charset="0"/>
              </a:rPr>
              <a:t>le </a:t>
            </a:r>
            <a:r>
              <a:rPr lang="fr-FR"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DPE individuel </a:t>
            </a:r>
            <a:r>
              <a:rPr lang="fr-FR" sz="2000" dirty="0">
                <a:latin typeface="Arial Rounded MT Bold" panose="020F0704030504030204" pitchFamily="34" charset="0"/>
                <a:ea typeface="Calibri" panose="020F0502020204030204" pitchFamily="34" charset="0"/>
                <a:cs typeface="Times New Roman" panose="02020603050405020304" pitchFamily="18" charset="0"/>
              </a:rPr>
              <a:t>ou DPE logement, obligatoire en cas de location ou de vente d’un logement. </a:t>
            </a:r>
          </a:p>
          <a:p>
            <a:pPr marL="742950" lvl="1" indent="-285750" algn="just">
              <a:buFont typeface="Wingdings" panose="05000000000000000000" pitchFamily="2" charset="2"/>
              <a:buChar char="Ø"/>
            </a:pPr>
            <a:r>
              <a:rPr lang="fr-FR" sz="2000" dirty="0">
                <a:latin typeface="Arial Rounded MT Bold" panose="020F0704030504030204" pitchFamily="34" charset="0"/>
                <a:ea typeface="Calibri" panose="020F0502020204030204" pitchFamily="34" charset="0"/>
                <a:cs typeface="Times New Roman" panose="02020603050405020304" pitchFamily="18" charset="0"/>
              </a:rPr>
              <a:t>Le </a:t>
            </a:r>
            <a:r>
              <a:rPr lang="fr-FR" sz="20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DPE collectif </a:t>
            </a:r>
            <a:r>
              <a:rPr lang="fr-FR" sz="2000" dirty="0">
                <a:latin typeface="Arial Rounded MT Bold" panose="020F0704030504030204" pitchFamily="34" charset="0"/>
                <a:ea typeface="Calibri" panose="020F0502020204030204" pitchFamily="34" charset="0"/>
                <a:cs typeface="Times New Roman" panose="02020603050405020304" pitchFamily="18" charset="0"/>
              </a:rPr>
              <a:t>ou DPE immeuble. </a:t>
            </a:r>
          </a:p>
          <a:p>
            <a:pPr algn="just"/>
            <a:endParaRPr lang="fr-FR" sz="2000" dirty="0">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buFont typeface="Calibri" panose="020F0502020204030204" pitchFamily="34" charset="0"/>
              <a:buChar char="→"/>
            </a:pPr>
            <a:r>
              <a:rPr lang="fr-FR" sz="2000" dirty="0">
                <a:latin typeface="Arial Rounded MT Bold" panose="020F0704030504030204" pitchFamily="34" charset="0"/>
                <a:ea typeface="Calibri" panose="020F0502020204030204" pitchFamily="34" charset="0"/>
                <a:cs typeface="Times New Roman" panose="02020603050405020304" pitchFamily="18" charset="0"/>
              </a:rPr>
              <a:t>Un DPE est valable 10 ans mais ceux réalisés avant le 31 décembre 2017 ne sont plus valables au 1er janvier 2023 et ceux réalisés entre le 1er janvier 2018 et le 30 juin 2021 ne le seront plus au 1er janvier 2025. </a:t>
            </a:r>
          </a:p>
          <a:p>
            <a:pPr algn="just">
              <a:lnSpc>
                <a:spcPct val="107000"/>
              </a:lnSpc>
              <a:spcAft>
                <a:spcPts val="800"/>
              </a:spcAft>
            </a:pPr>
            <a:endParaRPr lang="fr-FR"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numéro de diapositive 3">
            <a:extLst>
              <a:ext uri="{FF2B5EF4-FFF2-40B4-BE49-F238E27FC236}">
                <a16:creationId xmlns:a16="http://schemas.microsoft.com/office/drawing/2014/main" id="{EB35A2F3-9781-FC14-489F-002B0E56A0F8}"/>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20</a:t>
            </a:fld>
            <a:endParaRPr lang="fr-FR" altLang="fr-FR" dirty="0">
              <a:solidFill>
                <a:srgbClr val="898989"/>
              </a:solidFill>
              <a:latin typeface="Arial" panose="020B0604020202020204" pitchFamily="34" charset="0"/>
              <a:ea typeface="ヒラギノ角ゴ Pro W3" pitchFamily="-95" charset="-128"/>
            </a:endParaRPr>
          </a:p>
        </p:txBody>
      </p:sp>
      <p:pic>
        <p:nvPicPr>
          <p:cNvPr id="5" name="Image 4">
            <a:extLst>
              <a:ext uri="{FF2B5EF4-FFF2-40B4-BE49-F238E27FC236}">
                <a16:creationId xmlns:a16="http://schemas.microsoft.com/office/drawing/2014/main" id="{138A9291-4EDE-A59B-A277-67F7EDA86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97007425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5EEB3965-A5CD-A645-F1F1-461B6BBE6BCD}"/>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de PERFORMANCE ENERGETIQUE</a:t>
            </a:r>
            <a:r>
              <a:rPr lang="fr-FR" sz="4000" i="1" kern="0" dirty="0"/>
              <a:t>, suite</a:t>
            </a:r>
            <a:endParaRPr lang="fr-FR" sz="4000" b="1" i="1" kern="0" dirty="0">
              <a:solidFill>
                <a:schemeClr val="tx1"/>
              </a:solidFill>
            </a:endParaRPr>
          </a:p>
        </p:txBody>
      </p:sp>
      <p:sp>
        <p:nvSpPr>
          <p:cNvPr id="5" name="ZoneTexte 4">
            <a:extLst>
              <a:ext uri="{FF2B5EF4-FFF2-40B4-BE49-F238E27FC236}">
                <a16:creationId xmlns:a16="http://schemas.microsoft.com/office/drawing/2014/main" id="{C0BB25DC-DAC1-D7BD-20EC-8265E380C886}"/>
              </a:ext>
            </a:extLst>
          </p:cNvPr>
          <p:cNvSpPr txBox="1"/>
          <p:nvPr/>
        </p:nvSpPr>
        <p:spPr>
          <a:xfrm>
            <a:off x="1795080" y="2721504"/>
            <a:ext cx="10054298" cy="6509474"/>
          </a:xfrm>
          <a:prstGeom prst="rect">
            <a:avLst/>
          </a:prstGeom>
          <a:noFill/>
        </p:spPr>
        <p:txBody>
          <a:bodyPr wrap="square">
            <a:spAutoFit/>
          </a:bodyPr>
          <a:lstStyle/>
          <a:p>
            <a:pPr marL="285750" indent="-285750" algn="just">
              <a:spcAft>
                <a:spcPts val="600"/>
              </a:spcAft>
              <a:buFont typeface="Calibri" panose="020F0502020204030204" pitchFamily="34" charset="0"/>
              <a:buChar char="→"/>
            </a:pPr>
            <a:r>
              <a:rPr lang="fr-FR" sz="2000" b="1" dirty="0">
                <a:latin typeface="Arial Rounded MT Bold" panose="020F0704030504030204" pitchFamily="34" charset="0"/>
              </a:rPr>
              <a:t>La loi « Climat et Résilience » a modifié l’article L126-31 du Code de la Construction et de l’Habitation :</a:t>
            </a:r>
            <a:endParaRPr lang="fr-FR" sz="2000" b="1" dirty="0">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fr-FR" sz="2000" b="1" dirty="0">
                <a:solidFill>
                  <a:srgbClr val="0070C0"/>
                </a:solidFill>
                <a:latin typeface="Arial Rounded MT Bold" panose="020F0704030504030204" pitchFamily="34" charset="0"/>
              </a:rPr>
              <a:t>Disparition de l’obligation de réaliser un audit énergétique </a:t>
            </a:r>
            <a:r>
              <a:rPr lang="fr-FR" sz="2000" dirty="0">
                <a:latin typeface="Arial Rounded MT Bold" panose="020F0704030504030204" pitchFamily="34" charset="0"/>
              </a:rPr>
              <a:t>pour les copropriétés en chauffage collectif de plus de 50 lots ;</a:t>
            </a:r>
          </a:p>
          <a:p>
            <a:pPr marL="285750" indent="-285750" algn="just">
              <a:buFont typeface="Wingdings" panose="05000000000000000000" pitchFamily="2" charset="2"/>
              <a:buChar char="§"/>
            </a:pPr>
            <a:r>
              <a:rPr lang="fr-FR" sz="2000" dirty="0">
                <a:latin typeface="Arial Rounded MT Bold" panose="020F0704030504030204" pitchFamily="34" charset="0"/>
              </a:rPr>
              <a:t>Dorénavant, </a:t>
            </a:r>
            <a:r>
              <a:rPr lang="fr-FR" sz="2000" b="1" dirty="0">
                <a:solidFill>
                  <a:srgbClr val="0070C0"/>
                </a:solidFill>
                <a:latin typeface="Arial Rounded MT Bold" panose="020F0704030504030204" pitchFamily="34" charset="0"/>
              </a:rPr>
              <a:t>toutes les copropriétés </a:t>
            </a:r>
            <a:r>
              <a:rPr lang="fr-FR" sz="2000" dirty="0">
                <a:latin typeface="Arial Rounded MT Bold" panose="020F0704030504030204" pitchFamily="34" charset="0"/>
              </a:rPr>
              <a:t>dont le permis de construire a été déposé avant le 1er janvier 2013 </a:t>
            </a:r>
            <a:r>
              <a:rPr lang="fr-FR" sz="2000" b="1" dirty="0">
                <a:solidFill>
                  <a:srgbClr val="0070C0"/>
                </a:solidFill>
                <a:latin typeface="Arial Rounded MT Bold" panose="020F0704030504030204" pitchFamily="34" charset="0"/>
              </a:rPr>
              <a:t>doivent réaliser un DPE collectif </a:t>
            </a:r>
            <a:r>
              <a:rPr lang="fr-FR" sz="2000" dirty="0">
                <a:latin typeface="Arial Rounded MT Bold" panose="020F0704030504030204" pitchFamily="34" charset="0"/>
              </a:rPr>
              <a:t>selon le calendrier suivant :</a:t>
            </a:r>
          </a:p>
          <a:p>
            <a:pPr marL="285750" indent="-285750" algn="just">
              <a:buFont typeface="Wingdings" panose="05000000000000000000" pitchFamily="2" charset="2"/>
              <a:buChar char="§"/>
            </a:pPr>
            <a:endParaRPr lang="fr-FR" sz="2000" dirty="0">
              <a:latin typeface="Arial Rounded MT Bold" panose="020F0704030504030204" pitchFamily="34" charset="0"/>
            </a:endParaRPr>
          </a:p>
          <a:p>
            <a:pPr marL="285750" indent="-285750" algn="just">
              <a:buFont typeface="Wingdings" panose="05000000000000000000" pitchFamily="2" charset="2"/>
              <a:buChar char="§"/>
            </a:pPr>
            <a:endParaRPr lang="fr-FR" sz="2000" dirty="0">
              <a:latin typeface="Arial Rounded MT Bold" panose="020F0704030504030204" pitchFamily="34" charset="0"/>
            </a:endParaRPr>
          </a:p>
          <a:p>
            <a:pPr marL="285750" indent="-285750" algn="just">
              <a:buFont typeface="Wingdings" panose="05000000000000000000" pitchFamily="2" charset="2"/>
              <a:buChar char="§"/>
            </a:pPr>
            <a:endParaRPr lang="fr-FR" sz="2000" dirty="0">
              <a:latin typeface="Arial Rounded MT Bold" panose="020F0704030504030204" pitchFamily="34" charset="0"/>
            </a:endParaRPr>
          </a:p>
          <a:p>
            <a:pPr marL="285750" indent="-285750" algn="just">
              <a:buFont typeface="Wingdings" panose="05000000000000000000" pitchFamily="2" charset="2"/>
              <a:buChar char="§"/>
            </a:pPr>
            <a:endParaRPr lang="fr-FR" sz="2000" dirty="0">
              <a:latin typeface="Arial Rounded MT Bold" panose="020F0704030504030204" pitchFamily="34" charset="0"/>
            </a:endParaRPr>
          </a:p>
          <a:p>
            <a:pPr marL="285750" indent="-285750" algn="just">
              <a:buFont typeface="Wingdings" panose="05000000000000000000" pitchFamily="2" charset="2"/>
              <a:buChar char="§"/>
            </a:pPr>
            <a:endParaRPr lang="fr-FR" sz="2000" dirty="0">
              <a:latin typeface="Arial Rounded MT Bold" panose="020F0704030504030204" pitchFamily="34" charset="0"/>
            </a:endParaRPr>
          </a:p>
          <a:p>
            <a:pPr marL="285750" indent="-285750" algn="just">
              <a:buFont typeface="Wingdings" panose="05000000000000000000" pitchFamily="2" charset="2"/>
              <a:buChar char="§"/>
            </a:pPr>
            <a:endParaRPr lang="fr-FR" sz="2000" dirty="0">
              <a:latin typeface="Arial Rounded MT Bold" panose="020F0704030504030204" pitchFamily="34" charset="0"/>
            </a:endParaRPr>
          </a:p>
          <a:p>
            <a:pPr marL="285750" indent="-285750" algn="just">
              <a:buFont typeface="Wingdings" panose="05000000000000000000" pitchFamily="2" charset="2"/>
              <a:buChar char="§"/>
            </a:pPr>
            <a:endParaRPr lang="fr-FR" sz="1200" dirty="0">
              <a:latin typeface="Arial Rounded MT Bold" panose="020F0704030504030204" pitchFamily="34" charset="0"/>
            </a:endParaRPr>
          </a:p>
          <a:p>
            <a:pPr marL="285750" indent="-285750" algn="just">
              <a:buFont typeface="Wingdings" panose="05000000000000000000" pitchFamily="2" charset="2"/>
              <a:buChar char="§"/>
            </a:pPr>
            <a:r>
              <a:rPr lang="fr-FR" sz="2000" dirty="0">
                <a:latin typeface="Arial Rounded MT Bold" panose="020F0704030504030204" pitchFamily="34" charset="0"/>
              </a:rPr>
              <a:t>Ce diagnostic est renouvelé ou mis à jour tous les dix ans, sauf lorsqu'un diagnostic réalisé après le 1er juillet 2021 permet d'établir que le bâtiment appartient à la classe A, B ou C.</a:t>
            </a:r>
          </a:p>
          <a:p>
            <a:pPr marL="285750" indent="-285750" algn="just">
              <a:buFont typeface="Wingdings" panose="05000000000000000000" pitchFamily="2" charset="2"/>
              <a:buChar char="§"/>
            </a:pPr>
            <a:endParaRPr lang="fr-FR" sz="2000" b="1" dirty="0">
              <a:solidFill>
                <a:srgbClr val="0070C0"/>
              </a:solidFill>
              <a:latin typeface="Arial Rounded MT Bold" panose="020F0704030504030204" pitchFamily="34" charset="0"/>
            </a:endParaRPr>
          </a:p>
          <a:p>
            <a:pPr algn="just"/>
            <a:r>
              <a:rPr lang="fr-FR" sz="2000" b="1" dirty="0">
                <a:latin typeface="Arial Rounded MT Bold" panose="020F0704030504030204" pitchFamily="34" charset="0"/>
              </a:rPr>
              <a:t>⚠</a:t>
            </a:r>
            <a:r>
              <a:rPr lang="fr-FR" sz="2000" dirty="0">
                <a:latin typeface="Arial Rounded MT Bold" panose="020F0704030504030204" pitchFamily="34" charset="0"/>
              </a:rPr>
              <a:t> Un audit énergétique est obligatoire en cas de vente d’une passoire thermique (étiquette F ou G), mais cela ne concerne que les maisons individuelles, pas les appartements.</a:t>
            </a:r>
            <a:endParaRPr lang="fr-FR" sz="2000" b="1" dirty="0">
              <a:solidFill>
                <a:srgbClr val="0070C0"/>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6E5FBA79-32FD-6246-21B6-4D2C5F461D18}"/>
              </a:ext>
            </a:extLst>
          </p:cNvPr>
          <p:cNvSpPr/>
          <p:nvPr/>
        </p:nvSpPr>
        <p:spPr>
          <a:xfrm>
            <a:off x="2387661" y="2142083"/>
            <a:ext cx="8313577" cy="461665"/>
          </a:xfrm>
          <a:prstGeom prst="rect">
            <a:avLst/>
          </a:prstGeom>
          <a:solidFill>
            <a:schemeClr val="accent1"/>
          </a:solidFill>
        </p:spPr>
        <p:txBody>
          <a:bodyPr wrap="square">
            <a:spAutoFit/>
          </a:bodyPr>
          <a:lstStyle/>
          <a:p>
            <a:pPr>
              <a:spcAft>
                <a:spcPts val="600"/>
              </a:spcAft>
            </a:pPr>
            <a:r>
              <a:rPr lang="fr-F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L’obligation de réaliser un DPE collectif </a:t>
            </a:r>
            <a:endParaRPr lang="fr-FR"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au 9">
            <a:extLst>
              <a:ext uri="{FF2B5EF4-FFF2-40B4-BE49-F238E27FC236}">
                <a16:creationId xmlns:a16="http://schemas.microsoft.com/office/drawing/2014/main" id="{8EEACB9A-D481-0B6A-0A4E-474A6CC699BA}"/>
              </a:ext>
            </a:extLst>
          </p:cNvPr>
          <p:cNvGraphicFramePr>
            <a:graphicFrameLocks noGrp="1"/>
          </p:cNvGraphicFramePr>
          <p:nvPr>
            <p:extLst>
              <p:ext uri="{D42A27DB-BD31-4B8C-83A1-F6EECF244321}">
                <p14:modId xmlns:p14="http://schemas.microsoft.com/office/powerpoint/2010/main" val="531551180"/>
              </p:ext>
            </p:extLst>
          </p:nvPr>
        </p:nvGraphicFramePr>
        <p:xfrm>
          <a:off x="5565501" y="4942812"/>
          <a:ext cx="5904657" cy="1806588"/>
        </p:xfrm>
        <a:graphic>
          <a:graphicData uri="http://schemas.openxmlformats.org/drawingml/2006/table">
            <a:tbl>
              <a:tblPr firstRow="1" bandRow="1">
                <a:tableStyleId>{5C22544A-7EE6-4342-B048-85BDC9FD1C3A}</a:tableStyleId>
              </a:tblPr>
              <a:tblGrid>
                <a:gridCol w="5904657">
                  <a:extLst>
                    <a:ext uri="{9D8B030D-6E8A-4147-A177-3AD203B41FA5}">
                      <a16:colId xmlns:a16="http://schemas.microsoft.com/office/drawing/2014/main" val="20000"/>
                    </a:ext>
                  </a:extLst>
                </a:gridCol>
              </a:tblGrid>
              <a:tr h="602196">
                <a:tc>
                  <a:txBody>
                    <a:bodyPr/>
                    <a:lstStyle/>
                    <a:p>
                      <a:pPr lvl="0" algn="l"/>
                      <a:r>
                        <a:rPr lang="fr-FR" sz="2000" b="1" dirty="0">
                          <a:solidFill>
                            <a:schemeClr val="tx1"/>
                          </a:solidFill>
                        </a:rPr>
                        <a:t>Au 1</a:t>
                      </a:r>
                      <a:r>
                        <a:rPr lang="fr-FR" sz="2000" b="1" baseline="30000" dirty="0">
                          <a:solidFill>
                            <a:schemeClr val="tx1"/>
                          </a:solidFill>
                        </a:rPr>
                        <a:t>er</a:t>
                      </a:r>
                      <a:r>
                        <a:rPr lang="fr-FR" sz="2000" b="1" dirty="0">
                          <a:solidFill>
                            <a:schemeClr val="tx1"/>
                          </a:solidFill>
                        </a:rPr>
                        <a:t> janvier 2024 de plus de 200 lots </a:t>
                      </a:r>
                    </a:p>
                  </a:txBody>
                  <a:tcPr marL="47287" marR="47287" marT="118218" marB="1182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2196">
                <a:tc>
                  <a:txBody>
                    <a:bodyPr/>
                    <a:lstStyle/>
                    <a:p>
                      <a:pPr lvl="0" algn="l"/>
                      <a:r>
                        <a:rPr lang="fr-FR" sz="2000" b="1" dirty="0">
                          <a:solidFill>
                            <a:schemeClr val="tx1"/>
                          </a:solidFill>
                        </a:rPr>
                        <a:t>Au 1</a:t>
                      </a:r>
                      <a:r>
                        <a:rPr lang="fr-FR" sz="2000" b="1" baseline="30000" dirty="0">
                          <a:solidFill>
                            <a:schemeClr val="tx1"/>
                          </a:solidFill>
                        </a:rPr>
                        <a:t>er</a:t>
                      </a:r>
                      <a:r>
                        <a:rPr lang="fr-FR" sz="2000" b="1" dirty="0">
                          <a:solidFill>
                            <a:schemeClr val="tx1"/>
                          </a:solidFill>
                        </a:rPr>
                        <a:t> janvier 2025 de 51 à 200 lots </a:t>
                      </a:r>
                    </a:p>
                  </a:txBody>
                  <a:tcPr marL="47287" marR="47287" marT="118218" marB="1182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2196">
                <a:tc>
                  <a:txBody>
                    <a:bodyPr/>
                    <a:lstStyle/>
                    <a:p>
                      <a:pPr algn="l"/>
                      <a:r>
                        <a:rPr lang="fr-FR" sz="2000" b="1" dirty="0">
                          <a:solidFill>
                            <a:schemeClr val="tx1"/>
                          </a:solidFill>
                        </a:rPr>
                        <a:t>Au 1</a:t>
                      </a:r>
                      <a:r>
                        <a:rPr lang="fr-FR" sz="2000" b="1" baseline="30000" dirty="0">
                          <a:solidFill>
                            <a:schemeClr val="tx1"/>
                          </a:solidFill>
                        </a:rPr>
                        <a:t>er</a:t>
                      </a:r>
                      <a:r>
                        <a:rPr lang="fr-FR" sz="2000" b="1" dirty="0">
                          <a:solidFill>
                            <a:schemeClr val="tx1"/>
                          </a:solidFill>
                        </a:rPr>
                        <a:t> janvier 2026 de 50 lots et moins</a:t>
                      </a:r>
                    </a:p>
                  </a:txBody>
                  <a:tcPr marL="47287" marR="47287" marT="118218" marB="1182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Espace réservé du numéro de diapositive 3">
            <a:extLst>
              <a:ext uri="{FF2B5EF4-FFF2-40B4-BE49-F238E27FC236}">
                <a16:creationId xmlns:a16="http://schemas.microsoft.com/office/drawing/2014/main" id="{3A2CAAD5-F4DD-6208-95F1-FF2EBCB4F82A}"/>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21</a:t>
            </a:fld>
            <a:endParaRPr lang="fr-FR" altLang="fr-FR" dirty="0">
              <a:solidFill>
                <a:srgbClr val="898989"/>
              </a:solidFill>
              <a:latin typeface="Arial" panose="020B0604020202020204" pitchFamily="34" charset="0"/>
              <a:ea typeface="ヒラギノ角ゴ Pro W3" pitchFamily="-95" charset="-128"/>
            </a:endParaRPr>
          </a:p>
        </p:txBody>
      </p:sp>
      <p:pic>
        <p:nvPicPr>
          <p:cNvPr id="7" name="Image 6">
            <a:extLst>
              <a:ext uri="{FF2B5EF4-FFF2-40B4-BE49-F238E27FC236}">
                <a16:creationId xmlns:a16="http://schemas.microsoft.com/office/drawing/2014/main" id="{305FEB24-5AF5-38A2-0EB5-3AF0D44A82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19124662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ZoneTexte 3">
            <a:extLst>
              <a:ext uri="{FF2B5EF4-FFF2-40B4-BE49-F238E27FC236}">
                <a16:creationId xmlns:a16="http://schemas.microsoft.com/office/drawing/2014/main" id="{969CA457-8686-71D8-4949-822F97EB2AF0}"/>
              </a:ext>
            </a:extLst>
          </p:cNvPr>
          <p:cNvSpPr txBox="1"/>
          <p:nvPr/>
        </p:nvSpPr>
        <p:spPr>
          <a:xfrm>
            <a:off x="2164947" y="2673041"/>
            <a:ext cx="9202072" cy="7083734"/>
          </a:xfrm>
          <a:prstGeom prst="rect">
            <a:avLst/>
          </a:prstGeom>
          <a:noFill/>
        </p:spPr>
        <p:txBody>
          <a:bodyPr wrap="square">
            <a:spAutoFit/>
          </a:bodyPr>
          <a:lstStyle/>
          <a:p>
            <a:pPr marL="285750" indent="-285750" algn="just">
              <a:spcAft>
                <a:spcPts val="0"/>
              </a:spcAft>
              <a:buFont typeface="Wingdings" panose="05000000000000000000" pitchFamily="2" charset="2"/>
              <a:buChar char="v"/>
            </a:pPr>
            <a:r>
              <a:rPr lang="fr-FR" sz="1800" b="1" dirty="0">
                <a:solidFill>
                  <a:srgbClr val="0070C0"/>
                </a:solidFill>
                <a:latin typeface="Arial Rounded MT Bold" panose="020F0704030504030204" pitchFamily="34" charset="0"/>
              </a:rPr>
              <a:t>Description du bâtiment </a:t>
            </a:r>
            <a:r>
              <a:rPr lang="fr-FR" sz="1800" dirty="0">
                <a:latin typeface="Arial Rounded MT Bold" panose="020F0704030504030204" pitchFamily="34" charset="0"/>
              </a:rPr>
              <a:t>(surface, orientation, qualité de l’isolation, menuiseries extérieures…) et des équipements de chauffage, de production d’eau chaude sanitaire, de refroidissement et de ventilation :</a:t>
            </a:r>
          </a:p>
          <a:p>
            <a:pPr marL="285750" indent="-285750" algn="just">
              <a:spcAft>
                <a:spcPts val="0"/>
              </a:spcAft>
              <a:buFont typeface="Wingdings" panose="05000000000000000000" pitchFamily="2" charset="2"/>
              <a:buChar char="v"/>
            </a:pPr>
            <a:endParaRPr lang="fr-FR" sz="1400" dirty="0"/>
          </a:p>
          <a:p>
            <a:pPr marL="285750" indent="-285750" algn="just">
              <a:spcAft>
                <a:spcPts val="0"/>
              </a:spcAft>
              <a:buFont typeface="Wingdings" panose="05000000000000000000" pitchFamily="2" charset="2"/>
              <a:buChar char="v"/>
            </a:pPr>
            <a:endParaRPr lang="fr-FR" sz="1400" dirty="0"/>
          </a:p>
          <a:p>
            <a:pPr marL="285750" indent="-285750" algn="just">
              <a:spcAft>
                <a:spcPts val="0"/>
              </a:spcAft>
              <a:buFont typeface="Wingdings" panose="05000000000000000000" pitchFamily="2" charset="2"/>
              <a:buChar char="v"/>
            </a:pPr>
            <a:endParaRPr lang="fr-FR" sz="1400" b="1" dirty="0"/>
          </a:p>
          <a:p>
            <a:pPr marL="285750" indent="-285750" algn="just">
              <a:spcAft>
                <a:spcPts val="0"/>
              </a:spcAft>
              <a:buFont typeface="Wingdings" panose="05000000000000000000" pitchFamily="2" charset="2"/>
              <a:buChar char="v"/>
            </a:pPr>
            <a:endParaRPr lang="fr-FR" sz="1400" b="1" dirty="0"/>
          </a:p>
          <a:p>
            <a:pPr marL="285750" indent="-285750" algn="just">
              <a:spcAft>
                <a:spcPts val="0"/>
              </a:spcAft>
              <a:buFont typeface="Wingdings" panose="05000000000000000000" pitchFamily="2" charset="2"/>
              <a:buChar char="v"/>
            </a:pPr>
            <a:endParaRPr lang="fr-FR" sz="1400" b="1" dirty="0"/>
          </a:p>
          <a:p>
            <a:pPr marL="285750" indent="-285750" algn="just">
              <a:spcAft>
                <a:spcPts val="0"/>
              </a:spcAft>
              <a:buFont typeface="Wingdings" panose="05000000000000000000" pitchFamily="2" charset="2"/>
              <a:buChar char="v"/>
            </a:pPr>
            <a:endParaRPr lang="fr-FR" sz="1400" b="1" dirty="0"/>
          </a:p>
          <a:p>
            <a:pPr marL="285750" indent="-285750" algn="just">
              <a:spcAft>
                <a:spcPts val="0"/>
              </a:spcAft>
              <a:buFont typeface="Wingdings" panose="05000000000000000000" pitchFamily="2" charset="2"/>
              <a:buChar char="v"/>
            </a:pPr>
            <a:endParaRPr lang="fr-FR" sz="1400" b="1" dirty="0"/>
          </a:p>
          <a:p>
            <a:pPr marL="285750" indent="-285750" algn="just">
              <a:spcAft>
                <a:spcPts val="0"/>
              </a:spcAft>
              <a:buFont typeface="Wingdings" panose="05000000000000000000" pitchFamily="2" charset="2"/>
              <a:buChar char="v"/>
            </a:pPr>
            <a:endParaRPr lang="fr-FR" sz="1800" b="1" dirty="0">
              <a:latin typeface="Arial Rounded MT Bold" panose="020F0704030504030204" pitchFamily="34" charset="0"/>
            </a:endParaRPr>
          </a:p>
          <a:p>
            <a:pPr marL="285750" indent="-285750" algn="just">
              <a:spcAft>
                <a:spcPts val="0"/>
              </a:spcAft>
              <a:buFont typeface="Wingdings" panose="05000000000000000000" pitchFamily="2" charset="2"/>
              <a:buChar char="v"/>
            </a:pPr>
            <a:r>
              <a:rPr lang="fr-FR" sz="1800" b="1" dirty="0">
                <a:solidFill>
                  <a:srgbClr val="0070C0"/>
                </a:solidFill>
                <a:latin typeface="Arial Rounded MT Bold" panose="020F0704030504030204" pitchFamily="34" charset="0"/>
              </a:rPr>
              <a:t>Consommation d’énergie </a:t>
            </a:r>
            <a:r>
              <a:rPr lang="fr-FR" sz="1800" dirty="0">
                <a:latin typeface="Arial Rounded MT Bold" panose="020F0704030504030204" pitchFamily="34" charset="0"/>
              </a:rPr>
              <a:t>primaire (EP) estimée pour une utilisation standardisée du bâtiment ou du logement ainsi que le niveau des émissions de gaz à effet de serre et estimation des </a:t>
            </a:r>
            <a:r>
              <a:rPr lang="fr-FR" sz="1800" b="1" dirty="0">
                <a:solidFill>
                  <a:srgbClr val="0070C0"/>
                </a:solidFill>
                <a:latin typeface="Arial Rounded MT Bold" panose="020F0704030504030204" pitchFamily="34" charset="0"/>
              </a:rPr>
              <a:t>coûts annuels d’énergie.</a:t>
            </a:r>
          </a:p>
          <a:p>
            <a:pPr marL="285750" indent="-285750" algn="just">
              <a:spcAft>
                <a:spcPts val="0"/>
              </a:spcAft>
              <a:buFont typeface="Wingdings" panose="05000000000000000000" pitchFamily="2" charset="2"/>
              <a:buChar char="v"/>
            </a:pPr>
            <a:endParaRPr lang="fr-FR" sz="1800" b="1" dirty="0">
              <a:latin typeface="Arial Rounded MT Bold" panose="020F0704030504030204" pitchFamily="34" charset="0"/>
            </a:endParaRPr>
          </a:p>
          <a:p>
            <a:pPr marL="285750" indent="-285750" algn="just">
              <a:spcAft>
                <a:spcPts val="0"/>
              </a:spcAft>
              <a:buFont typeface="Wingdings" panose="05000000000000000000" pitchFamily="2" charset="2"/>
              <a:buChar char="v"/>
            </a:pPr>
            <a:r>
              <a:rPr lang="fr-FR" sz="1800" dirty="0">
                <a:latin typeface="Arial Rounded MT Bold" panose="020F0704030504030204" pitchFamily="34" charset="0"/>
              </a:rPr>
              <a:t>Indicateur du </a:t>
            </a:r>
            <a:r>
              <a:rPr lang="fr-FR" sz="1800" b="1" dirty="0">
                <a:solidFill>
                  <a:srgbClr val="0070C0"/>
                </a:solidFill>
                <a:latin typeface="Arial Rounded MT Bold" panose="020F0704030504030204" pitchFamily="34" charset="0"/>
              </a:rPr>
              <a:t>confort d’été</a:t>
            </a:r>
            <a:r>
              <a:rPr lang="fr-FR" sz="1800" dirty="0">
                <a:latin typeface="Arial Rounded MT Bold" panose="020F0704030504030204" pitchFamily="34" charset="0"/>
              </a:rPr>
              <a:t>.</a:t>
            </a:r>
          </a:p>
          <a:p>
            <a:pPr marL="285750" indent="-285750" algn="just">
              <a:spcAft>
                <a:spcPts val="0"/>
              </a:spcAft>
              <a:buFont typeface="Wingdings" panose="05000000000000000000" pitchFamily="2" charset="2"/>
              <a:buChar char="v"/>
            </a:pPr>
            <a:endParaRPr lang="fr-FR" sz="1800" dirty="0">
              <a:latin typeface="Arial Rounded MT Bold" panose="020F0704030504030204" pitchFamily="34" charset="0"/>
            </a:endParaRPr>
          </a:p>
          <a:p>
            <a:pPr marL="285750" indent="-285750" algn="just">
              <a:spcAft>
                <a:spcPts val="0"/>
              </a:spcAft>
              <a:buFont typeface="Wingdings" panose="05000000000000000000" pitchFamily="2" charset="2"/>
              <a:buChar char="v"/>
            </a:pPr>
            <a:r>
              <a:rPr lang="fr-FR" sz="1800" dirty="0">
                <a:latin typeface="Arial Rounded MT Bold" panose="020F0704030504030204" pitchFamily="34" charset="0"/>
              </a:rPr>
              <a:t>Schéma de </a:t>
            </a:r>
            <a:r>
              <a:rPr lang="fr-FR" sz="1800" b="1" dirty="0">
                <a:solidFill>
                  <a:srgbClr val="0070C0"/>
                </a:solidFill>
                <a:latin typeface="Arial Rounded MT Bold" panose="020F0704030504030204" pitchFamily="34" charset="0"/>
              </a:rPr>
              <a:t>déperdition thermique </a:t>
            </a:r>
            <a:r>
              <a:rPr lang="fr-FR" sz="1800" dirty="0">
                <a:latin typeface="Arial Rounded MT Bold" panose="020F0704030504030204" pitchFamily="34" charset="0"/>
              </a:rPr>
              <a:t>de l’enveloppe.</a:t>
            </a:r>
          </a:p>
          <a:p>
            <a:pPr marL="285750" indent="-285750" algn="just">
              <a:spcAft>
                <a:spcPts val="0"/>
              </a:spcAft>
              <a:buFont typeface="Wingdings" panose="05000000000000000000" pitchFamily="2" charset="2"/>
              <a:buChar char="v"/>
            </a:pPr>
            <a:endParaRPr lang="fr-FR" sz="1800" dirty="0">
              <a:latin typeface="Arial Rounded MT Bold" panose="020F0704030504030204" pitchFamily="34" charset="0"/>
            </a:endParaRPr>
          </a:p>
          <a:p>
            <a:pPr marL="285750" indent="-285750" algn="just">
              <a:spcAft>
                <a:spcPts val="0"/>
              </a:spcAft>
              <a:buFont typeface="Wingdings" panose="05000000000000000000" pitchFamily="2" charset="2"/>
              <a:buChar char="v"/>
            </a:pPr>
            <a:r>
              <a:rPr lang="fr-FR" sz="1800" b="1" dirty="0">
                <a:solidFill>
                  <a:srgbClr val="0070C0"/>
                </a:solidFill>
                <a:latin typeface="Arial Rounded MT Bold" panose="020F0704030504030204" pitchFamily="34" charset="0"/>
              </a:rPr>
              <a:t>Recommandations sur les mesures </a:t>
            </a:r>
            <a:r>
              <a:rPr lang="fr-FR" sz="1800" dirty="0">
                <a:latin typeface="Arial Rounded MT Bold" panose="020F0704030504030204" pitchFamily="34" charset="0"/>
              </a:rPr>
              <a:t>les plus efficaces pour économiser de l’énergie : conseils de bon usage et de bonne gestion du bâtiment et de ses équipements .</a:t>
            </a:r>
          </a:p>
          <a:p>
            <a:pPr marL="285750" indent="-285750" algn="just">
              <a:spcAft>
                <a:spcPts val="0"/>
              </a:spcAft>
              <a:buFont typeface="Wingdings" panose="05000000000000000000" pitchFamily="2" charset="2"/>
              <a:buChar char="v"/>
            </a:pPr>
            <a:endParaRPr lang="fr-FR" sz="1800" dirty="0">
              <a:latin typeface="Arial Rounded MT Bold" panose="020F0704030504030204" pitchFamily="34" charset="0"/>
            </a:endParaRPr>
          </a:p>
          <a:p>
            <a:pPr marL="285750" indent="-285750" algn="just">
              <a:spcAft>
                <a:spcPts val="0"/>
              </a:spcAft>
              <a:buFont typeface="Wingdings" panose="05000000000000000000" pitchFamily="2" charset="2"/>
              <a:buChar char="v"/>
            </a:pPr>
            <a:r>
              <a:rPr lang="fr-FR" sz="1800" b="1" dirty="0">
                <a:solidFill>
                  <a:srgbClr val="0070C0"/>
                </a:solidFill>
                <a:latin typeface="Arial Rounded MT Bold" panose="020F0704030504030204" pitchFamily="34" charset="0"/>
              </a:rPr>
              <a:t>Recommandations de travaux </a:t>
            </a:r>
            <a:r>
              <a:rPr lang="fr-FR" sz="1800" dirty="0">
                <a:latin typeface="Arial Rounded MT Bold" panose="020F0704030504030204" pitchFamily="34" charset="0"/>
              </a:rPr>
              <a:t>à engager pour améliorer l’étiquette énergétique du logement. Ces travaux sont ensuite regroupés en deux scénarios avec l’indication de la consommation énergétique atteinte. </a:t>
            </a:r>
          </a:p>
          <a:p>
            <a:pPr algn="just">
              <a:lnSpc>
                <a:spcPct val="107000"/>
              </a:lnSpc>
              <a:spcAft>
                <a:spcPts val="800"/>
              </a:spcAft>
            </a:pPr>
            <a:endParaRPr lang="fr-FR"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CB93BB0D-558E-A995-9AA8-6688734E9318}"/>
              </a:ext>
            </a:extLst>
          </p:cNvPr>
          <p:cNvSpPr/>
          <p:nvPr/>
        </p:nvSpPr>
        <p:spPr>
          <a:xfrm>
            <a:off x="2546586" y="2000710"/>
            <a:ext cx="8438794" cy="461665"/>
          </a:xfrm>
          <a:prstGeom prst="rect">
            <a:avLst/>
          </a:prstGeom>
          <a:solidFill>
            <a:schemeClr val="accent1"/>
          </a:solidFill>
        </p:spPr>
        <p:txBody>
          <a:bodyPr wrap="square">
            <a:spAutoFit/>
          </a:bodyPr>
          <a:lstStyle/>
          <a:p>
            <a:pPr>
              <a:spcAft>
                <a:spcPts val="600"/>
              </a:spcAft>
            </a:pPr>
            <a:r>
              <a:rPr lang="fr-F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Le contenu du DPE</a:t>
            </a:r>
            <a:endParaRPr lang="fr-FR"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2078EB93-DBE4-450D-36E3-0D8926843BC2}"/>
              </a:ext>
            </a:extLst>
          </p:cNvPr>
          <p:cNvPicPr>
            <a:picLocks noChangeAspect="1"/>
          </p:cNvPicPr>
          <p:nvPr/>
        </p:nvPicPr>
        <p:blipFill>
          <a:blip r:embed="rId3"/>
          <a:stretch>
            <a:fillRect/>
          </a:stretch>
        </p:blipFill>
        <p:spPr>
          <a:xfrm>
            <a:off x="3397289" y="3627304"/>
            <a:ext cx="6737387" cy="1679493"/>
          </a:xfrm>
          <a:prstGeom prst="rect">
            <a:avLst/>
          </a:prstGeom>
        </p:spPr>
      </p:pic>
      <p:sp>
        <p:nvSpPr>
          <p:cNvPr id="7" name="Titre 1">
            <a:extLst>
              <a:ext uri="{FF2B5EF4-FFF2-40B4-BE49-F238E27FC236}">
                <a16:creationId xmlns:a16="http://schemas.microsoft.com/office/drawing/2014/main" id="{98FB5CAD-9E02-2E82-6398-FAB7A4BCCD0E}"/>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de PERFORMANCE ENERGETIQUE</a:t>
            </a:r>
            <a:r>
              <a:rPr lang="fr-FR" sz="4000" i="1" kern="0" dirty="0"/>
              <a:t>, suite</a:t>
            </a:r>
            <a:endParaRPr lang="fr-FR" sz="4000" b="1" i="1" kern="0" dirty="0">
              <a:solidFill>
                <a:schemeClr val="tx1"/>
              </a:solidFill>
            </a:endParaRPr>
          </a:p>
        </p:txBody>
      </p:sp>
      <p:sp>
        <p:nvSpPr>
          <p:cNvPr id="3" name="Espace réservé du numéro de diapositive 3">
            <a:extLst>
              <a:ext uri="{FF2B5EF4-FFF2-40B4-BE49-F238E27FC236}">
                <a16:creationId xmlns:a16="http://schemas.microsoft.com/office/drawing/2014/main" id="{8ABD4F68-41BC-9D89-1E6D-83F34FE5C350}"/>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22</a:t>
            </a:fld>
            <a:endParaRPr lang="fr-FR" altLang="fr-FR" dirty="0">
              <a:solidFill>
                <a:srgbClr val="898989"/>
              </a:solidFill>
              <a:latin typeface="Arial" panose="020B0604020202020204" pitchFamily="34" charset="0"/>
              <a:ea typeface="ヒラギノ角ゴ Pro W3" pitchFamily="-95" charset="-128"/>
            </a:endParaRPr>
          </a:p>
        </p:txBody>
      </p:sp>
      <p:pic>
        <p:nvPicPr>
          <p:cNvPr id="8" name="Image 7">
            <a:extLst>
              <a:ext uri="{FF2B5EF4-FFF2-40B4-BE49-F238E27FC236}">
                <a16:creationId xmlns:a16="http://schemas.microsoft.com/office/drawing/2014/main" id="{6EEE7C8A-B496-AB2C-102A-AB0BB63161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37923204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8B64D52-06FB-157E-671D-443CDCE9B7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392785D5-1565-AE41-9A1E-CFCB3E387823}"/>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de PERFORMANCE ENERGETIQUE</a:t>
            </a:r>
            <a:r>
              <a:rPr lang="fr-FR" sz="4000" i="1" kern="0" dirty="0"/>
              <a:t>, suite</a:t>
            </a:r>
            <a:endParaRPr lang="fr-FR" sz="4000" b="1" i="1" kern="0" dirty="0">
              <a:solidFill>
                <a:schemeClr val="tx1"/>
              </a:solidFill>
            </a:endParaRPr>
          </a:p>
        </p:txBody>
      </p:sp>
      <p:sp>
        <p:nvSpPr>
          <p:cNvPr id="5" name="ZoneTexte 4">
            <a:extLst>
              <a:ext uri="{FF2B5EF4-FFF2-40B4-BE49-F238E27FC236}">
                <a16:creationId xmlns:a16="http://schemas.microsoft.com/office/drawing/2014/main" id="{C353BACB-47A5-1CDB-7444-F8C55762ABAF}"/>
              </a:ext>
            </a:extLst>
          </p:cNvPr>
          <p:cNvSpPr txBox="1"/>
          <p:nvPr/>
        </p:nvSpPr>
        <p:spPr>
          <a:xfrm>
            <a:off x="1522895" y="2442130"/>
            <a:ext cx="10801200" cy="6714402"/>
          </a:xfrm>
          <a:prstGeom prst="rect">
            <a:avLst/>
          </a:prstGeom>
          <a:noFill/>
        </p:spPr>
        <p:txBody>
          <a:bodyPr wrap="square">
            <a:spAutoFit/>
          </a:bodyPr>
          <a:lstStyle/>
          <a:p>
            <a:pPr marL="285750" indent="-285750" algn="just">
              <a:buFont typeface="Calibri" panose="020F0502020204030204" pitchFamily="34" charset="0"/>
              <a:buChar char="→"/>
            </a:pPr>
            <a:r>
              <a:rPr lang="fr-FR" sz="2000" b="1" dirty="0">
                <a:latin typeface="Arial Rounded MT Bold" panose="020F0704030504030204" pitchFamily="34" charset="0"/>
              </a:rPr>
              <a:t>Afin de rendre les DPE plus fiables et plus efficaces, plusieurs décrets et arrêtés ont été publiés par le gouvernement en 2020 et 2021 pour une entrée en vigueur du nouveau DPE au 1er juillet 2021. </a:t>
            </a:r>
          </a:p>
          <a:p>
            <a:pPr marL="285750" indent="-285750" algn="just">
              <a:buFont typeface="Calibri" panose="020F0502020204030204" pitchFamily="34" charset="0"/>
              <a:buChar char="→"/>
            </a:pPr>
            <a:endParaRPr lang="fr-FR" sz="2000" b="1" dirty="0">
              <a:latin typeface="Arial Rounded MT Bold" panose="020F0704030504030204" pitchFamily="34" charset="0"/>
            </a:endParaRPr>
          </a:p>
          <a:p>
            <a:pPr marL="285750" indent="-285750" algn="just">
              <a:buFont typeface="Calibri" panose="020F0502020204030204" pitchFamily="34" charset="0"/>
              <a:buChar char="→"/>
            </a:pPr>
            <a:r>
              <a:rPr lang="fr-FR" sz="2000" b="1" dirty="0">
                <a:solidFill>
                  <a:srgbClr val="0070C0"/>
                </a:solidFill>
                <a:latin typeface="Arial Rounded MT Bold" panose="020F0704030504030204" pitchFamily="34" charset="0"/>
              </a:rPr>
              <a:t>Nouvelle étiquette </a:t>
            </a:r>
            <a:r>
              <a:rPr lang="fr-FR" sz="2000" b="1" dirty="0">
                <a:latin typeface="Arial Rounded MT Bold" panose="020F0704030504030204" pitchFamily="34" charset="0"/>
              </a:rPr>
              <a:t>à 2 entrées :</a:t>
            </a: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3200" b="1" dirty="0">
              <a:latin typeface="Arial Rounded MT Bold" panose="020F0704030504030204" pitchFamily="34" charset="0"/>
            </a:endParaRPr>
          </a:p>
          <a:p>
            <a:pPr marL="285750" indent="-285750" algn="just">
              <a:buFont typeface="Calibri" panose="020F0502020204030204" pitchFamily="34" charset="0"/>
              <a:buChar char="→"/>
            </a:pPr>
            <a:endParaRPr lang="fr-FR" sz="2000" b="1" dirty="0">
              <a:latin typeface="Arial Rounded MT Bold" panose="020F0704030504030204" pitchFamily="34" charset="0"/>
            </a:endParaRPr>
          </a:p>
          <a:p>
            <a:pPr marL="285750" indent="-285750" algn="just">
              <a:buFont typeface="Calibri" panose="020F0502020204030204" pitchFamily="34" charset="0"/>
              <a:buChar char="→"/>
            </a:pPr>
            <a:r>
              <a:rPr lang="fr-FR" sz="2000" b="1" dirty="0">
                <a:solidFill>
                  <a:srgbClr val="0070C0"/>
                </a:solidFill>
                <a:latin typeface="Arial Rounded MT Bold" panose="020F0704030504030204" pitchFamily="34" charset="0"/>
              </a:rPr>
              <a:t>Opposabilité du DPE : </a:t>
            </a:r>
            <a:r>
              <a:rPr lang="fr-FR" sz="2000" b="1" dirty="0">
                <a:latin typeface="Arial Rounded MT Bold" panose="020F0704030504030204" pitchFamily="34" charset="0"/>
              </a:rPr>
              <a:t>en cas d’informations erronées, il est possible de se retourner contre le diagnostiqueur ou le bailleur/vendeur.</a:t>
            </a:r>
          </a:p>
          <a:p>
            <a:pPr algn="just">
              <a:lnSpc>
                <a:spcPct val="107000"/>
              </a:lnSpc>
              <a:spcAft>
                <a:spcPts val="800"/>
              </a:spcAft>
            </a:pPr>
            <a:endParaRPr lang="fr-FR"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C0E98379-F59E-3780-72B7-7361D1E16492}"/>
              </a:ext>
            </a:extLst>
          </p:cNvPr>
          <p:cNvSpPr/>
          <p:nvPr/>
        </p:nvSpPr>
        <p:spPr>
          <a:xfrm>
            <a:off x="1643711" y="2040459"/>
            <a:ext cx="11170794" cy="461665"/>
          </a:xfrm>
          <a:prstGeom prst="rect">
            <a:avLst/>
          </a:prstGeom>
          <a:solidFill>
            <a:schemeClr val="accent1"/>
          </a:solidFill>
        </p:spPr>
        <p:txBody>
          <a:bodyPr wrap="square">
            <a:spAutoFit/>
          </a:bodyPr>
          <a:lstStyle/>
          <a:p>
            <a:pPr>
              <a:spcAft>
                <a:spcPts val="600"/>
              </a:spcAft>
            </a:pPr>
            <a:r>
              <a:rPr lang="fr-F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Les nouveautés introduites en 2021</a:t>
            </a:r>
            <a:endParaRPr lang="fr-FR"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F8FB021C-8B27-F70F-D5D3-A560B891B5A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63865" y="4289092"/>
            <a:ext cx="8673494" cy="3870658"/>
          </a:xfrm>
          <a:prstGeom prst="rect">
            <a:avLst/>
          </a:prstGeom>
          <a:noFill/>
          <a:ln>
            <a:noFill/>
          </a:ln>
        </p:spPr>
      </p:pic>
      <p:sp>
        <p:nvSpPr>
          <p:cNvPr id="3" name="Espace réservé du numéro de diapositive 3">
            <a:extLst>
              <a:ext uri="{FF2B5EF4-FFF2-40B4-BE49-F238E27FC236}">
                <a16:creationId xmlns:a16="http://schemas.microsoft.com/office/drawing/2014/main" id="{AECE5A88-5A17-228F-199C-A9EE5A1AD6AA}"/>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23</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123360784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392785D5-1565-AE41-9A1E-CFCB3E387823}"/>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de PERFORMANCE ENERGETIQUE</a:t>
            </a:r>
            <a:r>
              <a:rPr lang="fr-FR" sz="4000" i="1" kern="0" dirty="0"/>
              <a:t>, suite</a:t>
            </a:r>
            <a:endParaRPr lang="fr-FR" sz="4000" b="1" i="1" kern="0" dirty="0">
              <a:solidFill>
                <a:schemeClr val="tx1"/>
              </a:solidFill>
            </a:endParaRPr>
          </a:p>
        </p:txBody>
      </p:sp>
      <p:pic>
        <p:nvPicPr>
          <p:cNvPr id="3" name="Image 2">
            <a:extLst>
              <a:ext uri="{FF2B5EF4-FFF2-40B4-BE49-F238E27FC236}">
                <a16:creationId xmlns:a16="http://schemas.microsoft.com/office/drawing/2014/main" id="{906947AB-5D8C-AD75-1557-50CFB796D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142" y="3472837"/>
            <a:ext cx="9091244" cy="4285870"/>
          </a:xfrm>
          <a:prstGeom prst="rect">
            <a:avLst/>
          </a:prstGeom>
        </p:spPr>
      </p:pic>
      <p:sp>
        <p:nvSpPr>
          <p:cNvPr id="5" name="Espace réservé du numéro de diapositive 3">
            <a:extLst>
              <a:ext uri="{FF2B5EF4-FFF2-40B4-BE49-F238E27FC236}">
                <a16:creationId xmlns:a16="http://schemas.microsoft.com/office/drawing/2014/main" id="{CBA6ACFC-41CA-3A70-C098-8E5BBC9D0A01}"/>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24</a:t>
            </a:fld>
            <a:endParaRPr lang="fr-FR" altLang="fr-FR" dirty="0">
              <a:solidFill>
                <a:srgbClr val="898989"/>
              </a:solidFill>
              <a:latin typeface="Arial" panose="020B0604020202020204" pitchFamily="34" charset="0"/>
              <a:ea typeface="ヒラギノ角ゴ Pro W3" pitchFamily="-95" charset="-128"/>
            </a:endParaRPr>
          </a:p>
        </p:txBody>
      </p:sp>
      <p:pic>
        <p:nvPicPr>
          <p:cNvPr id="6" name="Image 5">
            <a:extLst>
              <a:ext uri="{FF2B5EF4-FFF2-40B4-BE49-F238E27FC236}">
                <a16:creationId xmlns:a16="http://schemas.microsoft.com/office/drawing/2014/main" id="{B81E4A48-E985-BBDC-C51E-37977F17F6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123819005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0065809-E0E8-0E8F-B242-636338668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E0392877-12FA-E034-2083-AD2493D25E2F}"/>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de PERFORMANCE ENERGETIQUE</a:t>
            </a:r>
            <a:r>
              <a:rPr lang="fr-FR" sz="4000" i="1" kern="0" dirty="0"/>
              <a:t>, suite</a:t>
            </a:r>
            <a:endParaRPr lang="fr-FR" sz="4000" b="1" i="1" kern="0" dirty="0">
              <a:solidFill>
                <a:schemeClr val="tx1"/>
              </a:solidFill>
            </a:endParaRPr>
          </a:p>
        </p:txBody>
      </p:sp>
      <p:sp>
        <p:nvSpPr>
          <p:cNvPr id="8" name="Rectangle 7">
            <a:extLst>
              <a:ext uri="{FF2B5EF4-FFF2-40B4-BE49-F238E27FC236}">
                <a16:creationId xmlns:a16="http://schemas.microsoft.com/office/drawing/2014/main" id="{98715A6F-505C-DA73-36D8-07B1AAC4F615}"/>
              </a:ext>
            </a:extLst>
          </p:cNvPr>
          <p:cNvSpPr/>
          <p:nvPr/>
        </p:nvSpPr>
        <p:spPr>
          <a:xfrm>
            <a:off x="1332438" y="1854051"/>
            <a:ext cx="11227412" cy="7725192"/>
          </a:xfrm>
          <a:prstGeom prst="rect">
            <a:avLst/>
          </a:prstGeom>
        </p:spPr>
        <p:txBody>
          <a:bodyPr wrap="square">
            <a:spAutoFit/>
          </a:bodyPr>
          <a:lstStyle/>
          <a:p>
            <a:pPr marL="285750" indent="-285750" algn="just">
              <a:spcAft>
                <a:spcPts val="0"/>
              </a:spcAft>
              <a:buFont typeface="Calibri" panose="020F0502020204030204" pitchFamily="34" charset="0"/>
              <a:buChar char="→"/>
            </a:pPr>
            <a:r>
              <a:rPr lang="fr-FR" sz="2000" dirty="0">
                <a:latin typeface="Arial Rounded MT Bold" panose="020F0704030504030204" pitchFamily="34" charset="0"/>
              </a:rPr>
              <a:t>Contraintes pour les bailleurs : </a:t>
            </a:r>
          </a:p>
          <a:p>
            <a:pPr marL="285750" indent="-285750" algn="just">
              <a:spcAft>
                <a:spcPts val="0"/>
              </a:spcAft>
              <a:buFont typeface="Arial" panose="020B0604020202020204" pitchFamily="34" charset="0"/>
              <a:buChar char="•"/>
            </a:pPr>
            <a:endParaRPr lang="fr-FR" sz="2000" dirty="0">
              <a:latin typeface="Arial Rounded MT Bold" panose="020F0704030504030204" pitchFamily="34" charset="0"/>
            </a:endParaRPr>
          </a:p>
          <a:p>
            <a:pPr marL="742950" lvl="1" indent="-285750" algn="just">
              <a:buFont typeface="Wingdings" panose="05000000000000000000" pitchFamily="2" charset="2"/>
              <a:buChar char="ü"/>
            </a:pPr>
            <a:r>
              <a:rPr lang="fr-FR" sz="2000" b="1" dirty="0">
                <a:solidFill>
                  <a:srgbClr val="0070C0"/>
                </a:solidFill>
                <a:latin typeface="Arial Rounded MT Bold" panose="020F0704030504030204" pitchFamily="34" charset="0"/>
              </a:rPr>
              <a:t>Gel des loyers </a:t>
            </a:r>
            <a:r>
              <a:rPr lang="fr-FR" sz="2000" dirty="0">
                <a:latin typeface="Arial Rounded MT Bold" panose="020F0704030504030204" pitchFamily="34" charset="0"/>
              </a:rPr>
              <a:t>depuis le 25 août 2022 pour les logements classés F ou G ;</a:t>
            </a:r>
          </a:p>
          <a:p>
            <a:pPr marL="742950" lvl="1" indent="-285750" algn="just">
              <a:buFont typeface="Wingdings" panose="05000000000000000000" pitchFamily="2" charset="2"/>
              <a:buChar char="ü"/>
            </a:pPr>
            <a:r>
              <a:rPr lang="fr-FR" sz="2000" b="1" dirty="0">
                <a:solidFill>
                  <a:srgbClr val="0070C0"/>
                </a:solidFill>
                <a:latin typeface="Arial Rounded MT Bold" panose="020F0704030504030204" pitchFamily="34" charset="0"/>
              </a:rPr>
              <a:t>Interdiction de location </a:t>
            </a:r>
            <a:r>
              <a:rPr lang="fr-FR" sz="2000" dirty="0">
                <a:latin typeface="Arial Rounded MT Bold" panose="020F0704030504030204" pitchFamily="34" charset="0"/>
              </a:rPr>
              <a:t>:</a:t>
            </a:r>
          </a:p>
          <a:p>
            <a:pPr marL="1200150" lvl="2" indent="-285750" algn="just">
              <a:buFont typeface="Wingdings" panose="05000000000000000000" pitchFamily="2" charset="2"/>
              <a:buChar char="§"/>
            </a:pPr>
            <a:r>
              <a:rPr lang="fr-FR" sz="2000" dirty="0">
                <a:latin typeface="Arial Rounded MT Bold" panose="020F0704030504030204" pitchFamily="34" charset="0"/>
              </a:rPr>
              <a:t>Logements consommant plus de 450 kWh d’énergie finale (EF) par m²/an à partir du 1</a:t>
            </a:r>
            <a:r>
              <a:rPr lang="fr-FR" sz="2000" baseline="30000" dirty="0">
                <a:latin typeface="Arial Rounded MT Bold" panose="020F0704030504030204" pitchFamily="34" charset="0"/>
              </a:rPr>
              <a:t>er</a:t>
            </a:r>
            <a:r>
              <a:rPr lang="fr-FR" sz="2000" dirty="0">
                <a:latin typeface="Arial Rounded MT Bold" panose="020F0704030504030204" pitchFamily="34" charset="0"/>
              </a:rPr>
              <a:t> janvier 2023 </a:t>
            </a:r>
          </a:p>
          <a:p>
            <a:pPr marL="1200150" lvl="2" indent="-285750" algn="just">
              <a:buFont typeface="Wingdings" panose="05000000000000000000" pitchFamily="2" charset="2"/>
              <a:buChar char="§"/>
            </a:pPr>
            <a:r>
              <a:rPr lang="fr-FR" sz="2000" dirty="0">
                <a:latin typeface="Arial Rounded MT Bold" panose="020F0704030504030204" pitchFamily="34" charset="0"/>
              </a:rPr>
              <a:t>Logements classés G en 2025 </a:t>
            </a:r>
          </a:p>
          <a:p>
            <a:pPr marL="1200150" lvl="2" indent="-285750" algn="just">
              <a:buFont typeface="Wingdings" panose="05000000000000000000" pitchFamily="2" charset="2"/>
              <a:buChar char="§"/>
            </a:pPr>
            <a:r>
              <a:rPr lang="fr-FR" sz="2000" dirty="0">
                <a:latin typeface="Arial Rounded MT Bold" panose="020F0704030504030204" pitchFamily="34" charset="0"/>
              </a:rPr>
              <a:t>Logements classés F en 2028 </a:t>
            </a:r>
          </a:p>
          <a:p>
            <a:pPr marL="1200150" lvl="2" indent="-285750" algn="just">
              <a:buFont typeface="Wingdings" panose="05000000000000000000" pitchFamily="2" charset="2"/>
              <a:buChar char="§"/>
            </a:pPr>
            <a:r>
              <a:rPr lang="fr-FR" sz="2000" dirty="0">
                <a:latin typeface="Arial Rounded MT Bold" panose="020F0704030504030204" pitchFamily="34" charset="0"/>
              </a:rPr>
              <a:t>Logements classés E en 2034</a:t>
            </a:r>
          </a:p>
          <a:p>
            <a:pPr marL="285750" indent="-285750" algn="just">
              <a:spcAft>
                <a:spcPts val="0"/>
              </a:spcAft>
              <a:buFont typeface="Arial" panose="020B0604020202020204" pitchFamily="34" charset="0"/>
              <a:buChar char="•"/>
            </a:pPr>
            <a:endParaRPr lang="fr-FR" sz="2000" dirty="0">
              <a:latin typeface="Arial Rounded MT Bold" panose="020F0704030504030204" pitchFamily="34" charset="0"/>
            </a:endParaRPr>
          </a:p>
          <a:p>
            <a:pPr marL="285750" indent="-285750" algn="just">
              <a:spcAft>
                <a:spcPts val="0"/>
              </a:spcAft>
              <a:buFont typeface="Calibri" panose="020F0502020204030204" pitchFamily="34" charset="0"/>
              <a:buChar char="→"/>
            </a:pPr>
            <a:r>
              <a:rPr lang="fr-FR" sz="2000" dirty="0">
                <a:latin typeface="Arial Rounded MT Bold" panose="020F0704030504030204" pitchFamily="34" charset="0"/>
              </a:rPr>
              <a:t>Certaines aides financières dépendent du DPE :</a:t>
            </a:r>
          </a:p>
          <a:p>
            <a:pPr marL="742950" lvl="1" indent="-285750" algn="just">
              <a:buFont typeface="Wingdings" panose="05000000000000000000" pitchFamily="2" charset="2"/>
              <a:buChar char="ü"/>
            </a:pPr>
            <a:r>
              <a:rPr lang="fr-FR" sz="2000" dirty="0">
                <a:latin typeface="Arial Rounded MT Bold" panose="020F0704030504030204" pitchFamily="34" charset="0"/>
              </a:rPr>
              <a:t>Sortie de passoire thermique </a:t>
            </a:r>
          </a:p>
          <a:p>
            <a:pPr marL="742950" lvl="1" indent="-285750" algn="just">
              <a:buFont typeface="Wingdings" panose="05000000000000000000" pitchFamily="2" charset="2"/>
              <a:buChar char="ü"/>
            </a:pPr>
            <a:r>
              <a:rPr lang="fr-FR" sz="2000" dirty="0">
                <a:latin typeface="Arial Rounded MT Bold" panose="020F0704030504030204" pitchFamily="34" charset="0"/>
              </a:rPr>
              <a:t>Atteinte des étiquettes A ou B</a:t>
            </a:r>
          </a:p>
          <a:p>
            <a:pPr marL="742950" lvl="1" indent="-285750" algn="just">
              <a:buFont typeface="Wingdings" panose="05000000000000000000" pitchFamily="2" charset="2"/>
              <a:buChar char="Ø"/>
            </a:pPr>
            <a:endParaRPr lang="fr-FR" sz="2000" dirty="0">
              <a:latin typeface="Arial Rounded MT Bold" panose="020F0704030504030204" pitchFamily="34" charset="0"/>
            </a:endParaRPr>
          </a:p>
          <a:p>
            <a:pPr marL="285750" indent="-285750" algn="just">
              <a:buFont typeface="Calibri" panose="020F0502020204030204" pitchFamily="34" charset="0"/>
              <a:buChar char="→"/>
            </a:pPr>
            <a:r>
              <a:rPr lang="fr-FR" sz="2000" dirty="0">
                <a:latin typeface="Arial Rounded MT Bold" panose="020F0704030504030204" pitchFamily="34" charset="0"/>
              </a:rPr>
              <a:t>Le DPE collectif ne vaut plus systématiquement DPE individuel. La disposition a été remplacée par la possibilité de générer des DPE individuels lors de la réalisation d’un DPE collectif uniquement lorsqu’il existe une homogénéité thermique des lots d’habitation et ceci dans un délai de 6 mois.</a:t>
            </a:r>
          </a:p>
          <a:p>
            <a:pPr marL="285750" indent="-285750" algn="just">
              <a:buFont typeface="Calibri" panose="020F0502020204030204" pitchFamily="34" charset="0"/>
              <a:buChar char="→"/>
            </a:pPr>
            <a:endParaRPr lang="fr-FR" sz="2000" dirty="0">
              <a:latin typeface="Arial Rounded MT Bold" panose="020F0704030504030204" pitchFamily="34" charset="0"/>
            </a:endParaRPr>
          </a:p>
          <a:p>
            <a:pPr marL="285750" indent="-285750" algn="just">
              <a:buFont typeface="Calibri" panose="020F0502020204030204" pitchFamily="34" charset="0"/>
              <a:buChar char="→"/>
            </a:pPr>
            <a:r>
              <a:rPr lang="fr-FR" sz="2000" dirty="0">
                <a:latin typeface="Arial Rounded MT Bold" panose="020F0704030504030204" pitchFamily="34" charset="0"/>
              </a:rPr>
              <a:t>A savoir : le décret n°2020-1609 impose également de fournir au propriétaire le DPE au format </a:t>
            </a:r>
            <a:r>
              <a:rPr lang="fr-FR" sz="2000" dirty="0" err="1">
                <a:latin typeface="Arial Rounded MT Bold" panose="020F0704030504030204" pitchFamily="34" charset="0"/>
              </a:rPr>
              <a:t>xml</a:t>
            </a:r>
            <a:r>
              <a:rPr lang="fr-FR" sz="2000" dirty="0">
                <a:latin typeface="Arial Rounded MT Bold" panose="020F0704030504030204" pitchFamily="34" charset="0"/>
              </a:rPr>
              <a:t>. Ceci permet notamment au propriétaire de l’envoyer directement aux entreprises qui interviendraient dans le cadre de travaux énergétiques.</a:t>
            </a:r>
          </a:p>
          <a:p>
            <a:pPr marL="285750" indent="-285750" algn="just">
              <a:buFont typeface="Calibri" panose="020F0502020204030204" pitchFamily="34" charset="0"/>
              <a:buChar char="→"/>
            </a:pPr>
            <a:endParaRPr lang="fr-FR" sz="2000" dirty="0">
              <a:latin typeface="Arial Rounded MT Bold" panose="020F0704030504030204" pitchFamily="34" charset="0"/>
            </a:endParaRPr>
          </a:p>
          <a:p>
            <a:pPr algn="just">
              <a:spcAft>
                <a:spcPts val="0"/>
              </a:spcAft>
            </a:pPr>
            <a:r>
              <a:rPr lang="fr-FR" sz="2000" dirty="0">
                <a:latin typeface="Arial Rounded MT Bold" panose="020F0704030504030204" pitchFamily="34" charset="0"/>
                <a:ea typeface="Times New Roman" panose="02020603050405020304" pitchFamily="18" charset="0"/>
              </a:rPr>
              <a:t> </a:t>
            </a:r>
          </a:p>
          <a:p>
            <a:pPr marL="742950" lvl="1" indent="-285750" algn="just">
              <a:buFont typeface="Wingdings" panose="05000000000000000000" pitchFamily="2" charset="2"/>
              <a:buChar char="Ø"/>
            </a:pPr>
            <a:endParaRPr lang="fr-FR" sz="1600" dirty="0">
              <a:ea typeface="Times New Roman" panose="02020603050405020304" pitchFamily="18" charset="0"/>
            </a:endParaRPr>
          </a:p>
        </p:txBody>
      </p:sp>
      <p:sp>
        <p:nvSpPr>
          <p:cNvPr id="3" name="Espace réservé du numéro de diapositive 3">
            <a:extLst>
              <a:ext uri="{FF2B5EF4-FFF2-40B4-BE49-F238E27FC236}">
                <a16:creationId xmlns:a16="http://schemas.microsoft.com/office/drawing/2014/main" id="{4A51D3B8-DEA6-67B9-25E8-449DB32A53C7}"/>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25</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43051849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5" name="Rectangle 4">
            <a:extLst>
              <a:ext uri="{FF2B5EF4-FFF2-40B4-BE49-F238E27FC236}">
                <a16:creationId xmlns:a16="http://schemas.microsoft.com/office/drawing/2014/main" id="{BC6D4073-E663-1A5D-C12B-6A8F85A5686A}"/>
              </a:ext>
            </a:extLst>
          </p:cNvPr>
          <p:cNvSpPr/>
          <p:nvPr/>
        </p:nvSpPr>
        <p:spPr>
          <a:xfrm>
            <a:off x="1368152" y="2219257"/>
            <a:ext cx="10318030" cy="7294305"/>
          </a:xfrm>
          <a:prstGeom prst="rect">
            <a:avLst/>
          </a:prstGeom>
        </p:spPr>
        <p:txBody>
          <a:bodyPr wrap="square">
            <a:spAutoFit/>
          </a:bodyPr>
          <a:lstStyle/>
          <a:p>
            <a:pPr lvl="1">
              <a:spcAft>
                <a:spcPts val="1200"/>
              </a:spcAft>
            </a:pPr>
            <a:r>
              <a:rPr lang="fr-FR"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Deux changements récents :</a:t>
            </a:r>
          </a:p>
          <a:p>
            <a:pPr algn="just">
              <a:spcAft>
                <a:spcPts val="600"/>
              </a:spcAft>
            </a:pPr>
            <a:r>
              <a:rPr lang="fr-CA" sz="2000" b="1" i="1" dirty="0">
                <a:latin typeface="Calibri" panose="020F0502020204030204" pitchFamily="34" charset="0"/>
                <a:cs typeface="Times New Roman" panose="02020603050405020304" pitchFamily="18" charset="0"/>
              </a:rPr>
              <a:t>(juillet 2024)</a:t>
            </a:r>
          </a:p>
          <a:p>
            <a:pPr algn="just">
              <a:spcAft>
                <a:spcPts val="600"/>
              </a:spcAft>
            </a:pPr>
            <a:r>
              <a:rPr lang="fr-CA" sz="2000" b="1" dirty="0">
                <a:latin typeface="Calibri" panose="020F0502020204030204" pitchFamily="34" charset="0"/>
                <a:cs typeface="Times New Roman" panose="02020603050405020304" pitchFamily="18" charset="0"/>
              </a:rPr>
              <a:t>Pour  les appartements de moins de 40m², les seuils de classement des </a:t>
            </a:r>
            <a:r>
              <a:rPr lang="fr-CA" sz="2000" b="1" u="sng" dirty="0">
                <a:latin typeface="Calibri" panose="020F0502020204030204" pitchFamily="34" charset="0"/>
                <a:cs typeface="Times New Roman" panose="02020603050405020304" pitchFamily="18" charset="0"/>
              </a:rPr>
              <a:t>DPE individuels</a:t>
            </a:r>
            <a:r>
              <a:rPr lang="fr-CA" sz="2000" b="1" dirty="0">
                <a:latin typeface="Calibri" panose="020F0502020204030204" pitchFamily="34" charset="0"/>
                <a:cs typeface="Times New Roman" panose="02020603050405020304" pitchFamily="18" charset="0"/>
              </a:rPr>
              <a:t> vont changer.</a:t>
            </a:r>
          </a:p>
          <a:p>
            <a:pPr algn="just">
              <a:spcAft>
                <a:spcPts val="600"/>
              </a:spcAft>
            </a:pPr>
            <a:r>
              <a:rPr lang="fr-CA" sz="2000" b="1" dirty="0">
                <a:solidFill>
                  <a:prstClr val="black"/>
                </a:solidFill>
                <a:latin typeface="Calibri" panose="020F0502020204030204" pitchFamily="34" charset="0"/>
                <a:cs typeface="Times New Roman" panose="02020603050405020304" pitchFamily="18" charset="0"/>
              </a:rPr>
              <a:t>Ceci pour sortir 140 000 logements des étiquettes F et G, car la consommation d’eau chaude sanitaire représente une part disproportionnée de la consommation d’énergie pour les petites surfaces.</a:t>
            </a:r>
          </a:p>
          <a:p>
            <a:pPr algn="just">
              <a:spcAft>
                <a:spcPts val="600"/>
              </a:spcAft>
            </a:pPr>
            <a:r>
              <a:rPr lang="fr-CA" sz="2000" b="1" dirty="0">
                <a:solidFill>
                  <a:prstClr val="black"/>
                </a:solidFill>
                <a:latin typeface="Calibri" panose="020F0502020204030204" pitchFamily="34" charset="0"/>
                <a:cs typeface="Times New Roman" panose="02020603050405020304" pitchFamily="18" charset="0"/>
              </a:rPr>
              <a:t>Le décret n’est pas encore sorti mais ceux qui ont fait un DPE individuel pour une surface inférieure à 40m² peuvent déjà aller voir la nouvelle note sur le site : </a:t>
            </a:r>
          </a:p>
          <a:p>
            <a:pPr algn="just">
              <a:spcAft>
                <a:spcPts val="600"/>
              </a:spcAft>
            </a:pPr>
            <a:endParaRPr lang="fr-CA" sz="2000" b="1" dirty="0">
              <a:solidFill>
                <a:prstClr val="black"/>
              </a:solidFill>
              <a:latin typeface="Calibri" panose="020F0502020204030204" pitchFamily="34" charset="0"/>
              <a:cs typeface="Times New Roman" panose="02020603050405020304" pitchFamily="18" charset="0"/>
            </a:endParaRPr>
          </a:p>
          <a:p>
            <a:pPr algn="ctr">
              <a:spcAft>
                <a:spcPts val="600"/>
              </a:spcAft>
            </a:pPr>
            <a:r>
              <a:rPr lang="fr-CA" sz="2000" b="1" dirty="0">
                <a:solidFill>
                  <a:prstClr val="black"/>
                </a:solidFill>
                <a:latin typeface="Calibri" panose="020F0502020204030204" pitchFamily="34" charset="0"/>
                <a:cs typeface="Times New Roman" panose="02020603050405020304" pitchFamily="18" charset="0"/>
                <a:hlinkClick r:id="rId3"/>
              </a:rPr>
              <a:t>https://observatoire-dpe-audit.ademe.fr/accueil</a:t>
            </a:r>
            <a:r>
              <a:rPr lang="fr-CA" sz="2000" b="1" dirty="0">
                <a:solidFill>
                  <a:prstClr val="black"/>
                </a:solidFill>
                <a:latin typeface="Calibri" panose="020F0502020204030204" pitchFamily="34" charset="0"/>
                <a:cs typeface="Times New Roman" panose="02020603050405020304" pitchFamily="18" charset="0"/>
              </a:rPr>
              <a:t> </a:t>
            </a:r>
          </a:p>
          <a:p>
            <a:pPr algn="just">
              <a:spcAft>
                <a:spcPts val="600"/>
              </a:spcAft>
            </a:pPr>
            <a:endParaRPr lang="fr-CA" sz="2000" b="1" dirty="0">
              <a:solidFill>
                <a:prstClr val="black"/>
              </a:solidFill>
              <a:latin typeface="Calibri" panose="020F0502020204030204" pitchFamily="34" charset="0"/>
              <a:cs typeface="Times New Roman" panose="02020603050405020304" pitchFamily="18" charset="0"/>
            </a:endParaRPr>
          </a:p>
          <a:p>
            <a:pPr algn="just">
              <a:spcAft>
                <a:spcPts val="600"/>
              </a:spcAft>
            </a:pPr>
            <a:r>
              <a:rPr lang="fr-CA" sz="2000" b="1" i="1" dirty="0">
                <a:solidFill>
                  <a:prstClr val="black"/>
                </a:solidFill>
                <a:latin typeface="Calibri" panose="020F0502020204030204" pitchFamily="34" charset="0"/>
                <a:cs typeface="Times New Roman" panose="02020603050405020304" pitchFamily="18" charset="0"/>
              </a:rPr>
              <a:t>(janvier 2025)</a:t>
            </a:r>
          </a:p>
          <a:p>
            <a:pPr algn="just">
              <a:spcAft>
                <a:spcPts val="600"/>
              </a:spcAft>
            </a:pPr>
            <a:r>
              <a:rPr lang="fr-CA" sz="2000" b="1" dirty="0">
                <a:solidFill>
                  <a:prstClr val="black"/>
                </a:solidFill>
                <a:latin typeface="Calibri" panose="020F0502020204030204" pitchFamily="34" charset="0"/>
                <a:cs typeface="Times New Roman" panose="02020603050405020304" pitchFamily="18" charset="0"/>
              </a:rPr>
              <a:t>La pénalisation actuelle de la consommation électrique a également été révisée. En effet, on calculait le DPE en énergie primaire et on avait déterminé, pour des raisons politiques, que 1kWh d’électricité équivalait à 2,3kWh d’énergie primaire (à cause des déperditions dans le réseau) alors que pour le gaz ou le fioul 1kWh = à 1kWh. </a:t>
            </a:r>
          </a:p>
          <a:p>
            <a:pPr algn="just">
              <a:spcAft>
                <a:spcPts val="600"/>
              </a:spcAft>
            </a:pPr>
            <a:r>
              <a:rPr lang="fr-CA" sz="2000" b="1" dirty="0">
                <a:solidFill>
                  <a:prstClr val="black"/>
                </a:solidFill>
                <a:latin typeface="Calibri" panose="020F0502020204030204" pitchFamily="34" charset="0"/>
                <a:cs typeface="Times New Roman" panose="02020603050405020304" pitchFamily="18" charset="0"/>
              </a:rPr>
              <a:t>Cela a été un peu amendé et aujourd’hui on considère qu’il faut produire en centrale 1,9kWh pour avoir 1kWh à votre compteur Linky.</a:t>
            </a:r>
            <a:endParaRPr lang="fr-FR" sz="2000" b="1" dirty="0">
              <a:solidFill>
                <a:prstClr val="black"/>
              </a:solidFill>
            </a:endParaRPr>
          </a:p>
          <a:p>
            <a:pPr algn="just">
              <a:spcAft>
                <a:spcPts val="600"/>
              </a:spcAft>
            </a:pPr>
            <a:r>
              <a:rPr lang="fr-FR" sz="1600" b="1" dirty="0">
                <a:solidFill>
                  <a:prstClr val="black"/>
                </a:solidFill>
              </a:rPr>
              <a:t> </a:t>
            </a:r>
          </a:p>
        </p:txBody>
      </p:sp>
      <p:sp>
        <p:nvSpPr>
          <p:cNvPr id="3" name="Espace réservé du numéro de diapositive 3">
            <a:extLst>
              <a:ext uri="{FF2B5EF4-FFF2-40B4-BE49-F238E27FC236}">
                <a16:creationId xmlns:a16="http://schemas.microsoft.com/office/drawing/2014/main" id="{163E8B3C-3D22-5981-6395-ACC38BA8C11F}"/>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26</a:t>
            </a:fld>
            <a:endParaRPr lang="fr-FR" altLang="fr-FR" dirty="0">
              <a:solidFill>
                <a:srgbClr val="898989"/>
              </a:solidFill>
              <a:latin typeface="Arial" panose="020B0604020202020204" pitchFamily="34" charset="0"/>
              <a:ea typeface="ヒラギノ角ゴ Pro W3" pitchFamily="-95" charset="-128"/>
            </a:endParaRPr>
          </a:p>
        </p:txBody>
      </p:sp>
      <p:sp>
        <p:nvSpPr>
          <p:cNvPr id="6" name="Titre 1">
            <a:extLst>
              <a:ext uri="{FF2B5EF4-FFF2-40B4-BE49-F238E27FC236}">
                <a16:creationId xmlns:a16="http://schemas.microsoft.com/office/drawing/2014/main" id="{0B22160B-9CFD-7A4A-4231-3F2E106AEEEA}"/>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de PERFORMANCE ENERGETIQUE</a:t>
            </a:r>
            <a:r>
              <a:rPr lang="fr-FR" sz="4000" i="1" kern="0" dirty="0"/>
              <a:t>, suite et fin</a:t>
            </a:r>
            <a:endParaRPr lang="fr-FR" sz="4000" b="1" i="1" kern="0" dirty="0">
              <a:solidFill>
                <a:schemeClr val="tx1"/>
              </a:solidFill>
            </a:endParaRPr>
          </a:p>
        </p:txBody>
      </p:sp>
      <p:pic>
        <p:nvPicPr>
          <p:cNvPr id="7" name="Graphique 6" descr="Contour de visage d’ange avec un remplissage uni">
            <a:extLst>
              <a:ext uri="{FF2B5EF4-FFF2-40B4-BE49-F238E27FC236}">
                <a16:creationId xmlns:a16="http://schemas.microsoft.com/office/drawing/2014/main" id="{DEE708B6-3493-E1AF-802F-5C060BB418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681544">
            <a:off x="11267596" y="5660919"/>
            <a:ext cx="1516163" cy="1516163"/>
          </a:xfrm>
          <a:prstGeom prst="rect">
            <a:avLst/>
          </a:prstGeom>
        </p:spPr>
      </p:pic>
      <p:pic>
        <p:nvPicPr>
          <p:cNvPr id="4" name="Image 3">
            <a:extLst>
              <a:ext uri="{FF2B5EF4-FFF2-40B4-BE49-F238E27FC236}">
                <a16:creationId xmlns:a16="http://schemas.microsoft.com/office/drawing/2014/main" id="{B2E2315E-49D8-5C94-DF06-617F9626F9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410152809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TECHNIQUE GLOBAL</a:t>
            </a:r>
            <a:r>
              <a:rPr lang="fr-FR" sz="4000" i="1" kern="0" dirty="0"/>
              <a:t>, suite</a:t>
            </a:r>
            <a:endParaRPr lang="fr-FR" sz="4000" b="1" i="1" kern="0" dirty="0">
              <a:solidFill>
                <a:schemeClr val="tx1"/>
              </a:solidFill>
            </a:endParaRPr>
          </a:p>
        </p:txBody>
      </p:sp>
      <p:sp>
        <p:nvSpPr>
          <p:cNvPr id="5" name="Rectangle 4">
            <a:extLst>
              <a:ext uri="{FF2B5EF4-FFF2-40B4-BE49-F238E27FC236}">
                <a16:creationId xmlns:a16="http://schemas.microsoft.com/office/drawing/2014/main" id="{EDF87948-4069-7D52-D20B-1BF1D7ADCD3C}"/>
              </a:ext>
            </a:extLst>
          </p:cNvPr>
          <p:cNvSpPr/>
          <p:nvPr/>
        </p:nvSpPr>
        <p:spPr>
          <a:xfrm>
            <a:off x="1368152" y="1971293"/>
            <a:ext cx="10586628" cy="7063472"/>
          </a:xfrm>
          <a:prstGeom prst="rect">
            <a:avLst/>
          </a:prstGeom>
        </p:spPr>
        <p:txBody>
          <a:bodyPr wrap="square">
            <a:spAutoFit/>
          </a:bodyPr>
          <a:lstStyle/>
          <a:p>
            <a:pPr algn="just">
              <a:spcAft>
                <a:spcPts val="600"/>
              </a:spcAft>
            </a:pPr>
            <a:r>
              <a:rPr lang="fr-CA" sz="1800" dirty="0">
                <a:latin typeface="Arial Rounded MT Bold" panose="020F0704030504030204" pitchFamily="34" charset="0"/>
                <a:ea typeface="Calibri" panose="020F0502020204030204" pitchFamily="34" charset="0"/>
                <a:cs typeface="Times New Roman" panose="02020603050405020304" pitchFamily="18" charset="0"/>
              </a:rPr>
              <a:t>Le </a:t>
            </a:r>
            <a:r>
              <a:rPr lang="fr-CA"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DTG</a:t>
            </a:r>
            <a:r>
              <a:rPr lang="fr-CA" sz="1800" dirty="0">
                <a:latin typeface="Arial Rounded MT Bold" panose="020F0704030504030204" pitchFamily="34" charset="0"/>
                <a:ea typeface="Calibri" panose="020F0502020204030204" pitchFamily="34" charset="0"/>
                <a:cs typeface="Times New Roman" panose="02020603050405020304" pitchFamily="18" charset="0"/>
              </a:rPr>
              <a:t> a été mis en place le 1er janvier 2017, suite à l’article 58 de la loi ALUR du 24 mars 2014.</a:t>
            </a:r>
          </a:p>
          <a:p>
            <a:pPr marL="285750" lvl="0" indent="-285750" algn="just">
              <a:spcAft>
                <a:spcPts val="600"/>
              </a:spcAft>
              <a:buFont typeface="Calibri" panose="020F0502020204030204" pitchFamily="34" charset="0"/>
              <a:buChar char="→"/>
            </a:pPr>
            <a:r>
              <a:rPr lang="fr-CA" sz="1800" dirty="0">
                <a:latin typeface="Arial Rounded MT Bold" panose="020F0704030504030204" pitchFamily="34" charset="0"/>
              </a:rPr>
              <a:t>Son contenu est défini par l’article L731-1 du Code de la Construction et de l’Habitat :</a:t>
            </a:r>
          </a:p>
          <a:p>
            <a:pPr marL="742950" lvl="1" indent="-285750">
              <a:buFont typeface="Wingdings" panose="05000000000000000000" pitchFamily="2" charset="2"/>
              <a:buChar char="ü"/>
            </a:pPr>
            <a:r>
              <a:rPr lang="fr-FR" sz="1800" dirty="0">
                <a:solidFill>
                  <a:prstClr val="black"/>
                </a:solidFill>
                <a:latin typeface="Arial Rounded MT Bold" panose="020F0704030504030204" pitchFamily="34" charset="0"/>
              </a:rPr>
              <a:t>« Une analyse de l'état apparent des parties communes et des équipements communs de l'immeuble ;</a:t>
            </a:r>
          </a:p>
          <a:p>
            <a:pPr marL="742950" lvl="1" indent="-285750">
              <a:buFont typeface="Wingdings" panose="05000000000000000000" pitchFamily="2" charset="2"/>
              <a:buChar char="ü"/>
            </a:pPr>
            <a:r>
              <a:rPr lang="fr-FR" sz="1800" dirty="0">
                <a:solidFill>
                  <a:prstClr val="black"/>
                </a:solidFill>
                <a:latin typeface="Arial Rounded MT Bold" panose="020F0704030504030204" pitchFamily="34" charset="0"/>
              </a:rPr>
              <a:t>Un état technique de l'immeuble au regard des obligations légales et réglementaires au titre de la construction ;</a:t>
            </a:r>
          </a:p>
          <a:p>
            <a:pPr marL="742950" lvl="1" indent="-285750">
              <a:buFont typeface="Wingdings" panose="05000000000000000000" pitchFamily="2" charset="2"/>
              <a:buChar char="ü"/>
            </a:pPr>
            <a:r>
              <a:rPr lang="fr-FR" sz="1800" dirty="0">
                <a:solidFill>
                  <a:prstClr val="black"/>
                </a:solidFill>
                <a:latin typeface="Arial Rounded MT Bold" panose="020F0704030504030204" pitchFamily="34" charset="0"/>
              </a:rPr>
              <a:t>Une analyse des améliorations possibles de la gestion technique et patrimoniale de l'immeuble ;</a:t>
            </a:r>
          </a:p>
          <a:p>
            <a:pPr marL="742950" lvl="1" indent="-285750">
              <a:buFont typeface="Wingdings" panose="05000000000000000000" pitchFamily="2" charset="2"/>
              <a:buChar char="ü"/>
            </a:pPr>
            <a:r>
              <a:rPr lang="fr-FR" sz="1800" dirty="0">
                <a:solidFill>
                  <a:prstClr val="black"/>
                </a:solidFill>
                <a:latin typeface="Arial Rounded MT Bold" panose="020F0704030504030204" pitchFamily="34" charset="0"/>
              </a:rPr>
              <a:t>Un diagnostic de performance énergétique (DPE) de l'immeuble ».</a:t>
            </a:r>
          </a:p>
          <a:p>
            <a:pPr marL="285750" indent="-285750" algn="just">
              <a:spcAft>
                <a:spcPts val="600"/>
              </a:spcAft>
              <a:buFont typeface="Calibri" panose="020F0502020204030204" pitchFamily="34" charset="0"/>
              <a:buChar char="→"/>
            </a:pPr>
            <a:endParaRPr lang="fr-CA" sz="18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buFont typeface="Calibri" panose="020F0502020204030204" pitchFamily="34" charset="0"/>
              <a:buChar char="→"/>
            </a:pPr>
            <a:r>
              <a:rPr lang="fr-FR" sz="1800" dirty="0">
                <a:latin typeface="Arial Rounded MT Bold" panose="020F0704030504030204" pitchFamily="34" charset="0"/>
              </a:rPr>
              <a:t>Le DTG « fait apparaître une évaluation sommaire du coût et une liste des travaux nécessaires à la conservation de l'immeuble, à la préservation de la santé et de la sécurité des occupants et à la réalisation d'économies d'énergie, en précisant notamment ceux qui devraient être menés dans les dix prochaines années ».</a:t>
            </a:r>
          </a:p>
          <a:p>
            <a:pPr marL="742950" lvl="1" indent="-285750">
              <a:buFont typeface="Wingdings" panose="05000000000000000000" pitchFamily="2" charset="2"/>
              <a:buChar char="ü"/>
            </a:pPr>
            <a:r>
              <a:rPr lang="fr-FR" sz="1800" dirty="0">
                <a:solidFill>
                  <a:prstClr val="black"/>
                </a:solidFill>
                <a:latin typeface="Arial Rounded MT Bold" panose="020F0704030504030204" pitchFamily="34" charset="0"/>
              </a:rPr>
              <a:t>Cette liste peut être considérée comme un projet de PPT de la copropriété.</a:t>
            </a:r>
          </a:p>
          <a:p>
            <a:pPr marL="285750" indent="-285750" algn="just">
              <a:buFont typeface="Calibri" panose="020F0502020204030204" pitchFamily="34" charset="0"/>
              <a:buChar char="→"/>
            </a:pPr>
            <a:endParaRPr lang="fr-FR" sz="1800" b="1"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a:buFont typeface="Calibri" panose="020F0502020204030204" pitchFamily="34" charset="0"/>
              <a:buChar char="→"/>
            </a:pPr>
            <a:r>
              <a:rPr lang="fr-CA" sz="1800" b="1" dirty="0">
                <a:solidFill>
                  <a:srgbClr val="0070C0"/>
                </a:solidFill>
                <a:latin typeface="Arial Rounded MT Bold" panose="020F0704030504030204" pitchFamily="34" charset="0"/>
              </a:rPr>
              <a:t>Définition « générale » </a:t>
            </a:r>
            <a:r>
              <a:rPr lang="fr-CA" sz="1800" dirty="0">
                <a:latin typeface="Arial Rounded MT Bold" panose="020F0704030504030204" pitchFamily="34" charset="0"/>
              </a:rPr>
              <a:t>= pas de modèle type.</a:t>
            </a:r>
          </a:p>
          <a:p>
            <a:pPr marL="285750" indent="-285750" algn="just">
              <a:buFont typeface="Calibri" panose="020F0502020204030204" pitchFamily="34" charset="0"/>
              <a:buChar char="→"/>
            </a:pPr>
            <a:endParaRPr lang="fr-FR" sz="1800" dirty="0">
              <a:latin typeface="Arial Rounded MT Bold" panose="020F0704030504030204" pitchFamily="34" charset="0"/>
            </a:endParaRPr>
          </a:p>
          <a:p>
            <a:pPr marL="285750" indent="-285750" algn="just">
              <a:buFont typeface="Calibri" panose="020F0502020204030204" pitchFamily="34" charset="0"/>
              <a:buChar char="→"/>
            </a:pPr>
            <a:r>
              <a:rPr lang="fr-CA" sz="1800" dirty="0">
                <a:latin typeface="Arial Rounded MT Bold" panose="020F0704030504030204" pitchFamily="34" charset="0"/>
              </a:rPr>
              <a:t>Le DTG est un </a:t>
            </a:r>
            <a:r>
              <a:rPr lang="fr-CA" sz="1800" b="1" dirty="0">
                <a:solidFill>
                  <a:srgbClr val="0070C0"/>
                </a:solidFill>
                <a:latin typeface="Arial Rounded MT Bold" panose="020F0704030504030204" pitchFamily="34" charset="0"/>
              </a:rPr>
              <a:t>diagnostic technique général </a:t>
            </a:r>
            <a:r>
              <a:rPr lang="fr-CA" sz="1800" dirty="0">
                <a:latin typeface="Arial Rounded MT Bold" panose="020F0704030504030204" pitchFamily="34" charset="0"/>
              </a:rPr>
              <a:t>qui doit permettre d’orienter les copropriétaires pour la réalisation de travaux ou d’études complémentaires mais ce n’est pas une étude-conception de maitrise d’œuvre.</a:t>
            </a:r>
          </a:p>
          <a:p>
            <a:pPr marL="285750" indent="-285750" algn="just">
              <a:buFont typeface="Calibri" panose="020F0502020204030204" pitchFamily="34" charset="0"/>
              <a:buChar char="→"/>
            </a:pPr>
            <a:endParaRPr lang="fr-CA" sz="1800" dirty="0">
              <a:latin typeface="Arial Rounded MT Bold" panose="020F0704030504030204" pitchFamily="34" charset="0"/>
            </a:endParaRPr>
          </a:p>
          <a:p>
            <a:pPr marL="285750" indent="-285750" algn="just">
              <a:buFont typeface="Calibri" panose="020F0502020204030204" pitchFamily="34" charset="0"/>
              <a:buChar char="→"/>
            </a:pPr>
            <a:r>
              <a:rPr lang="fr-CA" sz="1800" b="1" dirty="0">
                <a:solidFill>
                  <a:srgbClr val="0070C0"/>
                </a:solidFill>
                <a:latin typeface="Arial Rounded MT Bold" panose="020F0704030504030204" pitchFamily="34" charset="0"/>
              </a:rPr>
              <a:t>Le DTG n’est pas obligatoire</a:t>
            </a:r>
            <a:r>
              <a:rPr lang="fr-CA" sz="1800" dirty="0">
                <a:solidFill>
                  <a:srgbClr val="0070C0"/>
                </a:solidFill>
                <a:latin typeface="Arial Rounded MT Bold" panose="020F0704030504030204" pitchFamily="34" charset="0"/>
              </a:rPr>
              <a:t> </a:t>
            </a:r>
            <a:r>
              <a:rPr lang="fr-CA" sz="1800" dirty="0">
                <a:latin typeface="Arial Rounded MT Bold" panose="020F0704030504030204" pitchFamily="34" charset="0"/>
              </a:rPr>
              <a:t>mais il est mis au vote de l’assemblée générale.</a:t>
            </a:r>
          </a:p>
        </p:txBody>
      </p:sp>
      <p:sp>
        <p:nvSpPr>
          <p:cNvPr id="3" name="Espace réservé du numéro de diapositive 3">
            <a:extLst>
              <a:ext uri="{FF2B5EF4-FFF2-40B4-BE49-F238E27FC236}">
                <a16:creationId xmlns:a16="http://schemas.microsoft.com/office/drawing/2014/main" id="{1EC99847-E833-DE89-C0C1-12188954D084}"/>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27</a:t>
            </a:fld>
            <a:endParaRPr lang="fr-FR" altLang="fr-FR" dirty="0">
              <a:solidFill>
                <a:srgbClr val="898989"/>
              </a:solidFill>
              <a:latin typeface="Arial" panose="020B0604020202020204" pitchFamily="34" charset="0"/>
              <a:ea typeface="ヒラギノ角ゴ Pro W3" pitchFamily="-95" charset="-128"/>
            </a:endParaRPr>
          </a:p>
        </p:txBody>
      </p:sp>
      <p:pic>
        <p:nvPicPr>
          <p:cNvPr id="6" name="Image 5">
            <a:extLst>
              <a:ext uri="{FF2B5EF4-FFF2-40B4-BE49-F238E27FC236}">
                <a16:creationId xmlns:a16="http://schemas.microsoft.com/office/drawing/2014/main" id="{F05E33CB-2321-EF96-C99E-0E85611A8E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50138713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TECHNIQUE GLOBAL</a:t>
            </a:r>
            <a:r>
              <a:rPr lang="fr-FR" sz="4000" i="1" kern="0" dirty="0"/>
              <a:t>, suite</a:t>
            </a:r>
            <a:endParaRPr lang="fr-FR" sz="4000" b="1" i="1" kern="0" dirty="0">
              <a:solidFill>
                <a:schemeClr val="tx1"/>
              </a:solidFill>
            </a:endParaRPr>
          </a:p>
        </p:txBody>
      </p:sp>
      <p:sp>
        <p:nvSpPr>
          <p:cNvPr id="7" name="ZoneTexte 6">
            <a:extLst>
              <a:ext uri="{FF2B5EF4-FFF2-40B4-BE49-F238E27FC236}">
                <a16:creationId xmlns:a16="http://schemas.microsoft.com/office/drawing/2014/main" id="{C8B8678E-A15A-8255-5D67-8B73E6B63730}"/>
              </a:ext>
            </a:extLst>
          </p:cNvPr>
          <p:cNvSpPr txBox="1"/>
          <p:nvPr/>
        </p:nvSpPr>
        <p:spPr>
          <a:xfrm>
            <a:off x="1561938" y="2519485"/>
            <a:ext cx="9741966" cy="6755439"/>
          </a:xfrm>
          <a:prstGeom prst="rect">
            <a:avLst/>
          </a:prstGeom>
          <a:noFill/>
        </p:spPr>
        <p:txBody>
          <a:bodyPr wrap="square">
            <a:spAutoFit/>
          </a:bodyPr>
          <a:lstStyle/>
          <a:p>
            <a:pPr marL="285750" indent="-285750" algn="just" fontAlgn="base">
              <a:buFont typeface="Calibri" panose="020F0502020204030204" pitchFamily="34" charset="0"/>
              <a:buChar char="→"/>
            </a:pPr>
            <a:r>
              <a:rPr lang="fr-CA" sz="1800" dirty="0">
                <a:latin typeface="Arial Rounded MT Bold" panose="020F0704030504030204" pitchFamily="34" charset="0"/>
              </a:rPr>
              <a:t>En 2020, l’ARC et l’Agence Parisienne du Climat (APC) ont créé avec l’aide d’un groupe de travail composé d’architectes, de bureaux d’études et d’ALEC un </a:t>
            </a:r>
            <a:r>
              <a:rPr lang="fr-CA" sz="1800" b="1" dirty="0">
                <a:solidFill>
                  <a:srgbClr val="0070C0"/>
                </a:solidFill>
                <a:latin typeface="Arial Rounded MT Bold" panose="020F0704030504030204" pitchFamily="34" charset="0"/>
              </a:rPr>
              <a:t>référentiel DTG </a:t>
            </a:r>
            <a:r>
              <a:rPr lang="fr-CA" sz="1800" dirty="0">
                <a:latin typeface="Arial Rounded MT Bold" panose="020F0704030504030204" pitchFamily="34" charset="0"/>
              </a:rPr>
              <a:t>pour déterminer un contenu et </a:t>
            </a:r>
            <a:r>
              <a:rPr lang="fr-FR" sz="1800" dirty="0">
                <a:latin typeface="Arial Rounded MT Bold" panose="020F0704030504030204" pitchFamily="34" charset="0"/>
              </a:rPr>
              <a:t>une méthodologie de réalisation qui s’adaptent à toutes les tailles de copropriétés, tant en chauffage collectif qu’individuel, tant pour des bâtiments en maçonnerie traditionnelle que pour ceux en matériaux industriels. </a:t>
            </a:r>
          </a:p>
          <a:p>
            <a:pPr marL="285750" indent="-285750" algn="just" fontAlgn="base">
              <a:buFont typeface="Calibri" panose="020F0502020204030204" pitchFamily="34" charset="0"/>
              <a:buChar char="→"/>
            </a:pPr>
            <a:endParaRPr lang="fr-FR" sz="1800" dirty="0">
              <a:latin typeface="Arial Rounded MT Bold" panose="020F0704030504030204" pitchFamily="34" charset="0"/>
            </a:endParaRPr>
          </a:p>
          <a:p>
            <a:pPr marL="285750" indent="-285750" algn="just" fontAlgn="base">
              <a:buFont typeface="Calibri" panose="020F0502020204030204" pitchFamily="34" charset="0"/>
              <a:buChar char="→"/>
            </a:pPr>
            <a:r>
              <a:rPr lang="fr-FR" sz="1800" dirty="0">
                <a:latin typeface="Arial Rounded MT Bold" panose="020F0704030504030204" pitchFamily="34" charset="0"/>
              </a:rPr>
              <a:t>Il a été mis à jour début 2023 pour tenir compte des nouveautés apportées par la loi « Climat et Résilience ».</a:t>
            </a:r>
          </a:p>
          <a:p>
            <a:pPr marL="285750" indent="-285750" algn="just" fontAlgn="base">
              <a:buFont typeface="Calibri" panose="020F0502020204030204" pitchFamily="34" charset="0"/>
              <a:buChar char="→"/>
            </a:pPr>
            <a:endParaRPr lang="fr-FR" sz="1800" dirty="0">
              <a:latin typeface="Arial Rounded MT Bold" panose="020F0704030504030204" pitchFamily="34" charset="0"/>
            </a:endParaRPr>
          </a:p>
          <a:p>
            <a:pPr marL="285750" indent="-285750" algn="just" fontAlgn="base">
              <a:buFont typeface="Calibri" panose="020F0502020204030204" pitchFamily="34" charset="0"/>
              <a:buChar char="→"/>
            </a:pPr>
            <a:r>
              <a:rPr lang="fr-FR" sz="1800" dirty="0">
                <a:latin typeface="Arial Rounded MT Bold" panose="020F0704030504030204" pitchFamily="34" charset="0"/>
              </a:rPr>
              <a:t>Tout en respectant la réglementation, ce référentiel apporte :</a:t>
            </a:r>
          </a:p>
          <a:p>
            <a:pPr algn="just"/>
            <a:endParaRPr lang="fr-FR" sz="1800" dirty="0">
              <a:latin typeface="Arial Rounded MT Bold" panose="020F0704030504030204" pitchFamily="34" charset="0"/>
            </a:endParaRPr>
          </a:p>
          <a:p>
            <a:pPr marL="742950" lvl="1" indent="-285750" algn="just">
              <a:buFont typeface="Wingdings" panose="05000000000000000000" pitchFamily="2" charset="2"/>
              <a:buChar char="Ø"/>
            </a:pPr>
            <a:r>
              <a:rPr lang="fr-FR" sz="1800" dirty="0">
                <a:latin typeface="Arial Rounded MT Bold" panose="020F0704030504030204" pitchFamily="34" charset="0"/>
              </a:rPr>
              <a:t>Les différentes étapes de réalisation du DTG ;</a:t>
            </a:r>
          </a:p>
          <a:p>
            <a:pPr marL="742950" lvl="1" indent="-285750" algn="just">
              <a:buFont typeface="Wingdings" panose="05000000000000000000" pitchFamily="2" charset="2"/>
              <a:buChar char="Ø"/>
            </a:pPr>
            <a:r>
              <a:rPr lang="fr-FR" sz="1800" dirty="0">
                <a:latin typeface="Arial Rounded MT Bold" panose="020F0704030504030204" pitchFamily="34" charset="0"/>
              </a:rPr>
              <a:t>Les moyens techniques pour la réalisation du DTG ;</a:t>
            </a:r>
          </a:p>
          <a:p>
            <a:pPr marL="742950" lvl="1" indent="-285750" algn="just">
              <a:buFont typeface="Wingdings" panose="05000000000000000000" pitchFamily="2" charset="2"/>
              <a:buChar char="Ø"/>
            </a:pPr>
            <a:r>
              <a:rPr lang="fr-FR" sz="1800" dirty="0">
                <a:latin typeface="Arial Rounded MT Bold" panose="020F0704030504030204" pitchFamily="34" charset="0"/>
              </a:rPr>
              <a:t>Les qualifications des auditeurs ;</a:t>
            </a:r>
          </a:p>
          <a:p>
            <a:pPr marL="742950" lvl="1" indent="-285750" algn="just">
              <a:buFont typeface="Wingdings" panose="05000000000000000000" pitchFamily="2" charset="2"/>
              <a:buChar char="Ø"/>
            </a:pPr>
            <a:r>
              <a:rPr lang="fr-FR" sz="1800" dirty="0">
                <a:latin typeface="Arial Rounded MT Bold" panose="020F0704030504030204" pitchFamily="34" charset="0"/>
              </a:rPr>
              <a:t>Une analyse énergétique plus poussée qui dépend de la configuration de la copropriété ;</a:t>
            </a:r>
          </a:p>
          <a:p>
            <a:pPr marL="742950" lvl="1" indent="-285750" algn="just">
              <a:buFont typeface="Wingdings" panose="05000000000000000000" pitchFamily="2" charset="2"/>
              <a:buChar char="Ø"/>
            </a:pPr>
            <a:r>
              <a:rPr lang="fr-FR" sz="1800" dirty="0">
                <a:latin typeface="Arial Rounded MT Bold" panose="020F0704030504030204" pitchFamily="34" charset="0"/>
              </a:rPr>
              <a:t>Des bouquets travaux permettant à la copropriété de se lancer dans un projet de rénovation énergétique;</a:t>
            </a:r>
          </a:p>
          <a:p>
            <a:pPr marL="742950" lvl="1" indent="-285750" algn="just">
              <a:buFont typeface="Wingdings" panose="05000000000000000000" pitchFamily="2" charset="2"/>
              <a:buChar char="Ø"/>
            </a:pPr>
            <a:r>
              <a:rPr lang="fr-FR" sz="1800" dirty="0">
                <a:latin typeface="Arial Rounded MT Bold" panose="020F0704030504030204" pitchFamily="34" charset="0"/>
              </a:rPr>
              <a:t>Un volet financier pour le financement des travaux ;</a:t>
            </a:r>
          </a:p>
          <a:p>
            <a:pPr marL="742950" lvl="1" indent="-285750" algn="just">
              <a:buFont typeface="Wingdings" panose="05000000000000000000" pitchFamily="2" charset="2"/>
              <a:buChar char="Ø"/>
            </a:pPr>
            <a:r>
              <a:rPr lang="fr-FR" sz="1800" dirty="0">
                <a:latin typeface="Arial Rounded MT Bold" panose="020F0704030504030204" pitchFamily="34" charset="0"/>
              </a:rPr>
              <a:t>Plus de 20 fiches pratiques par poste de diagnostic.</a:t>
            </a:r>
          </a:p>
          <a:p>
            <a:pPr marL="285750" indent="-285750" algn="just">
              <a:buFontTx/>
              <a:buChar char="-"/>
            </a:pPr>
            <a:endParaRPr lang="fr-FR" sz="1800" dirty="0">
              <a:latin typeface="Arial Rounded MT Bold" panose="020F0704030504030204" pitchFamily="34" charset="0"/>
            </a:endParaRPr>
          </a:p>
          <a:p>
            <a:pPr marL="285750" indent="-285750" algn="just">
              <a:lnSpc>
                <a:spcPct val="107000"/>
              </a:lnSpc>
              <a:buFont typeface="Calibri" panose="020F0502020204030204" pitchFamily="34" charset="0"/>
              <a:buChar char="→"/>
            </a:pPr>
            <a:r>
              <a:rPr lang="fr-FR" sz="1800" dirty="0">
                <a:latin typeface="Arial Rounded MT Bold" panose="020F0704030504030204" pitchFamily="34" charset="0"/>
              </a:rPr>
              <a:t>Le respect de ce référentiel permet entre autre </a:t>
            </a:r>
            <a:r>
              <a:rPr lang="fr-FR" sz="1800" b="1" dirty="0">
                <a:solidFill>
                  <a:srgbClr val="0070C0"/>
                </a:solidFill>
                <a:latin typeface="Arial Rounded MT Bold" panose="020F0704030504030204" pitchFamily="34" charset="0"/>
              </a:rPr>
              <a:t>l’obtention d’une aide </a:t>
            </a:r>
            <a:r>
              <a:rPr lang="fr-FR" sz="1800" dirty="0">
                <a:latin typeface="Arial Rounded MT Bold" panose="020F0704030504030204" pitchFamily="34" charset="0"/>
              </a:rPr>
              <a:t>de la part de certaines collectivités dont la Métropole du Grand Paris.</a:t>
            </a:r>
          </a:p>
        </p:txBody>
      </p:sp>
      <p:sp>
        <p:nvSpPr>
          <p:cNvPr id="8" name="Rectangle 7">
            <a:extLst>
              <a:ext uri="{FF2B5EF4-FFF2-40B4-BE49-F238E27FC236}">
                <a16:creationId xmlns:a16="http://schemas.microsoft.com/office/drawing/2014/main" id="{50F09060-E09A-F42D-3438-3ADA7A7333E6}"/>
              </a:ext>
            </a:extLst>
          </p:cNvPr>
          <p:cNvSpPr/>
          <p:nvPr/>
        </p:nvSpPr>
        <p:spPr>
          <a:xfrm>
            <a:off x="1463943" y="1931962"/>
            <a:ext cx="10075325" cy="461665"/>
          </a:xfrm>
          <a:prstGeom prst="rect">
            <a:avLst/>
          </a:prstGeom>
          <a:solidFill>
            <a:schemeClr val="accent1"/>
          </a:solidFill>
        </p:spPr>
        <p:txBody>
          <a:bodyPr wrap="square">
            <a:spAutoFit/>
          </a:bodyPr>
          <a:lstStyle/>
          <a:p>
            <a:pPr>
              <a:spcAft>
                <a:spcPts val="600"/>
              </a:spcAft>
            </a:pPr>
            <a:r>
              <a:rPr lang="fr-F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Le référentiel DTG</a:t>
            </a:r>
            <a:endParaRPr lang="fr-FR"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3">
            <a:extLst>
              <a:ext uri="{FF2B5EF4-FFF2-40B4-BE49-F238E27FC236}">
                <a16:creationId xmlns:a16="http://schemas.microsoft.com/office/drawing/2014/main" id="{5C5F7488-8A17-12DC-DFEF-1B69E9240355}"/>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28</a:t>
            </a:fld>
            <a:endParaRPr lang="fr-FR" altLang="fr-FR" dirty="0">
              <a:solidFill>
                <a:srgbClr val="898989"/>
              </a:solidFill>
              <a:latin typeface="Arial" panose="020B0604020202020204" pitchFamily="34" charset="0"/>
              <a:ea typeface="ヒラギノ角ゴ Pro W3" pitchFamily="-95" charset="-128"/>
            </a:endParaRPr>
          </a:p>
        </p:txBody>
      </p:sp>
      <p:pic>
        <p:nvPicPr>
          <p:cNvPr id="5" name="Image 4">
            <a:extLst>
              <a:ext uri="{FF2B5EF4-FFF2-40B4-BE49-F238E27FC236}">
                <a16:creationId xmlns:a16="http://schemas.microsoft.com/office/drawing/2014/main" id="{635363D7-6D44-4B97-6FBE-AFC3245A5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421134019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TECHNIQUE GLOBAL</a:t>
            </a:r>
            <a:r>
              <a:rPr lang="fr-FR" sz="4000" i="1" kern="0" dirty="0"/>
              <a:t>, suite</a:t>
            </a:r>
            <a:endParaRPr lang="fr-FR" sz="4000" b="1" i="1" kern="0" dirty="0">
              <a:solidFill>
                <a:schemeClr val="tx1"/>
              </a:solidFill>
            </a:endParaRPr>
          </a:p>
        </p:txBody>
      </p:sp>
      <p:sp>
        <p:nvSpPr>
          <p:cNvPr id="3" name="ZoneTexte 2">
            <a:extLst>
              <a:ext uri="{FF2B5EF4-FFF2-40B4-BE49-F238E27FC236}">
                <a16:creationId xmlns:a16="http://schemas.microsoft.com/office/drawing/2014/main" id="{432765BF-672B-23BB-2FAC-AE380CC95881}"/>
              </a:ext>
            </a:extLst>
          </p:cNvPr>
          <p:cNvSpPr txBox="1"/>
          <p:nvPr/>
        </p:nvSpPr>
        <p:spPr>
          <a:xfrm>
            <a:off x="1985336" y="2547525"/>
            <a:ext cx="10801200" cy="7125027"/>
          </a:xfrm>
          <a:prstGeom prst="rect">
            <a:avLst/>
          </a:prstGeom>
          <a:noFill/>
        </p:spPr>
        <p:txBody>
          <a:bodyPr wrap="square">
            <a:spAutoFit/>
          </a:bodyPr>
          <a:lstStyle/>
          <a:p>
            <a:pPr marL="57150" lvl="0" algn="just">
              <a:defRPr/>
            </a:pPr>
            <a:r>
              <a:rPr lang="fr-FR" altLang="fr-FR" sz="1800" b="1" dirty="0">
                <a:latin typeface="Arial Rounded MT Bold" panose="020F0704030504030204" pitchFamily="34" charset="0"/>
              </a:rPr>
              <a:t>1. La préparation de l’audit </a:t>
            </a:r>
          </a:p>
          <a:p>
            <a:pPr marL="800106" lvl="1" indent="-342900" algn="just">
              <a:buFont typeface="Wingdings" panose="05000000000000000000" pitchFamily="2" charset="2"/>
              <a:buChar char="ü"/>
              <a:defRPr/>
            </a:pPr>
            <a:r>
              <a:rPr lang="fr-FR" altLang="fr-FR" sz="1600" dirty="0">
                <a:latin typeface="Arial Rounded MT Bold" panose="020F0704030504030204" pitchFamily="34" charset="0"/>
              </a:rPr>
              <a:t>Validation des priorités et attentes du CS, validation des documents à transmettre ;  </a:t>
            </a:r>
          </a:p>
          <a:p>
            <a:pPr marL="800106" lvl="1" indent="-342900" algn="just">
              <a:buFont typeface="Wingdings" panose="05000000000000000000" pitchFamily="2" charset="2"/>
              <a:buChar char="ü"/>
              <a:defRPr/>
            </a:pPr>
            <a:r>
              <a:rPr lang="fr-FR" altLang="fr-FR" sz="1600" dirty="0">
                <a:latin typeface="Arial Rounded MT Bold" panose="020F0704030504030204" pitchFamily="34" charset="0"/>
              </a:rPr>
              <a:t>Mise en place d’un planning : enquête résident, visites parties communes et privatives, rendu du rapport provisoire...</a:t>
            </a:r>
          </a:p>
          <a:p>
            <a:pPr marL="114300" lvl="0" algn="just">
              <a:spcBef>
                <a:spcPts val="1200"/>
              </a:spcBef>
              <a:defRPr/>
            </a:pPr>
            <a:r>
              <a:rPr lang="fr-FR" altLang="fr-FR" sz="1800" b="1" dirty="0">
                <a:latin typeface="Arial Rounded MT Bold" panose="020F0704030504030204" pitchFamily="34" charset="0"/>
              </a:rPr>
              <a:t>2. La visite des parties communes et privatives :</a:t>
            </a:r>
            <a:endParaRPr lang="fr-CA" altLang="fr-FR" sz="1800" b="1" dirty="0">
              <a:latin typeface="Arial Rounded MT Bold" panose="020F0704030504030204" pitchFamily="34" charset="0"/>
            </a:endParaRPr>
          </a:p>
          <a:p>
            <a:pPr marL="800106" lvl="1" indent="-342900" algn="just">
              <a:buFont typeface="Wingdings" panose="05000000000000000000" pitchFamily="2" charset="2"/>
              <a:buChar char="ü"/>
              <a:defRPr/>
            </a:pPr>
            <a:r>
              <a:rPr lang="fr-FR" sz="1600" dirty="0">
                <a:latin typeface="Arial Rounded MT Bold" panose="020F0704030504030204" pitchFamily="34" charset="0"/>
              </a:rPr>
              <a:t>Les éléments bâtis de structure, les façades, les toitures…</a:t>
            </a:r>
          </a:p>
          <a:p>
            <a:pPr marL="800106" lvl="1" indent="-342900" algn="just">
              <a:buFont typeface="Wingdings" panose="05000000000000000000" pitchFamily="2" charset="2"/>
              <a:buChar char="ü"/>
              <a:defRPr/>
            </a:pPr>
            <a:r>
              <a:rPr lang="fr-CA" altLang="fr-FR" sz="1600" dirty="0">
                <a:latin typeface="Arial Rounded MT Bold" panose="020F0704030504030204" pitchFamily="34" charset="0"/>
              </a:rPr>
              <a:t>Toutes les parties communes et tous les équipements collectifs dont la production de chauffage et d’eau chaude sanitaire et les systèmes de ventilation.</a:t>
            </a:r>
          </a:p>
          <a:p>
            <a:pPr marL="57150" lvl="0" algn="just">
              <a:spcBef>
                <a:spcPts val="1200"/>
              </a:spcBef>
              <a:defRPr/>
            </a:pPr>
            <a:r>
              <a:rPr lang="fr-FR" altLang="fr-FR" sz="1800" b="1" dirty="0">
                <a:latin typeface="Arial Rounded MT Bold" panose="020F0704030504030204" pitchFamily="34" charset="0"/>
              </a:rPr>
              <a:t>3. L’analyse des données par les auditeurs et l’élaboration du rapport provisoire : </a:t>
            </a:r>
          </a:p>
          <a:p>
            <a:pPr marL="800106" lvl="1" indent="-342900" algn="just">
              <a:buFont typeface="Wingdings" panose="05000000000000000000" pitchFamily="2" charset="2"/>
              <a:buChar char="ü"/>
              <a:tabLst>
                <a:tab pos="628650" algn="l"/>
              </a:tabLst>
              <a:defRPr/>
            </a:pPr>
            <a:r>
              <a:rPr lang="fr-FR" altLang="fr-FR" sz="1600" dirty="0">
                <a:latin typeface="Arial Rounded MT Bold" panose="020F0704030504030204" pitchFamily="34" charset="0"/>
              </a:rPr>
              <a:t>Transmission au CS et au syndic pour relecture ;</a:t>
            </a:r>
          </a:p>
          <a:p>
            <a:pPr marL="800106" lvl="1" indent="-342900" algn="just">
              <a:buFont typeface="Wingdings" panose="05000000000000000000" pitchFamily="2" charset="2"/>
              <a:buChar char="ü"/>
              <a:tabLst>
                <a:tab pos="628650" algn="l"/>
              </a:tabLst>
              <a:defRPr/>
            </a:pPr>
            <a:r>
              <a:rPr lang="fr-FR" altLang="fr-FR" sz="1600" dirty="0">
                <a:latin typeface="Arial Rounded MT Bold" panose="020F0704030504030204" pitchFamily="34" charset="0"/>
              </a:rPr>
              <a:t>Programmation de la réunion intermédiaire avec le CS et le syndic.</a:t>
            </a:r>
          </a:p>
          <a:p>
            <a:pPr marL="57150" lvl="0" algn="just">
              <a:spcBef>
                <a:spcPts val="1200"/>
              </a:spcBef>
              <a:defRPr/>
            </a:pPr>
            <a:r>
              <a:rPr lang="fr-FR" altLang="fr-FR" sz="1800" b="1" dirty="0">
                <a:latin typeface="Arial Rounded MT Bold" panose="020F0704030504030204" pitchFamily="34" charset="0"/>
              </a:rPr>
              <a:t>4. La réunion intermédiaire </a:t>
            </a:r>
          </a:p>
          <a:p>
            <a:pPr marL="800106" lvl="1" indent="-342900" algn="just">
              <a:buFont typeface="Wingdings" panose="05000000000000000000" pitchFamily="2" charset="2"/>
              <a:buChar char="ü"/>
              <a:tabLst>
                <a:tab pos="628650" algn="l"/>
              </a:tabLst>
              <a:defRPr/>
            </a:pPr>
            <a:r>
              <a:rPr lang="fr-FR" altLang="fr-FR" sz="1600" dirty="0">
                <a:latin typeface="Arial Rounded MT Bold" panose="020F0704030504030204" pitchFamily="34" charset="0"/>
              </a:rPr>
              <a:t>Validation de l’état des lieux et de l’enquête résidents ;</a:t>
            </a:r>
          </a:p>
          <a:p>
            <a:pPr marL="800106" lvl="1" indent="-342900" algn="just">
              <a:buFont typeface="Wingdings" panose="05000000000000000000" pitchFamily="2" charset="2"/>
              <a:buChar char="ü"/>
              <a:tabLst>
                <a:tab pos="628650" algn="l"/>
              </a:tabLst>
              <a:defRPr/>
            </a:pPr>
            <a:r>
              <a:rPr lang="fr-FR" altLang="fr-FR" sz="1600" dirty="0">
                <a:latin typeface="Arial Rounded MT Bold" panose="020F0704030504030204" pitchFamily="34" charset="0"/>
              </a:rPr>
              <a:t>Présentation des améliorations possibles poste par poste ;</a:t>
            </a:r>
          </a:p>
          <a:p>
            <a:pPr marL="800106" lvl="1" indent="-342900" algn="just">
              <a:buFont typeface="Wingdings" panose="05000000000000000000" pitchFamily="2" charset="2"/>
              <a:buChar char="ü"/>
              <a:tabLst>
                <a:tab pos="628650" algn="l"/>
              </a:tabLst>
              <a:defRPr/>
            </a:pPr>
            <a:r>
              <a:rPr lang="fr-CA" altLang="fr-FR" sz="1600" dirty="0">
                <a:latin typeface="Arial Rounded MT Bold" panose="020F0704030504030204" pitchFamily="34" charset="0"/>
              </a:rPr>
              <a:t>Élaboration d’une liste de travaux à réaliser à court, moyen et long terme (projet de PPT) ;</a:t>
            </a:r>
            <a:endParaRPr lang="fr-FR" altLang="fr-FR" sz="1600" dirty="0">
              <a:latin typeface="Arial Rounded MT Bold" panose="020F0704030504030204" pitchFamily="34" charset="0"/>
            </a:endParaRPr>
          </a:p>
          <a:p>
            <a:pPr marL="800106" lvl="1" indent="-342900" algn="just">
              <a:buFont typeface="Wingdings" panose="05000000000000000000" pitchFamily="2" charset="2"/>
              <a:buChar char="ü"/>
              <a:tabLst>
                <a:tab pos="628650" algn="l"/>
              </a:tabLst>
              <a:defRPr/>
            </a:pPr>
            <a:r>
              <a:rPr lang="fr-FR" altLang="fr-FR" sz="1600" dirty="0">
                <a:latin typeface="Arial Rounded MT Bold" panose="020F0704030504030204" pitchFamily="34" charset="0"/>
              </a:rPr>
              <a:t>Construction de plans de travaux (scénarios) et émergence de solutions de financement.</a:t>
            </a:r>
          </a:p>
          <a:p>
            <a:pPr marL="57150" lvl="0" algn="just">
              <a:spcBef>
                <a:spcPts val="1200"/>
              </a:spcBef>
              <a:defRPr/>
            </a:pPr>
            <a:r>
              <a:rPr lang="fr-FR" altLang="fr-FR" sz="1800" b="1" dirty="0">
                <a:latin typeface="Arial Rounded MT Bold" panose="020F0704030504030204" pitchFamily="34" charset="0"/>
              </a:rPr>
              <a:t>5. Le rapport final </a:t>
            </a:r>
          </a:p>
          <a:p>
            <a:pPr marL="800106" lvl="1" indent="-342900" algn="just">
              <a:buFont typeface="Wingdings" panose="05000000000000000000" pitchFamily="2" charset="2"/>
              <a:buChar char="ü"/>
              <a:defRPr/>
            </a:pPr>
            <a:r>
              <a:rPr lang="fr-FR" altLang="fr-FR" sz="1600" dirty="0">
                <a:latin typeface="Arial Rounded MT Bold" panose="020F0704030504030204" pitchFamily="34" charset="0"/>
              </a:rPr>
              <a:t>Scénarios de travaux consolidés avec les économies énergétiques correspondantes ;</a:t>
            </a:r>
          </a:p>
          <a:p>
            <a:pPr marL="800106" lvl="1" indent="-342900" algn="just">
              <a:buFont typeface="Wingdings" panose="05000000000000000000" pitchFamily="2" charset="2"/>
              <a:buChar char="ü"/>
              <a:defRPr/>
            </a:pPr>
            <a:r>
              <a:rPr lang="fr-CA" altLang="fr-FR" sz="1600" dirty="0">
                <a:latin typeface="Arial Rounded MT Bold" panose="020F0704030504030204" pitchFamily="34" charset="0"/>
              </a:rPr>
              <a:t>Estimation du coût des travaux et </a:t>
            </a:r>
            <a:r>
              <a:rPr lang="fr-FR" altLang="fr-FR" sz="1600" dirty="0">
                <a:latin typeface="Arial Rounded MT Bold" panose="020F0704030504030204" pitchFamily="34" charset="0"/>
              </a:rPr>
              <a:t>panorama des aides financières possibles (MPR, CEE, Anah...);</a:t>
            </a:r>
          </a:p>
          <a:p>
            <a:pPr marL="800106" lvl="1" indent="-342900" algn="just">
              <a:buFont typeface="Wingdings" panose="05000000000000000000" pitchFamily="2" charset="2"/>
              <a:buChar char="ü"/>
              <a:defRPr/>
            </a:pPr>
            <a:r>
              <a:rPr lang="fr-CA" altLang="fr-FR" sz="1600" dirty="0">
                <a:latin typeface="Arial Rounded MT Bold" panose="020F0704030504030204" pitchFamily="34" charset="0"/>
              </a:rPr>
              <a:t>Transmission au CS et au syndic.</a:t>
            </a:r>
            <a:endParaRPr lang="fr-FR" altLang="fr-FR" sz="1600" dirty="0">
              <a:latin typeface="Arial Rounded MT Bold" panose="020F0704030504030204" pitchFamily="34" charset="0"/>
            </a:endParaRPr>
          </a:p>
          <a:p>
            <a:pPr marL="57150" lvl="0" algn="just">
              <a:spcBef>
                <a:spcPts val="1200"/>
              </a:spcBef>
              <a:tabLst>
                <a:tab pos="447675" algn="l"/>
              </a:tabLst>
              <a:defRPr/>
            </a:pPr>
            <a:r>
              <a:rPr lang="fr-FR" altLang="fr-FR" sz="1800" b="1" dirty="0">
                <a:latin typeface="Arial Rounded MT Bold" panose="020F0704030504030204" pitchFamily="34" charset="0"/>
              </a:rPr>
              <a:t>6. La présentation aux copropriétaires</a:t>
            </a:r>
          </a:p>
          <a:p>
            <a:pPr marL="800106" lvl="1" indent="-342900" algn="just">
              <a:buFont typeface="Wingdings" panose="05000000000000000000" pitchFamily="2" charset="2"/>
              <a:buChar char="ü"/>
              <a:tabLst>
                <a:tab pos="628650" algn="l"/>
              </a:tabLst>
              <a:defRPr/>
            </a:pPr>
            <a:r>
              <a:rPr lang="fr-FR" altLang="fr-FR" sz="1600" dirty="0">
                <a:latin typeface="Arial Rounded MT Bold" panose="020F0704030504030204" pitchFamily="34" charset="0"/>
              </a:rPr>
              <a:t>Elaboration d’une synthèse ;</a:t>
            </a:r>
          </a:p>
          <a:p>
            <a:pPr marL="800106" lvl="1" indent="-342900" algn="just">
              <a:buFont typeface="Wingdings" panose="05000000000000000000" pitchFamily="2" charset="2"/>
              <a:buChar char="ü"/>
              <a:tabLst>
                <a:tab pos="628650" algn="l"/>
              </a:tabLst>
              <a:defRPr/>
            </a:pPr>
            <a:r>
              <a:rPr lang="fr-FR" altLang="fr-FR" sz="1600" dirty="0">
                <a:latin typeface="Arial Rounded MT Bold" panose="020F0704030504030204" pitchFamily="34" charset="0"/>
              </a:rPr>
              <a:t>Présentation en AG ou lors d’une réunion d’information spécifique.</a:t>
            </a:r>
          </a:p>
          <a:p>
            <a:pPr marL="800106" lvl="1" indent="-342900" algn="just">
              <a:buFont typeface="Wingdings" panose="05000000000000000000" pitchFamily="2" charset="2"/>
              <a:buChar char="ü"/>
              <a:tabLst>
                <a:tab pos="628650" algn="l"/>
              </a:tabLst>
              <a:defRPr/>
            </a:pPr>
            <a:endParaRPr lang="fr-FR" altLang="fr-FR" sz="1100" dirty="0"/>
          </a:p>
        </p:txBody>
      </p:sp>
      <p:sp>
        <p:nvSpPr>
          <p:cNvPr id="5" name="Rectangle 4">
            <a:extLst>
              <a:ext uri="{FF2B5EF4-FFF2-40B4-BE49-F238E27FC236}">
                <a16:creationId xmlns:a16="http://schemas.microsoft.com/office/drawing/2014/main" id="{3344C5B6-A7F4-979F-8495-05E621602341}"/>
              </a:ext>
            </a:extLst>
          </p:cNvPr>
          <p:cNvSpPr/>
          <p:nvPr/>
        </p:nvSpPr>
        <p:spPr>
          <a:xfrm>
            <a:off x="2344817" y="1999247"/>
            <a:ext cx="9485381" cy="461665"/>
          </a:xfrm>
          <a:prstGeom prst="rect">
            <a:avLst/>
          </a:prstGeom>
          <a:solidFill>
            <a:schemeClr val="accent1"/>
          </a:solidFill>
        </p:spPr>
        <p:txBody>
          <a:bodyPr wrap="square">
            <a:spAutoFit/>
          </a:bodyPr>
          <a:lstStyle/>
          <a:p>
            <a:pPr>
              <a:spcAft>
                <a:spcPts val="600"/>
              </a:spcAft>
            </a:pPr>
            <a:r>
              <a:rPr lang="fr-F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Une méthodologie qui requiert l’implication active du Conseil Syndical</a:t>
            </a:r>
            <a:endParaRPr lang="fr-FR"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Espace réservé du numéro de diapositive 3">
            <a:extLst>
              <a:ext uri="{FF2B5EF4-FFF2-40B4-BE49-F238E27FC236}">
                <a16:creationId xmlns:a16="http://schemas.microsoft.com/office/drawing/2014/main" id="{134563FD-8502-E451-296F-C40F4EF191DC}"/>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29</a:t>
            </a:fld>
            <a:endParaRPr lang="fr-FR" altLang="fr-FR" dirty="0">
              <a:solidFill>
                <a:srgbClr val="898989"/>
              </a:solidFill>
              <a:latin typeface="Arial" panose="020B0604020202020204" pitchFamily="34" charset="0"/>
              <a:ea typeface="ヒラギノ角ゴ Pro W3" pitchFamily="-95" charset="-128"/>
            </a:endParaRPr>
          </a:p>
        </p:txBody>
      </p:sp>
      <p:pic>
        <p:nvPicPr>
          <p:cNvPr id="7" name="Image 6">
            <a:extLst>
              <a:ext uri="{FF2B5EF4-FFF2-40B4-BE49-F238E27FC236}">
                <a16:creationId xmlns:a16="http://schemas.microsoft.com/office/drawing/2014/main" id="{ED28B485-A08F-1BED-A578-F6BA87B454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68671364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Suite du Sommaire</a:t>
            </a:r>
            <a:endParaRPr lang="fr-FR" sz="4000" b="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10" name="Rectangle 8">
            <a:extLst>
              <a:ext uri="{FF2B5EF4-FFF2-40B4-BE49-F238E27FC236}">
                <a16:creationId xmlns:a16="http://schemas.microsoft.com/office/drawing/2014/main" id="{0AF25700-191D-817F-07E3-FCCE33A64517}"/>
              </a:ext>
            </a:extLst>
          </p:cNvPr>
          <p:cNvSpPr txBox="1">
            <a:spLocks noChangeArrowheads="1"/>
          </p:cNvSpPr>
          <p:nvPr/>
        </p:nvSpPr>
        <p:spPr bwMode="auto">
          <a:xfrm>
            <a:off x="-384119" y="1852838"/>
            <a:ext cx="12601400" cy="784887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lnSpc>
                <a:spcPct val="90000"/>
              </a:lnSpc>
              <a:spcBef>
                <a:spcPct val="0"/>
              </a:spcBef>
            </a:pPr>
            <a:endParaRPr lang="fr-FR" sz="3200" kern="0" dirty="0">
              <a:sym typeface="Wingdings" pitchFamily="1" charset="2"/>
            </a:endParaRPr>
          </a:p>
          <a:p>
            <a:pPr eaLnBrk="1" hangingPunct="1">
              <a:lnSpc>
                <a:spcPct val="90000"/>
              </a:lnSpc>
              <a:spcBef>
                <a:spcPct val="0"/>
              </a:spcBef>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sym typeface="Wingdings" pitchFamily="1" charset="2"/>
              </a:rPr>
              <a:t>LE DTG</a:t>
            </a:r>
            <a:endParaRPr lang="fr-FR" sz="2400" kern="0" cap="all" dirty="0"/>
          </a:p>
          <a:p>
            <a:pPr marL="457200" indent="-457200" eaLnBrk="1" hangingPunct="1">
              <a:lnSpc>
                <a:spcPct val="90000"/>
              </a:lnSpc>
              <a:spcBef>
                <a:spcPct val="0"/>
              </a:spcBef>
              <a:buFont typeface="+mj-lt"/>
              <a:buAutoNum type="arabicPeriod"/>
            </a:pPr>
            <a:r>
              <a:rPr lang="fr-FR" sz="2400" kern="0" dirty="0">
                <a:sym typeface="Wingdings" pitchFamily="1" charset="2"/>
              </a:rPr>
              <a:t>Définition</a:t>
            </a:r>
          </a:p>
          <a:p>
            <a:pPr marL="457200" indent="-457200" eaLnBrk="1" hangingPunct="1">
              <a:lnSpc>
                <a:spcPct val="90000"/>
              </a:lnSpc>
              <a:spcBef>
                <a:spcPct val="0"/>
              </a:spcBef>
              <a:buFont typeface="+mj-lt"/>
              <a:buAutoNum type="arabicPeriod"/>
            </a:pPr>
            <a:r>
              <a:rPr lang="fr-FR" sz="2400" kern="0" dirty="0">
                <a:sym typeface="Wingdings" pitchFamily="1" charset="2"/>
              </a:rPr>
              <a:t>Quels professionnels ?</a:t>
            </a:r>
          </a:p>
          <a:p>
            <a:pPr marL="457200" indent="-457200" eaLnBrk="1" hangingPunct="1">
              <a:lnSpc>
                <a:spcPct val="90000"/>
              </a:lnSpc>
              <a:spcBef>
                <a:spcPct val="0"/>
              </a:spcBef>
              <a:buFont typeface="+mj-lt"/>
              <a:buAutoNum type="arabicPeriod"/>
            </a:pPr>
            <a:r>
              <a:rPr lang="fr-FR" sz="2400" kern="0" dirty="0">
                <a:sym typeface="Wingdings" pitchFamily="1" charset="2"/>
              </a:rPr>
              <a:t>Le référentiel DTG</a:t>
            </a:r>
          </a:p>
          <a:p>
            <a:pPr marL="457200" indent="-457200" eaLnBrk="1" hangingPunct="1">
              <a:lnSpc>
                <a:spcPct val="90000"/>
              </a:lnSpc>
              <a:spcBef>
                <a:spcPct val="0"/>
              </a:spcBef>
              <a:buFont typeface="+mj-lt"/>
              <a:buAutoNum type="arabicPeriod"/>
            </a:pPr>
            <a:r>
              <a:rPr lang="fr-FR" sz="2400" kern="0" dirty="0">
                <a:sym typeface="Wingdings" pitchFamily="1" charset="2"/>
              </a:rPr>
              <a:t>Le Conseil Syndical et le DTG</a:t>
            </a:r>
          </a:p>
          <a:p>
            <a:pPr marL="457200" indent="-457200" eaLnBrk="1" hangingPunct="1">
              <a:lnSpc>
                <a:spcPct val="90000"/>
              </a:lnSpc>
              <a:spcBef>
                <a:spcPct val="0"/>
              </a:spcBef>
              <a:buFont typeface="+mj-lt"/>
              <a:buAutoNum type="arabicPeriod"/>
            </a:pPr>
            <a:r>
              <a:rPr lang="fr-FR" sz="2400" kern="0" dirty="0">
                <a:sym typeface="Wingdings" pitchFamily="1" charset="2"/>
              </a:rPr>
              <a:t>Exemple de rapport</a:t>
            </a:r>
          </a:p>
          <a:p>
            <a:pPr eaLnBrk="1" hangingPunct="1">
              <a:lnSpc>
                <a:spcPct val="90000"/>
              </a:lnSpc>
              <a:spcBef>
                <a:spcPct val="0"/>
              </a:spcBef>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sym typeface="Wingdings" pitchFamily="1" charset="2"/>
              </a:rPr>
              <a:t>ASPECTS PRATIQUES</a:t>
            </a:r>
            <a:endParaRPr lang="fr-FR" sz="2400" kern="0" cap="all" dirty="0"/>
          </a:p>
          <a:p>
            <a:pPr marL="457200" indent="-457200" eaLnBrk="1" hangingPunct="1">
              <a:lnSpc>
                <a:spcPct val="90000"/>
              </a:lnSpc>
              <a:spcBef>
                <a:spcPct val="0"/>
              </a:spcBef>
              <a:buFont typeface="+mj-lt"/>
              <a:buAutoNum type="arabicPeriod"/>
            </a:pPr>
            <a:r>
              <a:rPr lang="fr-FR" sz="2400" kern="0" dirty="0">
                <a:sym typeface="Wingdings" pitchFamily="1" charset="2"/>
              </a:rPr>
              <a:t>Visite, liste de documents à fournir, enquête</a:t>
            </a:r>
          </a:p>
          <a:p>
            <a:pPr marL="457200" indent="-457200" eaLnBrk="1" hangingPunct="1">
              <a:lnSpc>
                <a:spcPct val="90000"/>
              </a:lnSpc>
              <a:spcBef>
                <a:spcPct val="0"/>
              </a:spcBef>
              <a:buFont typeface="+mj-lt"/>
              <a:buAutoNum type="arabicPeriod"/>
            </a:pPr>
            <a:r>
              <a:rPr lang="fr-FR" sz="2400" kern="0" dirty="0">
                <a:sym typeface="Wingdings" pitchFamily="1" charset="2"/>
              </a:rPr>
              <a:t>Réunion intermédiaire</a:t>
            </a:r>
          </a:p>
          <a:p>
            <a:pPr marL="457200" indent="-457200" eaLnBrk="1" hangingPunct="1">
              <a:lnSpc>
                <a:spcPct val="90000"/>
              </a:lnSpc>
              <a:spcBef>
                <a:spcPct val="0"/>
              </a:spcBef>
              <a:buFont typeface="+mj-lt"/>
              <a:buAutoNum type="arabicPeriod"/>
            </a:pPr>
            <a:r>
              <a:rPr lang="fr-FR" sz="2400" kern="0" dirty="0">
                <a:sym typeface="Wingdings" pitchFamily="1" charset="2"/>
              </a:rPr>
              <a:t>Rendu rapport final en AG</a:t>
            </a:r>
          </a:p>
          <a:p>
            <a:pPr marL="457200" indent="-457200" eaLnBrk="1" hangingPunct="1">
              <a:lnSpc>
                <a:spcPct val="90000"/>
              </a:lnSpc>
              <a:spcBef>
                <a:spcPct val="0"/>
              </a:spcBef>
              <a:buFont typeface="+mj-lt"/>
              <a:buAutoNum type="arabicPeriod"/>
            </a:pPr>
            <a:r>
              <a:rPr lang="fr-FR" sz="2400" kern="0" dirty="0">
                <a:sym typeface="Wingdings" pitchFamily="1" charset="2"/>
              </a:rPr>
              <a:t>Quels professionnels ?</a:t>
            </a: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marL="457200" indent="-457200" eaLnBrk="1" hangingPunct="1">
              <a:lnSpc>
                <a:spcPct val="90000"/>
              </a:lnSpc>
              <a:spcBef>
                <a:spcPct val="0"/>
              </a:spcBef>
              <a:buFont typeface="+mj-lt"/>
              <a:buAutoNum type="arabicPeriod"/>
            </a:pPr>
            <a:r>
              <a:rPr lang="fr-FR" sz="2400" kern="0" dirty="0">
                <a:sym typeface="Wingdings" pitchFamily="1" charset="2"/>
              </a:rPr>
              <a:t>Une vie après le PPT ?</a:t>
            </a:r>
          </a:p>
          <a:p>
            <a:pPr marL="457200" indent="-457200" eaLnBrk="1" hangingPunct="1">
              <a:lnSpc>
                <a:spcPct val="90000"/>
              </a:lnSpc>
              <a:spcBef>
                <a:spcPct val="0"/>
              </a:spcBef>
              <a:buFont typeface="+mj-lt"/>
              <a:buAutoNum type="arabicPeriod"/>
            </a:pPr>
            <a:r>
              <a:rPr lang="fr-FR" sz="2400" kern="0" dirty="0">
                <a:sym typeface="Wingdings" pitchFamily="1" charset="2"/>
              </a:rPr>
              <a:t>Anti-sèche </a:t>
            </a:r>
          </a:p>
          <a:p>
            <a:pPr marL="457200" indent="-457200" eaLnBrk="1" hangingPunct="1">
              <a:lnSpc>
                <a:spcPct val="90000"/>
              </a:lnSpc>
              <a:spcBef>
                <a:spcPct val="0"/>
              </a:spcBef>
              <a:buFont typeface="+mj-lt"/>
              <a:buAutoNum type="arabicPeriod"/>
            </a:pPr>
            <a:r>
              <a:rPr lang="fr-FR" sz="2400" kern="0" dirty="0">
                <a:sym typeface="Wingdings" pitchFamily="1" charset="2"/>
              </a:rPr>
              <a:t>Le BIB+ pour les petites copros</a:t>
            </a: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eaLnBrk="1" hangingPunct="1">
              <a:lnSpc>
                <a:spcPct val="90000"/>
              </a:lnSpc>
              <a:spcBef>
                <a:spcPct val="0"/>
              </a:spcBef>
            </a:pPr>
            <a:endParaRPr lang="fr-FR" sz="2400" kern="0" dirty="0">
              <a:sym typeface="Wingdings" pitchFamily="1" charset="2"/>
            </a:endParaRPr>
          </a:p>
          <a:p>
            <a:pPr eaLnBrk="1" hangingPunct="1">
              <a:lnSpc>
                <a:spcPct val="90000"/>
              </a:lnSpc>
              <a:spcBef>
                <a:spcPct val="0"/>
              </a:spcBef>
            </a:pPr>
            <a:endParaRPr lang="fr-FR" sz="2400" kern="0" dirty="0">
              <a:sym typeface="Wingdings" pitchFamily="1" charset="2"/>
            </a:endParaRPr>
          </a:p>
          <a:p>
            <a:pPr eaLnBrk="1" hangingPunct="1">
              <a:lnSpc>
                <a:spcPct val="90000"/>
              </a:lnSpc>
              <a:spcBef>
                <a:spcPct val="0"/>
              </a:spcBef>
            </a:pPr>
            <a:endParaRPr lang="fr-FR" sz="2400" b="1" kern="0" dirty="0"/>
          </a:p>
          <a:p>
            <a:pPr marL="569912" lvl="1" eaLnBrk="1" hangingPunct="1">
              <a:lnSpc>
                <a:spcPct val="90000"/>
              </a:lnSpc>
              <a:spcBef>
                <a:spcPct val="0"/>
              </a:spcBef>
            </a:pPr>
            <a:endParaRPr lang="fr-FR" sz="2400" b="1" kern="0" dirty="0"/>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eaLnBrk="1" hangingPunct="1">
              <a:lnSpc>
                <a:spcPct val="90000"/>
              </a:lnSpc>
              <a:spcBef>
                <a:spcPct val="0"/>
              </a:spcBef>
            </a:pPr>
            <a:r>
              <a:rPr lang="fr-FR" sz="2800" kern="0" dirty="0">
                <a:sym typeface="Wingdings" pitchFamily="1" charset="2"/>
              </a:rPr>
              <a:t>		</a:t>
            </a:r>
          </a:p>
          <a:p>
            <a:pPr marL="457200" indent="-457200" eaLnBrk="1" hangingPunct="1">
              <a:lnSpc>
                <a:spcPct val="90000"/>
              </a:lnSpc>
              <a:spcBef>
                <a:spcPct val="0"/>
              </a:spcBef>
              <a:buFont typeface="Wingdings" panose="05000000000000000000" pitchFamily="2" charset="2"/>
              <a:buChar char="q"/>
            </a:pPr>
            <a:endParaRPr lang="fr-FR" sz="3200" kern="0" dirty="0">
              <a:sym typeface="Wingdings" pitchFamily="1" charset="2"/>
            </a:endParaRPr>
          </a:p>
        </p:txBody>
      </p:sp>
      <p:sp>
        <p:nvSpPr>
          <p:cNvPr id="2" name="Espace réservé du numéro de diapositive 3">
            <a:extLst>
              <a:ext uri="{FF2B5EF4-FFF2-40B4-BE49-F238E27FC236}">
                <a16:creationId xmlns:a16="http://schemas.microsoft.com/office/drawing/2014/main" id="{05AE1F71-727E-EC48-5EFB-D85C92CAF4C9}"/>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a:t>
            </a:fld>
            <a:endParaRPr lang="fr-FR" altLang="fr-FR" dirty="0">
              <a:solidFill>
                <a:srgbClr val="898989"/>
              </a:solidFill>
              <a:latin typeface="Arial" panose="020B0604020202020204" pitchFamily="34" charset="0"/>
              <a:ea typeface="ヒラギノ角ゴ Pro W3" pitchFamily="-95" charset="-128"/>
            </a:endParaRPr>
          </a:p>
        </p:txBody>
      </p:sp>
      <p:pic>
        <p:nvPicPr>
          <p:cNvPr id="4" name="Image 3">
            <a:extLst>
              <a:ext uri="{FF2B5EF4-FFF2-40B4-BE49-F238E27FC236}">
                <a16:creationId xmlns:a16="http://schemas.microsoft.com/office/drawing/2014/main" id="{0624F5E1-02BF-1BBA-C989-823B43A76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113333551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9135CB77-99C4-1628-B24F-FE785A9E47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TECHNIQUE GLOBAL</a:t>
            </a:r>
            <a:r>
              <a:rPr lang="fr-FR" sz="4000" i="1" kern="0" dirty="0"/>
              <a:t>, suite</a:t>
            </a:r>
            <a:endParaRPr lang="fr-FR" sz="4000" b="1" i="1" kern="0" dirty="0">
              <a:solidFill>
                <a:schemeClr val="tx1"/>
              </a:solidFill>
            </a:endParaRPr>
          </a:p>
        </p:txBody>
      </p:sp>
      <p:sp>
        <p:nvSpPr>
          <p:cNvPr id="3" name="Rectangle 2">
            <a:extLst>
              <a:ext uri="{FF2B5EF4-FFF2-40B4-BE49-F238E27FC236}">
                <a16:creationId xmlns:a16="http://schemas.microsoft.com/office/drawing/2014/main" id="{BD2758F4-64DE-E18C-A295-3BB1C2D4AEFC}"/>
              </a:ext>
            </a:extLst>
          </p:cNvPr>
          <p:cNvSpPr/>
          <p:nvPr/>
        </p:nvSpPr>
        <p:spPr>
          <a:xfrm>
            <a:off x="966824" y="1941989"/>
            <a:ext cx="1804765" cy="369332"/>
          </a:xfrm>
          <a:prstGeom prst="rect">
            <a:avLst/>
          </a:prstGeom>
        </p:spPr>
        <p:txBody>
          <a:bodyPr wrap="square">
            <a:spAutoFit/>
          </a:bodyPr>
          <a:lstStyle/>
          <a:p>
            <a:r>
              <a:rPr lang="fr-CA" sz="1800" b="1" dirty="0"/>
              <a:t>Page de garde</a:t>
            </a:r>
            <a:endParaRPr lang="fr-FR" sz="1800" dirty="0"/>
          </a:p>
        </p:txBody>
      </p:sp>
      <p:sp>
        <p:nvSpPr>
          <p:cNvPr id="5" name="Rectangle 4">
            <a:extLst>
              <a:ext uri="{FF2B5EF4-FFF2-40B4-BE49-F238E27FC236}">
                <a16:creationId xmlns:a16="http://schemas.microsoft.com/office/drawing/2014/main" id="{8B2C08B3-B74B-1601-666A-5204BFB59790}"/>
              </a:ext>
            </a:extLst>
          </p:cNvPr>
          <p:cNvSpPr/>
          <p:nvPr/>
        </p:nvSpPr>
        <p:spPr>
          <a:xfrm>
            <a:off x="4921120" y="1941989"/>
            <a:ext cx="2691614" cy="369332"/>
          </a:xfrm>
          <a:prstGeom prst="rect">
            <a:avLst/>
          </a:prstGeom>
        </p:spPr>
        <p:txBody>
          <a:bodyPr wrap="square">
            <a:spAutoFit/>
          </a:bodyPr>
          <a:lstStyle/>
          <a:p>
            <a:r>
              <a:rPr lang="fr-CA" sz="1800" b="1" dirty="0"/>
              <a:t>Présentation générale</a:t>
            </a:r>
            <a:endParaRPr lang="fr-FR" sz="1800" dirty="0"/>
          </a:p>
        </p:txBody>
      </p:sp>
      <p:sp>
        <p:nvSpPr>
          <p:cNvPr id="6" name="Rectangle 5">
            <a:extLst>
              <a:ext uri="{FF2B5EF4-FFF2-40B4-BE49-F238E27FC236}">
                <a16:creationId xmlns:a16="http://schemas.microsoft.com/office/drawing/2014/main" id="{4CD41F35-43D0-BA97-B96E-909E1A496DE5}"/>
              </a:ext>
            </a:extLst>
          </p:cNvPr>
          <p:cNvSpPr/>
          <p:nvPr/>
        </p:nvSpPr>
        <p:spPr>
          <a:xfrm>
            <a:off x="8908633" y="1954084"/>
            <a:ext cx="4094580" cy="369332"/>
          </a:xfrm>
          <a:prstGeom prst="rect">
            <a:avLst/>
          </a:prstGeom>
        </p:spPr>
        <p:txBody>
          <a:bodyPr wrap="square">
            <a:spAutoFit/>
          </a:bodyPr>
          <a:lstStyle/>
          <a:p>
            <a:r>
              <a:rPr lang="fr-CA" sz="1800" b="1" dirty="0"/>
              <a:t>Tableau de bord gestion technique</a:t>
            </a:r>
          </a:p>
        </p:txBody>
      </p:sp>
      <p:grpSp>
        <p:nvGrpSpPr>
          <p:cNvPr id="7" name="Groupe 6">
            <a:extLst>
              <a:ext uri="{FF2B5EF4-FFF2-40B4-BE49-F238E27FC236}">
                <a16:creationId xmlns:a16="http://schemas.microsoft.com/office/drawing/2014/main" id="{E978A219-FDA6-819F-8292-3C45CA1E5823}"/>
              </a:ext>
            </a:extLst>
          </p:cNvPr>
          <p:cNvGrpSpPr/>
          <p:nvPr/>
        </p:nvGrpSpPr>
        <p:grpSpPr>
          <a:xfrm>
            <a:off x="8661846" y="2347847"/>
            <a:ext cx="4290874" cy="5773182"/>
            <a:chOff x="6067801" y="1795313"/>
            <a:chExt cx="2688881" cy="3666656"/>
          </a:xfrm>
        </p:grpSpPr>
        <p:pic>
          <p:nvPicPr>
            <p:cNvPr id="8" name="Image 7">
              <a:extLst>
                <a:ext uri="{FF2B5EF4-FFF2-40B4-BE49-F238E27FC236}">
                  <a16:creationId xmlns:a16="http://schemas.microsoft.com/office/drawing/2014/main" id="{029FB051-A666-497F-5BDA-92352D32DFA7}"/>
                </a:ext>
              </a:extLst>
            </p:cNvPr>
            <p:cNvPicPr>
              <a:picLocks noChangeAspect="1"/>
            </p:cNvPicPr>
            <p:nvPr/>
          </p:nvPicPr>
          <p:blipFill rotWithShape="1">
            <a:blip r:embed="rId4"/>
            <a:srcRect l="37813" t="17223" r="31250" b="7776"/>
            <a:stretch/>
          </p:blipFill>
          <p:spPr>
            <a:xfrm>
              <a:off x="6067801" y="1795313"/>
              <a:ext cx="2688881" cy="3666656"/>
            </a:xfrm>
            <a:prstGeom prst="rect">
              <a:avLst/>
            </a:prstGeom>
            <a:ln>
              <a:solidFill>
                <a:schemeClr val="tx1"/>
              </a:solidFill>
            </a:ln>
          </p:spPr>
        </p:pic>
        <p:grpSp>
          <p:nvGrpSpPr>
            <p:cNvPr id="10" name="Groupe 9">
              <a:extLst>
                <a:ext uri="{FF2B5EF4-FFF2-40B4-BE49-F238E27FC236}">
                  <a16:creationId xmlns:a16="http://schemas.microsoft.com/office/drawing/2014/main" id="{1EA0CE02-8873-CCD9-509E-B00429073638}"/>
                </a:ext>
              </a:extLst>
            </p:cNvPr>
            <p:cNvGrpSpPr/>
            <p:nvPr/>
          </p:nvGrpSpPr>
          <p:grpSpPr>
            <a:xfrm>
              <a:off x="7412241" y="1839273"/>
              <a:ext cx="1248508" cy="912720"/>
              <a:chOff x="7412241" y="1839273"/>
              <a:chExt cx="1248508" cy="912720"/>
            </a:xfrm>
          </p:grpSpPr>
          <p:sp>
            <p:nvSpPr>
              <p:cNvPr id="11" name="Rectangle 10">
                <a:extLst>
                  <a:ext uri="{FF2B5EF4-FFF2-40B4-BE49-F238E27FC236}">
                    <a16:creationId xmlns:a16="http://schemas.microsoft.com/office/drawing/2014/main" id="{A53D43BB-B9C4-CC3B-B0D9-51934031C850}"/>
                  </a:ext>
                </a:extLst>
              </p:cNvPr>
              <p:cNvSpPr/>
              <p:nvPr/>
            </p:nvSpPr>
            <p:spPr>
              <a:xfrm>
                <a:off x="7412241" y="1839273"/>
                <a:ext cx="1248508" cy="130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47666A18-7E09-0413-9A65-09D2CE39236D}"/>
                  </a:ext>
                </a:extLst>
              </p:cNvPr>
              <p:cNvSpPr/>
              <p:nvPr/>
            </p:nvSpPr>
            <p:spPr>
              <a:xfrm>
                <a:off x="7734599" y="2649107"/>
                <a:ext cx="319156" cy="102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3" name="Groupe 12">
            <a:extLst>
              <a:ext uri="{FF2B5EF4-FFF2-40B4-BE49-F238E27FC236}">
                <a16:creationId xmlns:a16="http://schemas.microsoft.com/office/drawing/2014/main" id="{E6CA49E6-CD4D-73D1-5C85-254DCE1A9955}"/>
              </a:ext>
            </a:extLst>
          </p:cNvPr>
          <p:cNvGrpSpPr/>
          <p:nvPr/>
        </p:nvGrpSpPr>
        <p:grpSpPr>
          <a:xfrm>
            <a:off x="4125342" y="2371506"/>
            <a:ext cx="4451302" cy="5749522"/>
            <a:chOff x="3177239" y="1795314"/>
            <a:chExt cx="2736540" cy="3666656"/>
          </a:xfrm>
        </p:grpSpPr>
        <p:grpSp>
          <p:nvGrpSpPr>
            <p:cNvPr id="14" name="Groupe 13">
              <a:extLst>
                <a:ext uri="{FF2B5EF4-FFF2-40B4-BE49-F238E27FC236}">
                  <a16:creationId xmlns:a16="http://schemas.microsoft.com/office/drawing/2014/main" id="{064CCAB5-551F-5A66-AA14-85C1A28F35B7}"/>
                </a:ext>
              </a:extLst>
            </p:cNvPr>
            <p:cNvGrpSpPr/>
            <p:nvPr/>
          </p:nvGrpSpPr>
          <p:grpSpPr>
            <a:xfrm>
              <a:off x="3177239" y="1795314"/>
              <a:ext cx="2736540" cy="3666656"/>
              <a:chOff x="3177239" y="1795314"/>
              <a:chExt cx="2736540" cy="3666656"/>
            </a:xfrm>
          </p:grpSpPr>
          <p:pic>
            <p:nvPicPr>
              <p:cNvPr id="16" name="Image 15">
                <a:extLst>
                  <a:ext uri="{FF2B5EF4-FFF2-40B4-BE49-F238E27FC236}">
                    <a16:creationId xmlns:a16="http://schemas.microsoft.com/office/drawing/2014/main" id="{8DBDE50A-33B7-8823-DBD7-CD103C8A36BC}"/>
                  </a:ext>
                </a:extLst>
              </p:cNvPr>
              <p:cNvPicPr>
                <a:picLocks noChangeAspect="1"/>
              </p:cNvPicPr>
              <p:nvPr/>
            </p:nvPicPr>
            <p:blipFill rotWithShape="1">
              <a:blip r:embed="rId5"/>
              <a:srcRect l="37895" t="17136" r="30877" b="8479"/>
              <a:stretch/>
            </p:blipFill>
            <p:spPr>
              <a:xfrm>
                <a:off x="3177239" y="1795314"/>
                <a:ext cx="2736540" cy="3666656"/>
              </a:xfrm>
              <a:prstGeom prst="rect">
                <a:avLst/>
              </a:prstGeom>
              <a:ln>
                <a:solidFill>
                  <a:schemeClr val="tx1"/>
                </a:solidFill>
              </a:ln>
            </p:spPr>
          </p:pic>
          <p:sp>
            <p:nvSpPr>
              <p:cNvPr id="17" name="Rectangle 16">
                <a:extLst>
                  <a:ext uri="{FF2B5EF4-FFF2-40B4-BE49-F238E27FC236}">
                    <a16:creationId xmlns:a16="http://schemas.microsoft.com/office/drawing/2014/main" id="{89C343C7-4FCE-F44A-D300-3CD66244A028}"/>
                  </a:ext>
                </a:extLst>
              </p:cNvPr>
              <p:cNvSpPr/>
              <p:nvPr/>
            </p:nvSpPr>
            <p:spPr>
              <a:xfrm>
                <a:off x="4554415" y="1839273"/>
                <a:ext cx="1248508" cy="130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5D0E9F71-8984-E2AA-4664-2CEFF4D3D0D6}"/>
                  </a:ext>
                </a:extLst>
              </p:cNvPr>
              <p:cNvSpPr/>
              <p:nvPr/>
            </p:nvSpPr>
            <p:spPr>
              <a:xfrm>
                <a:off x="4118028" y="2384696"/>
                <a:ext cx="1684895" cy="57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id="{65F4C01B-8B20-D992-28F2-823B5F9706FB}"/>
                </a:ext>
              </a:extLst>
            </p:cNvPr>
            <p:cNvSpPr/>
            <p:nvPr/>
          </p:nvSpPr>
          <p:spPr>
            <a:xfrm>
              <a:off x="4118028" y="2277207"/>
              <a:ext cx="1248508" cy="9129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81CACB38-4FA8-824A-4DD1-4B6F4D12D52B}"/>
              </a:ext>
            </a:extLst>
          </p:cNvPr>
          <p:cNvGrpSpPr/>
          <p:nvPr/>
        </p:nvGrpSpPr>
        <p:grpSpPr>
          <a:xfrm>
            <a:off x="-267146" y="2347846"/>
            <a:ext cx="4290874" cy="5773181"/>
            <a:chOff x="296333" y="1795313"/>
            <a:chExt cx="2726883" cy="3666656"/>
          </a:xfrm>
        </p:grpSpPr>
        <p:grpSp>
          <p:nvGrpSpPr>
            <p:cNvPr id="20" name="Groupe 19">
              <a:extLst>
                <a:ext uri="{FF2B5EF4-FFF2-40B4-BE49-F238E27FC236}">
                  <a16:creationId xmlns:a16="http://schemas.microsoft.com/office/drawing/2014/main" id="{80C03751-065B-5FD0-833F-5B2377E1A0BC}"/>
                </a:ext>
              </a:extLst>
            </p:cNvPr>
            <p:cNvGrpSpPr/>
            <p:nvPr/>
          </p:nvGrpSpPr>
          <p:grpSpPr>
            <a:xfrm>
              <a:off x="296333" y="1795313"/>
              <a:ext cx="2726883" cy="3666656"/>
              <a:chOff x="296333" y="1795313"/>
              <a:chExt cx="2726883" cy="3666656"/>
            </a:xfrm>
          </p:grpSpPr>
          <p:grpSp>
            <p:nvGrpSpPr>
              <p:cNvPr id="22" name="Groupe 21">
                <a:extLst>
                  <a:ext uri="{FF2B5EF4-FFF2-40B4-BE49-F238E27FC236}">
                    <a16:creationId xmlns:a16="http://schemas.microsoft.com/office/drawing/2014/main" id="{E8A167B8-4447-6E43-45ED-8C552E6D2382}"/>
                  </a:ext>
                </a:extLst>
              </p:cNvPr>
              <p:cNvGrpSpPr/>
              <p:nvPr/>
            </p:nvGrpSpPr>
            <p:grpSpPr>
              <a:xfrm>
                <a:off x="296333" y="1795313"/>
                <a:ext cx="2726883" cy="3666656"/>
                <a:chOff x="296333" y="1795313"/>
                <a:chExt cx="2726883" cy="3666656"/>
              </a:xfrm>
            </p:grpSpPr>
            <p:pic>
              <p:nvPicPr>
                <p:cNvPr id="24" name="Image 23">
                  <a:extLst>
                    <a:ext uri="{FF2B5EF4-FFF2-40B4-BE49-F238E27FC236}">
                      <a16:creationId xmlns:a16="http://schemas.microsoft.com/office/drawing/2014/main" id="{69FDF4D3-F80F-1767-6D22-7A8F120C7602}"/>
                    </a:ext>
                  </a:extLst>
                </p:cNvPr>
                <p:cNvPicPr>
                  <a:picLocks noChangeAspect="1"/>
                </p:cNvPicPr>
                <p:nvPr/>
              </p:nvPicPr>
              <p:blipFill rotWithShape="1">
                <a:blip r:embed="rId6"/>
                <a:srcRect l="37895" t="17135" r="31053" b="8636"/>
                <a:stretch/>
              </p:blipFill>
              <p:spPr>
                <a:xfrm>
                  <a:off x="296333" y="1795313"/>
                  <a:ext cx="2726883" cy="3666656"/>
                </a:xfrm>
                <a:prstGeom prst="rect">
                  <a:avLst/>
                </a:prstGeom>
                <a:ln>
                  <a:solidFill>
                    <a:schemeClr val="tx1"/>
                  </a:solidFill>
                </a:ln>
              </p:spPr>
            </p:pic>
            <p:sp>
              <p:nvSpPr>
                <p:cNvPr id="25" name="Rectangle 24">
                  <a:extLst>
                    <a:ext uri="{FF2B5EF4-FFF2-40B4-BE49-F238E27FC236}">
                      <a16:creationId xmlns:a16="http://schemas.microsoft.com/office/drawing/2014/main" id="{3E7C3A53-D31F-89F5-705D-4F975ED691EF}"/>
                    </a:ext>
                  </a:extLst>
                </p:cNvPr>
                <p:cNvSpPr/>
                <p:nvPr/>
              </p:nvSpPr>
              <p:spPr>
                <a:xfrm>
                  <a:off x="395654" y="3628641"/>
                  <a:ext cx="1336431" cy="1072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EBB08DE5-FB02-7973-9D30-9166887A957B}"/>
                    </a:ext>
                  </a:extLst>
                </p:cNvPr>
                <p:cNvSpPr/>
                <p:nvPr/>
              </p:nvSpPr>
              <p:spPr>
                <a:xfrm>
                  <a:off x="2640623" y="1839273"/>
                  <a:ext cx="382593" cy="262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a:extLst>
                  <a:ext uri="{FF2B5EF4-FFF2-40B4-BE49-F238E27FC236}">
                    <a16:creationId xmlns:a16="http://schemas.microsoft.com/office/drawing/2014/main" id="{2D1A745D-3AF6-E369-BB52-6D6C68FDC172}"/>
                  </a:ext>
                </a:extLst>
              </p:cNvPr>
              <p:cNvSpPr/>
              <p:nvPr/>
            </p:nvSpPr>
            <p:spPr>
              <a:xfrm>
                <a:off x="492369" y="4976446"/>
                <a:ext cx="2329962" cy="263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Rectangle 20">
              <a:extLst>
                <a:ext uri="{FF2B5EF4-FFF2-40B4-BE49-F238E27FC236}">
                  <a16:creationId xmlns:a16="http://schemas.microsoft.com/office/drawing/2014/main" id="{4E2686FB-585E-313F-7CAE-8D6ED7573751}"/>
                </a:ext>
              </a:extLst>
            </p:cNvPr>
            <p:cNvSpPr/>
            <p:nvPr/>
          </p:nvSpPr>
          <p:spPr>
            <a:xfrm>
              <a:off x="720969" y="3174023"/>
              <a:ext cx="1011116" cy="96715"/>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7" name="Espace réservé du numéro de diapositive 3">
            <a:extLst>
              <a:ext uri="{FF2B5EF4-FFF2-40B4-BE49-F238E27FC236}">
                <a16:creationId xmlns:a16="http://schemas.microsoft.com/office/drawing/2014/main" id="{C7AD8BB0-8D43-DBC3-5C4D-3A3DA685C930}"/>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30</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402847774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TECHNIQUE GLOBAL</a:t>
            </a:r>
            <a:r>
              <a:rPr lang="fr-FR" sz="4000" i="1" kern="0" dirty="0"/>
              <a:t>, suite</a:t>
            </a:r>
            <a:endParaRPr lang="fr-FR" sz="4000" b="1" i="1" kern="0" dirty="0">
              <a:solidFill>
                <a:schemeClr val="tx1"/>
              </a:solidFill>
            </a:endParaRPr>
          </a:p>
        </p:txBody>
      </p:sp>
      <p:pic>
        <p:nvPicPr>
          <p:cNvPr id="3" name="Image 2">
            <a:extLst>
              <a:ext uri="{FF2B5EF4-FFF2-40B4-BE49-F238E27FC236}">
                <a16:creationId xmlns:a16="http://schemas.microsoft.com/office/drawing/2014/main" id="{A5249C96-8077-4AC0-819E-58276B946BAA}"/>
              </a:ext>
            </a:extLst>
          </p:cNvPr>
          <p:cNvPicPr>
            <a:picLocks noChangeAspect="1"/>
          </p:cNvPicPr>
          <p:nvPr/>
        </p:nvPicPr>
        <p:blipFill rotWithShape="1">
          <a:blip r:embed="rId3"/>
          <a:srcRect l="37807" t="17291" r="31140" b="8480"/>
          <a:stretch/>
        </p:blipFill>
        <p:spPr>
          <a:xfrm>
            <a:off x="-177090" y="2356369"/>
            <a:ext cx="4285466" cy="5762378"/>
          </a:xfrm>
          <a:prstGeom prst="rect">
            <a:avLst/>
          </a:prstGeom>
          <a:ln>
            <a:solidFill>
              <a:schemeClr val="tx1"/>
            </a:solidFill>
          </a:ln>
        </p:spPr>
      </p:pic>
      <p:pic>
        <p:nvPicPr>
          <p:cNvPr id="5" name="Image 4">
            <a:extLst>
              <a:ext uri="{FF2B5EF4-FFF2-40B4-BE49-F238E27FC236}">
                <a16:creationId xmlns:a16="http://schemas.microsoft.com/office/drawing/2014/main" id="{D4A3F3E2-2E3F-67E7-FB4B-0A57AB8131E9}"/>
              </a:ext>
            </a:extLst>
          </p:cNvPr>
          <p:cNvPicPr>
            <a:picLocks noChangeAspect="1"/>
          </p:cNvPicPr>
          <p:nvPr/>
        </p:nvPicPr>
        <p:blipFill rotWithShape="1">
          <a:blip r:embed="rId4"/>
          <a:srcRect l="37983" t="17135" r="31491" b="8791"/>
          <a:stretch/>
        </p:blipFill>
        <p:spPr>
          <a:xfrm>
            <a:off x="4324996" y="2356369"/>
            <a:ext cx="4221698" cy="5762378"/>
          </a:xfrm>
          <a:prstGeom prst="rect">
            <a:avLst/>
          </a:prstGeom>
          <a:ln>
            <a:solidFill>
              <a:schemeClr val="tx1"/>
            </a:solidFill>
          </a:ln>
        </p:spPr>
      </p:pic>
      <p:pic>
        <p:nvPicPr>
          <p:cNvPr id="6" name="Image 5">
            <a:extLst>
              <a:ext uri="{FF2B5EF4-FFF2-40B4-BE49-F238E27FC236}">
                <a16:creationId xmlns:a16="http://schemas.microsoft.com/office/drawing/2014/main" id="{C30054B2-09CF-08A0-FC10-40A38FA046D0}"/>
              </a:ext>
            </a:extLst>
          </p:cNvPr>
          <p:cNvPicPr>
            <a:picLocks noChangeAspect="1"/>
          </p:cNvPicPr>
          <p:nvPr/>
        </p:nvPicPr>
        <p:blipFill>
          <a:blip r:embed="rId5"/>
          <a:stretch>
            <a:fillRect/>
          </a:stretch>
        </p:blipFill>
        <p:spPr>
          <a:xfrm>
            <a:off x="8711655" y="2380195"/>
            <a:ext cx="4126655" cy="5738551"/>
          </a:xfrm>
          <a:prstGeom prst="rect">
            <a:avLst/>
          </a:prstGeom>
          <a:ln>
            <a:solidFill>
              <a:schemeClr val="tx1"/>
            </a:solidFill>
          </a:ln>
        </p:spPr>
      </p:pic>
      <p:sp>
        <p:nvSpPr>
          <p:cNvPr id="7" name="Rectangle 6">
            <a:extLst>
              <a:ext uri="{FF2B5EF4-FFF2-40B4-BE49-F238E27FC236}">
                <a16:creationId xmlns:a16="http://schemas.microsoft.com/office/drawing/2014/main" id="{8CED3ABF-D1FA-7238-F422-68D903C0F97B}"/>
              </a:ext>
            </a:extLst>
          </p:cNvPr>
          <p:cNvSpPr/>
          <p:nvPr/>
        </p:nvSpPr>
        <p:spPr>
          <a:xfrm>
            <a:off x="932230" y="1987037"/>
            <a:ext cx="2185000" cy="369332"/>
          </a:xfrm>
          <a:prstGeom prst="rect">
            <a:avLst/>
          </a:prstGeom>
        </p:spPr>
        <p:txBody>
          <a:bodyPr wrap="square">
            <a:spAutoFit/>
          </a:bodyPr>
          <a:lstStyle/>
          <a:p>
            <a:r>
              <a:rPr lang="fr-CA" sz="1800" b="1" dirty="0"/>
              <a:t>Fiches par poste </a:t>
            </a:r>
            <a:endParaRPr lang="fr-FR" sz="1800" dirty="0"/>
          </a:p>
        </p:txBody>
      </p:sp>
      <p:sp>
        <p:nvSpPr>
          <p:cNvPr id="8" name="Rectangle 7">
            <a:extLst>
              <a:ext uri="{FF2B5EF4-FFF2-40B4-BE49-F238E27FC236}">
                <a16:creationId xmlns:a16="http://schemas.microsoft.com/office/drawing/2014/main" id="{E5507D9C-B427-A72A-A016-738B8D7084A7}"/>
              </a:ext>
            </a:extLst>
          </p:cNvPr>
          <p:cNvSpPr/>
          <p:nvPr/>
        </p:nvSpPr>
        <p:spPr>
          <a:xfrm>
            <a:off x="5258720" y="1987037"/>
            <a:ext cx="2683046" cy="369332"/>
          </a:xfrm>
          <a:prstGeom prst="rect">
            <a:avLst/>
          </a:prstGeom>
        </p:spPr>
        <p:txBody>
          <a:bodyPr wrap="square">
            <a:spAutoFit/>
          </a:bodyPr>
          <a:lstStyle/>
          <a:p>
            <a:r>
              <a:rPr lang="fr-CA" sz="1800" b="1" dirty="0"/>
              <a:t>Analyse énergétique </a:t>
            </a:r>
            <a:endParaRPr lang="fr-FR" sz="1800" dirty="0"/>
          </a:p>
        </p:txBody>
      </p:sp>
      <p:sp>
        <p:nvSpPr>
          <p:cNvPr id="10" name="Rectangle 9">
            <a:extLst>
              <a:ext uri="{FF2B5EF4-FFF2-40B4-BE49-F238E27FC236}">
                <a16:creationId xmlns:a16="http://schemas.microsoft.com/office/drawing/2014/main" id="{B1BD1F3A-8EF5-975C-E942-F63DD1A47438}"/>
              </a:ext>
            </a:extLst>
          </p:cNvPr>
          <p:cNvSpPr/>
          <p:nvPr/>
        </p:nvSpPr>
        <p:spPr>
          <a:xfrm>
            <a:off x="9102226" y="1987037"/>
            <a:ext cx="3736084" cy="369332"/>
          </a:xfrm>
          <a:prstGeom prst="rect">
            <a:avLst/>
          </a:prstGeom>
        </p:spPr>
        <p:txBody>
          <a:bodyPr wrap="square">
            <a:spAutoFit/>
          </a:bodyPr>
          <a:lstStyle/>
          <a:p>
            <a:r>
              <a:rPr lang="fr-CA" sz="1800" b="1" dirty="0"/>
              <a:t>Focus amélioration thermique</a:t>
            </a:r>
          </a:p>
        </p:txBody>
      </p:sp>
      <p:sp>
        <p:nvSpPr>
          <p:cNvPr id="11" name="Espace réservé du numéro de diapositive 3">
            <a:extLst>
              <a:ext uri="{FF2B5EF4-FFF2-40B4-BE49-F238E27FC236}">
                <a16:creationId xmlns:a16="http://schemas.microsoft.com/office/drawing/2014/main" id="{5C3CA3D1-BC85-0045-BD52-025F594C1EE3}"/>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31</a:t>
            </a:fld>
            <a:endParaRPr lang="fr-FR" altLang="fr-FR" dirty="0">
              <a:solidFill>
                <a:srgbClr val="898989"/>
              </a:solidFill>
              <a:latin typeface="Arial" panose="020B0604020202020204" pitchFamily="34" charset="0"/>
              <a:ea typeface="ヒラギノ角ゴ Pro W3" pitchFamily="-95" charset="-128"/>
            </a:endParaRPr>
          </a:p>
        </p:txBody>
      </p:sp>
      <p:pic>
        <p:nvPicPr>
          <p:cNvPr id="12" name="Image 11">
            <a:extLst>
              <a:ext uri="{FF2B5EF4-FFF2-40B4-BE49-F238E27FC236}">
                <a16:creationId xmlns:a16="http://schemas.microsoft.com/office/drawing/2014/main" id="{906D8D0B-6905-E023-C1AD-007906D5F1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619964365"/>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93227"/>
            <a:ext cx="490290" cy="480273"/>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algn="l" eaLnBrk="1" hangingPunct="1"/>
            <a:r>
              <a:rPr lang="fr-FR" sz="4000" kern="0" dirty="0"/>
              <a:t>D.T.G.</a:t>
            </a:r>
            <a:r>
              <a:rPr lang="fr-FR" sz="4000" i="1" kern="0" dirty="0"/>
              <a:t>, suite</a:t>
            </a:r>
            <a:endParaRPr lang="fr-FR" sz="4000" b="1" i="1" kern="0" dirty="0">
              <a:solidFill>
                <a:schemeClr val="tx1"/>
              </a:solidFill>
            </a:endParaRPr>
          </a:p>
        </p:txBody>
      </p:sp>
      <p:pic>
        <p:nvPicPr>
          <p:cNvPr id="3" name="Image 2">
            <a:extLst>
              <a:ext uri="{FF2B5EF4-FFF2-40B4-BE49-F238E27FC236}">
                <a16:creationId xmlns:a16="http://schemas.microsoft.com/office/drawing/2014/main" id="{DC4D2D75-6022-087D-3DF2-E0B090C14E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9627" y="0"/>
            <a:ext cx="7284765" cy="9713020"/>
          </a:xfrm>
          <a:prstGeom prst="rect">
            <a:avLst/>
          </a:prstGeom>
        </p:spPr>
      </p:pic>
      <p:sp>
        <p:nvSpPr>
          <p:cNvPr id="5" name="Rectangle 4">
            <a:extLst>
              <a:ext uri="{FF2B5EF4-FFF2-40B4-BE49-F238E27FC236}">
                <a16:creationId xmlns:a16="http://schemas.microsoft.com/office/drawing/2014/main" id="{AFC5DC20-7C3E-2F10-94DF-E666098F492F}"/>
              </a:ext>
            </a:extLst>
          </p:cNvPr>
          <p:cNvSpPr/>
          <p:nvPr/>
        </p:nvSpPr>
        <p:spPr>
          <a:xfrm>
            <a:off x="207099" y="1187133"/>
            <a:ext cx="6037730" cy="461665"/>
          </a:xfrm>
          <a:prstGeom prst="rect">
            <a:avLst/>
          </a:prstGeom>
        </p:spPr>
        <p:txBody>
          <a:bodyPr wrap="square">
            <a:spAutoFit/>
          </a:bodyPr>
          <a:lstStyle/>
          <a:p>
            <a:pPr>
              <a:spcAft>
                <a:spcPts val="600"/>
              </a:spcAft>
            </a:pPr>
            <a:r>
              <a:rPr lang="fr-CA"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Les fiches de diagnostic du référentiel DTG</a:t>
            </a:r>
          </a:p>
        </p:txBody>
      </p:sp>
      <p:graphicFrame>
        <p:nvGraphicFramePr>
          <p:cNvPr id="7" name="Tableau 6">
            <a:extLst>
              <a:ext uri="{FF2B5EF4-FFF2-40B4-BE49-F238E27FC236}">
                <a16:creationId xmlns:a16="http://schemas.microsoft.com/office/drawing/2014/main" id="{347C5957-C2C4-3231-6F8D-966057C585F6}"/>
              </a:ext>
            </a:extLst>
          </p:cNvPr>
          <p:cNvGraphicFramePr>
            <a:graphicFrameLocks noGrp="1"/>
          </p:cNvGraphicFramePr>
          <p:nvPr>
            <p:extLst>
              <p:ext uri="{D42A27DB-BD31-4B8C-83A1-F6EECF244321}">
                <p14:modId xmlns:p14="http://schemas.microsoft.com/office/powerpoint/2010/main" val="3856503459"/>
              </p:ext>
            </p:extLst>
          </p:nvPr>
        </p:nvGraphicFramePr>
        <p:xfrm>
          <a:off x="533616" y="1935793"/>
          <a:ext cx="5323418" cy="7470496"/>
        </p:xfrm>
        <a:graphic>
          <a:graphicData uri="http://schemas.openxmlformats.org/drawingml/2006/table">
            <a:tbl>
              <a:tblPr firstRow="1" bandRow="1">
                <a:tableStyleId>{2D5ABB26-0587-4C30-8999-92F81FD0307C}</a:tableStyleId>
              </a:tblPr>
              <a:tblGrid>
                <a:gridCol w="5323418">
                  <a:extLst>
                    <a:ext uri="{9D8B030D-6E8A-4147-A177-3AD203B41FA5}">
                      <a16:colId xmlns:a16="http://schemas.microsoft.com/office/drawing/2014/main" val="1497093688"/>
                    </a:ext>
                  </a:extLst>
                </a:gridCol>
              </a:tblGrid>
              <a:tr h="6650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A" sz="1900" b="1" dirty="0">
                          <a:latin typeface="Arial Rounded MT Bold" panose="020F0704030504030204" pitchFamily="34" charset="0"/>
                          <a:cs typeface="Calibri" panose="020F0502020204030204" pitchFamily="34" charset="0"/>
                        </a:rPr>
                        <a:t>Classification par chapitre : </a:t>
                      </a:r>
                      <a:endParaRPr lang="fr-FR" sz="1900" b="1" dirty="0">
                        <a:latin typeface="Arial Rounded MT Bold" panose="020F0704030504030204" pitchFamily="34" charset="0"/>
                        <a:cs typeface="Calibri" panose="020F0502020204030204" pitchFamily="34" charset="0"/>
                      </a:endParaRPr>
                    </a:p>
                  </a:txBody>
                  <a:tcPr marL="45849" marR="45849" marT="45849" marB="45849" anchor="ctr"/>
                </a:tc>
                <a:extLst>
                  <a:ext uri="{0D108BD9-81ED-4DB2-BD59-A6C34878D82A}">
                    <a16:rowId xmlns:a16="http://schemas.microsoft.com/office/drawing/2014/main" val="3720433494"/>
                  </a:ext>
                </a:extLst>
              </a:tr>
              <a:tr h="1268254">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Enveloppe et structure: structure/toiture/façades/fenêtres et occultations/locaux non chauffés (entrée, hall..)</a:t>
                      </a:r>
                    </a:p>
                  </a:txBody>
                  <a:tcPr marL="45849" marR="45849" marT="45849" marB="45849" anchor="ctr"/>
                </a:tc>
                <a:extLst>
                  <a:ext uri="{0D108BD9-81ED-4DB2-BD59-A6C34878D82A}">
                    <a16:rowId xmlns:a16="http://schemas.microsoft.com/office/drawing/2014/main" val="1948015444"/>
                  </a:ext>
                </a:extLst>
              </a:tr>
              <a:tr h="385837">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Sous-sols: caves, stationnement</a:t>
                      </a:r>
                    </a:p>
                  </a:txBody>
                  <a:tcPr marL="45849" marR="45849" marT="45849" marB="45849" anchor="ctr"/>
                </a:tc>
                <a:extLst>
                  <a:ext uri="{0D108BD9-81ED-4DB2-BD59-A6C34878D82A}">
                    <a16:rowId xmlns:a16="http://schemas.microsoft.com/office/drawing/2014/main" val="2133463056"/>
                  </a:ext>
                </a:extLst>
              </a:tr>
              <a:tr h="405202">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Ventilation</a:t>
                      </a:r>
                    </a:p>
                  </a:txBody>
                  <a:tcPr marL="45849" marR="45849" marT="45849" marB="45849" anchor="ctr"/>
                </a:tc>
                <a:extLst>
                  <a:ext uri="{0D108BD9-81ED-4DB2-BD59-A6C34878D82A}">
                    <a16:rowId xmlns:a16="http://schemas.microsoft.com/office/drawing/2014/main" val="2020331811"/>
                  </a:ext>
                </a:extLst>
              </a:tr>
              <a:tr h="679976">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Réseaux d’eau: évacuations EU-EV/eau froide</a:t>
                      </a:r>
                    </a:p>
                  </a:txBody>
                  <a:tcPr marL="45849" marR="45849" marT="45849" marB="45849" anchor="ctr"/>
                </a:tc>
                <a:extLst>
                  <a:ext uri="{0D108BD9-81ED-4DB2-BD59-A6C34878D82A}">
                    <a16:rowId xmlns:a16="http://schemas.microsoft.com/office/drawing/2014/main" val="771955561"/>
                  </a:ext>
                </a:extLst>
              </a:tr>
              <a:tr h="405202">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Réseaux d'énergie: électricité/gaz</a:t>
                      </a:r>
                      <a:endParaRPr lang="fr-FR" sz="1900" dirty="0">
                        <a:latin typeface="Arial Rounded MT Bold" panose="020F0704030504030204" pitchFamily="34" charset="0"/>
                        <a:cs typeface="Calibri" panose="020F0502020204030204" pitchFamily="34" charset="0"/>
                      </a:endParaRPr>
                    </a:p>
                  </a:txBody>
                  <a:tcPr marL="45849" marR="45849" marT="45849" marB="45849" anchor="ctr"/>
                </a:tc>
                <a:extLst>
                  <a:ext uri="{0D108BD9-81ED-4DB2-BD59-A6C34878D82A}">
                    <a16:rowId xmlns:a16="http://schemas.microsoft.com/office/drawing/2014/main" val="3652724210"/>
                  </a:ext>
                </a:extLst>
              </a:tr>
              <a:tr h="782459">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Equipement de production de chauffage et/ou d'eau chaude sanitaire:</a:t>
                      </a:r>
                    </a:p>
                  </a:txBody>
                  <a:tcPr marL="45849" marR="45849" marT="45849" marB="45849" anchor="ctr"/>
                </a:tc>
                <a:extLst>
                  <a:ext uri="{0D108BD9-81ED-4DB2-BD59-A6C34878D82A}">
                    <a16:rowId xmlns:a16="http://schemas.microsoft.com/office/drawing/2014/main" val="4118719"/>
                  </a:ext>
                </a:extLst>
              </a:tr>
              <a:tr h="679976">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Equipements autres: sécurisation/sécurité incendie</a:t>
                      </a:r>
                    </a:p>
                  </a:txBody>
                  <a:tcPr marL="45849" marR="45849" marT="45849" marB="45849" anchor="ctr"/>
                </a:tc>
                <a:extLst>
                  <a:ext uri="{0D108BD9-81ED-4DB2-BD59-A6C34878D82A}">
                    <a16:rowId xmlns:a16="http://schemas.microsoft.com/office/drawing/2014/main" val="2575044064"/>
                  </a:ext>
                </a:extLst>
              </a:tr>
              <a:tr h="679976">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Circulations intérieures: verticales/horizontales</a:t>
                      </a:r>
                    </a:p>
                  </a:txBody>
                  <a:tcPr marL="45849" marR="45849" marT="45849" marB="45849" anchor="ctr"/>
                </a:tc>
                <a:extLst>
                  <a:ext uri="{0D108BD9-81ED-4DB2-BD59-A6C34878D82A}">
                    <a16:rowId xmlns:a16="http://schemas.microsoft.com/office/drawing/2014/main" val="3587372048"/>
                  </a:ext>
                </a:extLst>
              </a:tr>
              <a:tr h="405202">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Locaux communs: local OM/Local Vélos</a:t>
                      </a:r>
                    </a:p>
                  </a:txBody>
                  <a:tcPr marL="45849" marR="45849" marT="45849" marB="45849" anchor="ctr"/>
                </a:tc>
                <a:extLst>
                  <a:ext uri="{0D108BD9-81ED-4DB2-BD59-A6C34878D82A}">
                    <a16:rowId xmlns:a16="http://schemas.microsoft.com/office/drawing/2014/main" val="965989115"/>
                  </a:ext>
                </a:extLst>
              </a:tr>
              <a:tr h="405202">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900" b="0" dirty="0">
                          <a:latin typeface="Arial Rounded MT Bold" panose="020F0704030504030204" pitchFamily="34" charset="0"/>
                          <a:cs typeface="Calibri" panose="020F0502020204030204" pitchFamily="34" charset="0"/>
                        </a:rPr>
                        <a:t>Espaces extérieurs: espaces verts/cour</a:t>
                      </a:r>
                    </a:p>
                  </a:txBody>
                  <a:tcPr marL="45849" marR="45849" marT="45849" marB="45849" anchor="ctr"/>
                </a:tc>
                <a:extLst>
                  <a:ext uri="{0D108BD9-81ED-4DB2-BD59-A6C34878D82A}">
                    <a16:rowId xmlns:a16="http://schemas.microsoft.com/office/drawing/2014/main" val="2168949357"/>
                  </a:ext>
                </a:extLst>
              </a:tr>
              <a:tr h="708167">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900" b="0" baseline="0" dirty="0">
                          <a:latin typeface="Arial Rounded MT Bold" panose="020F0704030504030204" pitchFamily="34" charset="0"/>
                          <a:cs typeface="Calibri" panose="020F0502020204030204" pitchFamily="34" charset="0"/>
                        </a:rPr>
                        <a:t>Cadre de vie: accessibilité/végétalisation et biodiversités/écomobilité</a:t>
                      </a:r>
                      <a:endParaRPr lang="fr-FR" sz="1900" b="0" dirty="0">
                        <a:latin typeface="Arial Rounded MT Bold" panose="020F0704030504030204" pitchFamily="34" charset="0"/>
                        <a:cs typeface="Calibri" panose="020F0502020204030204" pitchFamily="34" charset="0"/>
                      </a:endParaRPr>
                    </a:p>
                  </a:txBody>
                  <a:tcPr marL="45849" marR="45849" marT="45849" marB="45849" anchor="ctr"/>
                </a:tc>
                <a:extLst>
                  <a:ext uri="{0D108BD9-81ED-4DB2-BD59-A6C34878D82A}">
                    <a16:rowId xmlns:a16="http://schemas.microsoft.com/office/drawing/2014/main" val="1004069238"/>
                  </a:ext>
                </a:extLst>
              </a:tr>
            </a:tbl>
          </a:graphicData>
        </a:graphic>
      </p:graphicFrame>
      <p:sp>
        <p:nvSpPr>
          <p:cNvPr id="6" name="Espace réservé du numéro de diapositive 3">
            <a:extLst>
              <a:ext uri="{FF2B5EF4-FFF2-40B4-BE49-F238E27FC236}">
                <a16:creationId xmlns:a16="http://schemas.microsoft.com/office/drawing/2014/main" id="{4A717758-F3BA-6D37-8CF9-9CA8BE2B2942}"/>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32</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1847686047"/>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DIAGNOSTIC TECHNIQUE GLOBAL</a:t>
            </a:r>
            <a:r>
              <a:rPr lang="fr-FR" sz="4000" i="1" kern="0" dirty="0"/>
              <a:t>, suite</a:t>
            </a:r>
            <a:endParaRPr lang="fr-FR" sz="4000" b="1" i="1" kern="0" dirty="0">
              <a:solidFill>
                <a:schemeClr val="tx1"/>
              </a:solidFill>
            </a:endParaRPr>
          </a:p>
        </p:txBody>
      </p:sp>
      <p:pic>
        <p:nvPicPr>
          <p:cNvPr id="3" name="Image 2">
            <a:extLst>
              <a:ext uri="{FF2B5EF4-FFF2-40B4-BE49-F238E27FC236}">
                <a16:creationId xmlns:a16="http://schemas.microsoft.com/office/drawing/2014/main" id="{7B9A12D4-D94B-5018-D925-33ACE56D4063}"/>
              </a:ext>
            </a:extLst>
          </p:cNvPr>
          <p:cNvPicPr>
            <a:picLocks noChangeAspect="1"/>
          </p:cNvPicPr>
          <p:nvPr/>
        </p:nvPicPr>
        <p:blipFill>
          <a:blip r:embed="rId3"/>
          <a:stretch>
            <a:fillRect/>
          </a:stretch>
        </p:blipFill>
        <p:spPr>
          <a:xfrm>
            <a:off x="4339260" y="2344247"/>
            <a:ext cx="3872852" cy="5319851"/>
          </a:xfrm>
          <a:prstGeom prst="rect">
            <a:avLst/>
          </a:prstGeom>
          <a:ln>
            <a:solidFill>
              <a:schemeClr val="tx1"/>
            </a:solidFill>
          </a:ln>
        </p:spPr>
      </p:pic>
      <p:pic>
        <p:nvPicPr>
          <p:cNvPr id="5" name="Image 4">
            <a:extLst>
              <a:ext uri="{FF2B5EF4-FFF2-40B4-BE49-F238E27FC236}">
                <a16:creationId xmlns:a16="http://schemas.microsoft.com/office/drawing/2014/main" id="{6C42845F-6FDA-C993-0455-C3FBC8AA0896}"/>
              </a:ext>
            </a:extLst>
          </p:cNvPr>
          <p:cNvPicPr>
            <a:picLocks noChangeAspect="1"/>
          </p:cNvPicPr>
          <p:nvPr/>
        </p:nvPicPr>
        <p:blipFill rotWithShape="1">
          <a:blip r:embed="rId4"/>
          <a:srcRect l="37807" t="16978" r="30526" b="8011"/>
          <a:stretch/>
        </p:blipFill>
        <p:spPr>
          <a:xfrm>
            <a:off x="8580304" y="2345018"/>
            <a:ext cx="4011917" cy="5345519"/>
          </a:xfrm>
          <a:prstGeom prst="rect">
            <a:avLst/>
          </a:prstGeom>
          <a:ln>
            <a:solidFill>
              <a:schemeClr val="tx1"/>
            </a:solidFill>
          </a:ln>
        </p:spPr>
      </p:pic>
      <p:sp>
        <p:nvSpPr>
          <p:cNvPr id="6" name="Rectangle 5">
            <a:extLst>
              <a:ext uri="{FF2B5EF4-FFF2-40B4-BE49-F238E27FC236}">
                <a16:creationId xmlns:a16="http://schemas.microsoft.com/office/drawing/2014/main" id="{8724377A-DBFA-6C80-1739-7979D330CAEF}"/>
              </a:ext>
            </a:extLst>
          </p:cNvPr>
          <p:cNvSpPr/>
          <p:nvPr/>
        </p:nvSpPr>
        <p:spPr>
          <a:xfrm>
            <a:off x="209084" y="2014728"/>
            <a:ext cx="956609" cy="307777"/>
          </a:xfrm>
          <a:prstGeom prst="rect">
            <a:avLst/>
          </a:prstGeom>
        </p:spPr>
        <p:txBody>
          <a:bodyPr wrap="none">
            <a:spAutoFit/>
          </a:bodyPr>
          <a:lstStyle/>
          <a:p>
            <a:r>
              <a:rPr lang="fr-CA" sz="1400" b="1" dirty="0"/>
              <a:t>Projet PPT</a:t>
            </a:r>
            <a:endParaRPr lang="fr-FR" sz="1400" dirty="0"/>
          </a:p>
        </p:txBody>
      </p:sp>
      <p:sp>
        <p:nvSpPr>
          <p:cNvPr id="7" name="Rectangle 6">
            <a:extLst>
              <a:ext uri="{FF2B5EF4-FFF2-40B4-BE49-F238E27FC236}">
                <a16:creationId xmlns:a16="http://schemas.microsoft.com/office/drawing/2014/main" id="{90A8E18F-D916-6C69-F1F5-E382B5A66316}"/>
              </a:ext>
            </a:extLst>
          </p:cNvPr>
          <p:cNvSpPr/>
          <p:nvPr/>
        </p:nvSpPr>
        <p:spPr>
          <a:xfrm>
            <a:off x="4339260" y="1994876"/>
            <a:ext cx="2359941" cy="307777"/>
          </a:xfrm>
          <a:prstGeom prst="rect">
            <a:avLst/>
          </a:prstGeom>
        </p:spPr>
        <p:txBody>
          <a:bodyPr wrap="none">
            <a:spAutoFit/>
          </a:bodyPr>
          <a:lstStyle/>
          <a:p>
            <a:r>
              <a:rPr lang="fr-CA" sz="1400" b="1" dirty="0"/>
              <a:t>Scénario travaux énergétique</a:t>
            </a:r>
            <a:endParaRPr lang="fr-FR" sz="1400" dirty="0"/>
          </a:p>
        </p:txBody>
      </p:sp>
      <p:sp>
        <p:nvSpPr>
          <p:cNvPr id="8" name="Rectangle 7">
            <a:extLst>
              <a:ext uri="{FF2B5EF4-FFF2-40B4-BE49-F238E27FC236}">
                <a16:creationId xmlns:a16="http://schemas.microsoft.com/office/drawing/2014/main" id="{1A5D3BFC-2867-798E-19B9-371790D95F61}"/>
              </a:ext>
            </a:extLst>
          </p:cNvPr>
          <p:cNvSpPr/>
          <p:nvPr/>
        </p:nvSpPr>
        <p:spPr>
          <a:xfrm>
            <a:off x="8580305" y="2014728"/>
            <a:ext cx="1714828" cy="307777"/>
          </a:xfrm>
          <a:prstGeom prst="rect">
            <a:avLst/>
          </a:prstGeom>
        </p:spPr>
        <p:txBody>
          <a:bodyPr wrap="none">
            <a:spAutoFit/>
          </a:bodyPr>
          <a:lstStyle/>
          <a:p>
            <a:r>
              <a:rPr lang="fr-CA" sz="1400" b="1" dirty="0"/>
              <a:t>Ingénierie financière</a:t>
            </a:r>
          </a:p>
        </p:txBody>
      </p:sp>
      <p:sp>
        <p:nvSpPr>
          <p:cNvPr id="10" name="Flèche courbée vers le haut 6">
            <a:extLst>
              <a:ext uri="{FF2B5EF4-FFF2-40B4-BE49-F238E27FC236}">
                <a16:creationId xmlns:a16="http://schemas.microsoft.com/office/drawing/2014/main" id="{09F6C5C8-D944-704C-85E5-E0C798BC27B7}"/>
              </a:ext>
            </a:extLst>
          </p:cNvPr>
          <p:cNvSpPr/>
          <p:nvPr/>
        </p:nvSpPr>
        <p:spPr>
          <a:xfrm>
            <a:off x="2413516" y="7843716"/>
            <a:ext cx="3274562" cy="775855"/>
          </a:xfrm>
          <a:prstGeom prst="curved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e haut 13">
            <a:extLst>
              <a:ext uri="{FF2B5EF4-FFF2-40B4-BE49-F238E27FC236}">
                <a16:creationId xmlns:a16="http://schemas.microsoft.com/office/drawing/2014/main" id="{282418AE-A3CE-1A67-66DF-19875021682D}"/>
              </a:ext>
            </a:extLst>
          </p:cNvPr>
          <p:cNvSpPr/>
          <p:nvPr/>
        </p:nvSpPr>
        <p:spPr>
          <a:xfrm>
            <a:off x="7148199" y="7942330"/>
            <a:ext cx="3274562" cy="775855"/>
          </a:xfrm>
          <a:prstGeom prst="curved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a:extLst>
              <a:ext uri="{FF2B5EF4-FFF2-40B4-BE49-F238E27FC236}">
                <a16:creationId xmlns:a16="http://schemas.microsoft.com/office/drawing/2014/main" id="{361AE394-6E90-F72D-FB79-B336902C45F7}"/>
              </a:ext>
            </a:extLst>
          </p:cNvPr>
          <p:cNvSpPr/>
          <p:nvPr/>
        </p:nvSpPr>
        <p:spPr>
          <a:xfrm>
            <a:off x="573803" y="1227875"/>
            <a:ext cx="8313577" cy="461665"/>
          </a:xfrm>
          <a:prstGeom prst="rect">
            <a:avLst/>
          </a:prstGeom>
        </p:spPr>
        <p:txBody>
          <a:bodyPr wrap="square">
            <a:spAutoFit/>
          </a:bodyPr>
          <a:lstStyle/>
          <a:p>
            <a:pPr>
              <a:spcAft>
                <a:spcPts val="600"/>
              </a:spcAft>
            </a:pPr>
            <a:r>
              <a:rPr 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Articulation au sein d’un DTG entre : </a:t>
            </a:r>
          </a:p>
        </p:txBody>
      </p:sp>
      <p:grpSp>
        <p:nvGrpSpPr>
          <p:cNvPr id="13" name="Groupe 12">
            <a:extLst>
              <a:ext uri="{FF2B5EF4-FFF2-40B4-BE49-F238E27FC236}">
                <a16:creationId xmlns:a16="http://schemas.microsoft.com/office/drawing/2014/main" id="{4082408E-4B68-73FC-F062-000296869CB2}"/>
              </a:ext>
            </a:extLst>
          </p:cNvPr>
          <p:cNvGrpSpPr/>
          <p:nvPr/>
        </p:nvGrpSpPr>
        <p:grpSpPr>
          <a:xfrm>
            <a:off x="266974" y="2326905"/>
            <a:ext cx="3722992" cy="5319851"/>
            <a:chOff x="279833" y="1474214"/>
            <a:chExt cx="2749118" cy="3822623"/>
          </a:xfrm>
        </p:grpSpPr>
        <p:pic>
          <p:nvPicPr>
            <p:cNvPr id="14" name="Image 13">
              <a:extLst>
                <a:ext uri="{FF2B5EF4-FFF2-40B4-BE49-F238E27FC236}">
                  <a16:creationId xmlns:a16="http://schemas.microsoft.com/office/drawing/2014/main" id="{DBB9A68E-1FF6-A1D5-F5C1-29660B8D986E}"/>
                </a:ext>
              </a:extLst>
            </p:cNvPr>
            <p:cNvPicPr>
              <a:picLocks noChangeAspect="1"/>
            </p:cNvPicPr>
            <p:nvPr/>
          </p:nvPicPr>
          <p:blipFill>
            <a:blip r:embed="rId5"/>
            <a:stretch>
              <a:fillRect/>
            </a:stretch>
          </p:blipFill>
          <p:spPr>
            <a:xfrm>
              <a:off x="279833" y="1474214"/>
              <a:ext cx="2742095" cy="3822623"/>
            </a:xfrm>
            <a:prstGeom prst="rect">
              <a:avLst/>
            </a:prstGeom>
            <a:ln>
              <a:solidFill>
                <a:schemeClr val="tx1"/>
              </a:solidFill>
            </a:ln>
          </p:spPr>
        </p:pic>
        <p:sp>
          <p:nvSpPr>
            <p:cNvPr id="15" name="Rectangle 14">
              <a:extLst>
                <a:ext uri="{FF2B5EF4-FFF2-40B4-BE49-F238E27FC236}">
                  <a16:creationId xmlns:a16="http://schemas.microsoft.com/office/drawing/2014/main" id="{0A8608B0-8D7E-24AC-6D1B-3940FE95BC6F}"/>
                </a:ext>
              </a:extLst>
            </p:cNvPr>
            <p:cNvSpPr/>
            <p:nvPr/>
          </p:nvSpPr>
          <p:spPr>
            <a:xfrm>
              <a:off x="553915" y="2277208"/>
              <a:ext cx="2468013" cy="1758461"/>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74217EB-C379-B11B-E3C9-D6EF4763A85E}"/>
                </a:ext>
              </a:extLst>
            </p:cNvPr>
            <p:cNvSpPr/>
            <p:nvPr/>
          </p:nvSpPr>
          <p:spPr>
            <a:xfrm>
              <a:off x="560938" y="4035670"/>
              <a:ext cx="2468013" cy="668215"/>
            </a:xfrm>
            <a:prstGeom prst="rect">
              <a:avLst/>
            </a:prstGeom>
            <a:solidFill>
              <a:schemeClr val="accent2">
                <a:lumMod val="60000"/>
                <a:lumOff val="40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499BEAC7-B83E-BC1E-2D5C-817FA270F828}"/>
                </a:ext>
              </a:extLst>
            </p:cNvPr>
            <p:cNvSpPr/>
            <p:nvPr/>
          </p:nvSpPr>
          <p:spPr>
            <a:xfrm>
              <a:off x="1377421" y="1496188"/>
              <a:ext cx="1559210" cy="188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Espace réservé du numéro de diapositive 3">
            <a:extLst>
              <a:ext uri="{FF2B5EF4-FFF2-40B4-BE49-F238E27FC236}">
                <a16:creationId xmlns:a16="http://schemas.microsoft.com/office/drawing/2014/main" id="{1C83944D-95B1-90F4-FC9B-9E2C91D0F4B2}"/>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33</a:t>
            </a:fld>
            <a:endParaRPr lang="fr-FR" altLang="fr-FR" dirty="0">
              <a:solidFill>
                <a:srgbClr val="898989"/>
              </a:solidFill>
              <a:latin typeface="Arial" panose="020B0604020202020204" pitchFamily="34" charset="0"/>
              <a:ea typeface="ヒラギノ角ゴ Pro W3" pitchFamily="-95" charset="-128"/>
            </a:endParaRPr>
          </a:p>
        </p:txBody>
      </p:sp>
      <p:pic>
        <p:nvPicPr>
          <p:cNvPr id="19" name="Image 18">
            <a:extLst>
              <a:ext uri="{FF2B5EF4-FFF2-40B4-BE49-F238E27FC236}">
                <a16:creationId xmlns:a16="http://schemas.microsoft.com/office/drawing/2014/main" id="{B4F9587A-C04A-CEF1-A2F8-B638DA3201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3823903624"/>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ANALYSE ARCHITECTURALE ET TECHNIQUE</a:t>
            </a:r>
          </a:p>
          <a:p>
            <a:pPr eaLnBrk="1" hangingPunct="1"/>
            <a:r>
              <a:rPr lang="fr-FR" sz="4000" b="1" i="1" kern="0" dirty="0">
                <a:solidFill>
                  <a:schemeClr val="tx1"/>
                </a:solidFill>
              </a:rPr>
              <a:t>+ DPE Collectif</a:t>
            </a:r>
          </a:p>
        </p:txBody>
      </p:sp>
      <p:sp>
        <p:nvSpPr>
          <p:cNvPr id="12" name="Rectangle 11">
            <a:extLst>
              <a:ext uri="{FF2B5EF4-FFF2-40B4-BE49-F238E27FC236}">
                <a16:creationId xmlns:a16="http://schemas.microsoft.com/office/drawing/2014/main" id="{361AE394-6E90-F72D-FB79-B336902C45F7}"/>
              </a:ext>
            </a:extLst>
          </p:cNvPr>
          <p:cNvSpPr/>
          <p:nvPr/>
        </p:nvSpPr>
        <p:spPr>
          <a:xfrm>
            <a:off x="92894" y="1325057"/>
            <a:ext cx="8313577" cy="461665"/>
          </a:xfrm>
          <a:prstGeom prst="rect">
            <a:avLst/>
          </a:prstGeom>
        </p:spPr>
        <p:txBody>
          <a:bodyPr wrap="square">
            <a:spAutoFit/>
          </a:bodyPr>
          <a:lstStyle/>
          <a:p>
            <a:pPr>
              <a:spcAft>
                <a:spcPts val="600"/>
              </a:spcAft>
            </a:pPr>
            <a:r>
              <a:rPr 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Alternative au DTG</a:t>
            </a:r>
          </a:p>
        </p:txBody>
      </p:sp>
      <p:sp>
        <p:nvSpPr>
          <p:cNvPr id="18" name="Espace réservé du numéro de diapositive 3">
            <a:extLst>
              <a:ext uri="{FF2B5EF4-FFF2-40B4-BE49-F238E27FC236}">
                <a16:creationId xmlns:a16="http://schemas.microsoft.com/office/drawing/2014/main" id="{1C83944D-95B1-90F4-FC9B-9E2C91D0F4B2}"/>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34</a:t>
            </a:fld>
            <a:endParaRPr lang="fr-FR" altLang="fr-FR" dirty="0">
              <a:solidFill>
                <a:srgbClr val="898989"/>
              </a:solidFill>
              <a:latin typeface="Arial" panose="020B0604020202020204" pitchFamily="34" charset="0"/>
              <a:ea typeface="ヒラギノ角ゴ Pro W3" pitchFamily="-95" charset="-128"/>
            </a:endParaRPr>
          </a:p>
        </p:txBody>
      </p:sp>
      <p:sp>
        <p:nvSpPr>
          <p:cNvPr id="19" name="Rectangle 18">
            <a:extLst>
              <a:ext uri="{FF2B5EF4-FFF2-40B4-BE49-F238E27FC236}">
                <a16:creationId xmlns:a16="http://schemas.microsoft.com/office/drawing/2014/main" id="{4D16A268-41EA-C53A-5592-AFE606FCAEC2}"/>
              </a:ext>
            </a:extLst>
          </p:cNvPr>
          <p:cNvSpPr/>
          <p:nvPr/>
        </p:nvSpPr>
        <p:spPr>
          <a:xfrm>
            <a:off x="1028997" y="2646139"/>
            <a:ext cx="10153129" cy="6694140"/>
          </a:xfrm>
          <a:prstGeom prst="rect">
            <a:avLst/>
          </a:prstGeom>
        </p:spPr>
        <p:txBody>
          <a:bodyPr wrap="square">
            <a:spAutoFit/>
          </a:bodyPr>
          <a:lstStyle/>
          <a:p>
            <a:pPr marL="342900" indent="-342900">
              <a:spcAft>
                <a:spcPts val="600"/>
              </a:spcAft>
              <a:buFont typeface="Wingdings" panose="05000000000000000000" pitchFamily="2" charset="2"/>
              <a:buChar char="Ø"/>
            </a:pPr>
            <a:r>
              <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Fait par tandem architecte + diagnostiqueur (au lieu de trio architecte + thermicien + ingénieur financier)</a:t>
            </a:r>
          </a:p>
          <a:p>
            <a:pPr marL="342900" indent="-342900">
              <a:spcAft>
                <a:spcPts val="600"/>
              </a:spcAft>
              <a:buFont typeface="Arial" panose="020B0604020202020204" pitchFamily="34" charset="0"/>
              <a:buChar char="•"/>
            </a:pPr>
            <a:endPar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Volet thermique moins poussé mais suffisant pour bâtiments d’avant 1948 et après 1973 (pas dans tous les cas)</a:t>
            </a:r>
          </a:p>
          <a:p>
            <a:pPr marL="342900" indent="-342900">
              <a:spcAft>
                <a:spcPts val="600"/>
              </a:spcAft>
              <a:buFont typeface="Wingdings" panose="05000000000000000000" pitchFamily="2" charset="2"/>
              <a:buChar char="Ø"/>
            </a:pPr>
            <a:endPar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Pas de volet ingénierie financière (mais est-ce nécessaire quand on n’est pas éligible à MaPrimRénov’)</a:t>
            </a:r>
          </a:p>
          <a:p>
            <a:pPr marL="342900" indent="-342900">
              <a:spcAft>
                <a:spcPts val="600"/>
              </a:spcAft>
              <a:buFont typeface="Wingdings" panose="05000000000000000000" pitchFamily="2" charset="2"/>
              <a:buChar char="Ø"/>
            </a:pPr>
            <a:endPar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N’est pas éligible au chèque audit de la Métropole Grand Paris et des dispositifs locaux quand ils existent (Lyon…)</a:t>
            </a:r>
          </a:p>
          <a:p>
            <a:pPr marL="342900" indent="-342900">
              <a:spcAft>
                <a:spcPts val="600"/>
              </a:spcAft>
              <a:buFont typeface="Wingdings" panose="05000000000000000000" pitchFamily="2" charset="2"/>
              <a:buChar char="Ø"/>
            </a:pPr>
            <a:endPar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Souvent nommé PPT dans le commerce (indûment car le DTG propose aussi un PPT)</a:t>
            </a:r>
          </a:p>
          <a:p>
            <a:pPr marL="1714500" lvl="3" indent="-342900">
              <a:spcAft>
                <a:spcPts val="600"/>
              </a:spcAft>
              <a:buFont typeface="Wingdings" panose="05000000000000000000" pitchFamily="2" charset="2"/>
              <a:buChar char="Ø"/>
            </a:pPr>
            <a:r>
              <a:rPr lang="fr-FR"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ARC Services propose cette formule pour les copropriétés adhérentes de moins de 11 lots : le BIB+ (voir plus loin)</a:t>
            </a:r>
          </a:p>
        </p:txBody>
      </p:sp>
      <p:pic>
        <p:nvPicPr>
          <p:cNvPr id="3" name="Image 2">
            <a:extLst>
              <a:ext uri="{FF2B5EF4-FFF2-40B4-BE49-F238E27FC236}">
                <a16:creationId xmlns:a16="http://schemas.microsoft.com/office/drawing/2014/main" id="{2E0371B9-DB75-51B4-FCB1-393D341A92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391621654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5" name="Sous-titre 2">
            <a:extLst>
              <a:ext uri="{FF2B5EF4-FFF2-40B4-BE49-F238E27FC236}">
                <a16:creationId xmlns:a16="http://schemas.microsoft.com/office/drawing/2014/main" id="{0671D849-4866-C9D0-ADB2-C5831C679034}"/>
              </a:ext>
            </a:extLst>
          </p:cNvPr>
          <p:cNvSpPr txBox="1">
            <a:spLocks/>
          </p:cNvSpPr>
          <p:nvPr/>
        </p:nvSpPr>
        <p:spPr>
          <a:xfrm>
            <a:off x="1173014" y="2492859"/>
            <a:ext cx="10058401" cy="5201322"/>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endParaRPr lang="fr-FR" sz="1400" b="1" kern="0" dirty="0">
              <a:solidFill>
                <a:srgbClr val="002060"/>
              </a:solidFill>
            </a:endParaRPr>
          </a:p>
          <a:p>
            <a:pPr eaLnBrk="1" hangingPunct="1"/>
            <a:r>
              <a:rPr lang="fr-FR" sz="3300" b="1" i="1" kern="0" dirty="0">
                <a:solidFill>
                  <a:srgbClr val="002060"/>
                </a:solidFill>
              </a:rPr>
              <a:t>Une fois le choix de formule arrêté et l’équipe missionnée pour faire l’audit menant au PPPT…</a:t>
            </a:r>
          </a:p>
          <a:p>
            <a:pPr eaLnBrk="1" hangingPunct="1"/>
            <a:endParaRPr lang="fr-FR" sz="3300" b="1" i="1" kern="0" dirty="0">
              <a:solidFill>
                <a:srgbClr val="002060"/>
              </a:solidFill>
            </a:endParaRPr>
          </a:p>
          <a:p>
            <a:pPr eaLnBrk="1" hangingPunct="1"/>
            <a:r>
              <a:rPr lang="fr-FR" sz="5400" b="1" kern="0" dirty="0">
                <a:solidFill>
                  <a:srgbClr val="002060"/>
                </a:solidFill>
              </a:rPr>
              <a:t>Aspects Pratiques du Plan Pluriannuel de Travaux</a:t>
            </a:r>
            <a:endParaRPr lang="fr-CA" sz="5400" b="1" kern="0" dirty="0">
              <a:solidFill>
                <a:srgbClr val="002060"/>
              </a:solidFill>
            </a:endParaRPr>
          </a:p>
          <a:p>
            <a:pPr algn="l" eaLnBrk="1" hangingPunct="1"/>
            <a:endParaRPr lang="fr-CA" sz="1200" b="1" i="1" kern="0" dirty="0">
              <a:solidFill>
                <a:srgbClr val="ED7D31">
                  <a:lumMod val="75000"/>
                </a:srgbClr>
              </a:solidFill>
              <a:effectLst>
                <a:outerShdw blurRad="38100" dist="38100" dir="2700000" algn="tl">
                  <a:srgbClr val="000000">
                    <a:alpha val="43137"/>
                  </a:srgbClr>
                </a:outerShdw>
              </a:effectLst>
            </a:endParaRPr>
          </a:p>
          <a:p>
            <a:pPr algn="l" eaLnBrk="1" hangingPunct="1"/>
            <a:r>
              <a:rPr lang="fr-CA" sz="1800" b="1" kern="0" dirty="0">
                <a:solidFill>
                  <a:srgbClr val="002060"/>
                </a:solidFill>
              </a:rPr>
              <a:t> </a:t>
            </a:r>
          </a:p>
        </p:txBody>
      </p:sp>
      <p:sp>
        <p:nvSpPr>
          <p:cNvPr id="6" name="Espace réservé du numéro de diapositive 3">
            <a:extLst>
              <a:ext uri="{FF2B5EF4-FFF2-40B4-BE49-F238E27FC236}">
                <a16:creationId xmlns:a16="http://schemas.microsoft.com/office/drawing/2014/main" id="{D6551394-2995-4D98-1701-7CA18AB6D18D}"/>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35</a:t>
            </a:fld>
            <a:endParaRPr lang="fr-FR" altLang="fr-FR" dirty="0">
              <a:solidFill>
                <a:srgbClr val="898989"/>
              </a:solidFill>
              <a:latin typeface="Arial" panose="020B0604020202020204" pitchFamily="34" charset="0"/>
              <a:ea typeface="ヒラギノ角ゴ Pro W3" pitchFamily="-95" charset="-128"/>
            </a:endParaRPr>
          </a:p>
        </p:txBody>
      </p:sp>
      <p:pic>
        <p:nvPicPr>
          <p:cNvPr id="2" name="Image 1">
            <a:extLst>
              <a:ext uri="{FF2B5EF4-FFF2-40B4-BE49-F238E27FC236}">
                <a16:creationId xmlns:a16="http://schemas.microsoft.com/office/drawing/2014/main" id="{B41C2AEE-4E11-CE04-A4A8-7E4117C026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1349509788"/>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10" name="Sous-titre 2">
            <a:extLst>
              <a:ext uri="{FF2B5EF4-FFF2-40B4-BE49-F238E27FC236}">
                <a16:creationId xmlns:a16="http://schemas.microsoft.com/office/drawing/2014/main" id="{906C61D6-2B5D-5217-8230-8B3F8ADC1810}"/>
              </a:ext>
            </a:extLst>
          </p:cNvPr>
          <p:cNvSpPr txBox="1">
            <a:spLocks/>
          </p:cNvSpPr>
          <p:nvPr/>
        </p:nvSpPr>
        <p:spPr>
          <a:xfrm>
            <a:off x="1280010" y="2482981"/>
            <a:ext cx="10058401" cy="6787894"/>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marL="457200" indent="-457200" algn="l" eaLnBrk="1" hangingPunct="1">
              <a:buFont typeface="Arial" panose="020B0604020202020204" pitchFamily="34" charset="0"/>
              <a:buChar char="•"/>
            </a:pPr>
            <a:r>
              <a:rPr lang="fr-FR" sz="2800" b="1" i="1" kern="0" dirty="0">
                <a:solidFill>
                  <a:srgbClr val="ED7D31">
                    <a:lumMod val="75000"/>
                  </a:srgbClr>
                </a:solidFill>
                <a:effectLst>
                  <a:outerShdw blurRad="38100" dist="38100" dir="2700000" algn="tl">
                    <a:srgbClr val="000000">
                      <a:alpha val="43137"/>
                    </a:srgbClr>
                  </a:outerShdw>
                </a:effectLst>
              </a:rPr>
              <a:t>Visites, Enquête, liste de documents à fournir</a:t>
            </a:r>
            <a:endParaRPr lang="fr-CA" sz="2800" b="1" i="1" kern="0" dirty="0">
              <a:solidFill>
                <a:srgbClr val="ED7D31">
                  <a:lumMod val="75000"/>
                </a:srgbClr>
              </a:solidFill>
              <a:effectLst>
                <a:outerShdw blurRad="38100" dist="38100" dir="2700000" algn="tl">
                  <a:srgbClr val="000000">
                    <a:alpha val="43137"/>
                  </a:srgbClr>
                </a:outerShdw>
              </a:effectLst>
            </a:endParaRPr>
          </a:p>
          <a:p>
            <a:pPr algn="l" eaLnBrk="1" hangingPunct="1"/>
            <a:endParaRPr lang="fr-CA" sz="1800" b="1" kern="0" dirty="0">
              <a:solidFill>
                <a:srgbClr val="002060"/>
              </a:solidFill>
            </a:endParaRPr>
          </a:p>
          <a:p>
            <a:pPr algn="l" eaLnBrk="1" hangingPunct="1"/>
            <a:r>
              <a:rPr lang="fr-CA" sz="1800" b="1" kern="0" dirty="0">
                <a:solidFill>
                  <a:srgbClr val="002060"/>
                </a:solidFill>
              </a:rPr>
              <a:t>Une visite de la copropriété sera faite par l’équipe. Dans le cas de l’Analyse </a:t>
            </a:r>
            <a:r>
              <a:rPr lang="fr-CA" sz="1800" b="1" kern="0" dirty="0" err="1">
                <a:solidFill>
                  <a:srgbClr val="002060"/>
                </a:solidFill>
              </a:rPr>
              <a:t>Architecturale+DPE</a:t>
            </a:r>
            <a:r>
              <a:rPr lang="fr-CA" sz="1800" b="1" kern="0" dirty="0">
                <a:solidFill>
                  <a:srgbClr val="002060"/>
                </a:solidFill>
              </a:rPr>
              <a:t> Coll. les deux intervenants peuvent venir séparément et deux visites doivent être organisées.</a:t>
            </a:r>
          </a:p>
          <a:p>
            <a:pPr algn="l" eaLnBrk="1" hangingPunct="1"/>
            <a:endParaRPr lang="fr-CA" sz="1800" b="1" kern="0" dirty="0">
              <a:solidFill>
                <a:srgbClr val="002060"/>
              </a:solidFill>
            </a:endParaRPr>
          </a:p>
          <a:p>
            <a:pPr algn="l" eaLnBrk="1" hangingPunct="1"/>
            <a:r>
              <a:rPr lang="fr-CA" sz="1800" b="1" kern="0" dirty="0">
                <a:solidFill>
                  <a:srgbClr val="002060"/>
                </a:solidFill>
              </a:rPr>
              <a:t>En cas de DTG, si la copropriété a du chauffage collectif, la visite se fera pendant la période de chauffe, afin de faire des relevés de température et prendre des clichés thermographiques. </a:t>
            </a:r>
          </a:p>
          <a:p>
            <a:pPr algn="l" eaLnBrk="1" hangingPunct="1"/>
            <a:endParaRPr lang="fr-CA" sz="1800" b="1" kern="0" dirty="0">
              <a:solidFill>
                <a:srgbClr val="002060"/>
              </a:solidFill>
            </a:endParaRPr>
          </a:p>
          <a:p>
            <a:pPr algn="l" eaLnBrk="1" hangingPunct="1"/>
            <a:r>
              <a:rPr lang="fr-CA" sz="1800" b="1" kern="0" dirty="0">
                <a:solidFill>
                  <a:srgbClr val="002060"/>
                </a:solidFill>
              </a:rPr>
              <a:t>Lors de cette visite, il sera demandé au Conseil Syndical de fournir un certain nombre de documents et d’informations. Dans le cas d’un DTG, une enquête des occupants, sous forme d’un questionnaire, doit être rendue. </a:t>
            </a:r>
          </a:p>
        </p:txBody>
      </p:sp>
      <p:sp>
        <p:nvSpPr>
          <p:cNvPr id="11" name="Espace réservé du numéro de diapositive 3">
            <a:extLst>
              <a:ext uri="{FF2B5EF4-FFF2-40B4-BE49-F238E27FC236}">
                <a16:creationId xmlns:a16="http://schemas.microsoft.com/office/drawing/2014/main" id="{E499640B-45E1-8622-209F-57D1DD5B7BEC}"/>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36</a:t>
            </a:fld>
            <a:endParaRPr lang="fr-FR" altLang="fr-FR" dirty="0">
              <a:solidFill>
                <a:srgbClr val="898989"/>
              </a:solidFill>
              <a:latin typeface="Arial" panose="020B0604020202020204" pitchFamily="34" charset="0"/>
              <a:ea typeface="ヒラギノ角ゴ Pro W3" pitchFamily="-95" charset="-128"/>
            </a:endParaRPr>
          </a:p>
        </p:txBody>
      </p:sp>
      <p:pic>
        <p:nvPicPr>
          <p:cNvPr id="2" name="Image 1">
            <a:extLst>
              <a:ext uri="{FF2B5EF4-FFF2-40B4-BE49-F238E27FC236}">
                <a16:creationId xmlns:a16="http://schemas.microsoft.com/office/drawing/2014/main" id="{C7C9C253-08B5-493A-1A60-4F640772E5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85186813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EDF9EE2-F36A-2DDC-BD1C-D3E8A47F1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4" name="Sous-titre 2">
            <a:extLst>
              <a:ext uri="{FF2B5EF4-FFF2-40B4-BE49-F238E27FC236}">
                <a16:creationId xmlns:a16="http://schemas.microsoft.com/office/drawing/2014/main" id="{03A911C1-C997-4AB8-3BA7-3A6FB1573DE7}"/>
              </a:ext>
            </a:extLst>
          </p:cNvPr>
          <p:cNvSpPr txBox="1">
            <a:spLocks/>
          </p:cNvSpPr>
          <p:nvPr/>
        </p:nvSpPr>
        <p:spPr>
          <a:xfrm>
            <a:off x="1368152" y="2078580"/>
            <a:ext cx="11499701" cy="5946636"/>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marL="457200" indent="-457200" algn="l" eaLnBrk="1" hangingPunct="1">
              <a:buFont typeface="Arial" panose="020B0604020202020204" pitchFamily="34" charset="0"/>
              <a:buChar char="•"/>
            </a:pPr>
            <a:r>
              <a:rPr lang="fr-FR" sz="2800" b="1" i="1" kern="0">
                <a:solidFill>
                  <a:srgbClr val="ED7D31">
                    <a:lumMod val="75000"/>
                  </a:srgbClr>
                </a:solidFill>
                <a:effectLst>
                  <a:outerShdw blurRad="38100" dist="38100" dir="2700000" algn="tl">
                    <a:srgbClr val="000000">
                      <a:alpha val="43137"/>
                    </a:srgbClr>
                  </a:outerShdw>
                </a:effectLst>
              </a:rPr>
              <a:t>Liste de documents à fournir</a:t>
            </a:r>
            <a:endParaRPr lang="fr-CA" sz="2800" b="1" i="1" kern="0">
              <a:solidFill>
                <a:srgbClr val="ED7D31">
                  <a:lumMod val="75000"/>
                </a:srgbClr>
              </a:solidFill>
              <a:effectLst>
                <a:outerShdw blurRad="38100" dist="38100" dir="2700000" algn="tl">
                  <a:srgbClr val="000000">
                    <a:alpha val="43137"/>
                  </a:srgbClr>
                </a:outerShdw>
              </a:effectLst>
            </a:endParaRPr>
          </a:p>
          <a:p>
            <a:pPr algn="l" eaLnBrk="1" hangingPunct="1"/>
            <a:r>
              <a:rPr lang="fr-CA" sz="1800" b="1" kern="0">
                <a:solidFill>
                  <a:srgbClr val="002060"/>
                </a:solidFill>
              </a:rPr>
              <a:t>Au moins une visite de la copropriété sera faite par l’équipe. Lors de cette visite, il sera demandé au Conseil Syndical de fournir un certains nombre de documents et d’informations.</a:t>
            </a:r>
          </a:p>
          <a:p>
            <a:pPr algn="l" eaLnBrk="1" hangingPunct="1"/>
            <a:r>
              <a:rPr lang="fr-CA" sz="1800" b="1" kern="0">
                <a:solidFill>
                  <a:srgbClr val="002060"/>
                </a:solidFill>
              </a:rPr>
              <a:t> </a:t>
            </a:r>
            <a:endParaRPr lang="fr-CA" sz="1800" b="1" kern="0" dirty="0">
              <a:solidFill>
                <a:srgbClr val="002060"/>
              </a:solidFill>
            </a:endParaRPr>
          </a:p>
        </p:txBody>
      </p:sp>
      <p:graphicFrame>
        <p:nvGraphicFramePr>
          <p:cNvPr id="5" name="Tableau 4">
            <a:extLst>
              <a:ext uri="{FF2B5EF4-FFF2-40B4-BE49-F238E27FC236}">
                <a16:creationId xmlns:a16="http://schemas.microsoft.com/office/drawing/2014/main" id="{8DC8381E-AB9C-A229-143D-45D2A3598CC4}"/>
              </a:ext>
            </a:extLst>
          </p:cNvPr>
          <p:cNvGraphicFramePr>
            <a:graphicFrameLocks noGrp="1"/>
          </p:cNvGraphicFramePr>
          <p:nvPr>
            <p:extLst>
              <p:ext uri="{D42A27DB-BD31-4B8C-83A1-F6EECF244321}">
                <p14:modId xmlns:p14="http://schemas.microsoft.com/office/powerpoint/2010/main" val="4100174916"/>
              </p:ext>
            </p:extLst>
          </p:nvPr>
        </p:nvGraphicFramePr>
        <p:xfrm>
          <a:off x="1368152" y="3229257"/>
          <a:ext cx="5109761" cy="6005376"/>
        </p:xfrm>
        <a:graphic>
          <a:graphicData uri="http://schemas.openxmlformats.org/drawingml/2006/table">
            <a:tbl>
              <a:tblPr firstRow="1" bandRow="1">
                <a:tableStyleId>{5C22544A-7EE6-4342-B048-85BDC9FD1C3A}</a:tableStyleId>
              </a:tblPr>
              <a:tblGrid>
                <a:gridCol w="4143102">
                  <a:extLst>
                    <a:ext uri="{9D8B030D-6E8A-4147-A177-3AD203B41FA5}">
                      <a16:colId xmlns:a16="http://schemas.microsoft.com/office/drawing/2014/main" val="3733751375"/>
                    </a:ext>
                  </a:extLst>
                </a:gridCol>
                <a:gridCol w="966659">
                  <a:extLst>
                    <a:ext uri="{9D8B030D-6E8A-4147-A177-3AD203B41FA5}">
                      <a16:colId xmlns:a16="http://schemas.microsoft.com/office/drawing/2014/main" val="4270300332"/>
                    </a:ext>
                  </a:extLst>
                </a:gridCol>
              </a:tblGrid>
              <a:tr h="299100">
                <a:tc>
                  <a:txBody>
                    <a:bodyPr/>
                    <a:lstStyle/>
                    <a:p>
                      <a:r>
                        <a:rPr lang="fr-FR" sz="1200" dirty="0">
                          <a:solidFill>
                            <a:schemeClr val="tx1"/>
                          </a:solidFill>
                        </a:rPr>
                        <a:t>Documents demandés (si disponibles)</a:t>
                      </a:r>
                    </a:p>
                  </a:txBody>
                  <a:tcPr marL="82644" marR="82644" marT="41323" marB="41323">
                    <a:solidFill>
                      <a:schemeClr val="accent6">
                        <a:lumMod val="20000"/>
                        <a:lumOff val="80000"/>
                      </a:schemeClr>
                    </a:solidFill>
                  </a:tcPr>
                </a:tc>
                <a:tc>
                  <a:txBody>
                    <a:bodyPr/>
                    <a:lstStyle/>
                    <a:p>
                      <a:endParaRPr lang="fr-FR" sz="1200" dirty="0"/>
                    </a:p>
                  </a:txBody>
                  <a:tcPr marL="82644" marR="82644" marT="41323" marB="41323">
                    <a:solidFill>
                      <a:schemeClr val="accent6">
                        <a:lumMod val="20000"/>
                        <a:lumOff val="80000"/>
                      </a:schemeClr>
                    </a:solidFill>
                  </a:tcPr>
                </a:tc>
                <a:extLst>
                  <a:ext uri="{0D108BD9-81ED-4DB2-BD59-A6C34878D82A}">
                    <a16:rowId xmlns:a16="http://schemas.microsoft.com/office/drawing/2014/main" val="1402306068"/>
                  </a:ext>
                </a:extLst>
              </a:tr>
              <a:tr h="299100">
                <a:tc>
                  <a:txBody>
                    <a:bodyPr/>
                    <a:lstStyle/>
                    <a:p>
                      <a:r>
                        <a:rPr lang="fr-FR" sz="1200" dirty="0"/>
                        <a:t>Adresse complète</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2526789207"/>
                  </a:ext>
                </a:extLst>
              </a:tr>
              <a:tr h="299100">
                <a:tc>
                  <a:txBody>
                    <a:bodyPr/>
                    <a:lstStyle/>
                    <a:p>
                      <a:r>
                        <a:rPr lang="fr-FR" sz="1200" dirty="0"/>
                        <a:t>Numéros des appartements</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4089065570"/>
                  </a:ext>
                </a:extLst>
              </a:tr>
              <a:tr h="299100">
                <a:tc>
                  <a:txBody>
                    <a:bodyPr/>
                    <a:lstStyle/>
                    <a:p>
                      <a:r>
                        <a:rPr lang="fr-FR" sz="1200" dirty="0"/>
                        <a:t>Coordonnées des propriétaires/locataires</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21431212"/>
                  </a:ext>
                </a:extLst>
              </a:tr>
              <a:tr h="4545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dirty="0"/>
                        <a:t>Coordonnées du syndic (ou du propriétaire des installations communes)</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3148323652"/>
                  </a:ext>
                </a:extLst>
              </a:tr>
              <a:tr h="299100">
                <a:tc>
                  <a:txBody>
                    <a:bodyPr/>
                    <a:lstStyle/>
                    <a:p>
                      <a:r>
                        <a:rPr lang="fr-FR" sz="1200" dirty="0"/>
                        <a:t>Plans de l’immeuble</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766942651"/>
                  </a:ext>
                </a:extLst>
              </a:tr>
              <a:tr h="299100">
                <a:tc>
                  <a:txBody>
                    <a:bodyPr/>
                    <a:lstStyle/>
                    <a:p>
                      <a:r>
                        <a:rPr lang="fr-FR" sz="1200" dirty="0"/>
                        <a:t>Année de construction </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2370426999"/>
                  </a:ext>
                </a:extLst>
              </a:tr>
              <a:tr h="299100">
                <a:tc>
                  <a:txBody>
                    <a:bodyPr/>
                    <a:lstStyle/>
                    <a:p>
                      <a:r>
                        <a:rPr lang="fr-FR" sz="1200" dirty="0"/>
                        <a:t>Ancien DPE et documents associés (informatif)</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1584969380"/>
                  </a:ext>
                </a:extLst>
              </a:tr>
              <a:tr h="299100">
                <a:tc>
                  <a:txBody>
                    <a:bodyPr/>
                    <a:lstStyle/>
                    <a:p>
                      <a:r>
                        <a:rPr lang="fr-FR" sz="1200" dirty="0"/>
                        <a:t>Etude thermique initiale</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2090242508"/>
                  </a:ext>
                </a:extLst>
              </a:tr>
              <a:tr h="299100">
                <a:tc>
                  <a:txBody>
                    <a:bodyPr/>
                    <a:lstStyle/>
                    <a:p>
                      <a:r>
                        <a:rPr lang="fr-FR" sz="1200" dirty="0"/>
                        <a:t>Diagnostic thermique du bien</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1271168431"/>
                  </a:ext>
                </a:extLst>
              </a:tr>
              <a:tr h="299100">
                <a:tc>
                  <a:txBody>
                    <a:bodyPr/>
                    <a:lstStyle/>
                    <a:p>
                      <a:r>
                        <a:rPr lang="fr-FR" sz="1200" dirty="0"/>
                        <a:t>Factures des travaux réalisés les 20 dernières années</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3206053732"/>
                  </a:ext>
                </a:extLst>
              </a:tr>
              <a:tr h="299100">
                <a:tc>
                  <a:txBody>
                    <a:bodyPr/>
                    <a:lstStyle/>
                    <a:p>
                      <a:r>
                        <a:rPr lang="fr-FR" sz="1200" dirty="0"/>
                        <a:t>Justificatif crédit d’impôt</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2324990540"/>
                  </a:ext>
                </a:extLst>
              </a:tr>
              <a:tr h="299100">
                <a:tc>
                  <a:txBody>
                    <a:bodyPr/>
                    <a:lstStyle/>
                    <a:p>
                      <a:r>
                        <a:rPr lang="fr-FR" sz="1200" dirty="0"/>
                        <a:t>Surface habitable de l’immeuble et de tous les appartements</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1723429465"/>
                  </a:ext>
                </a:extLst>
              </a:tr>
              <a:tr h="299100">
                <a:tc>
                  <a:txBody>
                    <a:bodyPr/>
                    <a:lstStyle/>
                    <a:p>
                      <a:r>
                        <a:rPr lang="fr-FR" sz="1200" dirty="0"/>
                        <a:t>Descriptif des installations collectives</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2587820913"/>
                  </a:ext>
                </a:extLst>
              </a:tr>
              <a:tr h="4575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200" dirty="0"/>
                        <a:t>Descriptif des installations collectives et/ou individuelles et leur mode de gestion (carnet d’entretien)</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1069376267"/>
                  </a:ext>
                </a:extLst>
              </a:tr>
              <a:tr h="299100">
                <a:tc>
                  <a:txBody>
                    <a:bodyPr/>
                    <a:lstStyle/>
                    <a:p>
                      <a:r>
                        <a:rPr lang="fr-FR" sz="1200" dirty="0"/>
                        <a:t>Justificatifs d’entretien des installations</a:t>
                      </a:r>
                    </a:p>
                  </a:txBody>
                  <a:tcPr marL="82644" marR="82644" marT="41323" marB="41323">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rgbClr val="C5E0B4"/>
                    </a:solidFill>
                  </a:tcPr>
                </a:tc>
                <a:extLst>
                  <a:ext uri="{0D108BD9-81ED-4DB2-BD59-A6C34878D82A}">
                    <a16:rowId xmlns:a16="http://schemas.microsoft.com/office/drawing/2014/main" val="1884658094"/>
                  </a:ext>
                </a:extLst>
              </a:tr>
              <a:tr h="299100">
                <a:tc>
                  <a:txBody>
                    <a:bodyPr/>
                    <a:lstStyle/>
                    <a:p>
                      <a:r>
                        <a:rPr lang="fr-FR" sz="1200" dirty="0"/>
                        <a:t>Factures pouvant justifier des travaux entrepris</a:t>
                      </a:r>
                    </a:p>
                  </a:txBody>
                  <a:tcPr marL="82644" marR="82644" marT="41323" marB="41323">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20000"/>
                        <a:lumOff val="80000"/>
                      </a:schemeClr>
                    </a:solidFill>
                  </a:tcPr>
                </a:tc>
                <a:extLst>
                  <a:ext uri="{0D108BD9-81ED-4DB2-BD59-A6C34878D82A}">
                    <a16:rowId xmlns:a16="http://schemas.microsoft.com/office/drawing/2014/main" val="2774305868"/>
                  </a:ext>
                </a:extLst>
              </a:tr>
              <a:tr h="457512">
                <a:tc>
                  <a:txBody>
                    <a:bodyPr/>
                    <a:lstStyle/>
                    <a:p>
                      <a:r>
                        <a:rPr lang="fr-FR" sz="1200" dirty="0"/>
                        <a:t>Documents techniques des matériaux installés s’ils sont apparents sur les factures.</a:t>
                      </a:r>
                    </a:p>
                  </a:txBody>
                  <a:tcPr marL="82644" marR="82644" marT="41323" marB="41323">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82644" marR="82644" marT="41323" marB="41323">
                    <a:solidFill>
                      <a:schemeClr val="accent6">
                        <a:lumMod val="40000"/>
                        <a:lumOff val="60000"/>
                      </a:schemeClr>
                    </a:solidFill>
                  </a:tcPr>
                </a:tc>
                <a:extLst>
                  <a:ext uri="{0D108BD9-81ED-4DB2-BD59-A6C34878D82A}">
                    <a16:rowId xmlns:a16="http://schemas.microsoft.com/office/drawing/2014/main" val="484060297"/>
                  </a:ext>
                </a:extLst>
              </a:tr>
            </a:tbl>
          </a:graphicData>
        </a:graphic>
      </p:graphicFrame>
      <p:graphicFrame>
        <p:nvGraphicFramePr>
          <p:cNvPr id="6" name="Tableau 5">
            <a:extLst>
              <a:ext uri="{FF2B5EF4-FFF2-40B4-BE49-F238E27FC236}">
                <a16:creationId xmlns:a16="http://schemas.microsoft.com/office/drawing/2014/main" id="{3A3D466E-E492-24FD-B18E-8267F444A6F5}"/>
              </a:ext>
            </a:extLst>
          </p:cNvPr>
          <p:cNvGraphicFramePr>
            <a:graphicFrameLocks noGrp="1"/>
          </p:cNvGraphicFramePr>
          <p:nvPr>
            <p:extLst>
              <p:ext uri="{D42A27DB-BD31-4B8C-83A1-F6EECF244321}">
                <p14:modId xmlns:p14="http://schemas.microsoft.com/office/powerpoint/2010/main" val="1104540154"/>
              </p:ext>
            </p:extLst>
          </p:nvPr>
        </p:nvGraphicFramePr>
        <p:xfrm>
          <a:off x="6789638" y="3262689"/>
          <a:ext cx="2778353" cy="1248304"/>
        </p:xfrm>
        <a:graphic>
          <a:graphicData uri="http://schemas.openxmlformats.org/drawingml/2006/table">
            <a:tbl>
              <a:tblPr firstRow="1" bandRow="1">
                <a:tableStyleId>{5C22544A-7EE6-4342-B048-85BDC9FD1C3A}</a:tableStyleId>
              </a:tblPr>
              <a:tblGrid>
                <a:gridCol w="2222682">
                  <a:extLst>
                    <a:ext uri="{9D8B030D-6E8A-4147-A177-3AD203B41FA5}">
                      <a16:colId xmlns:a16="http://schemas.microsoft.com/office/drawing/2014/main" val="3733751375"/>
                    </a:ext>
                  </a:extLst>
                </a:gridCol>
                <a:gridCol w="555671">
                  <a:extLst>
                    <a:ext uri="{9D8B030D-6E8A-4147-A177-3AD203B41FA5}">
                      <a16:colId xmlns:a16="http://schemas.microsoft.com/office/drawing/2014/main" val="4270300332"/>
                    </a:ext>
                  </a:extLst>
                </a:gridCol>
              </a:tblGrid>
              <a:tr h="403616">
                <a:tc>
                  <a:txBody>
                    <a:bodyPr/>
                    <a:lstStyle/>
                    <a:p>
                      <a:r>
                        <a:rPr lang="fr-FR" sz="1200" dirty="0">
                          <a:solidFill>
                            <a:schemeClr val="tx1"/>
                          </a:solidFill>
                        </a:rPr>
                        <a:t>Installation collective de refroidissement</a:t>
                      </a:r>
                    </a:p>
                  </a:txBody>
                  <a:tcPr marL="75736" marR="75736" marT="37868" marB="37868">
                    <a:solidFill>
                      <a:schemeClr val="accent6">
                        <a:lumMod val="20000"/>
                        <a:lumOff val="80000"/>
                      </a:schemeClr>
                    </a:solidFill>
                  </a:tcPr>
                </a:tc>
                <a:tc>
                  <a:txBody>
                    <a:bodyPr/>
                    <a:lstStyle/>
                    <a:p>
                      <a:endParaRPr lang="fr-FR" sz="1200" dirty="0"/>
                    </a:p>
                  </a:txBody>
                  <a:tcPr marL="75736" marR="75736" marT="37868" marB="37868">
                    <a:solidFill>
                      <a:schemeClr val="accent6">
                        <a:lumMod val="20000"/>
                        <a:lumOff val="80000"/>
                      </a:schemeClr>
                    </a:solidFill>
                  </a:tcPr>
                </a:tc>
                <a:extLst>
                  <a:ext uri="{0D108BD9-81ED-4DB2-BD59-A6C34878D82A}">
                    <a16:rowId xmlns:a16="http://schemas.microsoft.com/office/drawing/2014/main" val="1402306068"/>
                  </a:ext>
                </a:extLst>
              </a:tr>
              <a:tr h="274096">
                <a:tc>
                  <a:txBody>
                    <a:bodyPr/>
                    <a:lstStyle/>
                    <a:p>
                      <a:r>
                        <a:rPr lang="fr-FR" sz="1200" dirty="0"/>
                        <a:t>Type de générateur</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526789207"/>
                  </a:ext>
                </a:extLst>
              </a:tr>
              <a:tr h="274096">
                <a:tc>
                  <a:txBody>
                    <a:bodyPr/>
                    <a:lstStyle/>
                    <a:p>
                      <a:r>
                        <a:rPr lang="fr-FR" sz="1200" dirty="0"/>
                        <a:t>Année d’installation </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4089065570"/>
                  </a:ext>
                </a:extLst>
              </a:tr>
              <a:tr h="193962">
                <a:tc>
                  <a:txBody>
                    <a:bodyPr/>
                    <a:lstStyle/>
                    <a:p>
                      <a:r>
                        <a:rPr lang="fr-FR" sz="1200" dirty="0"/>
                        <a:t>Energie utilisée</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1431212"/>
                  </a:ext>
                </a:extLst>
              </a:tr>
            </a:tbl>
          </a:graphicData>
        </a:graphic>
      </p:graphicFrame>
      <p:graphicFrame>
        <p:nvGraphicFramePr>
          <p:cNvPr id="8" name="Tableau 7">
            <a:extLst>
              <a:ext uri="{FF2B5EF4-FFF2-40B4-BE49-F238E27FC236}">
                <a16:creationId xmlns:a16="http://schemas.microsoft.com/office/drawing/2014/main" id="{AE8369CA-58D7-70D4-5400-D0558EF14487}"/>
              </a:ext>
            </a:extLst>
          </p:cNvPr>
          <p:cNvGraphicFramePr>
            <a:graphicFrameLocks noGrp="1"/>
          </p:cNvGraphicFramePr>
          <p:nvPr>
            <p:extLst>
              <p:ext uri="{D42A27DB-BD31-4B8C-83A1-F6EECF244321}">
                <p14:modId xmlns:p14="http://schemas.microsoft.com/office/powerpoint/2010/main" val="2687541337"/>
              </p:ext>
            </p:extLst>
          </p:nvPr>
        </p:nvGraphicFramePr>
        <p:xfrm>
          <a:off x="10028719" y="3225246"/>
          <a:ext cx="2778353" cy="5126394"/>
        </p:xfrm>
        <a:graphic>
          <a:graphicData uri="http://schemas.openxmlformats.org/drawingml/2006/table">
            <a:tbl>
              <a:tblPr firstRow="1" bandRow="1">
                <a:tableStyleId>{5C22544A-7EE6-4342-B048-85BDC9FD1C3A}</a:tableStyleId>
              </a:tblPr>
              <a:tblGrid>
                <a:gridCol w="2270412">
                  <a:extLst>
                    <a:ext uri="{9D8B030D-6E8A-4147-A177-3AD203B41FA5}">
                      <a16:colId xmlns:a16="http://schemas.microsoft.com/office/drawing/2014/main" val="3733751375"/>
                    </a:ext>
                  </a:extLst>
                </a:gridCol>
                <a:gridCol w="507941">
                  <a:extLst>
                    <a:ext uri="{9D8B030D-6E8A-4147-A177-3AD203B41FA5}">
                      <a16:colId xmlns:a16="http://schemas.microsoft.com/office/drawing/2014/main" val="4270300332"/>
                    </a:ext>
                  </a:extLst>
                </a:gridCol>
              </a:tblGrid>
              <a:tr h="691646">
                <a:tc>
                  <a:txBody>
                    <a:bodyPr/>
                    <a:lstStyle/>
                    <a:p>
                      <a:r>
                        <a:rPr lang="fr-FR" sz="1200" dirty="0">
                          <a:solidFill>
                            <a:schemeClr val="tx1"/>
                          </a:solidFill>
                        </a:rPr>
                        <a:t>Installation collective de production d’eau chaude sanitaire</a:t>
                      </a:r>
                    </a:p>
                  </a:txBody>
                  <a:tcPr marL="75736" marR="75736" marT="37868" marB="37868">
                    <a:solidFill>
                      <a:schemeClr val="accent6">
                        <a:lumMod val="20000"/>
                        <a:lumOff val="80000"/>
                      </a:schemeClr>
                    </a:solidFill>
                  </a:tcPr>
                </a:tc>
                <a:tc>
                  <a:txBody>
                    <a:bodyPr/>
                    <a:lstStyle/>
                    <a:p>
                      <a:endParaRPr lang="fr-FR" sz="1200" dirty="0"/>
                    </a:p>
                  </a:txBody>
                  <a:tcPr marL="75736" marR="75736" marT="37868" marB="37868">
                    <a:solidFill>
                      <a:schemeClr val="accent6">
                        <a:lumMod val="20000"/>
                        <a:lumOff val="80000"/>
                      </a:schemeClr>
                    </a:solidFill>
                  </a:tcPr>
                </a:tc>
                <a:extLst>
                  <a:ext uri="{0D108BD9-81ED-4DB2-BD59-A6C34878D82A}">
                    <a16:rowId xmlns:a16="http://schemas.microsoft.com/office/drawing/2014/main" val="1402306068"/>
                  </a:ext>
                </a:extLst>
              </a:tr>
              <a:tr h="274096">
                <a:tc>
                  <a:txBody>
                    <a:bodyPr/>
                    <a:lstStyle/>
                    <a:p>
                      <a:r>
                        <a:rPr lang="fr-FR" sz="1200" dirty="0"/>
                        <a:t>Type d’installation</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526789207"/>
                  </a:ext>
                </a:extLst>
              </a:tr>
              <a:tr h="274096">
                <a:tc>
                  <a:txBody>
                    <a:bodyPr/>
                    <a:lstStyle/>
                    <a:p>
                      <a:r>
                        <a:rPr lang="fr-FR" sz="1200" dirty="0"/>
                        <a:t>Nombre de générateurs</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4089065570"/>
                  </a:ext>
                </a:extLst>
              </a:tr>
              <a:tr h="426280">
                <a:tc>
                  <a:txBody>
                    <a:bodyPr/>
                    <a:lstStyle/>
                    <a:p>
                      <a:r>
                        <a:rPr lang="fr-FR" sz="1200" dirty="0"/>
                        <a:t>Nombres de ballons de stockage</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1431212"/>
                  </a:ext>
                </a:extLst>
              </a:tr>
              <a:tr h="452996">
                <a:tc>
                  <a:txBody>
                    <a:bodyPr/>
                    <a:lstStyle/>
                    <a:p>
                      <a:r>
                        <a:rPr lang="fr-FR" sz="1200" dirty="0"/>
                        <a:t>Etat d’isolation du réseau de distribution</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3148323652"/>
                  </a:ext>
                </a:extLst>
              </a:tr>
              <a:tr h="452996">
                <a:tc>
                  <a:txBody>
                    <a:bodyPr/>
                    <a:lstStyle/>
                    <a:p>
                      <a:r>
                        <a:rPr lang="fr-FR" sz="1200" dirty="0"/>
                        <a:t>Bouclage / Traçage du réseau de distribution</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766942651"/>
                  </a:ext>
                </a:extLst>
              </a:tr>
              <a:tr h="274096">
                <a:tc>
                  <a:txBody>
                    <a:bodyPr/>
                    <a:lstStyle/>
                    <a:p>
                      <a:r>
                        <a:rPr lang="fr-FR" sz="1200" i="1" u="sng" dirty="0"/>
                        <a:t>Pour chaque générateur</a:t>
                      </a:r>
                      <a:r>
                        <a:rPr lang="fr-FR" sz="1200" i="1" u="none" dirty="0"/>
                        <a:t> :</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fr-FR" sz="1200" dirty="0"/>
                    </a:p>
                  </a:txBody>
                  <a:tcPr marL="75736" marR="75736" marT="37868" marB="37868">
                    <a:solidFill>
                      <a:schemeClr val="accent6">
                        <a:lumMod val="20000"/>
                        <a:lumOff val="80000"/>
                      </a:schemeClr>
                    </a:solidFill>
                  </a:tcPr>
                </a:tc>
                <a:extLst>
                  <a:ext uri="{0D108BD9-81ED-4DB2-BD59-A6C34878D82A}">
                    <a16:rowId xmlns:a16="http://schemas.microsoft.com/office/drawing/2014/main" val="2370426999"/>
                  </a:ext>
                </a:extLst>
              </a:tr>
              <a:tr h="274096">
                <a:tc>
                  <a:txBody>
                    <a:bodyPr/>
                    <a:lstStyle/>
                    <a:p>
                      <a:r>
                        <a:rPr lang="fr-FR" sz="1200" dirty="0"/>
                        <a:t>Type de générateur</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1584969380"/>
                  </a:ext>
                </a:extLst>
              </a:tr>
              <a:tr h="274096">
                <a:tc>
                  <a:txBody>
                    <a:bodyPr/>
                    <a:lstStyle/>
                    <a:p>
                      <a:r>
                        <a:rPr lang="fr-FR" sz="1200" dirty="0"/>
                        <a:t>Année d’installation</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2090242508"/>
                  </a:ext>
                </a:extLst>
              </a:tr>
              <a:tr h="274096">
                <a:tc>
                  <a:txBody>
                    <a:bodyPr/>
                    <a:lstStyle/>
                    <a:p>
                      <a:r>
                        <a:rPr lang="fr-FR" sz="1200" dirty="0"/>
                        <a:t>Energie utilisée</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1271168431"/>
                  </a:ext>
                </a:extLst>
              </a:tr>
              <a:tr h="452996">
                <a:tc>
                  <a:txBody>
                    <a:bodyPr/>
                    <a:lstStyle/>
                    <a:p>
                      <a:r>
                        <a:rPr lang="fr-FR" sz="1200" i="1" u="sng" dirty="0"/>
                        <a:t>Pour chaque ballon de stockage</a:t>
                      </a:r>
                      <a:r>
                        <a:rPr lang="fr-FR" sz="1200" i="1" u="none" dirty="0"/>
                        <a:t> </a:t>
                      </a:r>
                      <a:r>
                        <a:rPr lang="fr-FR" sz="1200" dirty="0"/>
                        <a:t>:</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fr-FR" sz="1200" dirty="0"/>
                    </a:p>
                  </a:txBody>
                  <a:tcPr marL="75736" marR="75736" marT="37868" marB="37868">
                    <a:solidFill>
                      <a:schemeClr val="accent6">
                        <a:lumMod val="20000"/>
                        <a:lumOff val="80000"/>
                      </a:schemeClr>
                    </a:solidFill>
                  </a:tcPr>
                </a:tc>
                <a:extLst>
                  <a:ext uri="{0D108BD9-81ED-4DB2-BD59-A6C34878D82A}">
                    <a16:rowId xmlns:a16="http://schemas.microsoft.com/office/drawing/2014/main" val="3206053732"/>
                  </a:ext>
                </a:extLst>
              </a:tr>
              <a:tr h="274096">
                <a:tc>
                  <a:txBody>
                    <a:bodyPr/>
                    <a:lstStyle/>
                    <a:p>
                      <a:r>
                        <a:rPr lang="fr-FR" sz="1200" dirty="0"/>
                        <a:t>Type de ballon de stockage</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324990540"/>
                  </a:ext>
                </a:extLst>
              </a:tr>
              <a:tr h="426280">
                <a:tc>
                  <a:txBody>
                    <a:bodyPr/>
                    <a:lstStyle/>
                    <a:p>
                      <a:r>
                        <a:rPr lang="fr-FR" sz="1200" dirty="0"/>
                        <a:t>Catégorie du ballon de stockage</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1723429465"/>
                  </a:ext>
                </a:extLst>
              </a:tr>
              <a:tr h="274096">
                <a:tc>
                  <a:txBody>
                    <a:bodyPr/>
                    <a:lstStyle/>
                    <a:p>
                      <a:r>
                        <a:rPr lang="fr-FR" sz="1200" dirty="0"/>
                        <a:t>Volume de stockage</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587820913"/>
                  </a:ext>
                </a:extLst>
              </a:tr>
            </a:tbl>
          </a:graphicData>
        </a:graphic>
      </p:graphicFrame>
      <p:graphicFrame>
        <p:nvGraphicFramePr>
          <p:cNvPr id="9" name="Tableau 8">
            <a:extLst>
              <a:ext uri="{FF2B5EF4-FFF2-40B4-BE49-F238E27FC236}">
                <a16:creationId xmlns:a16="http://schemas.microsoft.com/office/drawing/2014/main" id="{6895263F-E3DC-2B66-B3C9-7DEFA0976E46}"/>
              </a:ext>
            </a:extLst>
          </p:cNvPr>
          <p:cNvGraphicFramePr>
            <a:graphicFrameLocks noGrp="1"/>
          </p:cNvGraphicFramePr>
          <p:nvPr>
            <p:extLst>
              <p:ext uri="{D42A27DB-BD31-4B8C-83A1-F6EECF244321}">
                <p14:modId xmlns:p14="http://schemas.microsoft.com/office/powerpoint/2010/main" val="1914953166"/>
              </p:ext>
            </p:extLst>
          </p:nvPr>
        </p:nvGraphicFramePr>
        <p:xfrm>
          <a:off x="6789638" y="4698138"/>
          <a:ext cx="2880320" cy="4277478"/>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3733751375"/>
                    </a:ext>
                  </a:extLst>
                </a:gridCol>
                <a:gridCol w="648072">
                  <a:extLst>
                    <a:ext uri="{9D8B030D-6E8A-4147-A177-3AD203B41FA5}">
                      <a16:colId xmlns:a16="http://schemas.microsoft.com/office/drawing/2014/main" val="4270300332"/>
                    </a:ext>
                  </a:extLst>
                </a:gridCol>
              </a:tblGrid>
              <a:tr h="452996">
                <a:tc>
                  <a:txBody>
                    <a:bodyPr/>
                    <a:lstStyle/>
                    <a:p>
                      <a:r>
                        <a:rPr lang="fr-FR" sz="1200" dirty="0">
                          <a:solidFill>
                            <a:schemeClr val="tx1"/>
                          </a:solidFill>
                        </a:rPr>
                        <a:t>Installation collective de chauffage</a:t>
                      </a:r>
                    </a:p>
                  </a:txBody>
                  <a:tcPr marL="75736" marR="75736" marT="37868" marB="37868">
                    <a:solidFill>
                      <a:schemeClr val="accent6">
                        <a:lumMod val="20000"/>
                        <a:lumOff val="80000"/>
                      </a:schemeClr>
                    </a:solidFill>
                  </a:tcPr>
                </a:tc>
                <a:tc>
                  <a:txBody>
                    <a:bodyPr/>
                    <a:lstStyle/>
                    <a:p>
                      <a:endParaRPr lang="fr-FR" sz="1200" dirty="0"/>
                    </a:p>
                  </a:txBody>
                  <a:tcPr marL="75736" marR="75736" marT="37868" marB="37868">
                    <a:solidFill>
                      <a:schemeClr val="accent6">
                        <a:lumMod val="20000"/>
                        <a:lumOff val="80000"/>
                      </a:schemeClr>
                    </a:solidFill>
                  </a:tcPr>
                </a:tc>
                <a:extLst>
                  <a:ext uri="{0D108BD9-81ED-4DB2-BD59-A6C34878D82A}">
                    <a16:rowId xmlns:a16="http://schemas.microsoft.com/office/drawing/2014/main" val="1402306068"/>
                  </a:ext>
                </a:extLst>
              </a:tr>
              <a:tr h="641628">
                <a:tc>
                  <a:txBody>
                    <a:bodyPr/>
                    <a:lstStyle/>
                    <a:p>
                      <a:r>
                        <a:rPr lang="fr-FR" sz="1200" dirty="0"/>
                        <a:t>Type d’installation (avec, sans solaire, </a:t>
                      </a:r>
                      <a:r>
                        <a:rPr lang="fr-FR" sz="1200" dirty="0" err="1"/>
                        <a:t>base+appoint</a:t>
                      </a:r>
                      <a:r>
                        <a:rPr lang="fr-FR" sz="1200" dirty="0"/>
                        <a:t>,…)</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526789207"/>
                  </a:ext>
                </a:extLst>
              </a:tr>
              <a:tr h="274096">
                <a:tc>
                  <a:txBody>
                    <a:bodyPr/>
                    <a:lstStyle/>
                    <a:p>
                      <a:r>
                        <a:rPr lang="fr-FR" sz="1200" dirty="0"/>
                        <a:t>Nombre de générateurs</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4089065570"/>
                  </a:ext>
                </a:extLst>
              </a:tr>
              <a:tr h="274096">
                <a:tc>
                  <a:txBody>
                    <a:bodyPr/>
                    <a:lstStyle/>
                    <a:p>
                      <a:r>
                        <a:rPr lang="fr-FR" sz="1200" i="1" u="sng" dirty="0"/>
                        <a:t>Pour chaque générateur</a:t>
                      </a:r>
                      <a:r>
                        <a:rPr lang="fr-FR" sz="1200" i="1" u="none" dirty="0"/>
                        <a:t> </a:t>
                      </a:r>
                      <a:r>
                        <a:rPr lang="fr-FR" sz="1200" u="none" dirty="0"/>
                        <a:t>:</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fr-FR" sz="1200" dirty="0"/>
                    </a:p>
                  </a:txBody>
                  <a:tcPr marL="75736" marR="75736" marT="37868" marB="37868">
                    <a:solidFill>
                      <a:srgbClr val="C5E0B4"/>
                    </a:solidFill>
                  </a:tcPr>
                </a:tc>
                <a:extLst>
                  <a:ext uri="{0D108BD9-81ED-4DB2-BD59-A6C34878D82A}">
                    <a16:rowId xmlns:a16="http://schemas.microsoft.com/office/drawing/2014/main" val="21431212"/>
                  </a:ext>
                </a:extLst>
              </a:tr>
              <a:tr h="452996">
                <a:tc>
                  <a:txBody>
                    <a:bodyPr/>
                    <a:lstStyle/>
                    <a:p>
                      <a:r>
                        <a:rPr lang="fr-FR" sz="1200" dirty="0"/>
                        <a:t>Type de générateur (Gaz, fioul,…)</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4260781984"/>
                  </a:ext>
                </a:extLst>
              </a:tr>
              <a:tr h="452996">
                <a:tc>
                  <a:txBody>
                    <a:bodyPr/>
                    <a:lstStyle/>
                    <a:p>
                      <a:r>
                        <a:rPr lang="fr-FR" sz="1200" dirty="0"/>
                        <a:t>Année d’installation du générateur</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3817094086"/>
                  </a:ext>
                </a:extLst>
              </a:tr>
              <a:tr h="274096">
                <a:tc>
                  <a:txBody>
                    <a:bodyPr/>
                    <a:lstStyle/>
                    <a:p>
                      <a:r>
                        <a:rPr lang="fr-FR" sz="1200" dirty="0"/>
                        <a:t>Énergie utilisée</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1526068283"/>
                  </a:ext>
                </a:extLst>
              </a:tr>
              <a:tr h="350219">
                <a:tc>
                  <a:txBody>
                    <a:bodyPr/>
                    <a:lstStyle/>
                    <a:p>
                      <a:r>
                        <a:rPr lang="fr-FR" sz="1200" dirty="0"/>
                        <a:t>Présence d’une veilleuse</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1528206059"/>
                  </a:ext>
                </a:extLst>
              </a:tr>
              <a:tr h="830259">
                <a:tc>
                  <a:txBody>
                    <a:bodyPr/>
                    <a:lstStyle/>
                    <a:p>
                      <a:r>
                        <a:rPr lang="fr-FR" sz="1200" dirty="0"/>
                        <a:t>Equipements d’intermittence (central, par pièce, avec ou sans minimum de température,…)</a:t>
                      </a:r>
                    </a:p>
                  </a:txBody>
                  <a:tcPr marL="75736" marR="75736" marT="37868" marB="37868">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chemeClr val="accent6">
                        <a:lumMod val="20000"/>
                        <a:lumOff val="80000"/>
                      </a:schemeClr>
                    </a:solidFill>
                  </a:tcPr>
                </a:tc>
                <a:extLst>
                  <a:ext uri="{0D108BD9-81ED-4DB2-BD59-A6C34878D82A}">
                    <a16:rowId xmlns:a16="http://schemas.microsoft.com/office/drawing/2014/main" val="2629211777"/>
                  </a:ext>
                </a:extLst>
              </a:tr>
              <a:tr h="274096">
                <a:tc>
                  <a:txBody>
                    <a:bodyPr/>
                    <a:lstStyle/>
                    <a:p>
                      <a:r>
                        <a:rPr lang="fr-FR" sz="1200" dirty="0"/>
                        <a:t>Présence d’un comptage</a:t>
                      </a:r>
                    </a:p>
                  </a:txBody>
                  <a:tcPr marL="75736" marR="75736" marT="37868" marB="37868">
                    <a:solidFill>
                      <a:srgbClr val="C5E0B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dirty="0"/>
                        <a:t>⃝</a:t>
                      </a:r>
                    </a:p>
                  </a:txBody>
                  <a:tcPr marL="75736" marR="75736" marT="37868" marB="37868">
                    <a:solidFill>
                      <a:srgbClr val="C5E0B4"/>
                    </a:solidFill>
                  </a:tcPr>
                </a:tc>
                <a:extLst>
                  <a:ext uri="{0D108BD9-81ED-4DB2-BD59-A6C34878D82A}">
                    <a16:rowId xmlns:a16="http://schemas.microsoft.com/office/drawing/2014/main" val="2276366004"/>
                  </a:ext>
                </a:extLst>
              </a:tr>
            </a:tbl>
          </a:graphicData>
        </a:graphic>
      </p:graphicFrame>
      <p:sp>
        <p:nvSpPr>
          <p:cNvPr id="10" name="Espace réservé du numéro de diapositive 3">
            <a:extLst>
              <a:ext uri="{FF2B5EF4-FFF2-40B4-BE49-F238E27FC236}">
                <a16:creationId xmlns:a16="http://schemas.microsoft.com/office/drawing/2014/main" id="{81285AE3-BF11-BD6A-9582-B11666748B44}"/>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37</a:t>
            </a:fld>
            <a:endParaRPr lang="fr-FR" altLang="fr-FR" dirty="0">
              <a:solidFill>
                <a:srgbClr val="898989"/>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4601474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4" name="Sous-titre 2">
            <a:extLst>
              <a:ext uri="{FF2B5EF4-FFF2-40B4-BE49-F238E27FC236}">
                <a16:creationId xmlns:a16="http://schemas.microsoft.com/office/drawing/2014/main" id="{8AFA4668-0845-D310-71D1-48C2913F7BB3}"/>
              </a:ext>
            </a:extLst>
          </p:cNvPr>
          <p:cNvSpPr txBox="1">
            <a:spLocks/>
          </p:cNvSpPr>
          <p:nvPr/>
        </p:nvSpPr>
        <p:spPr>
          <a:xfrm>
            <a:off x="892489" y="2515636"/>
            <a:ext cx="11218235" cy="6827247"/>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marL="457200" indent="-457200" algn="l" eaLnBrk="1" hangingPunct="1">
              <a:buFont typeface="Arial" panose="020B0604020202020204" pitchFamily="34" charset="0"/>
              <a:buChar char="•"/>
            </a:pPr>
            <a:r>
              <a:rPr lang="fr-FR" sz="2800" b="1" i="1" kern="0" dirty="0">
                <a:solidFill>
                  <a:srgbClr val="ED7D31">
                    <a:lumMod val="75000"/>
                  </a:srgbClr>
                </a:solidFill>
                <a:effectLst>
                  <a:outerShdw blurRad="38100" dist="38100" dir="2700000" algn="tl">
                    <a:srgbClr val="000000">
                      <a:alpha val="43137"/>
                    </a:srgbClr>
                  </a:outerShdw>
                </a:effectLst>
              </a:rPr>
              <a:t>Enquête </a:t>
            </a:r>
            <a:endParaRPr lang="fr-CA" sz="2800" b="1" i="1" kern="0" dirty="0">
              <a:solidFill>
                <a:srgbClr val="ED7D31">
                  <a:lumMod val="75000"/>
                </a:srgbClr>
              </a:solidFill>
              <a:effectLst>
                <a:outerShdw blurRad="38100" dist="38100" dir="2700000" algn="tl">
                  <a:srgbClr val="000000">
                    <a:alpha val="43137"/>
                  </a:srgbClr>
                </a:outerShdw>
              </a:effectLst>
            </a:endParaRPr>
          </a:p>
          <a:p>
            <a:pPr algn="l" eaLnBrk="1" hangingPunct="1"/>
            <a:r>
              <a:rPr lang="fr-CA" sz="1800" b="1" kern="0" dirty="0">
                <a:solidFill>
                  <a:srgbClr val="002060"/>
                </a:solidFill>
              </a:rPr>
              <a:t>En cas de DTG, une enquête des occupants (copropriétaires résidents ainsi que locataires) doit être rendue. Il faut un minimum de 50% de retours pour qu’elle soit considérée comme représentative.</a:t>
            </a:r>
          </a:p>
          <a:p>
            <a:pPr algn="l" eaLnBrk="1" hangingPunct="1"/>
            <a:endParaRPr lang="fr-CA" sz="1800" b="1" kern="0" dirty="0">
              <a:solidFill>
                <a:srgbClr val="002060"/>
              </a:solidFill>
            </a:endParaRPr>
          </a:p>
          <a:p>
            <a:pPr algn="l" eaLnBrk="1" hangingPunct="1"/>
            <a:r>
              <a:rPr lang="fr-CA" sz="1800" b="1" kern="0" dirty="0">
                <a:solidFill>
                  <a:srgbClr val="002060"/>
                </a:solidFill>
              </a:rPr>
              <a:t>Cette enquête comporte des questions sur :</a:t>
            </a:r>
          </a:p>
          <a:p>
            <a:pPr marL="285750" indent="-285750" algn="l" eaLnBrk="1" hangingPunct="1">
              <a:buFont typeface="Arial" panose="020B0604020202020204" pitchFamily="34" charset="0"/>
              <a:buChar char="•"/>
            </a:pPr>
            <a:r>
              <a:rPr lang="fr-CA" sz="1800" b="1" kern="0" dirty="0">
                <a:solidFill>
                  <a:srgbClr val="002060"/>
                </a:solidFill>
              </a:rPr>
              <a:t>le mode d’occupation des logements,</a:t>
            </a:r>
          </a:p>
          <a:p>
            <a:pPr marL="285750" indent="-285750" algn="l" eaLnBrk="1" hangingPunct="1">
              <a:buFont typeface="Arial" panose="020B0604020202020204" pitchFamily="34" charset="0"/>
              <a:buChar char="•"/>
            </a:pPr>
            <a:r>
              <a:rPr lang="fr-CA" sz="1800" b="1" kern="0" dirty="0">
                <a:solidFill>
                  <a:srgbClr val="002060"/>
                </a:solidFill>
              </a:rPr>
              <a:t>les caractéristiques des appartements, surfaces, menuiseries… </a:t>
            </a:r>
          </a:p>
          <a:p>
            <a:pPr marL="285750" indent="-285750" algn="l" eaLnBrk="1" hangingPunct="1">
              <a:buFont typeface="Arial" panose="020B0604020202020204" pitchFamily="34" charset="0"/>
              <a:buChar char="•"/>
            </a:pPr>
            <a:r>
              <a:rPr lang="fr-CA" sz="1800" b="1" kern="0" dirty="0">
                <a:solidFill>
                  <a:srgbClr val="002060"/>
                </a:solidFill>
              </a:rPr>
              <a:t>sur les équipements de production de chaleur, d’eau chaude, cuisson…</a:t>
            </a:r>
          </a:p>
          <a:p>
            <a:pPr marL="285750" indent="-285750" algn="l" eaLnBrk="1" hangingPunct="1">
              <a:buFont typeface="Arial" panose="020B0604020202020204" pitchFamily="34" charset="0"/>
              <a:buChar char="•"/>
            </a:pPr>
            <a:r>
              <a:rPr lang="fr-CA" sz="1800" b="1" kern="0" dirty="0">
                <a:solidFill>
                  <a:srgbClr val="002060"/>
                </a:solidFill>
              </a:rPr>
              <a:t>les attentes et avis sur ce que devrait être un programme de rénovation (pour les propriétaires)</a:t>
            </a:r>
          </a:p>
          <a:p>
            <a:pPr algn="l" eaLnBrk="1" hangingPunct="1"/>
            <a:r>
              <a:rPr lang="fr-CA" sz="1800" b="1" kern="0" dirty="0">
                <a:solidFill>
                  <a:srgbClr val="002060"/>
                </a:solidFill>
              </a:rPr>
              <a:t> </a:t>
            </a:r>
          </a:p>
        </p:txBody>
      </p:sp>
      <p:sp>
        <p:nvSpPr>
          <p:cNvPr id="5" name="Espace réservé du numéro de diapositive 3">
            <a:extLst>
              <a:ext uri="{FF2B5EF4-FFF2-40B4-BE49-F238E27FC236}">
                <a16:creationId xmlns:a16="http://schemas.microsoft.com/office/drawing/2014/main" id="{EA0B7AB7-B3CE-DA6F-673A-176CF88E7FF1}"/>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38</a:t>
            </a:fld>
            <a:endParaRPr lang="fr-FR" altLang="fr-FR" dirty="0">
              <a:solidFill>
                <a:srgbClr val="898989"/>
              </a:solidFill>
              <a:latin typeface="Arial" panose="020B0604020202020204" pitchFamily="34" charset="0"/>
              <a:ea typeface="ヒラギノ角ゴ Pro W3" pitchFamily="-95" charset="-128"/>
            </a:endParaRPr>
          </a:p>
        </p:txBody>
      </p:sp>
      <p:pic>
        <p:nvPicPr>
          <p:cNvPr id="2" name="Image 1">
            <a:extLst>
              <a:ext uri="{FF2B5EF4-FFF2-40B4-BE49-F238E27FC236}">
                <a16:creationId xmlns:a16="http://schemas.microsoft.com/office/drawing/2014/main" id="{38EF83D4-E689-D611-022B-DCC51DF4F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635248586"/>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4" name="Sous-titre 2">
            <a:extLst>
              <a:ext uri="{FF2B5EF4-FFF2-40B4-BE49-F238E27FC236}">
                <a16:creationId xmlns:a16="http://schemas.microsoft.com/office/drawing/2014/main" id="{680A9957-BF94-4AED-5655-250B1F38A406}"/>
              </a:ext>
            </a:extLst>
          </p:cNvPr>
          <p:cNvSpPr txBox="1">
            <a:spLocks/>
          </p:cNvSpPr>
          <p:nvPr/>
        </p:nvSpPr>
        <p:spPr>
          <a:xfrm>
            <a:off x="892489" y="2377121"/>
            <a:ext cx="11603025" cy="7379654"/>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marL="457200" indent="-457200" algn="l" eaLnBrk="1" hangingPunct="1">
              <a:buFont typeface="Arial" panose="020B0604020202020204" pitchFamily="34" charset="0"/>
              <a:buChar char="•"/>
            </a:pPr>
            <a:r>
              <a:rPr lang="fr-FR" sz="2800" b="1" i="1" kern="0" dirty="0">
                <a:solidFill>
                  <a:srgbClr val="ED7D31">
                    <a:lumMod val="75000"/>
                  </a:srgbClr>
                </a:solidFill>
                <a:effectLst>
                  <a:outerShdw blurRad="38100" dist="38100" dir="2700000" algn="tl">
                    <a:srgbClr val="000000">
                      <a:alpha val="43137"/>
                    </a:srgbClr>
                  </a:outerShdw>
                </a:effectLst>
              </a:rPr>
              <a:t>Réunion intermédiaire </a:t>
            </a:r>
            <a:r>
              <a:rPr lang="fr-FR" sz="1800" b="1" i="1" kern="0" dirty="0">
                <a:solidFill>
                  <a:srgbClr val="ED7D31">
                    <a:lumMod val="75000"/>
                  </a:srgbClr>
                </a:solidFill>
                <a:effectLst>
                  <a:outerShdw blurRad="38100" dist="38100" dir="2700000" algn="tl">
                    <a:srgbClr val="000000">
                      <a:alpha val="43137"/>
                    </a:srgbClr>
                  </a:outerShdw>
                </a:effectLst>
              </a:rPr>
              <a:t>(formule DTG) </a:t>
            </a:r>
            <a:endParaRPr lang="fr-CA" sz="1800" b="1" i="1" kern="0" dirty="0">
              <a:solidFill>
                <a:srgbClr val="ED7D31">
                  <a:lumMod val="75000"/>
                </a:srgbClr>
              </a:solidFill>
              <a:effectLst>
                <a:outerShdw blurRad="38100" dist="38100" dir="2700000" algn="tl">
                  <a:srgbClr val="000000">
                    <a:alpha val="43137"/>
                  </a:srgbClr>
                </a:outerShdw>
              </a:effectLst>
            </a:endParaRPr>
          </a:p>
          <a:p>
            <a:pPr algn="l" eaLnBrk="1" hangingPunct="1"/>
            <a:r>
              <a:rPr lang="fr-CA" sz="1800" b="1" kern="0" dirty="0">
                <a:solidFill>
                  <a:srgbClr val="002060"/>
                </a:solidFill>
              </a:rPr>
              <a:t>En cas de DTG, une réunion est prévue entre les auditeurs et le CS pour présenter les conclusions leur étude et, ensemble, dresser les scénarios ou phasages de travaux. </a:t>
            </a:r>
          </a:p>
          <a:p>
            <a:pPr algn="l" eaLnBrk="1" hangingPunct="1"/>
            <a:r>
              <a:rPr lang="fr-CA" sz="1800" b="1" kern="0" dirty="0">
                <a:solidFill>
                  <a:srgbClr val="002060"/>
                </a:solidFill>
              </a:rPr>
              <a:t>Il s’agit d’une </a:t>
            </a:r>
            <a:r>
              <a:rPr lang="fr-CA" sz="1800" b="1" u="sng" kern="0" dirty="0">
                <a:solidFill>
                  <a:srgbClr val="002060"/>
                </a:solidFill>
              </a:rPr>
              <a:t>plus value</a:t>
            </a:r>
            <a:r>
              <a:rPr lang="fr-CA" sz="1800" b="1" kern="0" dirty="0">
                <a:solidFill>
                  <a:srgbClr val="002060"/>
                </a:solidFill>
              </a:rPr>
              <a:t> importante du DTG par rapport à l’analyse </a:t>
            </a:r>
            <a:r>
              <a:rPr lang="fr-CA" sz="1800" b="1" kern="0" dirty="0" err="1">
                <a:solidFill>
                  <a:srgbClr val="002060"/>
                </a:solidFill>
              </a:rPr>
              <a:t>architecturale+DPE</a:t>
            </a:r>
            <a:r>
              <a:rPr lang="fr-CA" sz="1800" b="1" kern="0" dirty="0">
                <a:solidFill>
                  <a:srgbClr val="002060"/>
                </a:solidFill>
              </a:rPr>
              <a:t> collectif, car les programmes de travaux sont envisagés ensemble entre l’équipe d’auditeurs et le CS. Les travaux sont moins « parachutés » car il y a une plus grande communication et concertation.</a:t>
            </a:r>
          </a:p>
          <a:p>
            <a:pPr algn="l" eaLnBrk="1" hangingPunct="1"/>
            <a:endParaRPr lang="fr-CA" sz="1800" b="1" kern="0" dirty="0">
              <a:solidFill>
                <a:srgbClr val="002060"/>
              </a:solidFill>
            </a:endParaRPr>
          </a:p>
          <a:p>
            <a:pPr algn="l" eaLnBrk="1" hangingPunct="1"/>
            <a:endParaRPr lang="fr-CA" sz="1800" b="1" kern="0" dirty="0">
              <a:solidFill>
                <a:srgbClr val="002060"/>
              </a:solidFill>
            </a:endParaRPr>
          </a:p>
          <a:p>
            <a:pPr marL="342900" indent="-342900" algn="l" eaLnBrk="1" hangingPunct="1">
              <a:buFont typeface="Arial" panose="020B0604020202020204" pitchFamily="34" charset="0"/>
              <a:buChar char="•"/>
            </a:pPr>
            <a:r>
              <a:rPr lang="fr-FR" sz="2800" b="1" i="1" kern="0" dirty="0">
                <a:solidFill>
                  <a:srgbClr val="ED7D31">
                    <a:lumMod val="75000"/>
                  </a:srgbClr>
                </a:solidFill>
                <a:effectLst>
                  <a:outerShdw blurRad="38100" dist="38100" dir="2700000" algn="tl">
                    <a:srgbClr val="000000">
                      <a:alpha val="43137"/>
                    </a:srgbClr>
                  </a:outerShdw>
                </a:effectLst>
              </a:rPr>
              <a:t>Rendu en Assemblée Générale </a:t>
            </a:r>
            <a:r>
              <a:rPr lang="fr-FR" sz="1800" b="1" i="1" kern="0" dirty="0">
                <a:solidFill>
                  <a:srgbClr val="ED7D31">
                    <a:lumMod val="75000"/>
                  </a:srgbClr>
                </a:solidFill>
                <a:effectLst>
                  <a:outerShdw blurRad="38100" dist="38100" dir="2700000" algn="tl">
                    <a:srgbClr val="000000">
                      <a:alpha val="43137"/>
                    </a:srgbClr>
                  </a:outerShdw>
                </a:effectLst>
              </a:rPr>
              <a:t>(DTG et formule Analyse </a:t>
            </a:r>
            <a:r>
              <a:rPr lang="fr-FR" sz="1800" b="1" i="1" kern="0" dirty="0" err="1">
                <a:solidFill>
                  <a:srgbClr val="ED7D31">
                    <a:lumMod val="75000"/>
                  </a:srgbClr>
                </a:solidFill>
                <a:effectLst>
                  <a:outerShdw blurRad="38100" dist="38100" dir="2700000" algn="tl">
                    <a:srgbClr val="000000">
                      <a:alpha val="43137"/>
                    </a:srgbClr>
                  </a:outerShdw>
                </a:effectLst>
              </a:rPr>
              <a:t>Architecturale+DPE</a:t>
            </a:r>
            <a:r>
              <a:rPr lang="fr-FR" sz="1800" b="1" i="1" kern="0" dirty="0">
                <a:solidFill>
                  <a:srgbClr val="ED7D31">
                    <a:lumMod val="75000"/>
                  </a:srgbClr>
                </a:solidFill>
                <a:effectLst>
                  <a:outerShdw blurRad="38100" dist="38100" dir="2700000" algn="tl">
                    <a:srgbClr val="000000">
                      <a:alpha val="43137"/>
                    </a:srgbClr>
                  </a:outerShdw>
                </a:effectLst>
              </a:rPr>
              <a:t> coll.)</a:t>
            </a:r>
            <a:endParaRPr lang="fr-CA" sz="1800" b="1" i="1" kern="0" dirty="0">
              <a:solidFill>
                <a:srgbClr val="ED7D31">
                  <a:lumMod val="75000"/>
                </a:srgbClr>
              </a:solidFill>
              <a:effectLst>
                <a:outerShdw blurRad="38100" dist="38100" dir="2700000" algn="tl">
                  <a:srgbClr val="000000">
                    <a:alpha val="43137"/>
                  </a:srgbClr>
                </a:outerShdw>
              </a:effectLst>
            </a:endParaRPr>
          </a:p>
          <a:p>
            <a:pPr algn="l" eaLnBrk="1" hangingPunct="1"/>
            <a:r>
              <a:rPr lang="fr-CA" sz="1800" b="1" kern="0" dirty="0">
                <a:solidFill>
                  <a:srgbClr val="002060"/>
                </a:solidFill>
              </a:rPr>
              <a:t>Suite à cette réunion, l’équipe d’auditeurs finalise et fige le rapport final. Celui-ci est envoyé à la copropriété sous format numérique et accompagné du fichier spécial du DPE collectif (format xml).</a:t>
            </a:r>
          </a:p>
          <a:p>
            <a:pPr algn="l" eaLnBrk="1" hangingPunct="1"/>
            <a:r>
              <a:rPr lang="fr-CA" sz="1800" b="1" kern="0" dirty="0">
                <a:solidFill>
                  <a:srgbClr val="002060"/>
                </a:solidFill>
              </a:rPr>
              <a:t>Le rapport peut donc être joint à la convocation d’AG. Il fera l’objet d’une présentation en AG.  </a:t>
            </a:r>
          </a:p>
          <a:p>
            <a:pPr algn="l" eaLnBrk="1" hangingPunct="1"/>
            <a:r>
              <a:rPr lang="fr-CA" sz="1800" b="1" kern="0" dirty="0">
                <a:solidFill>
                  <a:srgbClr val="002060"/>
                </a:solidFill>
              </a:rPr>
              <a:t>La copropriété aura alors la possibilité de voter et le PPPT deviendra un Plan Pluriannuel de Travaux, avec notamment le fonds de travaux qui y sera indexé.</a:t>
            </a:r>
          </a:p>
          <a:p>
            <a:pPr algn="l" eaLnBrk="1" hangingPunct="1"/>
            <a:endParaRPr lang="fr-CA" sz="1800" b="1" kern="0" dirty="0">
              <a:solidFill>
                <a:srgbClr val="002060"/>
              </a:solidFill>
            </a:endParaRPr>
          </a:p>
          <a:p>
            <a:pPr algn="l" eaLnBrk="1" hangingPunct="1"/>
            <a:endParaRPr lang="fr-CA" sz="1800" b="1" kern="0" dirty="0">
              <a:solidFill>
                <a:srgbClr val="002060"/>
              </a:solidFill>
            </a:endParaRPr>
          </a:p>
          <a:p>
            <a:pPr algn="l" eaLnBrk="1" hangingPunct="1"/>
            <a:r>
              <a:rPr lang="fr-CA" sz="1800" b="1" kern="0" dirty="0">
                <a:solidFill>
                  <a:srgbClr val="002060"/>
                </a:solidFill>
              </a:rPr>
              <a:t> </a:t>
            </a:r>
          </a:p>
        </p:txBody>
      </p:sp>
      <p:sp>
        <p:nvSpPr>
          <p:cNvPr id="5" name="Espace réservé du numéro de diapositive 3">
            <a:extLst>
              <a:ext uri="{FF2B5EF4-FFF2-40B4-BE49-F238E27FC236}">
                <a16:creationId xmlns:a16="http://schemas.microsoft.com/office/drawing/2014/main" id="{3E93BBA6-B213-3294-7B20-2649A11A69BC}"/>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39</a:t>
            </a:fld>
            <a:endParaRPr lang="fr-FR" altLang="fr-FR" dirty="0">
              <a:solidFill>
                <a:srgbClr val="898989"/>
              </a:solidFill>
              <a:latin typeface="Arial" panose="020B0604020202020204" pitchFamily="34" charset="0"/>
              <a:ea typeface="ヒラギノ角ゴ Pro W3" pitchFamily="-95" charset="-128"/>
            </a:endParaRPr>
          </a:p>
        </p:txBody>
      </p:sp>
      <p:pic>
        <p:nvPicPr>
          <p:cNvPr id="2" name="Image 1">
            <a:extLst>
              <a:ext uri="{FF2B5EF4-FFF2-40B4-BE49-F238E27FC236}">
                <a16:creationId xmlns:a16="http://schemas.microsoft.com/office/drawing/2014/main" id="{BD14E573-01EE-652B-FB26-62DA948611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374946083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INTRODUCTION</a:t>
            </a:r>
            <a:endParaRPr lang="fr-FR" sz="4000" b="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10" name="Rectangle 8">
            <a:extLst>
              <a:ext uri="{FF2B5EF4-FFF2-40B4-BE49-F238E27FC236}">
                <a16:creationId xmlns:a16="http://schemas.microsoft.com/office/drawing/2014/main" id="{0AF25700-191D-817F-07E3-FCCE33A64517}"/>
              </a:ext>
            </a:extLst>
          </p:cNvPr>
          <p:cNvSpPr txBox="1">
            <a:spLocks noChangeArrowheads="1"/>
          </p:cNvSpPr>
          <p:nvPr/>
        </p:nvSpPr>
        <p:spPr bwMode="auto">
          <a:xfrm>
            <a:off x="-213059" y="1070438"/>
            <a:ext cx="12601400" cy="784887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lnSpc>
                <a:spcPct val="90000"/>
              </a:lnSpc>
              <a:spcBef>
                <a:spcPct val="0"/>
              </a:spcBef>
            </a:pPr>
            <a:endParaRPr lang="fr-FR" sz="3200" kern="0" dirty="0">
              <a:sym typeface="Wingdings" pitchFamily="1" charset="2"/>
            </a:endParaRP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sym typeface="Wingdings" pitchFamily="1" charset="2"/>
              </a:rPr>
              <a:t>Un monde qui chauffe, des charges qui explosent</a:t>
            </a:r>
            <a:endParaRPr lang="fr-FR" sz="2400" kern="0" cap="all" dirty="0"/>
          </a:p>
          <a:p>
            <a:pPr eaLnBrk="1" hangingPunct="1">
              <a:lnSpc>
                <a:spcPct val="90000"/>
              </a:lnSpc>
              <a:spcBef>
                <a:spcPct val="0"/>
              </a:spcBef>
            </a:pPr>
            <a:endParaRPr lang="fr-FR" sz="2400" kern="0" dirty="0">
              <a:sym typeface="Wingdings" pitchFamily="1" charset="2"/>
            </a:endParaRPr>
          </a:p>
          <a:p>
            <a:pPr eaLnBrk="1" hangingPunct="1">
              <a:lnSpc>
                <a:spcPct val="90000"/>
              </a:lnSpc>
              <a:spcBef>
                <a:spcPct val="0"/>
              </a:spcBef>
            </a:pPr>
            <a:endParaRPr lang="fr-FR" sz="2400" b="1" kern="0" dirty="0"/>
          </a:p>
          <a:p>
            <a:pPr marL="569912" lvl="1" eaLnBrk="1" hangingPunct="1">
              <a:lnSpc>
                <a:spcPct val="90000"/>
              </a:lnSpc>
              <a:spcBef>
                <a:spcPct val="0"/>
              </a:spcBef>
            </a:pPr>
            <a:endParaRPr lang="fr-FR" sz="2400" b="1" kern="0" dirty="0"/>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eaLnBrk="1" hangingPunct="1">
              <a:lnSpc>
                <a:spcPct val="90000"/>
              </a:lnSpc>
              <a:spcBef>
                <a:spcPct val="0"/>
              </a:spcBef>
            </a:pPr>
            <a:r>
              <a:rPr lang="fr-FR" sz="2800" kern="0" dirty="0">
                <a:sym typeface="Wingdings" pitchFamily="1" charset="2"/>
              </a:rPr>
              <a:t>		</a:t>
            </a:r>
          </a:p>
          <a:p>
            <a:pPr marL="457200" indent="-457200" eaLnBrk="1" hangingPunct="1">
              <a:lnSpc>
                <a:spcPct val="90000"/>
              </a:lnSpc>
              <a:spcBef>
                <a:spcPct val="0"/>
              </a:spcBef>
              <a:buFont typeface="Wingdings" panose="05000000000000000000" pitchFamily="2" charset="2"/>
              <a:buChar char="q"/>
            </a:pPr>
            <a:endParaRPr lang="fr-FR" sz="3200" kern="0" dirty="0">
              <a:sym typeface="Wingdings" pitchFamily="1" charset="2"/>
            </a:endParaRPr>
          </a:p>
          <a:p>
            <a:pPr eaLnBrk="1" hangingPunct="1">
              <a:lnSpc>
                <a:spcPct val="90000"/>
              </a:lnSpc>
              <a:spcBef>
                <a:spcPct val="0"/>
              </a:spcBef>
            </a:pPr>
            <a:endParaRPr lang="fr-FR" sz="3200" kern="0" dirty="0">
              <a:sym typeface="Wingdings" pitchFamily="1" charset="2"/>
            </a:endParaRPr>
          </a:p>
        </p:txBody>
      </p:sp>
      <p:sp>
        <p:nvSpPr>
          <p:cNvPr id="2" name="Espace réservé du texte 2">
            <a:extLst>
              <a:ext uri="{FF2B5EF4-FFF2-40B4-BE49-F238E27FC236}">
                <a16:creationId xmlns:a16="http://schemas.microsoft.com/office/drawing/2014/main" id="{494918D6-AB12-3877-CBFC-840794773C0F}"/>
              </a:ext>
            </a:extLst>
          </p:cNvPr>
          <p:cNvSpPr txBox="1">
            <a:spLocks/>
          </p:cNvSpPr>
          <p:nvPr/>
        </p:nvSpPr>
        <p:spPr>
          <a:xfrm>
            <a:off x="1579763" y="2480327"/>
            <a:ext cx="5157787" cy="631886"/>
          </a:xfrm>
          <a:prstGeom prst="rect">
            <a:avLst/>
          </a:prstGeom>
          <a:solidFill>
            <a:schemeClr val="accent4">
              <a:lumMod val="20000"/>
              <a:lumOff val="80000"/>
            </a:schemeClr>
          </a:solidFill>
        </p:spPr>
        <p:txBody>
          <a:bodyPr>
            <a:normAutofit fontScale="92500" lnSpcReduction="10000"/>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r>
              <a:rPr lang="fr-FR" kern="0" dirty="0"/>
              <a:t>Accord de Paris 2015</a:t>
            </a:r>
          </a:p>
        </p:txBody>
      </p:sp>
      <p:sp>
        <p:nvSpPr>
          <p:cNvPr id="4" name="Espace réservé du contenu 3">
            <a:extLst>
              <a:ext uri="{FF2B5EF4-FFF2-40B4-BE49-F238E27FC236}">
                <a16:creationId xmlns:a16="http://schemas.microsoft.com/office/drawing/2014/main" id="{850B49D7-33A9-23DF-BD9C-AD1404DBB6C5}"/>
              </a:ext>
            </a:extLst>
          </p:cNvPr>
          <p:cNvSpPr txBox="1">
            <a:spLocks/>
          </p:cNvSpPr>
          <p:nvPr/>
        </p:nvSpPr>
        <p:spPr>
          <a:xfrm>
            <a:off x="1579764" y="3566058"/>
            <a:ext cx="5157787" cy="4723485"/>
          </a:xfrm>
          <a:prstGeom prst="rect">
            <a:avLst/>
          </a:prstGeom>
          <a:solidFill>
            <a:schemeClr val="accent4">
              <a:lumMod val="20000"/>
              <a:lumOff val="80000"/>
            </a:schemeClr>
          </a:solidFill>
        </p:spPr>
        <p:txBody>
          <a:bodyPr>
            <a:normAutofit fontScale="77500" lnSpcReduction="20000"/>
          </a:bodyPr>
          <a:lstStyle>
            <a:lvl1pPr marL="487363" indent="-487363" algn="l" defTabSz="1300163" rtl="0" fontAlgn="base">
              <a:spcBef>
                <a:spcPct val="20000"/>
              </a:spcBef>
              <a:spcAft>
                <a:spcPct val="0"/>
              </a:spcAft>
              <a:defRPr sz="4600">
                <a:solidFill>
                  <a:schemeClr val="tx1"/>
                </a:solidFill>
                <a:latin typeface="+mn-lt"/>
                <a:ea typeface="+mn-ea"/>
                <a:cs typeface="+mn-cs"/>
              </a:defRPr>
            </a:lvl1pPr>
            <a:lvl2pPr marL="1057275" indent="-406400" algn="l" defTabSz="1300163" rtl="0" fontAlgn="base">
              <a:spcBef>
                <a:spcPct val="20000"/>
              </a:spcBef>
              <a:spcAft>
                <a:spcPct val="0"/>
              </a:spcAft>
              <a:buChar char="–"/>
              <a:defRPr sz="4000">
                <a:solidFill>
                  <a:schemeClr val="tx1"/>
                </a:solidFill>
                <a:latin typeface="+mn-lt"/>
                <a:ea typeface="+mn-ea"/>
              </a:defRPr>
            </a:lvl2pPr>
            <a:lvl3pPr marL="1625600" indent="-325438" algn="l" defTabSz="1300163" rtl="0" fontAlgn="base">
              <a:spcBef>
                <a:spcPct val="20000"/>
              </a:spcBef>
              <a:spcAft>
                <a:spcPct val="0"/>
              </a:spcAft>
              <a:buChar char="•"/>
              <a:defRPr sz="3400">
                <a:solidFill>
                  <a:schemeClr val="tx1"/>
                </a:solidFill>
                <a:latin typeface="+mn-lt"/>
                <a:ea typeface="+mn-ea"/>
              </a:defRPr>
            </a:lvl3pPr>
            <a:lvl4pPr marL="2276475" indent="-325438" algn="l" defTabSz="1300163" rtl="0" fontAlgn="base">
              <a:spcBef>
                <a:spcPct val="20000"/>
              </a:spcBef>
              <a:spcAft>
                <a:spcPct val="0"/>
              </a:spcAft>
              <a:buChar char="–"/>
              <a:defRPr sz="2800">
                <a:solidFill>
                  <a:schemeClr val="tx1"/>
                </a:solidFill>
                <a:latin typeface="+mn-lt"/>
                <a:ea typeface="+mn-ea"/>
              </a:defRPr>
            </a:lvl4pPr>
            <a:lvl5pPr marL="2925763" indent="-325438" algn="l" defTabSz="1300163" rtl="0" fontAlgn="base">
              <a:spcBef>
                <a:spcPct val="20000"/>
              </a:spcBef>
              <a:spcAft>
                <a:spcPct val="0"/>
              </a:spcAft>
              <a:buChar char="»"/>
              <a:defRPr sz="2800">
                <a:solidFill>
                  <a:schemeClr val="tx1"/>
                </a:solidFill>
                <a:latin typeface="+mn-lt"/>
                <a:ea typeface="+mn-ea"/>
              </a:defRPr>
            </a:lvl5pPr>
            <a:lvl6pPr marL="3382963" indent="-325438" algn="l" defTabSz="1300163" rtl="0" fontAlgn="base">
              <a:spcBef>
                <a:spcPct val="20000"/>
              </a:spcBef>
              <a:spcAft>
                <a:spcPct val="0"/>
              </a:spcAft>
              <a:buChar char="»"/>
              <a:defRPr sz="2800">
                <a:solidFill>
                  <a:schemeClr val="tx1"/>
                </a:solidFill>
                <a:latin typeface="+mn-lt"/>
                <a:ea typeface="+mn-ea"/>
              </a:defRPr>
            </a:lvl6pPr>
            <a:lvl7pPr marL="3840163" indent="-325438" algn="l" defTabSz="1300163" rtl="0" fontAlgn="base">
              <a:spcBef>
                <a:spcPct val="20000"/>
              </a:spcBef>
              <a:spcAft>
                <a:spcPct val="0"/>
              </a:spcAft>
              <a:buChar char="»"/>
              <a:defRPr sz="2800">
                <a:solidFill>
                  <a:schemeClr val="tx1"/>
                </a:solidFill>
                <a:latin typeface="+mn-lt"/>
                <a:ea typeface="+mn-ea"/>
              </a:defRPr>
            </a:lvl7pPr>
            <a:lvl8pPr marL="4297363" indent="-325438" algn="l" defTabSz="1300163" rtl="0" fontAlgn="base">
              <a:spcBef>
                <a:spcPct val="20000"/>
              </a:spcBef>
              <a:spcAft>
                <a:spcPct val="0"/>
              </a:spcAft>
              <a:buChar char="»"/>
              <a:defRPr sz="2800">
                <a:solidFill>
                  <a:schemeClr val="tx1"/>
                </a:solidFill>
                <a:latin typeface="+mn-lt"/>
                <a:ea typeface="+mn-ea"/>
              </a:defRPr>
            </a:lvl8pPr>
            <a:lvl9pPr marL="4754563" indent="-325438" algn="l" defTabSz="1300163" rtl="0" fontAlgn="base">
              <a:spcBef>
                <a:spcPct val="20000"/>
              </a:spcBef>
              <a:spcAft>
                <a:spcPct val="0"/>
              </a:spcAft>
              <a:buChar char="»"/>
              <a:defRPr sz="2800">
                <a:solidFill>
                  <a:schemeClr val="tx1"/>
                </a:solidFill>
                <a:latin typeface="+mn-lt"/>
                <a:ea typeface="+mn-ea"/>
              </a:defRPr>
            </a:lvl9pPr>
          </a:lstStyle>
          <a:p>
            <a:pPr eaLnBrk="1" hangingPunct="1"/>
            <a:r>
              <a:rPr lang="fr-FR" sz="3600" kern="0" dirty="0">
                <a:latin typeface="Arial Rounded MT Bold" panose="020F0704030504030204" pitchFamily="34" charset="0"/>
              </a:rPr>
              <a:t>Préambule de la Loi Climat </a:t>
            </a:r>
            <a:r>
              <a:rPr lang="fr-FR" sz="2000" kern="0" dirty="0">
                <a:latin typeface="Arial Rounded MT Bold" panose="020F0704030504030204" pitchFamily="34" charset="0"/>
              </a:rPr>
              <a:t>:</a:t>
            </a:r>
          </a:p>
          <a:p>
            <a:pPr marL="0" indent="0" algn="ctr" eaLnBrk="1" hangingPunct="1"/>
            <a:r>
              <a:rPr lang="fr-FR" sz="2900" kern="0" dirty="0">
                <a:solidFill>
                  <a:srgbClr val="000000"/>
                </a:solidFill>
                <a:latin typeface="Calibri" panose="020F0502020204030204" pitchFamily="34" charset="0"/>
                <a:cs typeface="Calibri" panose="020F0502020204030204" pitchFamily="34" charset="0"/>
              </a:rPr>
              <a:t>« En cohérence avec </a:t>
            </a:r>
            <a:r>
              <a:rPr lang="fr-FR" sz="2900" b="1" kern="0" dirty="0">
                <a:solidFill>
                  <a:srgbClr val="000000"/>
                </a:solidFill>
                <a:latin typeface="Calibri" panose="020F0502020204030204" pitchFamily="34" charset="0"/>
                <a:cs typeface="Calibri" panose="020F0502020204030204" pitchFamily="34" charset="0"/>
              </a:rPr>
              <a:t>l'accord de Paris </a:t>
            </a:r>
            <a:r>
              <a:rPr lang="fr-FR" sz="2900" kern="0" dirty="0">
                <a:solidFill>
                  <a:srgbClr val="000000"/>
                </a:solidFill>
                <a:latin typeface="Calibri" panose="020F0502020204030204" pitchFamily="34" charset="0"/>
                <a:cs typeface="Calibri" panose="020F0502020204030204" pitchFamily="34" charset="0"/>
              </a:rPr>
              <a:t>adopté le 12 décembre 2015 et ratifié le 5 octobre 2016, et dans le cadre du Pacte vert pour l'Europe, l'Etat rappelle son engagement à respecter les objectifs de réduction des émissions de gaz à effet de serre… »</a:t>
            </a:r>
          </a:p>
          <a:p>
            <a:pPr marL="0" indent="0" eaLnBrk="1" hangingPunct="1"/>
            <a:endParaRPr lang="fr-FR" sz="3600" kern="0" dirty="0">
              <a:solidFill>
                <a:srgbClr val="000000"/>
              </a:solidFill>
              <a:latin typeface="Calibri" panose="020F0502020204030204" pitchFamily="34" charset="0"/>
              <a:cs typeface="Calibri" panose="020F0502020204030204" pitchFamily="34" charset="0"/>
            </a:endParaRPr>
          </a:p>
          <a:p>
            <a:pPr marL="571500" indent="-571500" eaLnBrk="1" hangingPunct="1">
              <a:buFont typeface="Arial" panose="020B0604020202020204" pitchFamily="34" charset="0"/>
              <a:buChar char="•"/>
            </a:pPr>
            <a:r>
              <a:rPr lang="fr-FR" sz="3600" kern="0" dirty="0">
                <a:solidFill>
                  <a:srgbClr val="000000"/>
                </a:solidFill>
                <a:latin typeface="Calibri" panose="020F0502020204030204" pitchFamily="34" charset="0"/>
                <a:cs typeface="Calibri" panose="020F0502020204030204" pitchFamily="34" charset="0"/>
              </a:rPr>
              <a:t>Objectif: pas plus de </a:t>
            </a:r>
            <a:r>
              <a:rPr lang="fr-FR" sz="3600" kern="0" dirty="0">
                <a:solidFill>
                  <a:srgbClr val="FF0000"/>
                </a:solidFill>
                <a:latin typeface="Calibri" panose="020F0502020204030204" pitchFamily="34" charset="0"/>
                <a:cs typeface="Calibri" panose="020F0502020204030204" pitchFamily="34" charset="0"/>
              </a:rPr>
              <a:t>1,5</a:t>
            </a:r>
            <a:r>
              <a:rPr lang="fr-FR" sz="3600" kern="0" dirty="0">
                <a:solidFill>
                  <a:srgbClr val="000000"/>
                </a:solidFill>
                <a:latin typeface="Calibri" panose="020F0502020204030204" pitchFamily="34" charset="0"/>
                <a:cs typeface="Calibri" panose="020F0502020204030204" pitchFamily="34" charset="0"/>
              </a:rPr>
              <a:t>° C d’augmentation mondiale de température</a:t>
            </a:r>
          </a:p>
          <a:p>
            <a:pPr marL="571500" indent="-571500" eaLnBrk="1" hangingPunct="1">
              <a:buFont typeface="Arial" panose="020B0604020202020204" pitchFamily="34" charset="0"/>
              <a:buChar char="•"/>
            </a:pPr>
            <a:r>
              <a:rPr lang="fr-FR" sz="3600" kern="0" dirty="0">
                <a:solidFill>
                  <a:srgbClr val="000000"/>
                </a:solidFill>
                <a:latin typeface="Calibri" panose="020F0502020204030204" pitchFamily="34" charset="0"/>
                <a:cs typeface="Calibri" panose="020F0502020204030204" pitchFamily="34" charset="0"/>
              </a:rPr>
              <a:t>195 états participants</a:t>
            </a:r>
            <a:endParaRPr lang="fr-FR" sz="3600" kern="0" dirty="0">
              <a:latin typeface="Calibri" panose="020F0502020204030204" pitchFamily="34" charset="0"/>
              <a:cs typeface="Calibri" panose="020F0502020204030204" pitchFamily="34" charset="0"/>
            </a:endParaRPr>
          </a:p>
        </p:txBody>
      </p:sp>
      <p:sp>
        <p:nvSpPr>
          <p:cNvPr id="5" name="Espace réservé du contenu 5">
            <a:extLst>
              <a:ext uri="{FF2B5EF4-FFF2-40B4-BE49-F238E27FC236}">
                <a16:creationId xmlns:a16="http://schemas.microsoft.com/office/drawing/2014/main" id="{0B157824-9548-522E-B6E0-A6ED423E33F5}"/>
              </a:ext>
            </a:extLst>
          </p:cNvPr>
          <p:cNvSpPr txBox="1">
            <a:spLocks/>
          </p:cNvSpPr>
          <p:nvPr/>
        </p:nvSpPr>
        <p:spPr>
          <a:xfrm>
            <a:off x="7077670" y="2480327"/>
            <a:ext cx="5183188" cy="5809216"/>
          </a:xfrm>
          <a:prstGeom prst="rect">
            <a:avLst/>
          </a:prstGeom>
          <a:solidFill>
            <a:schemeClr val="accent4">
              <a:lumMod val="20000"/>
              <a:lumOff val="80000"/>
            </a:schemeClr>
          </a:solidFill>
        </p:spPr>
        <p:txBody>
          <a:bodyPr>
            <a:normAutofit fontScale="32500" lnSpcReduction="20000"/>
          </a:bodyPr>
          <a:lstStyle>
            <a:lvl1pPr marL="487363" indent="-487363" algn="l" defTabSz="1300163" rtl="0" fontAlgn="base">
              <a:spcBef>
                <a:spcPct val="20000"/>
              </a:spcBef>
              <a:spcAft>
                <a:spcPct val="0"/>
              </a:spcAft>
              <a:defRPr sz="4600">
                <a:solidFill>
                  <a:schemeClr val="tx1"/>
                </a:solidFill>
                <a:latin typeface="+mn-lt"/>
                <a:ea typeface="+mn-ea"/>
                <a:cs typeface="+mn-cs"/>
              </a:defRPr>
            </a:lvl1pPr>
            <a:lvl2pPr marL="1057275" indent="-406400" algn="l" defTabSz="1300163" rtl="0" fontAlgn="base">
              <a:spcBef>
                <a:spcPct val="20000"/>
              </a:spcBef>
              <a:spcAft>
                <a:spcPct val="0"/>
              </a:spcAft>
              <a:buChar char="–"/>
              <a:defRPr sz="4000">
                <a:solidFill>
                  <a:schemeClr val="tx1"/>
                </a:solidFill>
                <a:latin typeface="+mn-lt"/>
                <a:ea typeface="+mn-ea"/>
              </a:defRPr>
            </a:lvl2pPr>
            <a:lvl3pPr marL="1625600" indent="-325438" algn="l" defTabSz="1300163" rtl="0" fontAlgn="base">
              <a:spcBef>
                <a:spcPct val="20000"/>
              </a:spcBef>
              <a:spcAft>
                <a:spcPct val="0"/>
              </a:spcAft>
              <a:buChar char="•"/>
              <a:defRPr sz="3400">
                <a:solidFill>
                  <a:schemeClr val="tx1"/>
                </a:solidFill>
                <a:latin typeface="+mn-lt"/>
                <a:ea typeface="+mn-ea"/>
              </a:defRPr>
            </a:lvl3pPr>
            <a:lvl4pPr marL="2276475" indent="-325438" algn="l" defTabSz="1300163" rtl="0" fontAlgn="base">
              <a:spcBef>
                <a:spcPct val="20000"/>
              </a:spcBef>
              <a:spcAft>
                <a:spcPct val="0"/>
              </a:spcAft>
              <a:buChar char="–"/>
              <a:defRPr sz="2800">
                <a:solidFill>
                  <a:schemeClr val="tx1"/>
                </a:solidFill>
                <a:latin typeface="+mn-lt"/>
                <a:ea typeface="+mn-ea"/>
              </a:defRPr>
            </a:lvl4pPr>
            <a:lvl5pPr marL="2925763" indent="-325438" algn="l" defTabSz="1300163" rtl="0" fontAlgn="base">
              <a:spcBef>
                <a:spcPct val="20000"/>
              </a:spcBef>
              <a:spcAft>
                <a:spcPct val="0"/>
              </a:spcAft>
              <a:buChar char="»"/>
              <a:defRPr sz="2800">
                <a:solidFill>
                  <a:schemeClr val="tx1"/>
                </a:solidFill>
                <a:latin typeface="+mn-lt"/>
                <a:ea typeface="+mn-ea"/>
              </a:defRPr>
            </a:lvl5pPr>
            <a:lvl6pPr marL="3382963" indent="-325438" algn="l" defTabSz="1300163" rtl="0" fontAlgn="base">
              <a:spcBef>
                <a:spcPct val="20000"/>
              </a:spcBef>
              <a:spcAft>
                <a:spcPct val="0"/>
              </a:spcAft>
              <a:buChar char="»"/>
              <a:defRPr sz="2800">
                <a:solidFill>
                  <a:schemeClr val="tx1"/>
                </a:solidFill>
                <a:latin typeface="+mn-lt"/>
                <a:ea typeface="+mn-ea"/>
              </a:defRPr>
            </a:lvl6pPr>
            <a:lvl7pPr marL="3840163" indent="-325438" algn="l" defTabSz="1300163" rtl="0" fontAlgn="base">
              <a:spcBef>
                <a:spcPct val="20000"/>
              </a:spcBef>
              <a:spcAft>
                <a:spcPct val="0"/>
              </a:spcAft>
              <a:buChar char="»"/>
              <a:defRPr sz="2800">
                <a:solidFill>
                  <a:schemeClr val="tx1"/>
                </a:solidFill>
                <a:latin typeface="+mn-lt"/>
                <a:ea typeface="+mn-ea"/>
              </a:defRPr>
            </a:lvl7pPr>
            <a:lvl8pPr marL="4297363" indent="-325438" algn="l" defTabSz="1300163" rtl="0" fontAlgn="base">
              <a:spcBef>
                <a:spcPct val="20000"/>
              </a:spcBef>
              <a:spcAft>
                <a:spcPct val="0"/>
              </a:spcAft>
              <a:buChar char="»"/>
              <a:defRPr sz="2800">
                <a:solidFill>
                  <a:schemeClr val="tx1"/>
                </a:solidFill>
                <a:latin typeface="+mn-lt"/>
                <a:ea typeface="+mn-ea"/>
              </a:defRPr>
            </a:lvl8pPr>
            <a:lvl9pPr marL="4754563" indent="-325438" algn="l" defTabSz="1300163" rtl="0" fontAlgn="base">
              <a:spcBef>
                <a:spcPct val="20000"/>
              </a:spcBef>
              <a:spcAft>
                <a:spcPct val="0"/>
              </a:spcAft>
              <a:buChar char="»"/>
              <a:defRPr sz="2800">
                <a:solidFill>
                  <a:schemeClr val="tx1"/>
                </a:solidFill>
                <a:latin typeface="+mn-lt"/>
                <a:ea typeface="+mn-ea"/>
              </a:defRPr>
            </a:lvl9pPr>
          </a:lstStyle>
          <a:p>
            <a:pPr marL="571500" indent="-571500" eaLnBrk="1" hangingPunct="1">
              <a:buFont typeface="Arial" panose="020B0604020202020204" pitchFamily="34" charset="0"/>
              <a:buChar char="•"/>
            </a:pPr>
            <a:r>
              <a:rPr lang="fr-FR" sz="5500" kern="0" dirty="0">
                <a:latin typeface="Arial Rounded MT Bold" panose="020F0704030504030204" pitchFamily="34" charset="0"/>
              </a:rPr>
              <a:t>Le règlement européen 2018/842 sur les réductions contraignantes des émissions de gaz à effet de serre (GES) de 2021 à 2030</a:t>
            </a:r>
          </a:p>
          <a:p>
            <a:pPr eaLnBrk="1" hangingPunct="1"/>
            <a:endParaRPr lang="fr-FR" sz="5500" kern="0" dirty="0">
              <a:latin typeface="Arial Rounded MT Bold" panose="020F0704030504030204" pitchFamily="34" charset="0"/>
            </a:endParaRPr>
          </a:p>
          <a:p>
            <a:pPr marL="685800" indent="-685800" eaLnBrk="1" hangingPunct="1">
              <a:buFont typeface="Arial" panose="020B0604020202020204" pitchFamily="34" charset="0"/>
              <a:buChar char="•"/>
            </a:pPr>
            <a:r>
              <a:rPr lang="fr-FR" sz="5500" kern="0" dirty="0">
                <a:latin typeface="Arial Rounded MT Bold" panose="020F0704030504030204" pitchFamily="34" charset="0"/>
              </a:rPr>
              <a:t>Quota français de réduction des émissions de GES: -55% en 2030 par rapport à 1990</a:t>
            </a:r>
          </a:p>
          <a:p>
            <a:pPr marL="0" indent="0" eaLnBrk="1" hangingPunct="1"/>
            <a:endParaRPr lang="fr-FR" sz="5500" kern="0" dirty="0">
              <a:latin typeface="Arial Rounded MT Bold" panose="020F0704030504030204" pitchFamily="34" charset="0"/>
            </a:endParaRPr>
          </a:p>
          <a:p>
            <a:pPr marL="0" indent="0" eaLnBrk="1" hangingPunct="1"/>
            <a:endParaRPr lang="fr-FR" sz="5500" kern="0" dirty="0">
              <a:latin typeface="Arial Rounded MT Bold" panose="020F0704030504030204" pitchFamily="34" charset="0"/>
            </a:endParaRPr>
          </a:p>
          <a:p>
            <a:pPr marL="685800" indent="-685800" eaLnBrk="1" hangingPunct="1">
              <a:buFont typeface="Arial" panose="020B0604020202020204" pitchFamily="34" charset="0"/>
              <a:buChar char="•"/>
            </a:pPr>
            <a:r>
              <a:rPr lang="fr-FR" sz="5500" kern="0" dirty="0">
                <a:solidFill>
                  <a:srgbClr val="171717"/>
                </a:solidFill>
                <a:latin typeface="Arial Rounded MT Bold" panose="020F0704030504030204" pitchFamily="34" charset="0"/>
                <a:cs typeface="Courier New" panose="02070309020205020404" pitchFamily="49" charset="0"/>
              </a:rPr>
              <a:t>Le bâtiment, qui représente 18% des émissions actuelles (résidentiel et tertiaire inclus) devra voir ses émissions réduites de moitié, de 64 à 30 Mt en 7 années seulement. </a:t>
            </a:r>
          </a:p>
          <a:p>
            <a:pPr marL="0" indent="0" eaLnBrk="1" hangingPunct="1"/>
            <a:endParaRPr lang="fr-FR" sz="5500" kern="0" dirty="0">
              <a:solidFill>
                <a:srgbClr val="171717"/>
              </a:solidFill>
              <a:latin typeface="Arial Rounded MT Bold" panose="020F0704030504030204" pitchFamily="34" charset="0"/>
              <a:cs typeface="Courier New" panose="02070309020205020404" pitchFamily="49" charset="0"/>
            </a:endParaRPr>
          </a:p>
          <a:p>
            <a:pPr marL="685800" indent="-685800" eaLnBrk="1" hangingPunct="1">
              <a:buFont typeface="Arial" panose="020B0604020202020204" pitchFamily="34" charset="0"/>
              <a:buChar char="•"/>
            </a:pPr>
            <a:r>
              <a:rPr lang="fr-FR" sz="5500" kern="0" dirty="0">
                <a:solidFill>
                  <a:srgbClr val="171717"/>
                </a:solidFill>
                <a:latin typeface="Arial Rounded MT Bold" panose="020F0704030504030204" pitchFamily="34" charset="0"/>
                <a:cs typeface="Courier New" panose="02070309020205020404" pitchFamily="49" charset="0"/>
              </a:rPr>
              <a:t>Il y a pour 2023: 11% de maisons "passoires" et 7% d'immeubles « passoires»  qui nécessitent une rénovation énergétique performante.</a:t>
            </a:r>
          </a:p>
          <a:p>
            <a:pPr marL="0" indent="0" eaLnBrk="1" hangingPunct="1"/>
            <a:endParaRPr lang="fr-FR" kern="0" dirty="0">
              <a:latin typeface="Courier New" panose="02070309020205020404" pitchFamily="49" charset="0"/>
              <a:cs typeface="Courier New" panose="02070309020205020404" pitchFamily="49" charset="0"/>
            </a:endParaRPr>
          </a:p>
        </p:txBody>
      </p:sp>
      <p:sp>
        <p:nvSpPr>
          <p:cNvPr id="6" name="Espace réservé du numéro de diapositive 3">
            <a:extLst>
              <a:ext uri="{FF2B5EF4-FFF2-40B4-BE49-F238E27FC236}">
                <a16:creationId xmlns:a16="http://schemas.microsoft.com/office/drawing/2014/main" id="{D61D758B-BE61-DBD4-5FE4-E74AC57FD96C}"/>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a:t>
            </a:fld>
            <a:endParaRPr lang="fr-FR" altLang="fr-FR" dirty="0">
              <a:solidFill>
                <a:srgbClr val="898989"/>
              </a:solidFill>
              <a:latin typeface="Arial" panose="020B0604020202020204" pitchFamily="34" charset="0"/>
              <a:ea typeface="ヒラギノ角ゴ Pro W3" pitchFamily="-95" charset="-128"/>
            </a:endParaRPr>
          </a:p>
        </p:txBody>
      </p:sp>
      <p:pic>
        <p:nvPicPr>
          <p:cNvPr id="7" name="Image 6">
            <a:extLst>
              <a:ext uri="{FF2B5EF4-FFF2-40B4-BE49-F238E27FC236}">
                <a16:creationId xmlns:a16="http://schemas.microsoft.com/office/drawing/2014/main" id="{22789393-5B3F-0FF9-5D86-0523FBEC4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3531155450"/>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5" name="Espace réservé du numéro de diapositive 3">
            <a:extLst>
              <a:ext uri="{FF2B5EF4-FFF2-40B4-BE49-F238E27FC236}">
                <a16:creationId xmlns:a16="http://schemas.microsoft.com/office/drawing/2014/main" id="{53CE0A1C-3B4B-21BC-65B4-6098F101927F}"/>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40</a:t>
            </a:fld>
            <a:endParaRPr lang="fr-FR" altLang="fr-FR" dirty="0">
              <a:solidFill>
                <a:srgbClr val="898989"/>
              </a:solidFill>
              <a:latin typeface="Arial" panose="020B0604020202020204" pitchFamily="34" charset="0"/>
              <a:ea typeface="ヒラギノ角ゴ Pro W3" pitchFamily="-95" charset="-128"/>
            </a:endParaRPr>
          </a:p>
        </p:txBody>
      </p:sp>
      <p:sp>
        <p:nvSpPr>
          <p:cNvPr id="6" name="Sous-titre 2">
            <a:extLst>
              <a:ext uri="{FF2B5EF4-FFF2-40B4-BE49-F238E27FC236}">
                <a16:creationId xmlns:a16="http://schemas.microsoft.com/office/drawing/2014/main" id="{005055DA-A5B6-E411-0FC1-497EB57E0F28}"/>
              </a:ext>
            </a:extLst>
          </p:cNvPr>
          <p:cNvSpPr txBox="1">
            <a:spLocks/>
          </p:cNvSpPr>
          <p:nvPr/>
        </p:nvSpPr>
        <p:spPr>
          <a:xfrm>
            <a:off x="1075380" y="2352260"/>
            <a:ext cx="10879164" cy="1245979"/>
          </a:xfrm>
          <a:prstGeom prst="rect">
            <a:avLst/>
          </a:prstGeom>
          <a:noFill/>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b="1" dirty="0">
                <a:solidFill>
                  <a:srgbClr val="002060"/>
                </a:solidFill>
              </a:rPr>
              <a:t>Pour établir le projet de PPT de sa copropriété</a:t>
            </a:r>
            <a:r>
              <a:rPr lang="fr-FR" sz="2000" b="1" i="1" dirty="0">
                <a:solidFill>
                  <a:srgbClr val="ED7D31">
                    <a:lumMod val="75000"/>
                  </a:srgbClr>
                </a:solidFill>
                <a:effectLst>
                  <a:outerShdw blurRad="38100" dist="38100" dir="2700000" algn="tl">
                    <a:srgbClr val="000000">
                      <a:alpha val="43137"/>
                    </a:srgbClr>
                  </a:outerShdw>
                </a:effectLst>
              </a:rPr>
              <a:t> </a:t>
            </a:r>
            <a:endParaRPr lang="fr-CA" sz="2000" b="1" dirty="0">
              <a:solidFill>
                <a:srgbClr val="002060"/>
              </a:solidFill>
            </a:endParaRPr>
          </a:p>
          <a:p>
            <a:pPr lvl="0">
              <a:lnSpc>
                <a:spcPct val="100000"/>
              </a:lnSpc>
            </a:pPr>
            <a:r>
              <a:rPr lang="fr-FR" sz="2800" b="1" i="1" dirty="0">
                <a:solidFill>
                  <a:srgbClr val="ED7D31">
                    <a:lumMod val="75000"/>
                  </a:srgbClr>
                </a:solidFill>
                <a:effectLst>
                  <a:outerShdw blurRad="38100" dist="38100" dir="2700000" algn="tl">
                    <a:srgbClr val="000000">
                      <a:alpha val="43137"/>
                    </a:srgbClr>
                  </a:outerShdw>
                </a:effectLst>
              </a:rPr>
              <a:t>Quels professionnels choisir ?</a:t>
            </a:r>
            <a:endParaRPr lang="fr-CA" sz="2800" b="1" i="1" dirty="0">
              <a:solidFill>
                <a:srgbClr val="ED7D31">
                  <a:lumMod val="75000"/>
                </a:srgbClr>
              </a:solidFill>
              <a:effectLst>
                <a:outerShdw blurRad="38100" dist="38100" dir="2700000" algn="tl">
                  <a:srgbClr val="000000">
                    <a:alpha val="43137"/>
                  </a:srgbClr>
                </a:outerShdw>
              </a:effectLst>
            </a:endParaRPr>
          </a:p>
        </p:txBody>
      </p:sp>
      <p:sp>
        <p:nvSpPr>
          <p:cNvPr id="8" name="Sous-titre 2">
            <a:extLst>
              <a:ext uri="{FF2B5EF4-FFF2-40B4-BE49-F238E27FC236}">
                <a16:creationId xmlns:a16="http://schemas.microsoft.com/office/drawing/2014/main" id="{13409566-5557-6660-4EC9-5016E04B518F}"/>
              </a:ext>
            </a:extLst>
          </p:cNvPr>
          <p:cNvSpPr txBox="1">
            <a:spLocks/>
          </p:cNvSpPr>
          <p:nvPr/>
        </p:nvSpPr>
        <p:spPr>
          <a:xfrm>
            <a:off x="2109118" y="3294211"/>
            <a:ext cx="9322433" cy="5024590"/>
          </a:xfrm>
          <a:prstGeom prst="rect">
            <a:avLst/>
          </a:prstGeom>
          <a:solidFill>
            <a:srgbClr val="FCFBF0"/>
          </a:solidFill>
        </p:spPr>
        <p:txBody>
          <a:bodyPr vert="horz" lIns="91440" tIns="45720" rIns="91440" bIns="45720" rtlCol="0">
            <a:no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lnSpc>
                <a:spcPct val="80000"/>
              </a:lnSpc>
              <a:buFont typeface="Arial" panose="020B0604020202020204" pitchFamily="34" charset="0"/>
              <a:buChar char="•"/>
            </a:pPr>
            <a:endParaRPr lang="fr-CA" sz="1200" dirty="0"/>
          </a:p>
          <a:p>
            <a:pPr marL="342900" indent="-342900" algn="just">
              <a:lnSpc>
                <a:spcPct val="100000"/>
              </a:lnSpc>
              <a:spcBef>
                <a:spcPts val="0"/>
              </a:spcBef>
              <a:buFont typeface="Arial" panose="020B0604020202020204" pitchFamily="34" charset="0"/>
              <a:buChar char="•"/>
            </a:pPr>
            <a:r>
              <a:rPr lang="fr-CA" sz="2000" dirty="0"/>
              <a:t>Lorsque vous contactez des professionnels, ou lorsque votre syndic vous propose un devis, il est important de vérifier leurs compétences et certifications :</a:t>
            </a:r>
          </a:p>
          <a:p>
            <a:pPr marL="800106" lvl="1" indent="-342900" algn="just">
              <a:lnSpc>
                <a:spcPct val="100000"/>
              </a:lnSpc>
              <a:buFont typeface="Wingdings" panose="05000000000000000000" pitchFamily="2" charset="2"/>
              <a:buChar char="Ø"/>
            </a:pPr>
            <a:r>
              <a:rPr lang="fr-CA" sz="1600" dirty="0">
                <a:hlinkClick r:id="rId3"/>
              </a:rPr>
              <a:t>https://observatoire-dpe-audit.ademe.fr/accueil</a:t>
            </a:r>
            <a:r>
              <a:rPr lang="fr-CA" sz="1600" dirty="0"/>
              <a:t> pour les diagnostiqueurs ;</a:t>
            </a:r>
          </a:p>
          <a:p>
            <a:pPr marL="800106" lvl="1" indent="-342900" algn="just">
              <a:lnSpc>
                <a:spcPct val="100000"/>
              </a:lnSpc>
              <a:buFont typeface="Wingdings" panose="05000000000000000000" pitchFamily="2" charset="2"/>
              <a:buChar char="Ø"/>
            </a:pPr>
            <a:r>
              <a:rPr lang="fr-CA" sz="1600" dirty="0">
                <a:hlinkClick r:id="rId4"/>
              </a:rPr>
              <a:t>https://france-renov.gouv.fr/annuaire-rge</a:t>
            </a:r>
            <a:r>
              <a:rPr lang="fr-CA" sz="1600" dirty="0"/>
              <a:t> pour les architectes et les bureaux d’études.</a:t>
            </a:r>
          </a:p>
          <a:p>
            <a:pPr lvl="1" algn="just">
              <a:lnSpc>
                <a:spcPct val="100000"/>
              </a:lnSpc>
            </a:pPr>
            <a:endParaRPr lang="fr-CA" sz="1600" dirty="0"/>
          </a:p>
          <a:p>
            <a:pPr marL="342900" indent="-342900" algn="l">
              <a:lnSpc>
                <a:spcPct val="100000"/>
              </a:lnSpc>
              <a:buFont typeface="Arial" panose="020B0604020202020204" pitchFamily="34" charset="0"/>
              <a:buChar char="•"/>
            </a:pPr>
            <a:r>
              <a:rPr lang="fr-FR" sz="2000" dirty="0"/>
              <a:t>Si le conseil syndical veut réaliser lui-même la recherche de devis, il existe plusieurs annuaires recensant les professionnels qualifiés :</a:t>
            </a:r>
          </a:p>
          <a:p>
            <a:pPr marL="800106" lvl="1" indent="-342900" algn="l">
              <a:lnSpc>
                <a:spcPct val="100000"/>
              </a:lnSpc>
              <a:buFont typeface="Wingdings" panose="05000000000000000000" pitchFamily="2" charset="2"/>
              <a:buChar char="Ø"/>
            </a:pPr>
            <a:r>
              <a:rPr lang="fr-FR" sz="1600" dirty="0"/>
              <a:t>L’observatoire de l’</a:t>
            </a:r>
            <a:r>
              <a:rPr lang="fr-FR" sz="1600" dirty="0" err="1"/>
              <a:t>Ademe</a:t>
            </a:r>
            <a:r>
              <a:rPr lang="fr-FR" sz="1600" dirty="0"/>
              <a:t> et l’annuaire France </a:t>
            </a:r>
            <a:r>
              <a:rPr lang="fr-FR" sz="1600" dirty="0" err="1"/>
              <a:t>Rénov</a:t>
            </a:r>
            <a:r>
              <a:rPr lang="fr-FR" sz="1600" dirty="0"/>
              <a:t>’ cités plus haut ;</a:t>
            </a:r>
          </a:p>
          <a:p>
            <a:pPr marL="800106" lvl="1" indent="-342900" algn="l">
              <a:lnSpc>
                <a:spcPct val="100000"/>
              </a:lnSpc>
              <a:buFont typeface="Wingdings" panose="05000000000000000000" pitchFamily="2" charset="2"/>
              <a:buChar char="Ø"/>
            </a:pPr>
            <a:r>
              <a:rPr lang="fr-FR" sz="1600" dirty="0"/>
              <a:t>L’annuaire </a:t>
            </a:r>
            <a:r>
              <a:rPr lang="fr-FR" sz="1600" dirty="0" err="1"/>
              <a:t>Coachcopro</a:t>
            </a:r>
            <a:r>
              <a:rPr lang="fr-FR" sz="1600" dirty="0"/>
              <a:t> pour l’Ile-de-France : </a:t>
            </a:r>
            <a:r>
              <a:rPr lang="fr-FR" sz="1600" dirty="0">
                <a:hlinkClick r:id="rId5"/>
              </a:rPr>
              <a:t>https://grandparis.annuaire-coachcopro.com</a:t>
            </a:r>
            <a:r>
              <a:rPr lang="fr-FR" sz="1600" dirty="0"/>
              <a:t>  </a:t>
            </a:r>
          </a:p>
          <a:p>
            <a:pPr marL="800106" lvl="1" indent="-342900" algn="l">
              <a:lnSpc>
                <a:spcPct val="100000"/>
              </a:lnSpc>
              <a:buFont typeface="Wingdings" panose="05000000000000000000" pitchFamily="2" charset="2"/>
              <a:buChar char="Ø"/>
            </a:pPr>
            <a:r>
              <a:rPr lang="fr-FR" sz="1600" dirty="0"/>
              <a:t>Pour les adhérents à l’ARC : </a:t>
            </a:r>
          </a:p>
          <a:p>
            <a:pPr marL="1257311" lvl="2" indent="-342900" algn="l">
              <a:lnSpc>
                <a:spcPct val="100000"/>
              </a:lnSpc>
              <a:buFont typeface="Wingdings" panose="05000000000000000000" pitchFamily="2" charset="2"/>
              <a:buChar char="v"/>
            </a:pPr>
            <a:r>
              <a:rPr lang="fr-FR" sz="1600" dirty="0"/>
              <a:t>Copro-Devis pour les entreprises référencées par Arc Services : </a:t>
            </a:r>
            <a:r>
              <a:rPr lang="fr-FR" sz="1600" dirty="0">
                <a:hlinkClick r:id="rId6"/>
              </a:rPr>
              <a:t>www.leportaildeladherent.fr</a:t>
            </a:r>
            <a:r>
              <a:rPr lang="fr-FR" sz="1600" dirty="0"/>
              <a:t> </a:t>
            </a:r>
          </a:p>
          <a:p>
            <a:pPr marL="1257311" lvl="2" indent="-342900" algn="l">
              <a:lnSpc>
                <a:spcPct val="100000"/>
              </a:lnSpc>
              <a:buFont typeface="Wingdings" panose="05000000000000000000" pitchFamily="2" charset="2"/>
              <a:buChar char="v"/>
            </a:pPr>
            <a:r>
              <a:rPr lang="fr-FR" sz="1600" dirty="0"/>
              <a:t>Directement auprès du service technique de l’ARC : </a:t>
            </a:r>
            <a:r>
              <a:rPr lang="fr-FR" sz="1600" dirty="0">
                <a:hlinkClick r:id="rId7"/>
              </a:rPr>
              <a:t>technique@arc-copro.fr</a:t>
            </a:r>
            <a:r>
              <a:rPr lang="fr-FR" sz="1600" dirty="0"/>
              <a:t> </a:t>
            </a:r>
          </a:p>
          <a:p>
            <a:pPr marL="800106" lvl="1" indent="-342900" algn="l">
              <a:lnSpc>
                <a:spcPct val="100000"/>
              </a:lnSpc>
              <a:buFont typeface="Wingdings" panose="05000000000000000000" pitchFamily="2" charset="2"/>
              <a:buChar char="Ø"/>
            </a:pPr>
            <a:endParaRPr lang="fr-FR" sz="1600" dirty="0"/>
          </a:p>
          <a:p>
            <a:pPr marL="800106" lvl="1" indent="-342900" algn="l">
              <a:lnSpc>
                <a:spcPct val="100000"/>
              </a:lnSpc>
              <a:buFont typeface="Wingdings" panose="05000000000000000000" pitchFamily="2" charset="2"/>
              <a:buChar char="Ø"/>
            </a:pPr>
            <a:endParaRPr lang="fr-FR" sz="1600" dirty="0"/>
          </a:p>
        </p:txBody>
      </p:sp>
      <p:pic>
        <p:nvPicPr>
          <p:cNvPr id="2" name="Image 1">
            <a:extLst>
              <a:ext uri="{FF2B5EF4-FFF2-40B4-BE49-F238E27FC236}">
                <a16:creationId xmlns:a16="http://schemas.microsoft.com/office/drawing/2014/main" id="{984E97AC-7058-33CB-BA2A-4F85AA45B1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38233813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71330358-468B-4E61-7F73-B79465DB6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552" y="3064509"/>
            <a:ext cx="9048750" cy="6096000"/>
          </a:xfrm>
          <a:prstGeom prst="rect">
            <a:avLst/>
          </a:prstGeom>
        </p:spPr>
      </p:pic>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5" name="Espace réservé du numéro de diapositive 3">
            <a:extLst>
              <a:ext uri="{FF2B5EF4-FFF2-40B4-BE49-F238E27FC236}">
                <a16:creationId xmlns:a16="http://schemas.microsoft.com/office/drawing/2014/main" id="{53CE0A1C-3B4B-21BC-65B4-6098F101927F}"/>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41</a:t>
            </a:fld>
            <a:endParaRPr lang="fr-FR" altLang="fr-FR" dirty="0">
              <a:solidFill>
                <a:srgbClr val="898989"/>
              </a:solidFill>
              <a:latin typeface="Arial" panose="020B0604020202020204" pitchFamily="34" charset="0"/>
              <a:ea typeface="ヒラギノ角ゴ Pro W3" pitchFamily="-95" charset="-128"/>
            </a:endParaRPr>
          </a:p>
        </p:txBody>
      </p:sp>
      <p:sp>
        <p:nvSpPr>
          <p:cNvPr id="2" name="Sous-titre 2">
            <a:extLst>
              <a:ext uri="{FF2B5EF4-FFF2-40B4-BE49-F238E27FC236}">
                <a16:creationId xmlns:a16="http://schemas.microsoft.com/office/drawing/2014/main" id="{CB664D8A-6C5C-48AA-99E7-ADD8FE544350}"/>
              </a:ext>
            </a:extLst>
          </p:cNvPr>
          <p:cNvSpPr txBox="1">
            <a:spLocks/>
          </p:cNvSpPr>
          <p:nvPr/>
        </p:nvSpPr>
        <p:spPr>
          <a:xfrm>
            <a:off x="713985" y="2232886"/>
            <a:ext cx="10879164" cy="1245979"/>
          </a:xfrm>
          <a:prstGeom prst="rect">
            <a:avLst/>
          </a:prstGeom>
          <a:noFill/>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b="1" dirty="0">
                <a:solidFill>
                  <a:srgbClr val="002060"/>
                </a:solidFill>
              </a:rPr>
              <a:t>Établir le projet de PPT de sa copropriété</a:t>
            </a:r>
            <a:r>
              <a:rPr lang="fr-FR" sz="2000" b="1" i="1" dirty="0">
                <a:solidFill>
                  <a:srgbClr val="ED7D31">
                    <a:lumMod val="75000"/>
                  </a:srgbClr>
                </a:solidFill>
                <a:effectLst>
                  <a:outerShdw blurRad="38100" dist="38100" dir="2700000" algn="tl">
                    <a:srgbClr val="000000">
                      <a:alpha val="43137"/>
                    </a:srgbClr>
                  </a:outerShdw>
                </a:effectLst>
              </a:rPr>
              <a:t> </a:t>
            </a:r>
            <a:endParaRPr lang="fr-CA" sz="2000" b="1" dirty="0">
              <a:solidFill>
                <a:srgbClr val="002060"/>
              </a:solidFill>
            </a:endParaRPr>
          </a:p>
          <a:p>
            <a:pPr lvl="0">
              <a:lnSpc>
                <a:spcPct val="100000"/>
              </a:lnSpc>
              <a:spcBef>
                <a:spcPts val="400"/>
              </a:spcBef>
            </a:pPr>
            <a:r>
              <a:rPr lang="fr-FR" sz="2800" b="1" i="1" dirty="0">
                <a:solidFill>
                  <a:srgbClr val="ED7D31">
                    <a:lumMod val="75000"/>
                  </a:srgbClr>
                </a:solidFill>
                <a:effectLst>
                  <a:outerShdw blurRad="38100" dist="38100" dir="2700000" algn="tl">
                    <a:srgbClr val="000000">
                      <a:alpha val="43137"/>
                    </a:srgbClr>
                  </a:outerShdw>
                </a:effectLst>
              </a:rPr>
              <a:t>Copro-Devis</a:t>
            </a:r>
            <a:endParaRPr lang="fr-CA" sz="2800" b="1" i="1" dirty="0">
              <a:solidFill>
                <a:srgbClr val="ED7D31">
                  <a:lumMod val="75000"/>
                </a:srgbClr>
              </a:solidFill>
              <a:effectLst>
                <a:outerShdw blurRad="38100" dist="38100" dir="2700000" algn="tl">
                  <a:srgbClr val="000000">
                    <a:alpha val="43137"/>
                  </a:srgbClr>
                </a:outerShdw>
              </a:effectLst>
            </a:endParaRPr>
          </a:p>
        </p:txBody>
      </p:sp>
      <p:sp>
        <p:nvSpPr>
          <p:cNvPr id="11" name="Ellipse 10">
            <a:extLst>
              <a:ext uri="{FF2B5EF4-FFF2-40B4-BE49-F238E27FC236}">
                <a16:creationId xmlns:a16="http://schemas.microsoft.com/office/drawing/2014/main" id="{6723D361-508D-4A1F-FFC3-D92CFB7DEA8D}"/>
              </a:ext>
            </a:extLst>
          </p:cNvPr>
          <p:cNvSpPr/>
          <p:nvPr/>
        </p:nvSpPr>
        <p:spPr>
          <a:xfrm>
            <a:off x="6933654" y="5853661"/>
            <a:ext cx="3168352" cy="8484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1BC1144-FF03-C80B-97C3-DED10C0BA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
        <p:nvSpPr>
          <p:cNvPr id="14" name="Titre 4">
            <a:extLst>
              <a:ext uri="{FF2B5EF4-FFF2-40B4-BE49-F238E27FC236}">
                <a16:creationId xmlns:a16="http://schemas.microsoft.com/office/drawing/2014/main" id="{469F98FB-D444-96ED-70A8-65B431B3FC0D}"/>
              </a:ext>
            </a:extLst>
          </p:cNvPr>
          <p:cNvSpPr txBox="1">
            <a:spLocks/>
          </p:cNvSpPr>
          <p:nvPr/>
        </p:nvSpPr>
        <p:spPr>
          <a:xfrm>
            <a:off x="5421486" y="266012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i="1" dirty="0">
                <a:solidFill>
                  <a:srgbClr val="FF0000"/>
                </a:solidFill>
              </a:rPr>
              <a:t>&gt;&gt;&gt; www.leportaildeladherent.fr</a:t>
            </a:r>
            <a:endParaRPr lang="fr-FR" sz="2400" i="1" dirty="0">
              <a:solidFill>
                <a:srgbClr val="FF0000"/>
              </a:solidFill>
            </a:endParaRPr>
          </a:p>
        </p:txBody>
      </p:sp>
    </p:spTree>
    <p:extLst>
      <p:ext uri="{BB962C8B-B14F-4D97-AF65-F5344CB8AC3E}">
        <p14:creationId xmlns:p14="http://schemas.microsoft.com/office/powerpoint/2010/main" val="3584382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48CA6-F523-2F1A-A9AB-E1C99A9B459D}"/>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81F352A0-3A4B-30AB-61B3-4B1C33D702F1}"/>
              </a:ext>
            </a:extLst>
          </p:cNvPr>
          <p:cNvPicPr>
            <a:picLocks noChangeAspect="1"/>
          </p:cNvPicPr>
          <p:nvPr/>
        </p:nvPicPr>
        <p:blipFill>
          <a:blip r:embed="rId2">
            <a:extLst>
              <a:ext uri="{28A0092B-C50C-407E-A947-70E740481C1C}">
                <a14:useLocalDpi xmlns:a14="http://schemas.microsoft.com/office/drawing/2010/main" val="0"/>
              </a:ext>
            </a:extLst>
          </a:blip>
          <a:srcRect l="1767"/>
          <a:stretch>
            <a:fillRect/>
          </a:stretch>
        </p:blipFill>
        <p:spPr>
          <a:xfrm>
            <a:off x="1605062" y="2052780"/>
            <a:ext cx="10062465" cy="7446912"/>
          </a:xfrm>
          <a:prstGeom prst="rect">
            <a:avLst/>
          </a:prstGeom>
        </p:spPr>
      </p:pic>
      <p:sp>
        <p:nvSpPr>
          <p:cNvPr id="3" name="Sous-titre 2">
            <a:extLst>
              <a:ext uri="{FF2B5EF4-FFF2-40B4-BE49-F238E27FC236}">
                <a16:creationId xmlns:a16="http://schemas.microsoft.com/office/drawing/2014/main" id="{8C951D66-49B2-7158-701D-C422EDA0E425}"/>
              </a:ext>
            </a:extLst>
          </p:cNvPr>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24EFDAE2-AE74-BF7B-CA65-6EDCA5817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5" name="Espace réservé du numéro de diapositive 3">
            <a:extLst>
              <a:ext uri="{FF2B5EF4-FFF2-40B4-BE49-F238E27FC236}">
                <a16:creationId xmlns:a16="http://schemas.microsoft.com/office/drawing/2014/main" id="{68702050-FCBC-8689-6BD4-CBCA564F8EA2}"/>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42</a:t>
            </a:fld>
            <a:endParaRPr lang="fr-FR" altLang="fr-FR" dirty="0">
              <a:solidFill>
                <a:srgbClr val="898989"/>
              </a:solidFill>
              <a:latin typeface="Arial" panose="020B0604020202020204" pitchFamily="34" charset="0"/>
              <a:ea typeface="ヒラギノ角ゴ Pro W3" pitchFamily="-95" charset="-128"/>
            </a:endParaRPr>
          </a:p>
        </p:txBody>
      </p:sp>
      <p:sp>
        <p:nvSpPr>
          <p:cNvPr id="2" name="Sous-titre 2">
            <a:extLst>
              <a:ext uri="{FF2B5EF4-FFF2-40B4-BE49-F238E27FC236}">
                <a16:creationId xmlns:a16="http://schemas.microsoft.com/office/drawing/2014/main" id="{8BFC5D19-8913-7D34-1D47-FFD442FC8DF0}"/>
              </a:ext>
            </a:extLst>
          </p:cNvPr>
          <p:cNvSpPr txBox="1">
            <a:spLocks/>
          </p:cNvSpPr>
          <p:nvPr/>
        </p:nvSpPr>
        <p:spPr>
          <a:xfrm>
            <a:off x="0" y="640045"/>
            <a:ext cx="10879164" cy="1245979"/>
          </a:xfrm>
          <a:prstGeom prst="rect">
            <a:avLst/>
          </a:prstGeom>
          <a:noFill/>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400"/>
              </a:spcBef>
            </a:pPr>
            <a:r>
              <a:rPr lang="fr-FR" sz="2800" b="1" i="1" dirty="0">
                <a:solidFill>
                  <a:schemeClr val="bg1"/>
                </a:solidFill>
                <a:effectLst>
                  <a:outerShdw blurRad="38100" dist="38100" dir="2700000" algn="tl">
                    <a:srgbClr val="000000">
                      <a:alpha val="43137"/>
                    </a:srgbClr>
                  </a:outerShdw>
                </a:effectLst>
              </a:rPr>
              <a:t>Copro-Devis, suite</a:t>
            </a:r>
            <a:endParaRPr lang="fr-CA" sz="2800" b="1" i="1" dirty="0">
              <a:solidFill>
                <a:schemeClr val="bg1"/>
              </a:solidFill>
              <a:effectLst>
                <a:outerShdw blurRad="38100" dist="38100" dir="2700000" algn="tl">
                  <a:srgbClr val="000000">
                    <a:alpha val="43137"/>
                  </a:srgbClr>
                </a:outerShdw>
              </a:effectLst>
            </a:endParaRPr>
          </a:p>
        </p:txBody>
      </p:sp>
      <p:sp>
        <p:nvSpPr>
          <p:cNvPr id="11" name="Ellipse 10">
            <a:extLst>
              <a:ext uri="{FF2B5EF4-FFF2-40B4-BE49-F238E27FC236}">
                <a16:creationId xmlns:a16="http://schemas.microsoft.com/office/drawing/2014/main" id="{E68EF120-BDB1-07FE-9109-3F5803B7DC95}"/>
              </a:ext>
            </a:extLst>
          </p:cNvPr>
          <p:cNvSpPr/>
          <p:nvPr/>
        </p:nvSpPr>
        <p:spPr>
          <a:xfrm>
            <a:off x="2109118" y="7407292"/>
            <a:ext cx="2448272" cy="6958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57382CA-9CFA-9FC3-EE39-55267DC47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37983589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1E08-534B-7CF1-C594-44F9A276338F}"/>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508EDD4F-AE45-6F1A-81BD-EC5F2E631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990" y="1968789"/>
            <a:ext cx="9382125" cy="7886700"/>
          </a:xfrm>
          <a:prstGeom prst="rect">
            <a:avLst/>
          </a:prstGeom>
        </p:spPr>
      </p:pic>
      <p:sp>
        <p:nvSpPr>
          <p:cNvPr id="3" name="Sous-titre 2">
            <a:extLst>
              <a:ext uri="{FF2B5EF4-FFF2-40B4-BE49-F238E27FC236}">
                <a16:creationId xmlns:a16="http://schemas.microsoft.com/office/drawing/2014/main" id="{240CFB5A-3C6F-92C3-8401-403CA07CCDE0}"/>
              </a:ext>
            </a:extLst>
          </p:cNvPr>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140AD62B-3958-0924-9757-29D68D70F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5" name="Espace réservé du numéro de diapositive 3">
            <a:extLst>
              <a:ext uri="{FF2B5EF4-FFF2-40B4-BE49-F238E27FC236}">
                <a16:creationId xmlns:a16="http://schemas.microsoft.com/office/drawing/2014/main" id="{643F94BD-4739-D8CE-6F01-DB89AFEE5DA8}"/>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43</a:t>
            </a:fld>
            <a:endParaRPr lang="fr-FR" altLang="fr-FR" dirty="0">
              <a:solidFill>
                <a:srgbClr val="898989"/>
              </a:solidFill>
              <a:latin typeface="Arial" panose="020B0604020202020204" pitchFamily="34" charset="0"/>
              <a:ea typeface="ヒラギノ角ゴ Pro W3" pitchFamily="-95" charset="-128"/>
            </a:endParaRPr>
          </a:p>
        </p:txBody>
      </p:sp>
      <p:sp>
        <p:nvSpPr>
          <p:cNvPr id="11" name="Ellipse 10">
            <a:extLst>
              <a:ext uri="{FF2B5EF4-FFF2-40B4-BE49-F238E27FC236}">
                <a16:creationId xmlns:a16="http://schemas.microsoft.com/office/drawing/2014/main" id="{048000CE-697E-4842-2F7E-5B9EC42A1850}"/>
              </a:ext>
            </a:extLst>
          </p:cNvPr>
          <p:cNvSpPr/>
          <p:nvPr/>
        </p:nvSpPr>
        <p:spPr>
          <a:xfrm>
            <a:off x="2253134" y="7620027"/>
            <a:ext cx="2736304" cy="5707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5F0CE931-4302-BD69-FD24-46EA0C68F2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
        <p:nvSpPr>
          <p:cNvPr id="9" name="Ellipse 8">
            <a:extLst>
              <a:ext uri="{FF2B5EF4-FFF2-40B4-BE49-F238E27FC236}">
                <a16:creationId xmlns:a16="http://schemas.microsoft.com/office/drawing/2014/main" id="{B524C821-B86B-E731-30D7-D34F871B390D}"/>
              </a:ext>
            </a:extLst>
          </p:cNvPr>
          <p:cNvSpPr/>
          <p:nvPr/>
        </p:nvSpPr>
        <p:spPr>
          <a:xfrm>
            <a:off x="2155894" y="8118747"/>
            <a:ext cx="2736304" cy="5575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Sous-titre 2">
            <a:extLst>
              <a:ext uri="{FF2B5EF4-FFF2-40B4-BE49-F238E27FC236}">
                <a16:creationId xmlns:a16="http://schemas.microsoft.com/office/drawing/2014/main" id="{2D5D4F40-4CF3-D7BA-D681-B28CA7B347FE}"/>
              </a:ext>
            </a:extLst>
          </p:cNvPr>
          <p:cNvSpPr txBox="1">
            <a:spLocks/>
          </p:cNvSpPr>
          <p:nvPr/>
        </p:nvSpPr>
        <p:spPr>
          <a:xfrm>
            <a:off x="0" y="640045"/>
            <a:ext cx="10879164" cy="1245979"/>
          </a:xfrm>
          <a:prstGeom prst="rect">
            <a:avLst/>
          </a:prstGeom>
          <a:noFill/>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400"/>
              </a:spcBef>
            </a:pPr>
            <a:r>
              <a:rPr lang="fr-FR" sz="2800" b="1" i="1" dirty="0">
                <a:solidFill>
                  <a:schemeClr val="bg1"/>
                </a:solidFill>
                <a:effectLst>
                  <a:outerShdw blurRad="38100" dist="38100" dir="2700000" algn="tl">
                    <a:srgbClr val="000000">
                      <a:alpha val="43137"/>
                    </a:srgbClr>
                  </a:outerShdw>
                </a:effectLst>
              </a:rPr>
              <a:t>Copro-Devis, suite</a:t>
            </a:r>
            <a:endParaRPr lang="fr-CA" sz="2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30410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4" name="Sous-titre 2">
            <a:extLst>
              <a:ext uri="{FF2B5EF4-FFF2-40B4-BE49-F238E27FC236}">
                <a16:creationId xmlns:a16="http://schemas.microsoft.com/office/drawing/2014/main" id="{33BE2161-FA35-2E80-C7D9-1C1202A7360F}"/>
              </a:ext>
            </a:extLst>
          </p:cNvPr>
          <p:cNvSpPr txBox="1">
            <a:spLocks/>
          </p:cNvSpPr>
          <p:nvPr/>
        </p:nvSpPr>
        <p:spPr>
          <a:xfrm>
            <a:off x="892489" y="1854051"/>
            <a:ext cx="11009717" cy="7056783"/>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endParaRPr lang="fr-FR" sz="1400" b="1" kern="0" dirty="0">
              <a:solidFill>
                <a:srgbClr val="002060"/>
              </a:solidFill>
            </a:endParaRPr>
          </a:p>
          <a:p>
            <a:pPr eaLnBrk="1" hangingPunct="1"/>
            <a:r>
              <a:rPr lang="fr-FR" sz="4700" b="1" kern="0" dirty="0">
                <a:solidFill>
                  <a:srgbClr val="002060"/>
                </a:solidFill>
              </a:rPr>
              <a:t>Il y a-t-il une vie après le PPT ?</a:t>
            </a:r>
            <a:endParaRPr lang="fr-CA" sz="4700" b="1" kern="0" dirty="0">
              <a:solidFill>
                <a:srgbClr val="002060"/>
              </a:solidFill>
            </a:endParaRPr>
          </a:p>
          <a:p>
            <a:pPr algn="l" eaLnBrk="1" hangingPunct="1"/>
            <a:endParaRPr lang="fr-CA" sz="1200" b="1" i="1" kern="0" dirty="0">
              <a:solidFill>
                <a:srgbClr val="ED7D31">
                  <a:lumMod val="75000"/>
                </a:srgbClr>
              </a:solidFill>
              <a:effectLst>
                <a:outerShdw blurRad="38100" dist="38100" dir="2700000" algn="tl">
                  <a:srgbClr val="000000">
                    <a:alpha val="43137"/>
                  </a:srgbClr>
                </a:outerShdw>
              </a:effectLst>
            </a:endParaRPr>
          </a:p>
          <a:p>
            <a:pPr algn="l" eaLnBrk="1" hangingPunct="1"/>
            <a:r>
              <a:rPr lang="fr-CA" sz="2000" b="1" kern="0" dirty="0">
                <a:solidFill>
                  <a:srgbClr val="002060"/>
                </a:solidFill>
              </a:rPr>
              <a:t>La question de l’après audit… </a:t>
            </a:r>
          </a:p>
          <a:p>
            <a:pPr marL="571500" indent="-571500" algn="l" eaLnBrk="1" hangingPunct="1">
              <a:buFont typeface="Arial" panose="020B0604020202020204" pitchFamily="34" charset="0"/>
              <a:buChar char="•"/>
            </a:pPr>
            <a:r>
              <a:rPr lang="fr-CA" sz="2000" kern="0" dirty="0">
                <a:solidFill>
                  <a:srgbClr val="002060"/>
                </a:solidFill>
              </a:rPr>
              <a:t>Les travaux décrits et sommairement chiffrés, le </a:t>
            </a:r>
            <a:r>
              <a:rPr lang="fr-CA" sz="2000" b="1" kern="0" dirty="0">
                <a:solidFill>
                  <a:srgbClr val="002060"/>
                </a:solidFill>
              </a:rPr>
              <a:t>fonds de travaux mis à jour</a:t>
            </a:r>
            <a:r>
              <a:rPr lang="fr-CA" sz="2000" kern="0" dirty="0">
                <a:solidFill>
                  <a:srgbClr val="002060"/>
                </a:solidFill>
              </a:rPr>
              <a:t>, la balle est dans le camp des copropriétaires.</a:t>
            </a:r>
          </a:p>
          <a:p>
            <a:pPr marL="571500" indent="-571500" algn="l" eaLnBrk="1" hangingPunct="1">
              <a:buFont typeface="Arial" panose="020B0604020202020204" pitchFamily="34" charset="0"/>
              <a:buChar char="•"/>
            </a:pPr>
            <a:endParaRPr lang="fr-CA" sz="2000" kern="0" dirty="0">
              <a:solidFill>
                <a:srgbClr val="002060"/>
              </a:solidFill>
            </a:endParaRPr>
          </a:p>
          <a:p>
            <a:pPr marL="571500" indent="-571500" algn="l" eaLnBrk="1" hangingPunct="1">
              <a:buFont typeface="Arial" panose="020B0604020202020204" pitchFamily="34" charset="0"/>
              <a:buChar char="•"/>
            </a:pPr>
            <a:r>
              <a:rPr lang="fr-CA" sz="2000" kern="0" dirty="0">
                <a:solidFill>
                  <a:srgbClr val="002060"/>
                </a:solidFill>
              </a:rPr>
              <a:t>Pour certains travaux, surtout les plus lourds et les rénovations globales (objectif de la réglementation), il faudra trouver une équipe de maîtrise d’œuvre.</a:t>
            </a:r>
          </a:p>
          <a:p>
            <a:pPr marL="571500" indent="-571500" algn="l" eaLnBrk="1" hangingPunct="1">
              <a:buFont typeface="Arial" panose="020B0604020202020204" pitchFamily="34" charset="0"/>
              <a:buChar char="•"/>
            </a:pPr>
            <a:endParaRPr lang="fr-CA" sz="2000" kern="0" dirty="0">
              <a:solidFill>
                <a:srgbClr val="002060"/>
              </a:solidFill>
            </a:endParaRPr>
          </a:p>
          <a:p>
            <a:pPr marL="571500" indent="-571500" algn="l" eaLnBrk="1" hangingPunct="1">
              <a:buFont typeface="Arial" panose="020B0604020202020204" pitchFamily="34" charset="0"/>
              <a:buChar char="•"/>
            </a:pPr>
            <a:r>
              <a:rPr lang="fr-CA" sz="2000" kern="0" dirty="0">
                <a:solidFill>
                  <a:srgbClr val="002060"/>
                </a:solidFill>
              </a:rPr>
              <a:t>Si la structure qui a fait l’étude menant au PPT est intéressée par les travaux, il est naturel que le CS lui demande un devis. Attention : certaines structures, surtout celles qui sont essentiellement des bureaux d’études thermiques, ne sont pas les plus adéquates pour ce genre de projet. Nous vous conseillons de mettre en concurrence avec d’autres cabinets d’architectes et/ou de maîtres d’œuvre. Attention au passage en force : privilégiez mise en concurrence !</a:t>
            </a:r>
          </a:p>
          <a:p>
            <a:pPr marL="571500" indent="-571500" algn="l" eaLnBrk="1" hangingPunct="1">
              <a:buFont typeface="Arial" panose="020B0604020202020204" pitchFamily="34" charset="0"/>
              <a:buChar char="•"/>
            </a:pPr>
            <a:endParaRPr lang="fr-CA" b="1" kern="0" dirty="0">
              <a:solidFill>
                <a:srgbClr val="002060"/>
              </a:solidFill>
            </a:endParaRPr>
          </a:p>
        </p:txBody>
      </p:sp>
      <p:sp>
        <p:nvSpPr>
          <p:cNvPr id="5" name="Espace réservé du numéro de diapositive 3">
            <a:extLst>
              <a:ext uri="{FF2B5EF4-FFF2-40B4-BE49-F238E27FC236}">
                <a16:creationId xmlns:a16="http://schemas.microsoft.com/office/drawing/2014/main" id="{53CE0A1C-3B4B-21BC-65B4-6098F101927F}"/>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44</a:t>
            </a:fld>
            <a:endParaRPr lang="fr-FR" altLang="fr-FR" dirty="0">
              <a:solidFill>
                <a:srgbClr val="898989"/>
              </a:solidFill>
              <a:latin typeface="Arial" panose="020B0604020202020204" pitchFamily="34" charset="0"/>
              <a:ea typeface="ヒラギノ角ゴ Pro W3" pitchFamily="-95" charset="-128"/>
            </a:endParaRPr>
          </a:p>
        </p:txBody>
      </p:sp>
      <p:pic>
        <p:nvPicPr>
          <p:cNvPr id="2" name="Image 1">
            <a:extLst>
              <a:ext uri="{FF2B5EF4-FFF2-40B4-BE49-F238E27FC236}">
                <a16:creationId xmlns:a16="http://schemas.microsoft.com/office/drawing/2014/main" id="{B0239F3E-8E48-287F-4B71-EA19A62890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363059768"/>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38A39B4-2E29-A6FF-DABE-43F50865B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4" name="Sous-titre 2">
            <a:extLst>
              <a:ext uri="{FF2B5EF4-FFF2-40B4-BE49-F238E27FC236}">
                <a16:creationId xmlns:a16="http://schemas.microsoft.com/office/drawing/2014/main" id="{33BE2161-FA35-2E80-C7D9-1C1202A7360F}"/>
              </a:ext>
            </a:extLst>
          </p:cNvPr>
          <p:cNvSpPr txBox="1">
            <a:spLocks/>
          </p:cNvSpPr>
          <p:nvPr/>
        </p:nvSpPr>
        <p:spPr>
          <a:xfrm rot="16200000">
            <a:off x="-3301482" y="4467334"/>
            <a:ext cx="11009717" cy="1318658"/>
          </a:xfrm>
          <a:prstGeom prst="rect">
            <a:avLst/>
          </a:prstGeom>
        </p:spPr>
        <p:txBody>
          <a:bodyPr>
            <a:normAutofit/>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endParaRPr lang="fr-FR" sz="1400" b="1" kern="0" dirty="0">
              <a:solidFill>
                <a:srgbClr val="002060"/>
              </a:solidFill>
            </a:endParaRPr>
          </a:p>
          <a:p>
            <a:pPr eaLnBrk="1" hangingPunct="1"/>
            <a:r>
              <a:rPr lang="fr-FR" sz="4700" b="1" kern="0" dirty="0">
                <a:solidFill>
                  <a:srgbClr val="002060"/>
                </a:solidFill>
              </a:rPr>
              <a:t>Anti-sèche </a:t>
            </a:r>
            <a:endParaRPr lang="fr-CA" b="1" kern="0" dirty="0">
              <a:solidFill>
                <a:srgbClr val="002060"/>
              </a:solidFill>
            </a:endParaRPr>
          </a:p>
        </p:txBody>
      </p:sp>
      <p:sp>
        <p:nvSpPr>
          <p:cNvPr id="5" name="Espace réservé du numéro de diapositive 3">
            <a:extLst>
              <a:ext uri="{FF2B5EF4-FFF2-40B4-BE49-F238E27FC236}">
                <a16:creationId xmlns:a16="http://schemas.microsoft.com/office/drawing/2014/main" id="{53CE0A1C-3B4B-21BC-65B4-6098F101927F}"/>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45</a:t>
            </a:fld>
            <a:endParaRPr lang="fr-FR" altLang="fr-FR" dirty="0">
              <a:solidFill>
                <a:srgbClr val="898989"/>
              </a:solidFill>
              <a:latin typeface="Arial" panose="020B0604020202020204" pitchFamily="34" charset="0"/>
              <a:ea typeface="ヒラギノ角ゴ Pro W3" pitchFamily="-95" charset="-128"/>
            </a:endParaRPr>
          </a:p>
        </p:txBody>
      </p:sp>
      <p:pic>
        <p:nvPicPr>
          <p:cNvPr id="3" name="Image 2">
            <a:extLst>
              <a:ext uri="{FF2B5EF4-FFF2-40B4-BE49-F238E27FC236}">
                <a16:creationId xmlns:a16="http://schemas.microsoft.com/office/drawing/2014/main" id="{B2D2E58A-14C0-500C-7E1E-8B83CAF16EB2}"/>
              </a:ext>
            </a:extLst>
          </p:cNvPr>
          <p:cNvPicPr>
            <a:picLocks noChangeAspect="1"/>
          </p:cNvPicPr>
          <p:nvPr/>
        </p:nvPicPr>
        <p:blipFill>
          <a:blip r:embed="rId3">
            <a:extLst>
              <a:ext uri="{28A0092B-C50C-407E-A947-70E740481C1C}">
                <a14:useLocalDpi xmlns:a14="http://schemas.microsoft.com/office/drawing/2010/main" val="0"/>
              </a:ext>
            </a:extLst>
          </a:blip>
          <a:srcRect l="1130" t="785" r="812" b="326"/>
          <a:stretch/>
        </p:blipFill>
        <p:spPr>
          <a:xfrm>
            <a:off x="3189239" y="90213"/>
            <a:ext cx="7416824" cy="9252670"/>
          </a:xfrm>
          <a:prstGeom prst="rect">
            <a:avLst/>
          </a:prstGeom>
        </p:spPr>
      </p:pic>
      <p:pic>
        <p:nvPicPr>
          <p:cNvPr id="2" name="Image 1">
            <a:extLst>
              <a:ext uri="{FF2B5EF4-FFF2-40B4-BE49-F238E27FC236}">
                <a16:creationId xmlns:a16="http://schemas.microsoft.com/office/drawing/2014/main" id="{7C6B033B-908F-D420-9EBD-8DACB61AA5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4123272994"/>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57808" y="644615"/>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BILAN INITIAL du BÂTI Plus</a:t>
            </a:r>
            <a:endParaRPr lang="fr-FR" sz="4000" b="1" i="1" kern="0" dirty="0">
              <a:solidFill>
                <a:schemeClr val="tx1"/>
              </a:solidFill>
            </a:endParaRPr>
          </a:p>
        </p:txBody>
      </p:sp>
      <p:sp>
        <p:nvSpPr>
          <p:cNvPr id="18" name="Sous-titre 2">
            <a:extLst>
              <a:ext uri="{FF2B5EF4-FFF2-40B4-BE49-F238E27FC236}">
                <a16:creationId xmlns:a16="http://schemas.microsoft.com/office/drawing/2014/main" id="{4C5AB494-108C-1922-6550-0DE2A5A9D4A8}"/>
              </a:ext>
            </a:extLst>
          </p:cNvPr>
          <p:cNvSpPr>
            <a:spLocks noGrp="1"/>
          </p:cNvSpPr>
          <p:nvPr>
            <p:ph type="subTitle" idx="1"/>
          </p:nvPr>
        </p:nvSpPr>
        <p:spPr>
          <a:xfrm>
            <a:off x="668958" y="2496623"/>
            <a:ext cx="10879164" cy="5201322"/>
          </a:xfrm>
        </p:spPr>
        <p:txBody>
          <a:bodyPr>
            <a:normAutofit/>
          </a:bodyPr>
          <a:lstStyle/>
          <a:p>
            <a:pPr>
              <a:lnSpc>
                <a:spcPct val="100000"/>
              </a:lnSpc>
            </a:pPr>
            <a:endParaRPr lang="fr-FR" sz="1400" b="1" dirty="0">
              <a:solidFill>
                <a:srgbClr val="002060"/>
              </a:solidFill>
            </a:endParaRPr>
          </a:p>
          <a:p>
            <a:pPr>
              <a:lnSpc>
                <a:spcPct val="100000"/>
              </a:lnSpc>
            </a:pPr>
            <a:r>
              <a:rPr lang="fr-FR" sz="5400" b="1" dirty="0">
                <a:solidFill>
                  <a:srgbClr val="002060"/>
                </a:solidFill>
              </a:rPr>
              <a:t>BIB + , une solution pour les petites copropriétés</a:t>
            </a:r>
          </a:p>
          <a:p>
            <a:pPr>
              <a:lnSpc>
                <a:spcPct val="100000"/>
              </a:lnSpc>
            </a:pPr>
            <a:r>
              <a:rPr lang="fr-FR" sz="4000" dirty="0">
                <a:solidFill>
                  <a:srgbClr val="002060"/>
                </a:solidFill>
              </a:rPr>
              <a:t>Une solution d’ARC-Services pour les copropriété de moins de 11 lots</a:t>
            </a:r>
            <a:endParaRPr lang="fr-CA" sz="4000" dirty="0">
              <a:solidFill>
                <a:srgbClr val="002060"/>
              </a:solidFill>
            </a:endParaRPr>
          </a:p>
          <a:p>
            <a:pPr lvl="0" algn="l">
              <a:lnSpc>
                <a:spcPct val="100000"/>
              </a:lnSpc>
            </a:pPr>
            <a:endParaRPr lang="fr-CA" sz="1200" b="1" i="1" dirty="0">
              <a:solidFill>
                <a:srgbClr val="ED7D31">
                  <a:lumMod val="75000"/>
                </a:srgbClr>
              </a:solidFill>
              <a:effectLst>
                <a:outerShdw blurRad="38100" dist="38100" dir="2700000" algn="tl">
                  <a:srgbClr val="000000">
                    <a:alpha val="43137"/>
                  </a:srgbClr>
                </a:outerShdw>
              </a:effectLst>
            </a:endParaRPr>
          </a:p>
          <a:p>
            <a:pPr marL="457200" lvl="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Historique : le Bilan Initial du Bâti – BIB </a:t>
            </a:r>
          </a:p>
          <a:p>
            <a:pPr marL="457200" lvl="0" indent="-457200" algn="l">
              <a:lnSpc>
                <a:spcPct val="100000"/>
              </a:lnSpc>
              <a:buFont typeface="Arial" panose="020B0604020202020204" pitchFamily="34" charset="0"/>
              <a:buChar char="•"/>
            </a:pPr>
            <a:r>
              <a:rPr lang="fr-FR" sz="2800" b="1" i="1" dirty="0">
                <a:solidFill>
                  <a:srgbClr val="ED7D31">
                    <a:lumMod val="75000"/>
                  </a:srgbClr>
                </a:solidFill>
                <a:effectLst>
                  <a:outerShdw blurRad="38100" dist="38100" dir="2700000" algn="tl">
                    <a:srgbClr val="000000">
                      <a:alpha val="43137"/>
                    </a:srgbClr>
                  </a:outerShdw>
                </a:effectLst>
              </a:rPr>
              <a:t>Transition pour répondre aux demandes règlementaires, le BIB devient BIB+</a:t>
            </a:r>
          </a:p>
          <a:p>
            <a:pPr marL="457200" lvl="0" indent="-457200" algn="l">
              <a:lnSpc>
                <a:spcPct val="100000"/>
              </a:lnSpc>
              <a:buFont typeface="Arial" panose="020B0604020202020204" pitchFamily="34" charset="0"/>
              <a:buChar char="•"/>
            </a:pPr>
            <a:endParaRPr lang="fr-FR" sz="2800" b="1" i="1" dirty="0">
              <a:solidFill>
                <a:srgbClr val="ED7D31">
                  <a:lumMod val="75000"/>
                </a:srgbClr>
              </a:solidFill>
              <a:effectLst>
                <a:outerShdw blurRad="38100" dist="38100" dir="2700000" algn="tl">
                  <a:srgbClr val="000000">
                    <a:alpha val="43137"/>
                  </a:srgbClr>
                </a:outerShdw>
              </a:effectLst>
            </a:endParaRPr>
          </a:p>
          <a:p>
            <a:pPr marL="457200" lvl="0" indent="-457200" algn="l">
              <a:lnSpc>
                <a:spcPct val="100000"/>
              </a:lnSpc>
              <a:buFont typeface="Arial" panose="020B0604020202020204" pitchFamily="34" charset="0"/>
              <a:buChar char="•"/>
            </a:pPr>
            <a:endParaRPr lang="fr-CA" sz="280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sp>
        <p:nvSpPr>
          <p:cNvPr id="19" name="Sous-titre 2">
            <a:extLst>
              <a:ext uri="{FF2B5EF4-FFF2-40B4-BE49-F238E27FC236}">
                <a16:creationId xmlns:a16="http://schemas.microsoft.com/office/drawing/2014/main" id="{5D4D648B-E808-0B10-8299-55C4C3DB2593}"/>
              </a:ext>
            </a:extLst>
          </p:cNvPr>
          <p:cNvSpPr txBox="1">
            <a:spLocks/>
          </p:cNvSpPr>
          <p:nvPr/>
        </p:nvSpPr>
        <p:spPr>
          <a:xfrm>
            <a:off x="668958" y="1759749"/>
            <a:ext cx="10879164" cy="1020932"/>
          </a:xfrm>
          <a:prstGeom prst="rect">
            <a:avLst/>
          </a:prstGeom>
        </p:spPr>
        <p:txBody>
          <a:bodyPr vert="horz" lIns="91440" tIns="45720" rIns="91440" bIns="45720" rtlCol="0">
            <a:normAutofit fontScale="925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fr-FR" sz="1400" b="1" dirty="0">
              <a:solidFill>
                <a:srgbClr val="002060"/>
              </a:solidFill>
            </a:endParaRPr>
          </a:p>
          <a:p>
            <a:pPr>
              <a:lnSpc>
                <a:spcPct val="100000"/>
              </a:lnSpc>
            </a:pPr>
            <a:r>
              <a:rPr lang="fr-FR" b="1" i="1" dirty="0">
                <a:solidFill>
                  <a:srgbClr val="002060"/>
                </a:solidFill>
              </a:rPr>
              <a:t>Face aux difficultés des petites copropriétés pour trouver des prestataires</a:t>
            </a:r>
            <a:endParaRPr lang="fr-CA" b="1" i="1" dirty="0">
              <a:solidFill>
                <a:srgbClr val="002060"/>
              </a:solidFill>
            </a:endParaRPr>
          </a:p>
          <a:p>
            <a:pPr algn="l">
              <a:lnSpc>
                <a:spcPct val="100000"/>
              </a:lnSpc>
            </a:pPr>
            <a:endParaRPr lang="fr-CA" sz="120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sp>
        <p:nvSpPr>
          <p:cNvPr id="20" name="Espace réservé du numéro de diapositive 3">
            <a:extLst>
              <a:ext uri="{FF2B5EF4-FFF2-40B4-BE49-F238E27FC236}">
                <a16:creationId xmlns:a16="http://schemas.microsoft.com/office/drawing/2014/main" id="{20BC49DE-74AD-BA24-C424-8E75934B1BD4}"/>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46</a:t>
            </a:fld>
            <a:endParaRPr lang="fr-FR" altLang="fr-FR" dirty="0">
              <a:solidFill>
                <a:srgbClr val="898989"/>
              </a:solidFill>
              <a:latin typeface="Arial" panose="020B0604020202020204" pitchFamily="34" charset="0"/>
              <a:ea typeface="ヒラギノ角ゴ Pro W3" pitchFamily="-95" charset="-128"/>
            </a:endParaRPr>
          </a:p>
        </p:txBody>
      </p:sp>
      <p:pic>
        <p:nvPicPr>
          <p:cNvPr id="3" name="Image 2">
            <a:extLst>
              <a:ext uri="{FF2B5EF4-FFF2-40B4-BE49-F238E27FC236}">
                <a16:creationId xmlns:a16="http://schemas.microsoft.com/office/drawing/2014/main" id="{3F9324E3-404D-CC3B-3339-1F5B07BC64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400956043"/>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pic>
        <p:nvPicPr>
          <p:cNvPr id="6" name="Image 5">
            <a:extLst>
              <a:ext uri="{FF2B5EF4-FFF2-40B4-BE49-F238E27FC236}">
                <a16:creationId xmlns:a16="http://schemas.microsoft.com/office/drawing/2014/main" id="{76C7D3AF-47B8-747D-F233-ECC33BC511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35" y="8132038"/>
            <a:ext cx="1368152" cy="1340201"/>
          </a:xfrm>
          <a:prstGeom prst="rect">
            <a:avLst/>
          </a:prstGeom>
        </p:spPr>
      </p:pic>
      <p:sp>
        <p:nvSpPr>
          <p:cNvPr id="8" name="Espace réservé du numéro de diapositive 3">
            <a:extLst>
              <a:ext uri="{FF2B5EF4-FFF2-40B4-BE49-F238E27FC236}">
                <a16:creationId xmlns:a16="http://schemas.microsoft.com/office/drawing/2014/main" id="{A8C1B344-0618-4128-6BD1-DE5DE8430276}"/>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47</a:t>
            </a:fld>
            <a:endParaRPr lang="fr-FR" altLang="fr-FR" dirty="0">
              <a:solidFill>
                <a:srgbClr val="898989"/>
              </a:solidFill>
              <a:latin typeface="Arial" panose="020B0604020202020204" pitchFamily="34" charset="0"/>
              <a:ea typeface="ヒラギノ角ゴ Pro W3" pitchFamily="-95" charset="-128"/>
            </a:endParaRPr>
          </a:p>
        </p:txBody>
      </p:sp>
      <p:pic>
        <p:nvPicPr>
          <p:cNvPr id="4" name="Image 3">
            <a:extLst>
              <a:ext uri="{FF2B5EF4-FFF2-40B4-BE49-F238E27FC236}">
                <a16:creationId xmlns:a16="http://schemas.microsoft.com/office/drawing/2014/main" id="{4F2D0411-2386-C94B-734B-B6143C137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94" y="511009"/>
            <a:ext cx="6105525" cy="8591550"/>
          </a:xfrm>
          <a:prstGeom prst="rect">
            <a:avLst/>
          </a:prstGeom>
        </p:spPr>
      </p:pic>
      <p:pic>
        <p:nvPicPr>
          <p:cNvPr id="9" name="Image 8">
            <a:extLst>
              <a:ext uri="{FF2B5EF4-FFF2-40B4-BE49-F238E27FC236}">
                <a16:creationId xmlns:a16="http://schemas.microsoft.com/office/drawing/2014/main" id="{D5D9A6E0-67C6-6655-3706-281E9E256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598" y="592459"/>
            <a:ext cx="6105525" cy="8534400"/>
          </a:xfrm>
          <a:prstGeom prst="rect">
            <a:avLst/>
          </a:prstGeom>
        </p:spPr>
      </p:pic>
    </p:spTree>
    <p:extLst>
      <p:ext uri="{BB962C8B-B14F-4D97-AF65-F5344CB8AC3E}">
        <p14:creationId xmlns:p14="http://schemas.microsoft.com/office/powerpoint/2010/main" val="862025175"/>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D0EAC5C-1667-FEB1-9429-63714B7ED207}"/>
              </a:ext>
            </a:extLst>
          </p:cNvPr>
          <p:cNvPicPr>
            <a:picLocks noChangeAspect="1"/>
          </p:cNvPicPr>
          <p:nvPr/>
        </p:nvPicPr>
        <p:blipFill>
          <a:blip r:embed="rId2">
            <a:extLst>
              <a:ext uri="{28A0092B-C50C-407E-A947-70E740481C1C}">
                <a14:useLocalDpi xmlns:a14="http://schemas.microsoft.com/office/drawing/2010/main" val="0"/>
              </a:ext>
            </a:extLst>
          </a:blip>
          <a:srcRect b="1147"/>
          <a:stretch>
            <a:fillRect/>
          </a:stretch>
        </p:blipFill>
        <p:spPr>
          <a:xfrm>
            <a:off x="6501606" y="426612"/>
            <a:ext cx="6124575" cy="8483579"/>
          </a:xfrm>
          <a:prstGeom prst="rect">
            <a:avLst/>
          </a:prstGeom>
        </p:spPr>
      </p:pic>
      <p:sp>
        <p:nvSpPr>
          <p:cNvPr id="3" name="Sous-titre 2"/>
          <p:cNvSpPr>
            <a:spLocks noGrp="1"/>
          </p:cNvSpPr>
          <p:nvPr>
            <p:ph type="subTitle" idx="1"/>
          </p:nvPr>
        </p:nvSpPr>
        <p:spPr>
          <a:xfrm>
            <a:off x="507699" y="1950299"/>
            <a:ext cx="11603025" cy="5712971"/>
          </a:xfrm>
        </p:spPr>
        <p:txBody>
          <a:bodyPr>
            <a:normAutofit/>
          </a:bodyPr>
          <a:lstStyle/>
          <a:p>
            <a:pPr>
              <a:lnSpc>
                <a:spcPct val="100000"/>
              </a:lnSpc>
            </a:pPr>
            <a:endParaRPr lang="fr-FR" sz="1493" b="1" dirty="0">
              <a:solidFill>
                <a:srgbClr val="002060"/>
              </a:solidFill>
            </a:endParaRPr>
          </a:p>
          <a:p>
            <a:pPr lvl="0" algn="l">
              <a:lnSpc>
                <a:spcPct val="100000"/>
              </a:lnSpc>
            </a:pPr>
            <a:endParaRPr lang="fr-CA" sz="1280"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266" b="1" dirty="0">
              <a:solidFill>
                <a:srgbClr val="002060"/>
              </a:solidFill>
            </a:endParaRPr>
          </a:p>
        </p:txBody>
      </p:sp>
      <p:sp>
        <p:nvSpPr>
          <p:cNvPr id="2" name="Espace réservé du numéro de diapositive 3">
            <a:extLst>
              <a:ext uri="{FF2B5EF4-FFF2-40B4-BE49-F238E27FC236}">
                <a16:creationId xmlns:a16="http://schemas.microsoft.com/office/drawing/2014/main" id="{974A36D1-575C-4464-3E5F-9A2D609D9F58}"/>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48</a:t>
            </a:fld>
            <a:endParaRPr lang="fr-FR" altLang="fr-FR" dirty="0">
              <a:solidFill>
                <a:srgbClr val="898989"/>
              </a:solidFill>
              <a:latin typeface="Arial" panose="020B0604020202020204" pitchFamily="34" charset="0"/>
              <a:ea typeface="ヒラギノ角ゴ Pro W3" pitchFamily="-95" charset="-128"/>
            </a:endParaRPr>
          </a:p>
        </p:txBody>
      </p:sp>
      <p:sp>
        <p:nvSpPr>
          <p:cNvPr id="11" name="Ellipse 10">
            <a:extLst>
              <a:ext uri="{FF2B5EF4-FFF2-40B4-BE49-F238E27FC236}">
                <a16:creationId xmlns:a16="http://schemas.microsoft.com/office/drawing/2014/main" id="{C9255B19-418D-F026-5DBD-4C99D75E3FEC}"/>
              </a:ext>
            </a:extLst>
          </p:cNvPr>
          <p:cNvSpPr/>
          <p:nvPr/>
        </p:nvSpPr>
        <p:spPr bwMode="auto">
          <a:xfrm>
            <a:off x="7863083" y="2008006"/>
            <a:ext cx="3401620" cy="216024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1" charset="-128"/>
            </a:endParaRPr>
          </a:p>
        </p:txBody>
      </p:sp>
      <p:pic>
        <p:nvPicPr>
          <p:cNvPr id="5" name="Image 4">
            <a:extLst>
              <a:ext uri="{FF2B5EF4-FFF2-40B4-BE49-F238E27FC236}">
                <a16:creationId xmlns:a16="http://schemas.microsoft.com/office/drawing/2014/main" id="{3A1ECEF2-2A7D-C34D-B043-AFB4DEC00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11" y="413891"/>
            <a:ext cx="6134100" cy="8496300"/>
          </a:xfrm>
          <a:prstGeom prst="rect">
            <a:avLst/>
          </a:prstGeom>
        </p:spPr>
      </p:pic>
    </p:spTree>
    <p:extLst>
      <p:ext uri="{BB962C8B-B14F-4D97-AF65-F5344CB8AC3E}">
        <p14:creationId xmlns:p14="http://schemas.microsoft.com/office/powerpoint/2010/main" val="539836116"/>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4" name="Titre 1">
            <a:extLst>
              <a:ext uri="{FF2B5EF4-FFF2-40B4-BE49-F238E27FC236}">
                <a16:creationId xmlns:a16="http://schemas.microsoft.com/office/drawing/2014/main" id="{6FEF4D22-ACC1-981D-3B79-4327F72860DC}"/>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LECTURES UTILES</a:t>
            </a:r>
            <a:endParaRPr lang="fr-FR" sz="4000" b="1" i="1" kern="0" dirty="0">
              <a:solidFill>
                <a:schemeClr val="tx1"/>
              </a:solidFill>
            </a:endParaRPr>
          </a:p>
        </p:txBody>
      </p:sp>
      <p:sp>
        <p:nvSpPr>
          <p:cNvPr id="20" name="Espace réservé du numéro de diapositive 3">
            <a:extLst>
              <a:ext uri="{FF2B5EF4-FFF2-40B4-BE49-F238E27FC236}">
                <a16:creationId xmlns:a16="http://schemas.microsoft.com/office/drawing/2014/main" id="{20BC49DE-74AD-BA24-C424-8E75934B1BD4}"/>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49</a:t>
            </a:fld>
            <a:endParaRPr lang="fr-FR" altLang="fr-FR" dirty="0">
              <a:solidFill>
                <a:srgbClr val="898989"/>
              </a:solidFill>
              <a:latin typeface="Arial" panose="020B0604020202020204" pitchFamily="34" charset="0"/>
              <a:ea typeface="ヒラギノ角ゴ Pro W3" pitchFamily="-95" charset="-128"/>
            </a:endParaRPr>
          </a:p>
        </p:txBody>
      </p:sp>
      <p:pic>
        <p:nvPicPr>
          <p:cNvPr id="7" name="Image 6">
            <a:extLst>
              <a:ext uri="{FF2B5EF4-FFF2-40B4-BE49-F238E27FC236}">
                <a16:creationId xmlns:a16="http://schemas.microsoft.com/office/drawing/2014/main" id="{9682D348-5A10-7D74-89FE-FF0CE61A4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52" y="371580"/>
            <a:ext cx="2574354" cy="3642711"/>
          </a:xfrm>
          <a:prstGeom prst="rect">
            <a:avLst/>
          </a:prstGeom>
        </p:spPr>
      </p:pic>
      <p:pic>
        <p:nvPicPr>
          <p:cNvPr id="3" name="Image 2">
            <a:extLst>
              <a:ext uri="{FF2B5EF4-FFF2-40B4-BE49-F238E27FC236}">
                <a16:creationId xmlns:a16="http://schemas.microsoft.com/office/drawing/2014/main" id="{B9735AD1-4DA7-0F78-52EE-A0A8FA30A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pic>
        <p:nvPicPr>
          <p:cNvPr id="5" name="Image 4">
            <a:extLst>
              <a:ext uri="{FF2B5EF4-FFF2-40B4-BE49-F238E27FC236}">
                <a16:creationId xmlns:a16="http://schemas.microsoft.com/office/drawing/2014/main" id="{6A4CFE50-5507-76A9-DAA7-1E625B02C2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9349" y="4374331"/>
            <a:ext cx="2819970" cy="4025995"/>
          </a:xfrm>
          <a:prstGeom prst="rect">
            <a:avLst/>
          </a:prstGeom>
        </p:spPr>
      </p:pic>
      <p:pic>
        <p:nvPicPr>
          <p:cNvPr id="8" name="Image 7">
            <a:extLst>
              <a:ext uri="{FF2B5EF4-FFF2-40B4-BE49-F238E27FC236}">
                <a16:creationId xmlns:a16="http://schemas.microsoft.com/office/drawing/2014/main" id="{E3823C62-E15E-3BB8-B204-BE72877970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0298" y="1730612"/>
            <a:ext cx="3224016" cy="4567357"/>
          </a:xfrm>
          <a:prstGeom prst="rect">
            <a:avLst/>
          </a:prstGeom>
        </p:spPr>
      </p:pic>
      <p:pic>
        <p:nvPicPr>
          <p:cNvPr id="11" name="Image 10">
            <a:extLst>
              <a:ext uri="{FF2B5EF4-FFF2-40B4-BE49-F238E27FC236}">
                <a16:creationId xmlns:a16="http://schemas.microsoft.com/office/drawing/2014/main" id="{DC0C8496-4A0F-9E8A-A58A-56CB0B7E4E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0320" y="3754052"/>
            <a:ext cx="3928781" cy="5588831"/>
          </a:xfrm>
          <a:prstGeom prst="rect">
            <a:avLst/>
          </a:prstGeom>
        </p:spPr>
      </p:pic>
    </p:spTree>
    <p:extLst>
      <p:ext uri="{BB962C8B-B14F-4D97-AF65-F5344CB8AC3E}">
        <p14:creationId xmlns:p14="http://schemas.microsoft.com/office/powerpoint/2010/main" val="256769677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INTRODUCTION</a:t>
            </a:r>
            <a:r>
              <a:rPr lang="fr-FR" sz="4000" i="1" kern="0" dirty="0"/>
              <a:t>, suite</a:t>
            </a:r>
            <a:endParaRPr lang="fr-FR" sz="4000" b="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pic>
        <p:nvPicPr>
          <p:cNvPr id="7" name="Image 6">
            <a:extLst>
              <a:ext uri="{FF2B5EF4-FFF2-40B4-BE49-F238E27FC236}">
                <a16:creationId xmlns:a16="http://schemas.microsoft.com/office/drawing/2014/main" id="{C5749617-7901-C5D9-F284-65AEA42AD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158" y="1998067"/>
            <a:ext cx="8534400" cy="7381875"/>
          </a:xfrm>
          <a:prstGeom prst="rect">
            <a:avLst/>
          </a:prstGeom>
        </p:spPr>
      </p:pic>
      <p:sp>
        <p:nvSpPr>
          <p:cNvPr id="2" name="Espace réservé du numéro de diapositive 3">
            <a:extLst>
              <a:ext uri="{FF2B5EF4-FFF2-40B4-BE49-F238E27FC236}">
                <a16:creationId xmlns:a16="http://schemas.microsoft.com/office/drawing/2014/main" id="{E4916D20-3996-B2B8-4C1C-8C9092CA7059}"/>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5</a:t>
            </a:fld>
            <a:endParaRPr lang="fr-FR" altLang="fr-FR" dirty="0">
              <a:solidFill>
                <a:srgbClr val="898989"/>
              </a:solidFill>
              <a:latin typeface="Arial" panose="020B0604020202020204" pitchFamily="34" charset="0"/>
              <a:ea typeface="ヒラギノ角ゴ Pro W3" pitchFamily="-95" charset="-128"/>
            </a:endParaRPr>
          </a:p>
        </p:txBody>
      </p:sp>
      <p:pic>
        <p:nvPicPr>
          <p:cNvPr id="4" name="Image 3">
            <a:extLst>
              <a:ext uri="{FF2B5EF4-FFF2-40B4-BE49-F238E27FC236}">
                <a16:creationId xmlns:a16="http://schemas.microsoft.com/office/drawing/2014/main" id="{4C861C8B-6855-1499-7AB9-932716A04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4094978937"/>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Titre 1">
            <a:extLst>
              <a:ext uri="{FF2B5EF4-FFF2-40B4-BE49-F238E27FC236}">
                <a16:creationId xmlns:a16="http://schemas.microsoft.com/office/drawing/2014/main" id="{1F2D06DB-D76A-9146-2130-356A76EB3C6E}"/>
              </a:ext>
            </a:extLst>
          </p:cNvPr>
          <p:cNvSpPr txBox="1">
            <a:spLocks/>
          </p:cNvSpPr>
          <p:nvPr/>
        </p:nvSpPr>
        <p:spPr>
          <a:xfrm>
            <a:off x="1635217" y="7201696"/>
            <a:ext cx="9732778" cy="1821804"/>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altLang="fr-FR" sz="4400" b="1" kern="0" dirty="0">
                <a:solidFill>
                  <a:schemeClr val="tx1"/>
                </a:solidFill>
                <a:ea typeface="ヒラギノ角ゴ Pro W3" pitchFamily="-95" charset="-128"/>
              </a:rPr>
              <a:t>MERCI POUR VOTRE ATTENTION !</a:t>
            </a:r>
          </a:p>
        </p:txBody>
      </p:sp>
      <p:sp>
        <p:nvSpPr>
          <p:cNvPr id="4" name="Espace réservé du contenu 2">
            <a:extLst>
              <a:ext uri="{FF2B5EF4-FFF2-40B4-BE49-F238E27FC236}">
                <a16:creationId xmlns:a16="http://schemas.microsoft.com/office/drawing/2014/main" id="{3F4B25A9-22C1-6562-ECF4-278BA71794D7}"/>
              </a:ext>
            </a:extLst>
          </p:cNvPr>
          <p:cNvSpPr txBox="1">
            <a:spLocks/>
          </p:cNvSpPr>
          <p:nvPr/>
        </p:nvSpPr>
        <p:spPr>
          <a:xfrm>
            <a:off x="332121" y="1926059"/>
            <a:ext cx="12136331" cy="5370598"/>
          </a:xfrm>
          <a:prstGeom prst="rect">
            <a:avLst/>
          </a:prstGeom>
        </p:spPr>
        <p:txBody>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r>
              <a:rPr lang="fr-FR" sz="2800" i="1" kern="0" dirty="0"/>
              <a:t> </a:t>
            </a:r>
            <a:endParaRPr lang="fr-FR" altLang="fr-FR" sz="2800" kern="0" dirty="0">
              <a:ea typeface="ヒラギノ角ゴ Pro W3" pitchFamily="-95" charset="-128"/>
            </a:endParaRPr>
          </a:p>
          <a:p>
            <a:pPr eaLnBrk="1" hangingPunct="1">
              <a:lnSpc>
                <a:spcPct val="80000"/>
              </a:lnSpc>
            </a:pPr>
            <a:r>
              <a:rPr lang="fr-FR" sz="3200" kern="0" dirty="0">
                <a:solidFill>
                  <a:srgbClr val="0084A8"/>
                </a:solidFill>
              </a:rPr>
              <a:t>Permanences d’architecte tous les jours sauf les lundis !</a:t>
            </a:r>
          </a:p>
          <a:p>
            <a:pPr eaLnBrk="1" hangingPunct="1">
              <a:lnSpc>
                <a:spcPct val="80000"/>
              </a:lnSpc>
            </a:pPr>
            <a:r>
              <a:rPr lang="fr-FR" sz="3200" kern="0" dirty="0">
                <a:solidFill>
                  <a:srgbClr val="0084A8"/>
                </a:solidFill>
              </a:rPr>
              <a:t>Rendez-vous sur réservation téléphonique au 01.40.30.12.82</a:t>
            </a:r>
            <a:endParaRPr lang="fr-FR" sz="3200" kern="0" dirty="0"/>
          </a:p>
          <a:p>
            <a:pPr eaLnBrk="1" hangingPunct="1">
              <a:lnSpc>
                <a:spcPct val="80000"/>
              </a:lnSpc>
            </a:pPr>
            <a:endParaRPr lang="fr-FR" sz="2800" kern="0" dirty="0"/>
          </a:p>
          <a:p>
            <a:pPr eaLnBrk="1" hangingPunct="1">
              <a:lnSpc>
                <a:spcPct val="80000"/>
              </a:lnSpc>
            </a:pPr>
            <a:r>
              <a:rPr lang="fr-FR" sz="2800" kern="0" dirty="0"/>
              <a:t>Contact mail : </a:t>
            </a:r>
            <a:r>
              <a:rPr lang="fr-FR" sz="2800" kern="0" dirty="0">
                <a:solidFill>
                  <a:srgbClr val="0084A8"/>
                </a:solidFill>
                <a:hlinkClick r:id="rId3"/>
              </a:rPr>
              <a:t>contact@arc-copro.fr</a:t>
            </a:r>
            <a:r>
              <a:rPr lang="fr-FR" sz="2800" kern="0" dirty="0">
                <a:solidFill>
                  <a:srgbClr val="0084A8"/>
                </a:solidFill>
              </a:rPr>
              <a:t> </a:t>
            </a:r>
          </a:p>
          <a:p>
            <a:pPr eaLnBrk="1" hangingPunct="1">
              <a:lnSpc>
                <a:spcPct val="80000"/>
              </a:lnSpc>
            </a:pPr>
            <a:r>
              <a:rPr lang="fr-FR" sz="2800" kern="0" dirty="0"/>
              <a:t>7 rue de Thionville – 75019 Paris</a:t>
            </a:r>
          </a:p>
          <a:p>
            <a:pPr eaLnBrk="1" hangingPunct="1"/>
            <a:r>
              <a:rPr lang="fr-FR" sz="3200" kern="0" dirty="0">
                <a:solidFill>
                  <a:srgbClr val="0084A8"/>
                </a:solidFill>
                <a:hlinkClick r:id="rId4"/>
              </a:rPr>
              <a:t>www.arc-copro.fr</a:t>
            </a:r>
            <a:r>
              <a:rPr lang="fr-FR" sz="3200" kern="0" dirty="0">
                <a:solidFill>
                  <a:srgbClr val="0084A8"/>
                </a:solidFill>
              </a:rPr>
              <a:t> </a:t>
            </a:r>
          </a:p>
          <a:p>
            <a:pPr eaLnBrk="1" hangingPunct="1">
              <a:buFont typeface="Wingdings 3" panose="05040102010807070707" pitchFamily="18" charset="2"/>
              <a:buNone/>
            </a:pPr>
            <a:endParaRPr lang="fr-FR" altLang="fr-FR" kern="0" dirty="0">
              <a:ea typeface="ヒラギノ角ゴ Pro W3" pitchFamily="-95" charset="-128"/>
            </a:endParaRPr>
          </a:p>
          <a:p>
            <a:pPr eaLnBrk="1" hangingPunct="1">
              <a:buFont typeface="Wingdings 3" panose="05040102010807070707" pitchFamily="18" charset="2"/>
              <a:buNone/>
            </a:pPr>
            <a:endParaRPr lang="fr-FR" altLang="fr-FR" kern="0" dirty="0">
              <a:ea typeface="ヒラギノ角ゴ Pro W3" pitchFamily="-95" charset="-128"/>
            </a:endParaRPr>
          </a:p>
          <a:p>
            <a:pPr eaLnBrk="1" hangingPunct="1">
              <a:buFont typeface="Wingdings 3" panose="05040102010807070707" pitchFamily="18" charset="2"/>
              <a:buNone/>
            </a:pPr>
            <a:r>
              <a:rPr lang="fr-FR" altLang="fr-FR" kern="0" dirty="0">
                <a:ea typeface="ヒラギノ角ゴ Pro W3" pitchFamily="-95" charset="-128"/>
              </a:rPr>
              <a:t>				  			    </a:t>
            </a:r>
          </a:p>
          <a:p>
            <a:pPr eaLnBrk="1" hangingPunct="1">
              <a:buFont typeface="Wingdings 3" panose="05040102010807070707" pitchFamily="18" charset="2"/>
              <a:buNone/>
            </a:pPr>
            <a:endParaRPr lang="fr-FR" altLang="fr-FR" kern="0" dirty="0">
              <a:ea typeface="ヒラギノ角ゴ Pro W3" pitchFamily="-95" charset="-128"/>
            </a:endParaRPr>
          </a:p>
          <a:p>
            <a:pPr eaLnBrk="1" hangingPunct="1">
              <a:buFont typeface="Wingdings 3" panose="05040102010807070707" pitchFamily="18" charset="2"/>
              <a:buNone/>
            </a:pPr>
            <a:r>
              <a:rPr lang="fr-FR" altLang="fr-FR" sz="3200" i="1" kern="0" dirty="0">
                <a:ea typeface="ヒラギノ角ゴ Pro W3" pitchFamily="-95" charset="-128"/>
              </a:rPr>
              <a:t>15 avril 2026    </a:t>
            </a:r>
          </a:p>
        </p:txBody>
      </p:sp>
      <p:sp>
        <p:nvSpPr>
          <p:cNvPr id="6" name="Espace réservé du numéro de diapositive 3">
            <a:extLst>
              <a:ext uri="{FF2B5EF4-FFF2-40B4-BE49-F238E27FC236}">
                <a16:creationId xmlns:a16="http://schemas.microsoft.com/office/drawing/2014/main" id="{B89D2ED7-4A89-A64A-9826-B8B5C4B31312}"/>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50</a:t>
            </a:fld>
            <a:endParaRPr lang="fr-FR" altLang="fr-FR" dirty="0">
              <a:solidFill>
                <a:srgbClr val="898989"/>
              </a:solidFill>
              <a:latin typeface="Arial" panose="020B0604020202020204" pitchFamily="34" charset="0"/>
              <a:ea typeface="ヒラギノ角ゴ Pro W3" pitchFamily="-95" charset="-128"/>
            </a:endParaRPr>
          </a:p>
        </p:txBody>
      </p:sp>
      <p:pic>
        <p:nvPicPr>
          <p:cNvPr id="3" name="Image 2">
            <a:extLst>
              <a:ext uri="{FF2B5EF4-FFF2-40B4-BE49-F238E27FC236}">
                <a16:creationId xmlns:a16="http://schemas.microsoft.com/office/drawing/2014/main" id="{919E25F8-35A1-4D41-AC06-B52CE205C6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79334892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INTRODUCTION</a:t>
            </a:r>
            <a:r>
              <a:rPr lang="fr-FR" sz="4000" i="1" kern="0" dirty="0"/>
              <a:t>, suite</a:t>
            </a:r>
            <a:endParaRPr lang="fr-FR" sz="4000" b="1" i="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Rectangle 8">
            <a:extLst>
              <a:ext uri="{FF2B5EF4-FFF2-40B4-BE49-F238E27FC236}">
                <a16:creationId xmlns:a16="http://schemas.microsoft.com/office/drawing/2014/main" id="{7C219C1C-8516-F7ED-51E0-9E0C037BD118}"/>
              </a:ext>
            </a:extLst>
          </p:cNvPr>
          <p:cNvSpPr txBox="1">
            <a:spLocks noChangeArrowheads="1"/>
          </p:cNvSpPr>
          <p:nvPr/>
        </p:nvSpPr>
        <p:spPr bwMode="auto">
          <a:xfrm>
            <a:off x="-267146" y="1623055"/>
            <a:ext cx="12601400" cy="784887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lnSpc>
                <a:spcPct val="90000"/>
              </a:lnSpc>
              <a:spcBef>
                <a:spcPct val="0"/>
              </a:spcBef>
            </a:pPr>
            <a:endParaRPr lang="fr-FR" sz="3200" kern="0" dirty="0">
              <a:sym typeface="Wingdings" pitchFamily="1" charset="2"/>
            </a:endParaRP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a:sym typeface="Wingdings" pitchFamily="1" charset="2"/>
              </a:rPr>
              <a:t>Une réglementation : savoir en tirer partie</a:t>
            </a:r>
            <a:endParaRPr lang="fr-FR" sz="2400" kern="0" cap="all" dirty="0"/>
          </a:p>
          <a:p>
            <a:pPr algn="l" eaLnBrk="1" hangingPunct="1">
              <a:lnSpc>
                <a:spcPct val="90000"/>
              </a:lnSpc>
              <a:spcBef>
                <a:spcPct val="0"/>
              </a:spcBef>
            </a:pPr>
            <a:endParaRPr lang="fr-FR" sz="2400" kern="0" cap="all" dirty="0">
              <a:sym typeface="Wingdings" pitchFamily="1" charset="2"/>
            </a:endParaRPr>
          </a:p>
          <a:p>
            <a:pPr algn="l" eaLnBrk="1" hangingPunct="1">
              <a:lnSpc>
                <a:spcPct val="90000"/>
              </a:lnSpc>
              <a:spcBef>
                <a:spcPct val="0"/>
              </a:spcBef>
            </a:pPr>
            <a:endParaRPr lang="fr-FR" sz="2400" kern="0" cap="all" dirty="0">
              <a:sym typeface="Wingdings" pitchFamily="1" charset="2"/>
            </a:endParaRPr>
          </a:p>
          <a:p>
            <a:pPr algn="l" eaLnBrk="1" hangingPunct="1">
              <a:lnSpc>
                <a:spcPct val="90000"/>
              </a:lnSpc>
              <a:spcBef>
                <a:spcPct val="0"/>
              </a:spcBef>
            </a:pPr>
            <a:endParaRPr lang="fr-FR" sz="2400" kern="0" dirty="0">
              <a:sym typeface="Wingdings" pitchFamily="1" charset="2"/>
            </a:endParaRPr>
          </a:p>
          <a:p>
            <a:pPr algn="l" eaLnBrk="1" hangingPunct="1">
              <a:lnSpc>
                <a:spcPct val="90000"/>
              </a:lnSpc>
              <a:spcBef>
                <a:spcPct val="0"/>
              </a:spcBef>
            </a:pPr>
            <a:r>
              <a:rPr lang="fr-FR" sz="2400" kern="0" dirty="0">
                <a:sym typeface="Wingdings" pitchFamily="1" charset="2"/>
              </a:rPr>
              <a:t>	- Des audits obligatoires (DPE, PPT) : </a:t>
            </a:r>
            <a:r>
              <a:rPr lang="fr-FR" sz="2400" kern="0" dirty="0">
                <a:solidFill>
                  <a:schemeClr val="accent1">
                    <a:lumMod val="50000"/>
                  </a:schemeClr>
                </a:solidFill>
                <a:sym typeface="Wingdings" pitchFamily="1" charset="2"/>
              </a:rPr>
              <a:t>des pistes de rénovation concrètes</a:t>
            </a:r>
          </a:p>
          <a:p>
            <a:pPr algn="l" eaLnBrk="1" hangingPunct="1">
              <a:lnSpc>
                <a:spcPct val="90000"/>
              </a:lnSpc>
              <a:spcBef>
                <a:spcPct val="0"/>
              </a:spcBef>
            </a:pPr>
            <a:endParaRPr lang="fr-FR" sz="2400" kern="0" dirty="0">
              <a:solidFill>
                <a:schemeClr val="accent1">
                  <a:lumMod val="50000"/>
                </a:schemeClr>
              </a:solidFill>
              <a:sym typeface="Wingdings" pitchFamily="1" charset="2"/>
            </a:endParaRPr>
          </a:p>
          <a:p>
            <a:pPr algn="l" eaLnBrk="1" hangingPunct="1">
              <a:lnSpc>
                <a:spcPct val="90000"/>
              </a:lnSpc>
              <a:spcBef>
                <a:spcPct val="0"/>
              </a:spcBef>
            </a:pPr>
            <a:endParaRPr lang="fr-FR" sz="2400" kern="0" dirty="0">
              <a:sym typeface="Wingdings" pitchFamily="1" charset="2"/>
            </a:endParaRPr>
          </a:p>
          <a:p>
            <a:pPr marL="1357313" algn="l" defTabSz="679450" eaLnBrk="1" hangingPunct="1">
              <a:lnSpc>
                <a:spcPct val="90000"/>
              </a:lnSpc>
              <a:spcBef>
                <a:spcPct val="0"/>
              </a:spcBef>
            </a:pPr>
            <a:r>
              <a:rPr lang="fr-FR" sz="2400" kern="0" dirty="0">
                <a:sym typeface="Wingdings" pitchFamily="1" charset="2"/>
              </a:rPr>
              <a:t>	- Des aides : </a:t>
            </a:r>
            <a:r>
              <a:rPr lang="fr-FR" sz="2400" kern="0" dirty="0" err="1">
                <a:sym typeface="Wingdings" pitchFamily="1" charset="2"/>
              </a:rPr>
              <a:t>MaPrimRénov</a:t>
            </a:r>
            <a:r>
              <a:rPr lang="fr-FR" sz="2400" kern="0" dirty="0">
                <a:sym typeface="Wingdings" pitchFamily="1" charset="2"/>
              </a:rPr>
              <a:t>’, Chèque Audit MGP, C2E, TVA 5,5%, Prêts à 	taux 0, dispositifs divers pour équipement des bornes de recharge, pour les locaux à vélos, la végétalisation :</a:t>
            </a:r>
          </a:p>
          <a:p>
            <a:pPr algn="l" eaLnBrk="1" hangingPunct="1">
              <a:lnSpc>
                <a:spcPct val="90000"/>
              </a:lnSpc>
              <a:spcBef>
                <a:spcPct val="0"/>
              </a:spcBef>
            </a:pPr>
            <a:r>
              <a:rPr lang="fr-FR" sz="2400" kern="0" dirty="0">
                <a:sym typeface="Wingdings" pitchFamily="1" charset="2"/>
              </a:rPr>
              <a:t>		</a:t>
            </a:r>
            <a:r>
              <a:rPr lang="fr-FR" sz="2400" kern="0" dirty="0">
                <a:solidFill>
                  <a:schemeClr val="accent1">
                    <a:lumMod val="50000"/>
                  </a:schemeClr>
                </a:solidFill>
                <a:sym typeface="Wingdings" pitchFamily="1" charset="2"/>
              </a:rPr>
              <a:t>pour aider à passer à l’acte</a:t>
            </a:r>
          </a:p>
          <a:p>
            <a:pPr algn="l" eaLnBrk="1" hangingPunct="1">
              <a:lnSpc>
                <a:spcPct val="90000"/>
              </a:lnSpc>
              <a:spcBef>
                <a:spcPct val="0"/>
              </a:spcBef>
            </a:pPr>
            <a:endParaRPr lang="fr-FR" sz="2400" kern="0" dirty="0">
              <a:sym typeface="Wingdings" pitchFamily="1" charset="2"/>
            </a:endParaRPr>
          </a:p>
          <a:p>
            <a:pPr algn="l" eaLnBrk="1" hangingPunct="1">
              <a:lnSpc>
                <a:spcPct val="90000"/>
              </a:lnSpc>
              <a:spcBef>
                <a:spcPct val="0"/>
              </a:spcBef>
            </a:pPr>
            <a:endParaRPr lang="fr-FR" sz="2400" kern="0" dirty="0">
              <a:sym typeface="Wingdings" pitchFamily="1" charset="2"/>
            </a:endParaRPr>
          </a:p>
          <a:p>
            <a:pPr marL="1441450" indent="-1441450" algn="l" eaLnBrk="1" hangingPunct="1">
              <a:lnSpc>
                <a:spcPct val="90000"/>
              </a:lnSpc>
              <a:spcBef>
                <a:spcPct val="0"/>
              </a:spcBef>
            </a:pPr>
            <a:r>
              <a:rPr lang="fr-FR" sz="2400" kern="0" dirty="0">
                <a:sym typeface="Wingdings" pitchFamily="1" charset="2"/>
              </a:rPr>
              <a:t>	- Des accompagnements : France </a:t>
            </a:r>
            <a:r>
              <a:rPr lang="fr-FR" sz="2400" kern="0" dirty="0" err="1">
                <a:sym typeface="Wingdings" pitchFamily="1" charset="2"/>
              </a:rPr>
              <a:t>Rénov</a:t>
            </a:r>
            <a:r>
              <a:rPr lang="fr-FR" sz="2400" kern="0" dirty="0">
                <a:sym typeface="Wingdings" pitchFamily="1" charset="2"/>
              </a:rPr>
              <a:t>’ (exemple l’opérateur local à Paris  c’est l’APC/Coach Copro)</a:t>
            </a:r>
          </a:p>
          <a:p>
            <a:pPr eaLnBrk="1" hangingPunct="1">
              <a:lnSpc>
                <a:spcPct val="90000"/>
              </a:lnSpc>
              <a:spcBef>
                <a:spcPct val="0"/>
              </a:spcBef>
            </a:pPr>
            <a:endParaRPr lang="fr-FR" sz="2400" b="1" kern="0" dirty="0"/>
          </a:p>
          <a:p>
            <a:pPr marL="569912" lvl="1" eaLnBrk="1" hangingPunct="1">
              <a:lnSpc>
                <a:spcPct val="90000"/>
              </a:lnSpc>
              <a:spcBef>
                <a:spcPct val="0"/>
              </a:spcBef>
            </a:pPr>
            <a:endParaRPr lang="fr-FR" sz="2400" b="1" kern="0" dirty="0"/>
          </a:p>
          <a:p>
            <a:pPr marL="2171700" lvl="4" indent="-342900" eaLnBrk="1" hangingPunct="1">
              <a:lnSpc>
                <a:spcPct val="90000"/>
              </a:lnSpc>
              <a:spcBef>
                <a:spcPct val="0"/>
              </a:spcBef>
              <a:buFont typeface="Wingdings" panose="05000000000000000000" pitchFamily="2" charset="2"/>
              <a:buChar char="v"/>
            </a:pPr>
            <a:endParaRPr lang="fr-FR" sz="1200" b="1" kern="0" dirty="0">
              <a:solidFill>
                <a:srgbClr val="0099CC"/>
              </a:solidFill>
            </a:endParaRPr>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eaLnBrk="1" hangingPunct="1">
              <a:lnSpc>
                <a:spcPct val="90000"/>
              </a:lnSpc>
              <a:spcBef>
                <a:spcPct val="0"/>
              </a:spcBef>
            </a:pPr>
            <a:r>
              <a:rPr lang="fr-FR" sz="2800" kern="0" dirty="0">
                <a:sym typeface="Wingdings" pitchFamily="1" charset="2"/>
              </a:rPr>
              <a:t>		</a:t>
            </a:r>
          </a:p>
          <a:p>
            <a:pPr marL="457200" indent="-457200" eaLnBrk="1" hangingPunct="1">
              <a:lnSpc>
                <a:spcPct val="90000"/>
              </a:lnSpc>
              <a:spcBef>
                <a:spcPct val="0"/>
              </a:spcBef>
              <a:buFont typeface="Wingdings" panose="05000000000000000000" pitchFamily="2" charset="2"/>
              <a:buChar char="q"/>
            </a:pPr>
            <a:endParaRPr lang="fr-FR" sz="3200" kern="0" dirty="0">
              <a:sym typeface="Wingdings" pitchFamily="1" charset="2"/>
            </a:endParaRPr>
          </a:p>
          <a:p>
            <a:pPr eaLnBrk="1" hangingPunct="1">
              <a:lnSpc>
                <a:spcPct val="90000"/>
              </a:lnSpc>
              <a:spcBef>
                <a:spcPct val="0"/>
              </a:spcBef>
            </a:pPr>
            <a:endParaRPr lang="fr-FR" sz="3200" kern="0" dirty="0">
              <a:sym typeface="Wingdings" pitchFamily="1" charset="2"/>
            </a:endParaRPr>
          </a:p>
        </p:txBody>
      </p:sp>
      <p:sp>
        <p:nvSpPr>
          <p:cNvPr id="4" name="Espace réservé du numéro de diapositive 3">
            <a:extLst>
              <a:ext uri="{FF2B5EF4-FFF2-40B4-BE49-F238E27FC236}">
                <a16:creationId xmlns:a16="http://schemas.microsoft.com/office/drawing/2014/main" id="{E514706D-BF62-801A-8EEF-D872AEA11ED6}"/>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6</a:t>
            </a:fld>
            <a:endParaRPr lang="fr-FR" altLang="fr-FR" dirty="0">
              <a:solidFill>
                <a:srgbClr val="898989"/>
              </a:solidFill>
              <a:latin typeface="Arial" panose="020B0604020202020204" pitchFamily="34" charset="0"/>
              <a:ea typeface="ヒラギノ角ゴ Pro W3" pitchFamily="-95" charset="-128"/>
            </a:endParaRPr>
          </a:p>
        </p:txBody>
      </p:sp>
      <p:pic>
        <p:nvPicPr>
          <p:cNvPr id="5" name="Image 4">
            <a:extLst>
              <a:ext uri="{FF2B5EF4-FFF2-40B4-BE49-F238E27FC236}">
                <a16:creationId xmlns:a16="http://schemas.microsoft.com/office/drawing/2014/main" id="{81C139B9-E488-198C-AA9C-A51E5FFF9D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323803562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INTRODUCTION</a:t>
            </a:r>
            <a:r>
              <a:rPr lang="fr-FR" sz="4000" i="1" kern="0" dirty="0"/>
              <a:t>, suite</a:t>
            </a:r>
            <a:endParaRPr lang="fr-FR" sz="4000" b="1" i="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Rectangle 8">
            <a:extLst>
              <a:ext uri="{FF2B5EF4-FFF2-40B4-BE49-F238E27FC236}">
                <a16:creationId xmlns:a16="http://schemas.microsoft.com/office/drawing/2014/main" id="{7C219C1C-8516-F7ED-51E0-9E0C037BD118}"/>
              </a:ext>
            </a:extLst>
          </p:cNvPr>
          <p:cNvSpPr txBox="1">
            <a:spLocks noChangeArrowheads="1"/>
          </p:cNvSpPr>
          <p:nvPr/>
        </p:nvSpPr>
        <p:spPr bwMode="auto">
          <a:xfrm>
            <a:off x="-267146" y="1638027"/>
            <a:ext cx="12601400" cy="784887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1300163" rtl="0" fontAlgn="base">
              <a:spcBef>
                <a:spcPct val="20000"/>
              </a:spcBef>
              <a:spcAft>
                <a:spcPct val="0"/>
              </a:spcAft>
              <a:buNone/>
              <a:defRPr sz="4000">
                <a:solidFill>
                  <a:schemeClr val="tx1"/>
                </a:solidFill>
                <a:latin typeface="Arial Rounded MT Bold" pitchFamily="34" charset="0"/>
                <a:ea typeface="+mn-ea"/>
                <a:cs typeface="+mn-cs"/>
              </a:defRPr>
            </a:lvl1pPr>
            <a:lvl2pPr marL="457200" indent="0" algn="ctr" defTabSz="1300163" rtl="0" fontAlgn="base">
              <a:spcBef>
                <a:spcPct val="20000"/>
              </a:spcBef>
              <a:spcAft>
                <a:spcPct val="0"/>
              </a:spcAft>
              <a:buNone/>
              <a:defRPr sz="4000">
                <a:solidFill>
                  <a:schemeClr val="tx1"/>
                </a:solidFill>
                <a:latin typeface="+mn-lt"/>
                <a:ea typeface="+mn-ea"/>
              </a:defRPr>
            </a:lvl2pPr>
            <a:lvl3pPr marL="914400" indent="0" algn="ctr" defTabSz="1300163" rtl="0" fontAlgn="base">
              <a:spcBef>
                <a:spcPct val="20000"/>
              </a:spcBef>
              <a:spcAft>
                <a:spcPct val="0"/>
              </a:spcAft>
              <a:buNone/>
              <a:defRPr sz="3400">
                <a:solidFill>
                  <a:schemeClr val="tx1"/>
                </a:solidFill>
                <a:latin typeface="+mn-lt"/>
                <a:ea typeface="+mn-ea"/>
              </a:defRPr>
            </a:lvl3pPr>
            <a:lvl4pPr marL="1371600" indent="0" algn="ctr" defTabSz="1300163" rtl="0" fontAlgn="base">
              <a:spcBef>
                <a:spcPct val="20000"/>
              </a:spcBef>
              <a:spcAft>
                <a:spcPct val="0"/>
              </a:spcAft>
              <a:buNone/>
              <a:defRPr sz="2800">
                <a:solidFill>
                  <a:schemeClr val="tx1"/>
                </a:solidFill>
                <a:latin typeface="+mn-lt"/>
                <a:ea typeface="+mn-ea"/>
              </a:defRPr>
            </a:lvl4pPr>
            <a:lvl5pPr marL="1828800" indent="0" algn="ctr" defTabSz="1300163" rtl="0" fontAlgn="base">
              <a:spcBef>
                <a:spcPct val="20000"/>
              </a:spcBef>
              <a:spcAft>
                <a:spcPct val="0"/>
              </a:spcAft>
              <a:buNone/>
              <a:defRPr sz="2800">
                <a:solidFill>
                  <a:schemeClr val="tx1"/>
                </a:solidFill>
                <a:latin typeface="+mn-lt"/>
                <a:ea typeface="+mn-ea"/>
              </a:defRPr>
            </a:lvl5pPr>
            <a:lvl6pPr marL="2286000" indent="0" algn="ctr" defTabSz="1300163" rtl="0" fontAlgn="base">
              <a:spcBef>
                <a:spcPct val="20000"/>
              </a:spcBef>
              <a:spcAft>
                <a:spcPct val="0"/>
              </a:spcAft>
              <a:buNone/>
              <a:defRPr sz="2800">
                <a:solidFill>
                  <a:schemeClr val="tx1"/>
                </a:solidFill>
                <a:latin typeface="+mn-lt"/>
                <a:ea typeface="+mn-ea"/>
              </a:defRPr>
            </a:lvl6pPr>
            <a:lvl7pPr marL="2743200" indent="0" algn="ctr" defTabSz="1300163" rtl="0" fontAlgn="base">
              <a:spcBef>
                <a:spcPct val="20000"/>
              </a:spcBef>
              <a:spcAft>
                <a:spcPct val="0"/>
              </a:spcAft>
              <a:buNone/>
              <a:defRPr sz="2800">
                <a:solidFill>
                  <a:schemeClr val="tx1"/>
                </a:solidFill>
                <a:latin typeface="+mn-lt"/>
                <a:ea typeface="+mn-ea"/>
              </a:defRPr>
            </a:lvl7pPr>
            <a:lvl8pPr marL="3200400" indent="0" algn="ctr" defTabSz="1300163" rtl="0" fontAlgn="base">
              <a:spcBef>
                <a:spcPct val="20000"/>
              </a:spcBef>
              <a:spcAft>
                <a:spcPct val="0"/>
              </a:spcAft>
              <a:buNone/>
              <a:defRPr sz="2800">
                <a:solidFill>
                  <a:schemeClr val="tx1"/>
                </a:solidFill>
                <a:latin typeface="+mn-lt"/>
                <a:ea typeface="+mn-ea"/>
              </a:defRPr>
            </a:lvl8pPr>
            <a:lvl9pPr marL="3657600" indent="0" algn="ctr" defTabSz="1300163" rtl="0" fontAlgn="base">
              <a:spcBef>
                <a:spcPct val="20000"/>
              </a:spcBef>
              <a:spcAft>
                <a:spcPct val="0"/>
              </a:spcAft>
              <a:buNone/>
              <a:defRPr sz="2800">
                <a:solidFill>
                  <a:schemeClr val="tx1"/>
                </a:solidFill>
                <a:latin typeface="+mn-lt"/>
                <a:ea typeface="+mn-ea"/>
              </a:defRPr>
            </a:lvl9pPr>
          </a:lstStyle>
          <a:p>
            <a:pPr eaLnBrk="1" hangingPunct="1">
              <a:lnSpc>
                <a:spcPct val="90000"/>
              </a:lnSpc>
              <a:spcBef>
                <a:spcPct val="0"/>
              </a:spcBef>
            </a:pPr>
            <a:endParaRPr lang="fr-FR" sz="3200" kern="0" dirty="0">
              <a:sym typeface="Wingdings" pitchFamily="1" charset="2"/>
            </a:endParaRPr>
          </a:p>
          <a:p>
            <a:pPr marL="457200" indent="-457200" eaLnBrk="1" hangingPunct="1">
              <a:lnSpc>
                <a:spcPct val="90000"/>
              </a:lnSpc>
              <a:spcBef>
                <a:spcPct val="0"/>
              </a:spcBef>
              <a:buFont typeface="+mj-lt"/>
              <a:buAutoNum type="arabicPeriod"/>
            </a:pPr>
            <a:endParaRPr lang="fr-FR" sz="2400" kern="0" dirty="0">
              <a:sym typeface="Wingdings" pitchFamily="1" charset="2"/>
            </a:endParaRPr>
          </a:p>
          <a:p>
            <a:pPr marL="457200" indent="-457200" eaLnBrk="1" hangingPunct="1">
              <a:lnSpc>
                <a:spcPct val="90000"/>
              </a:lnSpc>
              <a:spcBef>
                <a:spcPct val="0"/>
              </a:spcBef>
              <a:buFont typeface="Wingdings" panose="05000000000000000000" pitchFamily="2" charset="2"/>
              <a:buChar char="v"/>
            </a:pPr>
            <a:r>
              <a:rPr lang="fr-FR" sz="2400" b="1" kern="0" cap="all" dirty="0" err="1">
                <a:sym typeface="Wingdings" pitchFamily="1" charset="2"/>
              </a:rPr>
              <a:t>MaÎTRE</a:t>
            </a:r>
            <a:r>
              <a:rPr lang="fr-FR" sz="2400" b="1" kern="0" cap="all" dirty="0">
                <a:sym typeface="Wingdings" pitchFamily="1" charset="2"/>
              </a:rPr>
              <a:t> D’OUVRAGE, MAÎTRE D’OEUVRE</a:t>
            </a:r>
            <a:endParaRPr lang="fr-FR" sz="2400" kern="0" cap="all" dirty="0"/>
          </a:p>
          <a:p>
            <a:pPr algn="l" eaLnBrk="1" hangingPunct="1">
              <a:lnSpc>
                <a:spcPct val="90000"/>
              </a:lnSpc>
              <a:spcBef>
                <a:spcPct val="0"/>
              </a:spcBef>
            </a:pPr>
            <a:endParaRPr lang="fr-FR" sz="2400" kern="0" dirty="0">
              <a:sym typeface="Wingdings" pitchFamily="1" charset="2"/>
            </a:endParaRPr>
          </a:p>
          <a:p>
            <a:pPr algn="l" eaLnBrk="1" hangingPunct="1">
              <a:lnSpc>
                <a:spcPct val="90000"/>
              </a:lnSpc>
              <a:spcBef>
                <a:spcPct val="0"/>
              </a:spcBef>
            </a:pPr>
            <a:r>
              <a:rPr lang="fr-FR" sz="2400" kern="0" dirty="0">
                <a:sym typeface="Wingdings" pitchFamily="1" charset="2"/>
              </a:rPr>
              <a:t>	</a:t>
            </a:r>
            <a:endParaRPr lang="fr-FR" sz="2400" b="1" kern="0" dirty="0"/>
          </a:p>
          <a:p>
            <a:pPr marL="569912" lvl="1" eaLnBrk="1" hangingPunct="1">
              <a:lnSpc>
                <a:spcPct val="90000"/>
              </a:lnSpc>
              <a:spcBef>
                <a:spcPct val="0"/>
              </a:spcBef>
            </a:pPr>
            <a:endParaRPr lang="fr-FR" sz="2400" b="1" kern="0" dirty="0"/>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marL="342900" indent="-342900" eaLnBrk="1" hangingPunct="1">
              <a:lnSpc>
                <a:spcPct val="90000"/>
              </a:lnSpc>
              <a:spcBef>
                <a:spcPct val="0"/>
              </a:spcBef>
              <a:buFont typeface="Wingdings" panose="05000000000000000000" pitchFamily="2" charset="2"/>
              <a:buChar char="v"/>
            </a:pPr>
            <a:endParaRPr lang="fr-FR" sz="2400" b="1" kern="0" dirty="0">
              <a:solidFill>
                <a:srgbClr val="0099CC"/>
              </a:solidFill>
            </a:endParaRPr>
          </a:p>
          <a:p>
            <a:pPr eaLnBrk="1" hangingPunct="1">
              <a:lnSpc>
                <a:spcPct val="90000"/>
              </a:lnSpc>
              <a:spcBef>
                <a:spcPct val="0"/>
              </a:spcBef>
            </a:pPr>
            <a:r>
              <a:rPr lang="fr-FR" sz="2800" kern="0" dirty="0">
                <a:sym typeface="Wingdings" pitchFamily="1" charset="2"/>
              </a:rPr>
              <a:t>		</a:t>
            </a:r>
          </a:p>
          <a:p>
            <a:pPr marL="457200" indent="-457200" eaLnBrk="1" hangingPunct="1">
              <a:lnSpc>
                <a:spcPct val="90000"/>
              </a:lnSpc>
              <a:spcBef>
                <a:spcPct val="0"/>
              </a:spcBef>
              <a:buFont typeface="Wingdings" panose="05000000000000000000" pitchFamily="2" charset="2"/>
              <a:buChar char="q"/>
            </a:pPr>
            <a:endParaRPr lang="fr-FR" sz="3200" kern="0" dirty="0">
              <a:sym typeface="Wingdings" pitchFamily="1" charset="2"/>
            </a:endParaRPr>
          </a:p>
          <a:p>
            <a:pPr eaLnBrk="1" hangingPunct="1">
              <a:lnSpc>
                <a:spcPct val="90000"/>
              </a:lnSpc>
              <a:spcBef>
                <a:spcPct val="0"/>
              </a:spcBef>
            </a:pPr>
            <a:endParaRPr lang="fr-FR" sz="3200" kern="0" dirty="0">
              <a:sym typeface="Wingdings" pitchFamily="1" charset="2"/>
            </a:endParaRPr>
          </a:p>
        </p:txBody>
      </p:sp>
      <p:sp>
        <p:nvSpPr>
          <p:cNvPr id="4" name="Sous-titre 2">
            <a:extLst>
              <a:ext uri="{FF2B5EF4-FFF2-40B4-BE49-F238E27FC236}">
                <a16:creationId xmlns:a16="http://schemas.microsoft.com/office/drawing/2014/main" id="{AE424D1A-8423-54EA-78F2-C93C97236D4F}"/>
              </a:ext>
            </a:extLst>
          </p:cNvPr>
          <p:cNvSpPr txBox="1">
            <a:spLocks/>
          </p:cNvSpPr>
          <p:nvPr/>
        </p:nvSpPr>
        <p:spPr>
          <a:xfrm>
            <a:off x="1544173" y="3366089"/>
            <a:ext cx="10081120" cy="446462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3600" b="1" dirty="0"/>
              <a:t>Petite précision de vocabulaire :</a:t>
            </a:r>
          </a:p>
          <a:p>
            <a:pPr marL="0" indent="0">
              <a:buNone/>
            </a:pPr>
            <a:endParaRPr lang="fr-CA" sz="3600" b="1" dirty="0"/>
          </a:p>
          <a:p>
            <a:pPr>
              <a:buFont typeface="Wingdings" panose="05000000000000000000" pitchFamily="2" charset="2"/>
              <a:buChar char="Ø"/>
            </a:pPr>
            <a:r>
              <a:rPr lang="fr-CA" sz="2800" b="1" dirty="0"/>
              <a:t>Un Maître d’Œuvre est le professionnel qui conçoit et dirige les travaux. En tant que tel, il en est responsable. Les architectes sont des Maîtres d’Œuvre.</a:t>
            </a:r>
          </a:p>
          <a:p>
            <a:pPr marL="0" indent="0">
              <a:buNone/>
            </a:pPr>
            <a:endParaRPr lang="fr-CA" sz="2800" dirty="0"/>
          </a:p>
          <a:p>
            <a:pPr>
              <a:buFont typeface="Wingdings" panose="05000000000000000000" pitchFamily="2" charset="2"/>
              <a:buChar char="Ø"/>
            </a:pPr>
            <a:r>
              <a:rPr lang="fr-CA" sz="2800" b="1" dirty="0"/>
              <a:t>Un Maître d’Ouvrage est le commanditaire des travaux. Dans le cadre de la copropriété, c’est le Syndicat  des Copropriétaires. Ce n’est pas le syndic. Celui-ci est le Maître d’Ouvrage Délégué</a:t>
            </a:r>
            <a:r>
              <a:rPr lang="fr-CA" sz="2800" b="1" dirty="0">
                <a:solidFill>
                  <a:srgbClr val="002060"/>
                </a:solidFill>
              </a:rPr>
              <a:t>.</a:t>
            </a: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p:txBody>
      </p:sp>
      <p:sp>
        <p:nvSpPr>
          <p:cNvPr id="5" name="Espace réservé du numéro de diapositive 3">
            <a:extLst>
              <a:ext uri="{FF2B5EF4-FFF2-40B4-BE49-F238E27FC236}">
                <a16:creationId xmlns:a16="http://schemas.microsoft.com/office/drawing/2014/main" id="{5A28CBFE-800A-C2D5-6DE2-2EDA8080E563}"/>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7</a:t>
            </a:fld>
            <a:endParaRPr lang="fr-FR" altLang="fr-FR" dirty="0">
              <a:solidFill>
                <a:srgbClr val="898989"/>
              </a:solidFill>
              <a:latin typeface="Arial" panose="020B0604020202020204" pitchFamily="34" charset="0"/>
              <a:ea typeface="ヒラギノ角ゴ Pro W3" pitchFamily="-95" charset="-128"/>
            </a:endParaRPr>
          </a:p>
        </p:txBody>
      </p:sp>
      <p:pic>
        <p:nvPicPr>
          <p:cNvPr id="6" name="Image 5">
            <a:extLst>
              <a:ext uri="{FF2B5EF4-FFF2-40B4-BE49-F238E27FC236}">
                <a16:creationId xmlns:a16="http://schemas.microsoft.com/office/drawing/2014/main" id="{8592961F-11DC-DDBA-859D-821D84E7C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283760067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RÉNOVATION : QUAND LA THERMIQUE S’EN MÊLE</a:t>
            </a:r>
            <a:endParaRPr lang="fr-FR" sz="4000" b="1" i="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10" name="ZoneTexte 9">
            <a:extLst>
              <a:ext uri="{FF2B5EF4-FFF2-40B4-BE49-F238E27FC236}">
                <a16:creationId xmlns:a16="http://schemas.microsoft.com/office/drawing/2014/main" id="{6EE4157E-2FD2-A5D8-D75D-2E978CA433A8}"/>
              </a:ext>
            </a:extLst>
          </p:cNvPr>
          <p:cNvSpPr txBox="1"/>
          <p:nvPr/>
        </p:nvSpPr>
        <p:spPr>
          <a:xfrm>
            <a:off x="0" y="1998067"/>
            <a:ext cx="10369152" cy="1569660"/>
          </a:xfrm>
          <a:prstGeom prst="rect">
            <a:avLst/>
          </a:prstGeom>
          <a:noFill/>
        </p:spPr>
        <p:txBody>
          <a:bodyPr wrap="square">
            <a:spAutoFit/>
          </a:bodyPr>
          <a:lstStyle/>
          <a:p>
            <a:pPr marL="0" indent="0">
              <a:buNone/>
            </a:pPr>
            <a:r>
              <a:rPr lang="fr-CA" b="1" dirty="0">
                <a:solidFill>
                  <a:srgbClr val="002060"/>
                </a:solidFill>
                <a:latin typeface="Arial Rounded MT Bold" panose="020F0704030504030204" pitchFamily="34" charset="0"/>
              </a:rPr>
              <a:t>DÉPERDITIONS THERMIQUES : petit rappel</a:t>
            </a:r>
          </a:p>
          <a:p>
            <a:pPr marL="0" indent="0">
              <a:buNone/>
            </a:pPr>
            <a:endParaRPr lang="fr-CA" b="1" dirty="0">
              <a:solidFill>
                <a:srgbClr val="002060"/>
              </a:solidFill>
            </a:endParaRPr>
          </a:p>
          <a:p>
            <a:pPr>
              <a:buFont typeface="Wingdings" panose="05000000000000000000" pitchFamily="2" charset="2"/>
              <a:buChar char="Ø"/>
            </a:pPr>
            <a:endParaRPr lang="fr-CA" sz="2400" b="1" dirty="0">
              <a:solidFill>
                <a:srgbClr val="002060"/>
              </a:solidFill>
            </a:endParaRPr>
          </a:p>
          <a:p>
            <a:endParaRPr lang="fr-CA" sz="2400" b="1" dirty="0">
              <a:solidFill>
                <a:srgbClr val="002060"/>
              </a:solidFill>
            </a:endParaRPr>
          </a:p>
        </p:txBody>
      </p:sp>
      <p:pic>
        <p:nvPicPr>
          <p:cNvPr id="5" name="Image 4">
            <a:extLst>
              <a:ext uri="{FF2B5EF4-FFF2-40B4-BE49-F238E27FC236}">
                <a16:creationId xmlns:a16="http://schemas.microsoft.com/office/drawing/2014/main" id="{48EBD519-370B-FEF0-A345-A9966D88A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52" y="2782897"/>
            <a:ext cx="8528247" cy="4680521"/>
          </a:xfrm>
          <a:prstGeom prst="rect">
            <a:avLst/>
          </a:prstGeom>
        </p:spPr>
      </p:pic>
      <p:sp>
        <p:nvSpPr>
          <p:cNvPr id="4" name="Espace réservé du numéro de diapositive 3">
            <a:extLst>
              <a:ext uri="{FF2B5EF4-FFF2-40B4-BE49-F238E27FC236}">
                <a16:creationId xmlns:a16="http://schemas.microsoft.com/office/drawing/2014/main" id="{B7E86C67-E49D-118E-3576-8E8320E72EA9}"/>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8</a:t>
            </a:fld>
            <a:endParaRPr lang="fr-FR" altLang="fr-FR" dirty="0">
              <a:solidFill>
                <a:srgbClr val="898989"/>
              </a:solidFill>
              <a:latin typeface="Arial" panose="020B0604020202020204" pitchFamily="34" charset="0"/>
              <a:ea typeface="ヒラギノ角ゴ Pro W3" pitchFamily="-95" charset="-128"/>
            </a:endParaRPr>
          </a:p>
        </p:txBody>
      </p:sp>
      <p:sp>
        <p:nvSpPr>
          <p:cNvPr id="6" name="ZoneTexte 5">
            <a:extLst>
              <a:ext uri="{FF2B5EF4-FFF2-40B4-BE49-F238E27FC236}">
                <a16:creationId xmlns:a16="http://schemas.microsoft.com/office/drawing/2014/main" id="{2F4D942A-6569-E45F-4027-785BC104B025}"/>
              </a:ext>
            </a:extLst>
          </p:cNvPr>
          <p:cNvSpPr txBox="1"/>
          <p:nvPr/>
        </p:nvSpPr>
        <p:spPr>
          <a:xfrm>
            <a:off x="1931725" y="7848953"/>
            <a:ext cx="10369152" cy="1938992"/>
          </a:xfrm>
          <a:prstGeom prst="rect">
            <a:avLst/>
          </a:prstGeom>
          <a:noFill/>
        </p:spPr>
        <p:txBody>
          <a:bodyPr wrap="square">
            <a:spAutoFit/>
          </a:bodyPr>
          <a:lstStyle/>
          <a:p>
            <a:pPr marL="0" indent="0">
              <a:buNone/>
            </a:pPr>
            <a:r>
              <a:rPr lang="fr-CA" b="1" dirty="0">
                <a:solidFill>
                  <a:srgbClr val="002060"/>
                </a:solidFill>
                <a:latin typeface="Arial Rounded MT Bold" panose="020F0704030504030204" pitchFamily="34" charset="0"/>
              </a:rPr>
              <a:t>Émissions de Gaz à Effet de Serre :</a:t>
            </a:r>
          </a:p>
          <a:p>
            <a:pPr marL="0" indent="0">
              <a:buNone/>
            </a:pPr>
            <a:r>
              <a:rPr lang="fr-CA" b="1" dirty="0">
                <a:solidFill>
                  <a:srgbClr val="002060"/>
                </a:solidFill>
                <a:latin typeface="Arial Rounded MT Bold" panose="020F0704030504030204" pitchFamily="34" charset="0"/>
              </a:rPr>
              <a:t>	principalement le chauffage et la production d‘eau chaude</a:t>
            </a:r>
          </a:p>
          <a:p>
            <a:pPr marL="0" indent="0">
              <a:buNone/>
            </a:pPr>
            <a:endParaRPr lang="fr-CA" b="1" dirty="0">
              <a:solidFill>
                <a:srgbClr val="002060"/>
              </a:solidFill>
            </a:endParaRPr>
          </a:p>
          <a:p>
            <a:pPr>
              <a:buFont typeface="Wingdings" panose="05000000000000000000" pitchFamily="2" charset="2"/>
              <a:buChar char="Ø"/>
            </a:pPr>
            <a:endParaRPr lang="fr-CA" sz="2400" b="1" dirty="0">
              <a:solidFill>
                <a:srgbClr val="002060"/>
              </a:solidFill>
            </a:endParaRPr>
          </a:p>
          <a:p>
            <a:endParaRPr lang="fr-CA" sz="2400" b="1" dirty="0">
              <a:solidFill>
                <a:srgbClr val="002060"/>
              </a:solidFill>
            </a:endParaRPr>
          </a:p>
        </p:txBody>
      </p:sp>
      <p:pic>
        <p:nvPicPr>
          <p:cNvPr id="7" name="Image 6">
            <a:extLst>
              <a:ext uri="{FF2B5EF4-FFF2-40B4-BE49-F238E27FC236}">
                <a16:creationId xmlns:a16="http://schemas.microsoft.com/office/drawing/2014/main" id="{5AA1D8BB-2BB7-DDE1-149F-25F454E078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412974661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BA3304-17CD-8E10-127A-65F8CF80F536}"/>
              </a:ext>
            </a:extLst>
          </p:cNvPr>
          <p:cNvSpPr txBox="1">
            <a:spLocks/>
          </p:cNvSpPr>
          <p:nvPr/>
        </p:nvSpPr>
        <p:spPr>
          <a:xfrm>
            <a:off x="236910" y="197867"/>
            <a:ext cx="11701463" cy="1625600"/>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eaLnBrk="1" hangingPunct="1"/>
            <a:r>
              <a:rPr lang="fr-FR" sz="4000" kern="0" dirty="0"/>
              <a:t>RÉNOVATION : QUAND LA THERMIQUE S’EN MÊLE</a:t>
            </a:r>
            <a:r>
              <a:rPr lang="fr-FR" sz="4000" i="1" kern="0" dirty="0"/>
              <a:t>, suite</a:t>
            </a:r>
            <a:endParaRPr lang="fr-FR" sz="4000" b="1" i="1" kern="0" dirty="0">
              <a:solidFill>
                <a:schemeClr val="tx1"/>
              </a:solidFill>
            </a:endParaRPr>
          </a:p>
        </p:txBody>
      </p:sp>
      <p:pic>
        <p:nvPicPr>
          <p:cNvPr id="9" name="Image 8">
            <a:extLst>
              <a:ext uri="{FF2B5EF4-FFF2-40B4-BE49-F238E27FC236}">
                <a16:creationId xmlns:a16="http://schemas.microsoft.com/office/drawing/2014/main" id="{4EFF9B63-8121-70F3-FAC6-A19E8A2D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33299"/>
            <a:ext cx="1368152" cy="1340201"/>
          </a:xfrm>
          <a:prstGeom prst="rect">
            <a:avLst/>
          </a:prstGeom>
        </p:spPr>
      </p:pic>
      <p:sp>
        <p:nvSpPr>
          <p:cNvPr id="2" name="Sous-titre 2">
            <a:extLst>
              <a:ext uri="{FF2B5EF4-FFF2-40B4-BE49-F238E27FC236}">
                <a16:creationId xmlns:a16="http://schemas.microsoft.com/office/drawing/2014/main" id="{B3E8F4C2-300B-BF04-A788-AC84A022108E}"/>
              </a:ext>
            </a:extLst>
          </p:cNvPr>
          <p:cNvSpPr txBox="1">
            <a:spLocks/>
          </p:cNvSpPr>
          <p:nvPr/>
        </p:nvSpPr>
        <p:spPr>
          <a:xfrm>
            <a:off x="1028998" y="2502123"/>
            <a:ext cx="10801200" cy="6840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endParaRPr lang="fr-FR" b="1" dirty="0">
              <a:solidFill>
                <a:srgbClr val="002060"/>
              </a:solidFill>
            </a:endParaRPr>
          </a:p>
        </p:txBody>
      </p:sp>
      <p:sp>
        <p:nvSpPr>
          <p:cNvPr id="10" name="ZoneTexte 9">
            <a:extLst>
              <a:ext uri="{FF2B5EF4-FFF2-40B4-BE49-F238E27FC236}">
                <a16:creationId xmlns:a16="http://schemas.microsoft.com/office/drawing/2014/main" id="{6EE4157E-2FD2-A5D8-D75D-2E978CA433A8}"/>
              </a:ext>
            </a:extLst>
          </p:cNvPr>
          <p:cNvSpPr txBox="1"/>
          <p:nvPr/>
        </p:nvSpPr>
        <p:spPr>
          <a:xfrm>
            <a:off x="1206887" y="1823467"/>
            <a:ext cx="12190238" cy="8956298"/>
          </a:xfrm>
          <a:prstGeom prst="rect">
            <a:avLst/>
          </a:prstGeom>
          <a:noFill/>
        </p:spPr>
        <p:txBody>
          <a:bodyPr wrap="square">
            <a:spAutoFit/>
          </a:bodyPr>
          <a:lstStyle/>
          <a:p>
            <a:pPr marL="0" indent="0">
              <a:buNone/>
            </a:pPr>
            <a:r>
              <a:rPr lang="fr-CA" dirty="0">
                <a:solidFill>
                  <a:srgbClr val="002060"/>
                </a:solidFill>
                <a:latin typeface="Arial Rounded MT Bold" panose="020F0704030504030204" pitchFamily="34" charset="0"/>
              </a:rPr>
              <a:t>La loi Climat et Résilience du 22 août 2021</a:t>
            </a:r>
          </a:p>
          <a:p>
            <a:pPr marL="0" indent="0">
              <a:buNone/>
            </a:pPr>
            <a:endParaRPr lang="fr-CA" dirty="0">
              <a:solidFill>
                <a:srgbClr val="002060"/>
              </a:solidFill>
              <a:latin typeface="Arial Rounded MT Bold" panose="020F0704030504030204" pitchFamily="34" charset="0"/>
            </a:endParaRPr>
          </a:p>
          <a:p>
            <a:pPr marL="0" indent="0">
              <a:buNone/>
            </a:pPr>
            <a:r>
              <a:rPr lang="fr-CA" dirty="0">
                <a:solidFill>
                  <a:srgbClr val="002060"/>
                </a:solidFill>
                <a:latin typeface="Arial Rounded MT Bold" panose="020F0704030504030204" pitchFamily="34" charset="0"/>
              </a:rPr>
              <a:t>La loi n°2021-1104 du 22/08/2021 porte sur la lutte contre le dérèglement climatique et le renforcement de la résilience face à ses effets.</a:t>
            </a:r>
          </a:p>
          <a:p>
            <a:pPr marL="0" indent="0">
              <a:buNone/>
            </a:pPr>
            <a:endParaRPr lang="fr-CA" dirty="0">
              <a:solidFill>
                <a:srgbClr val="002060"/>
              </a:solidFill>
              <a:latin typeface="Arial Rounded MT Bold" panose="020F0704030504030204" pitchFamily="34" charset="0"/>
            </a:endParaRPr>
          </a:p>
          <a:p>
            <a:pPr marL="0" indent="0">
              <a:buNone/>
            </a:pPr>
            <a:r>
              <a:rPr lang="fr-CA" dirty="0">
                <a:solidFill>
                  <a:srgbClr val="002060"/>
                </a:solidFill>
                <a:latin typeface="Arial Rounded MT Bold" panose="020F0704030504030204" pitchFamily="34" charset="0"/>
              </a:rPr>
              <a:t>Voici quelques points affectant directement les copropriétés :</a:t>
            </a:r>
          </a:p>
          <a:p>
            <a:pPr marL="0" indent="0">
              <a:buNone/>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Classification des bâtiments (définition des doubles étiquettes DPE)</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Définition de ce qu’est une rénovation énergétique performante</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Obligation de réaliser un </a:t>
            </a:r>
            <a:r>
              <a:rPr lang="fr-CA" b="1" dirty="0">
                <a:solidFill>
                  <a:srgbClr val="FF0000"/>
                </a:solidFill>
                <a:latin typeface="Arial Rounded MT Bold" panose="020F0704030504030204" pitchFamily="34" charset="0"/>
              </a:rPr>
              <a:t>Diagnostic de Performance Énergétique collectif</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Mise en place d’un </a:t>
            </a:r>
            <a:r>
              <a:rPr lang="fr-CA" b="1" dirty="0">
                <a:solidFill>
                  <a:srgbClr val="FF0000"/>
                </a:solidFill>
                <a:latin typeface="Arial Rounded MT Bold" panose="020F0704030504030204" pitchFamily="34" charset="0"/>
              </a:rPr>
              <a:t>Plan Pluriannuel de Travaux </a:t>
            </a:r>
            <a:r>
              <a:rPr lang="fr-CA" b="1" dirty="0">
                <a:solidFill>
                  <a:srgbClr val="002060"/>
                </a:solidFill>
                <a:latin typeface="Arial Rounded MT Bold" panose="020F0704030504030204" pitchFamily="34" charset="0"/>
              </a:rPr>
              <a:t>(PPT)</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L’adaptation du fonds travaux au PPT (minimum 2,5% du montant du PPT)</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L’étendue du prêt avance mutation sur conditions de ressource</a:t>
            </a:r>
          </a:p>
          <a:p>
            <a:pPr marL="342900" indent="-342900">
              <a:buFont typeface="Arial" panose="020B0604020202020204" pitchFamily="34" charset="0"/>
              <a:buChar char="•"/>
            </a:pPr>
            <a:endParaRPr lang="fr-CA" b="1" dirty="0">
              <a:solidFill>
                <a:srgbClr val="002060"/>
              </a:solidFill>
              <a:latin typeface="Arial Rounded MT Bold" panose="020F0704030504030204" pitchFamily="34" charset="0"/>
            </a:endParaRPr>
          </a:p>
          <a:p>
            <a:pPr marL="342900" indent="-342900">
              <a:buFont typeface="Arial" panose="020B0604020202020204" pitchFamily="34" charset="0"/>
              <a:buChar char="•"/>
            </a:pPr>
            <a:r>
              <a:rPr lang="fr-CA" b="1" dirty="0">
                <a:solidFill>
                  <a:srgbClr val="002060"/>
                </a:solidFill>
                <a:latin typeface="Arial Rounded MT Bold" panose="020F0704030504030204" pitchFamily="34" charset="0"/>
              </a:rPr>
              <a:t>Création d’un </a:t>
            </a:r>
            <a:r>
              <a:rPr lang="fr-CA" b="1" dirty="0">
                <a:solidFill>
                  <a:srgbClr val="FF0000"/>
                </a:solidFill>
                <a:latin typeface="Arial Rounded MT Bold" panose="020F0704030504030204" pitchFamily="34" charset="0"/>
              </a:rPr>
              <a:t>droit de surplomb</a:t>
            </a:r>
          </a:p>
          <a:p>
            <a:pPr marL="0" indent="0">
              <a:buNone/>
            </a:pPr>
            <a:endParaRPr lang="fr-CA" b="1" dirty="0">
              <a:solidFill>
                <a:srgbClr val="002060"/>
              </a:solidFill>
              <a:latin typeface="Arial Rounded MT Bold" panose="020F0704030504030204" pitchFamily="34" charset="0"/>
            </a:endParaRPr>
          </a:p>
          <a:p>
            <a:pPr marL="0" indent="0">
              <a:buNone/>
            </a:pPr>
            <a:endParaRPr lang="fr-CA" sz="2400" b="1" dirty="0">
              <a:solidFill>
                <a:srgbClr val="002060"/>
              </a:solidFill>
              <a:latin typeface="Arial Rounded MT Bold" panose="020F0704030504030204" pitchFamily="34" charset="0"/>
            </a:endParaRPr>
          </a:p>
          <a:p>
            <a:pPr marL="342900" indent="-342900">
              <a:buFont typeface="Arial" panose="020B0604020202020204" pitchFamily="34" charset="0"/>
              <a:buChar char="•"/>
            </a:pPr>
            <a:endParaRPr lang="fr-CA" sz="2400" b="1" dirty="0">
              <a:solidFill>
                <a:srgbClr val="002060"/>
              </a:solidFill>
              <a:latin typeface="Arial Rounded MT Bold" panose="020F0704030504030204" pitchFamily="34" charset="0"/>
            </a:endParaRPr>
          </a:p>
          <a:p>
            <a:endParaRPr lang="fr-CA" sz="2400" b="1" dirty="0">
              <a:solidFill>
                <a:srgbClr val="002060"/>
              </a:solidFill>
            </a:endParaRPr>
          </a:p>
        </p:txBody>
      </p:sp>
      <p:sp>
        <p:nvSpPr>
          <p:cNvPr id="4" name="Espace réservé du numéro de diapositive 3">
            <a:extLst>
              <a:ext uri="{FF2B5EF4-FFF2-40B4-BE49-F238E27FC236}">
                <a16:creationId xmlns:a16="http://schemas.microsoft.com/office/drawing/2014/main" id="{CA786B34-611A-3FA0-E205-B1290FCD3929}"/>
              </a:ext>
            </a:extLst>
          </p:cNvPr>
          <p:cNvSpPr txBox="1">
            <a:spLocks noChangeArrowheads="1"/>
          </p:cNvSpPr>
          <p:nvPr/>
        </p:nvSpPr>
        <p:spPr>
          <a:xfrm>
            <a:off x="12211395" y="9156533"/>
            <a:ext cx="568238" cy="631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a:spcBef>
                <a:spcPct val="0"/>
              </a:spcBef>
              <a:buClrTx/>
              <a:buFontTx/>
              <a:buNone/>
            </a:pPr>
            <a:fld id="{D77FBE73-7C00-4EA2-A123-481603DD9940}" type="slidenum">
              <a:rPr lang="fr-FR" altLang="fr-FR" smtClean="0">
                <a:solidFill>
                  <a:srgbClr val="898989"/>
                </a:solidFill>
                <a:latin typeface="Arial" panose="020B0604020202020204" pitchFamily="34" charset="0"/>
                <a:ea typeface="ヒラギノ角ゴ Pro W3" pitchFamily="-95" charset="-128"/>
              </a:rPr>
              <a:pPr>
                <a:spcBef>
                  <a:spcPct val="0"/>
                </a:spcBef>
                <a:buClrTx/>
                <a:buFontTx/>
                <a:buNone/>
              </a:pPr>
              <a:t>9</a:t>
            </a:fld>
            <a:endParaRPr lang="fr-FR" altLang="fr-FR" dirty="0">
              <a:solidFill>
                <a:srgbClr val="898989"/>
              </a:solidFill>
              <a:latin typeface="Arial" panose="020B0604020202020204" pitchFamily="34" charset="0"/>
              <a:ea typeface="ヒラギノ角ゴ Pro W3" pitchFamily="-95" charset="-128"/>
            </a:endParaRPr>
          </a:p>
        </p:txBody>
      </p:sp>
      <p:pic>
        <p:nvPicPr>
          <p:cNvPr id="5" name="Image 4">
            <a:extLst>
              <a:ext uri="{FF2B5EF4-FFF2-40B4-BE49-F238E27FC236}">
                <a16:creationId xmlns:a16="http://schemas.microsoft.com/office/drawing/2014/main" id="{58642C08-3448-B3E3-875C-2836D7BC79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8557" y="8124083"/>
            <a:ext cx="911076" cy="1063458"/>
          </a:xfrm>
          <a:prstGeom prst="rect">
            <a:avLst/>
          </a:prstGeom>
        </p:spPr>
      </p:pic>
    </p:spTree>
    <p:extLst>
      <p:ext uri="{BB962C8B-B14F-4D97-AF65-F5344CB8AC3E}">
        <p14:creationId xmlns:p14="http://schemas.microsoft.com/office/powerpoint/2010/main" val="3882383557"/>
      </p:ext>
    </p:extLst>
  </p:cSld>
  <p:clrMapOvr>
    <a:masterClrMapping/>
  </p:clrMapOvr>
  <p:transition spd="med">
    <p:fade/>
  </p:transition>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12265</TotalTime>
  <Words>5208</Words>
  <Application>Microsoft Office PowerPoint</Application>
  <PresentationFormat>Personnalisé</PresentationFormat>
  <Paragraphs>782</Paragraphs>
  <Slides>50</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50</vt:i4>
      </vt:variant>
    </vt:vector>
  </HeadingPairs>
  <TitlesOfParts>
    <vt:vector size="62" baseType="lpstr">
      <vt:lpstr>Arial</vt:lpstr>
      <vt:lpstr>Arial</vt:lpstr>
      <vt:lpstr>Arial Black</vt:lpstr>
      <vt:lpstr>Arial Rounded MT Bold</vt:lpstr>
      <vt:lpstr>Calibri</vt:lpstr>
      <vt:lpstr>Courier New</vt:lpstr>
      <vt:lpstr>sourcesanspro</vt:lpstr>
      <vt:lpstr>Times New Roman</vt:lpstr>
      <vt:lpstr>Wingdings</vt:lpstr>
      <vt:lpstr>Wingdings 3</vt:lpstr>
      <vt:lpstr>ヒラギノ角ゴ Pro W3</vt:lpstr>
      <vt:lpstr>Nouvelle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skap 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Karima BEN AHMED</dc:creator>
  <cp:lastModifiedBy>Stanko TRIFUNOVIC</cp:lastModifiedBy>
  <cp:revision>537</cp:revision>
  <cp:lastPrinted>2024-10-24T15:38:56Z</cp:lastPrinted>
  <dcterms:modified xsi:type="dcterms:W3CDTF">2026-04-14T15:05:40Z</dcterms:modified>
</cp:coreProperties>
</file>