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64" r:id="rId2"/>
    <p:sldId id="257" r:id="rId3"/>
    <p:sldId id="258" r:id="rId4"/>
    <p:sldId id="265" r:id="rId5"/>
    <p:sldId id="268" r:id="rId6"/>
    <p:sldId id="266" r:id="rId7"/>
    <p:sldId id="267" r:id="rId8"/>
    <p:sldId id="261" r:id="rId9"/>
    <p:sldId id="269" r:id="rId10"/>
    <p:sldId id="259" r:id="rId11"/>
    <p:sldId id="270" r:id="rId12"/>
    <p:sldId id="26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62" r:id="rId3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1" d="100"/>
          <a:sy n="111" d="100"/>
        </p:scale>
        <p:origin x="558" y="96"/>
      </p:cViewPr>
      <p:guideLst/>
    </p:cSldViewPr>
  </p:slideViewPr>
  <p:notesTextViewPr>
    <p:cViewPr>
      <p:scale>
        <a:sx n="3" d="2"/>
        <a:sy n="3" d="2"/>
      </p:scale>
      <p:origin x="0" y="0"/>
    </p:cViewPr>
  </p:notesTextViewPr>
  <p:notesViewPr>
    <p:cSldViewPr snapToGrid="0" snapToObjects="1">
      <p:cViewPr varScale="1">
        <p:scale>
          <a:sx n="54" d="100"/>
          <a:sy n="54" d="100"/>
        </p:scale>
        <p:origin x="3408"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CC043F2-2582-75F9-855E-E61D4DD719A2}"/>
              </a:ext>
            </a:extLst>
          </p:cNvPr>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9B7DBD9-725D-9CC8-BCCE-B3C2FBA04761}"/>
              </a:ext>
            </a:extLst>
          </p:cNvPr>
          <p:cNvSpPr>
            <a:spLocks noGrp="1"/>
          </p:cNvSpPr>
          <p:nvPr>
            <p:ph type="dt" sz="quarter" idx="1"/>
          </p:nvPr>
        </p:nvSpPr>
        <p:spPr>
          <a:xfrm>
            <a:off x="3884613" y="0"/>
            <a:ext cx="2971800" cy="611188"/>
          </a:xfrm>
          <a:prstGeom prst="rect">
            <a:avLst/>
          </a:prstGeom>
        </p:spPr>
        <p:txBody>
          <a:bodyPr vert="horz" lIns="91440" tIns="45720" rIns="91440" bIns="45720" rtlCol="0"/>
          <a:lstStyle>
            <a:lvl1pPr algn="r">
              <a:defRPr sz="1200"/>
            </a:lvl1pPr>
          </a:lstStyle>
          <a:p>
            <a:fld id="{BA6411D6-D9EB-4871-85D2-3DAFA5EB9BFB}" type="datetimeFigureOut">
              <a:rPr lang="fr-FR" smtClean="0"/>
              <a:t>14/04/2026</a:t>
            </a:fld>
            <a:endParaRPr lang="fr-FR"/>
          </a:p>
        </p:txBody>
      </p:sp>
      <p:sp>
        <p:nvSpPr>
          <p:cNvPr id="4" name="Espace réservé du pied de page 3">
            <a:extLst>
              <a:ext uri="{FF2B5EF4-FFF2-40B4-BE49-F238E27FC236}">
                <a16:creationId xmlns:a16="http://schemas.microsoft.com/office/drawing/2014/main" id="{F38CCF40-8F77-B1CA-4954-080724F8DF9C}"/>
              </a:ext>
            </a:extLst>
          </p:cNvPr>
          <p:cNvSpPr>
            <a:spLocks noGrp="1"/>
          </p:cNvSpPr>
          <p:nvPr>
            <p:ph type="ftr" sz="quarter" idx="2"/>
          </p:nvPr>
        </p:nvSpPr>
        <p:spPr>
          <a:xfrm>
            <a:off x="0" y="11580813"/>
            <a:ext cx="2971800" cy="6111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C546F14-BBD4-0358-99D8-698AEBC7614F}"/>
              </a:ext>
            </a:extLst>
          </p:cNvPr>
          <p:cNvSpPr>
            <a:spLocks noGrp="1"/>
          </p:cNvSpPr>
          <p:nvPr>
            <p:ph type="sldNum" sz="quarter" idx="3"/>
          </p:nvPr>
        </p:nvSpPr>
        <p:spPr>
          <a:xfrm>
            <a:off x="3884613" y="11580813"/>
            <a:ext cx="2971800" cy="611187"/>
          </a:xfrm>
          <a:prstGeom prst="rect">
            <a:avLst/>
          </a:prstGeom>
        </p:spPr>
        <p:txBody>
          <a:bodyPr vert="horz" lIns="91440" tIns="45720" rIns="91440" bIns="45720" rtlCol="0" anchor="b"/>
          <a:lstStyle>
            <a:lvl1pPr algn="r">
              <a:defRPr sz="1200"/>
            </a:lvl1pPr>
          </a:lstStyle>
          <a:p>
            <a:fld id="{AA4193D3-8DCE-4598-9E32-DA1FB4279B43}" type="slidenum">
              <a:rPr lang="fr-FR" smtClean="0"/>
              <a:t>‹N°›</a:t>
            </a:fld>
            <a:endParaRPr lang="fr-FR"/>
          </a:p>
        </p:txBody>
      </p:sp>
    </p:spTree>
    <p:extLst>
      <p:ext uri="{BB962C8B-B14F-4D97-AF65-F5344CB8AC3E}">
        <p14:creationId xmlns:p14="http://schemas.microsoft.com/office/powerpoint/2010/main" val="30606840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88C8F-84DD-118F-F8B8-3E44DFE7B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E5D75-7DC5-85C2-D6B0-99FAE6758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ADD40-26C6-CD3F-9459-5D65CF2C8B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FB2952-8304-7ABC-9DCF-515BAB6C2F7E}"/>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95929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F393F-50C6-B3CB-41A5-9680DF622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8A9D6-DB56-B124-0C43-FA50764EA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72ADA5-82FE-5F64-E405-2CEE579F9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43E29-E581-A158-3E72-E25CAEB54D67}"/>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50781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F5CCD-6D44-B469-078D-301435177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631E7-BC1E-1FA8-033A-D607C3CEE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76A97-23CE-9112-3E30-1E8209A964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5F5841-2806-3FDE-C9A6-0321B1E2D278}"/>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723565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AA00-9515-59F7-5A34-BE7091115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9826A-0A79-AB31-798B-39FB2BBC7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81E2C-B15E-29C7-6180-D10D5DE91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09185A-0A1E-7D65-1426-8A09F0543FBD}"/>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34043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8D6D5-D16F-0D33-1A4E-D7B4AA71C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9B27E-DF29-3736-74B2-DC54C68BF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63BE5-D0F8-DE14-1486-192EF6D765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54F9A-D8F8-DDF7-E0E5-197B37F0BAE8}"/>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57220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348A-45EA-B292-8862-330BC0241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215E0-76C1-48B3-2EFA-89647210D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6CE5-6CE3-E293-A7BA-82A85DEABF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E7F23A-707E-66A0-EFF9-B686777EAEEA}"/>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56410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9CE41-8125-4902-3530-1DC3269B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A0598-C02A-7940-0475-C9B1AA98F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6A285-E8B9-859B-142E-40D4F9D571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D70C0A-D604-EF45-FF77-EE4EB742A543}"/>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39554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ADE84-A371-C7FE-55A9-0BFF43E03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2FD0F-98FB-3832-0144-17023DB61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81258-D122-592D-3B8F-B07509B226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647BFD-A4C3-333D-34ED-21353181EDAF}"/>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427631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62417-E9CA-90F9-A0C8-E22F051E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BA82C-A0E6-D5F5-F484-850A2B82E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57A2F-C178-21B0-13E8-009DDAEFB1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4CED31-6248-F211-DE5A-9A3713867255}"/>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68220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BBA8F-E482-3E43-5DA2-9443FC8C4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BBF18-27B9-E8C3-C038-A240EC96C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A49DD-0DE0-DC9D-F46B-DD4793B902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FCA40C-C0DE-28D7-8874-5761A9ED5551}"/>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41536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127C3-5433-2E17-2C91-2D362FEAB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1023C-7C68-F237-ACB2-B461E4D33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5F217-F318-3B98-2C9E-47058F245C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A9221-9FB8-46CE-5CAC-6F85E4E52D9D}"/>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3502819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04CE6-BC5A-EE9F-4ADB-BE8CAC212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AE575-4495-4626-456C-6F66F0977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78FD2-4B63-89C9-F34C-F1DF5D259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438626-3E2D-AA35-CEFC-2155760D489F}"/>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253704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91223-62D7-727E-6DF0-90A5161BA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B61D2-CD4E-B274-21CB-C2C7821FE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5A49F-2F6E-2BF9-2A77-A6C4F67F54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8B9CDC-0E10-411A-EBCD-A649E4D12686}"/>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394470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F5FDB-2221-8080-CBDB-6F5669C96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195E4-D803-B812-AE04-CD4F1C572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C78B1-FC8F-B4E5-767F-F8EAC956FF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F4415E-EA4A-9476-C654-CABD8F23896F}"/>
              </a:ext>
            </a:extLst>
          </p:cNvPr>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2321238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3940-5EEF-6512-23A1-82F6A058C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FB168-F66E-620E-B7F9-4DE808FF0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3A42D-9B4A-CC6C-29C4-10911C44C3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60BFE1-FC75-459D-AD80-62EDA21681A9}"/>
              </a:ext>
            </a:extLst>
          </p:cNvPr>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471398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95A5E-CCD6-39C9-9DB6-77D7B1A31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38FC9-BEA9-A91D-0A80-F6C44B6D5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9898A-E64A-548F-66ED-EDAFBBE11F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64C73-E3E7-7106-2EBE-5A075FB0305D}"/>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2694613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22F51-E161-7414-F149-4F78293B9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74746-D274-966E-44BC-2A083395F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2022C-45A5-FC2E-C6EE-27C7D7239D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08C3FA-8AC9-A402-B306-4E6111F92AD0}"/>
              </a:ext>
            </a:extLst>
          </p:cNvPr>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2011798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7B9C-77EF-0255-182F-FAC4E4836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E4B2F-6476-2C7F-6EDE-C544C3B6C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2063C-1416-7853-59D3-19244645B8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07D62C-91E1-84C6-B832-AF639D7BB2D1}"/>
              </a:ext>
            </a:extLst>
          </p:cNvPr>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69313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26B21-4A29-1AE8-9470-859720C4D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BCF9D-B833-AB4E-D3ED-B7FEC748A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944B0-FCC3-7F2D-1832-0DE336B9D3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73F276-8B76-A3A8-14AA-912FD4EE682E}"/>
              </a:ext>
            </a:extLst>
          </p:cNvPr>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2682204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Visuel de référence fourni par l’utilisateur : /mnt/data/704e7105-1990-4bb2-a929-3110b061372f.png,- Logo officiel ARC fourni par l’utilisateur : /mnt/data/logo arc officiel.png</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14661-0F12-B377-FBE4-09AC7BF0C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FC5FE-8CA3-D549-4B6B-24610A38A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ACC17-A4BF-6D3C-8DD0-F759824108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F4D7A2-C5C6-40F2-F58B-E9FC7C29A324}"/>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69291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5977A-D0F9-285F-D806-2B0F8637C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28F06-D9DD-0518-9F7E-CBA6F4390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813CE-9B79-93FB-DCA5-C90DE4CEA1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E112E4-9BEA-581E-0EEA-A42DC6C18673}"/>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68808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E8C3-9C7B-99EE-4FA6-65F02A351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ECA38-7732-F030-A17D-20A86C2BF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9DC6D-240B-878C-3110-E3028FF30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3898C-A226-117D-9323-1CA1645FB359}"/>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29262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C2621-0072-6037-79F5-F59711A29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08999-6FFE-A83C-D6D5-38AA2DD89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39AD8-C3A6-EE62-CB2A-677B4F0B22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7837EA-7ED7-697E-7E2C-C9F61FFACBDD}"/>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87752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de garde">
    <p:bg>
      <p:bgRef idx="1001">
        <a:schemeClr val="bg1"/>
      </p:bgRef>
    </p:bg>
    <p:spTree>
      <p:nvGrpSpPr>
        <p:cNvPr id="1" name=""/>
        <p:cNvGrpSpPr/>
        <p:nvPr/>
      </p:nvGrpSpPr>
      <p:grpSpPr>
        <a:xfrm>
          <a:off x="0" y="0"/>
          <a:ext cx="0" cy="0"/>
          <a:chOff x="0" y="0"/>
          <a:chExt cx="0" cy="0"/>
        </a:xfrm>
      </p:grpSpPr>
      <p:sp>
        <p:nvSpPr>
          <p:cNvPr id="12" name="Shape 2">
            <a:extLst>
              <a:ext uri="{FF2B5EF4-FFF2-40B4-BE49-F238E27FC236}">
                <a16:creationId xmlns:a16="http://schemas.microsoft.com/office/drawing/2014/main" id="{5A0F429B-FC85-8565-B1A5-D3BEC9548623}"/>
              </a:ext>
            </a:extLst>
          </p:cNvPr>
          <p:cNvSpPr/>
          <p:nvPr userDrawn="1"/>
        </p:nvSpPr>
        <p:spPr>
          <a:xfrm>
            <a:off x="0" y="5989320"/>
            <a:ext cx="12191695" cy="868680"/>
          </a:xfrm>
          <a:prstGeom prst="rect">
            <a:avLst/>
          </a:prstGeom>
          <a:solidFill>
            <a:srgbClr val="EEE8FF">
              <a:alpha val="85000"/>
            </a:srgbClr>
          </a:solidFill>
          <a:ln w="12700">
            <a:solidFill>
              <a:srgbClr val="EEE8FF">
                <a:alpha val="0"/>
              </a:srgbClr>
            </a:solidFill>
            <a:prstDash val="solid"/>
          </a:ln>
        </p:spPr>
        <p:txBody>
          <a:bodyPr/>
          <a:lstStyle/>
          <a:p>
            <a:endParaRPr lang="fr-FR"/>
          </a:p>
        </p:txBody>
      </p:sp>
      <p:sp>
        <p:nvSpPr>
          <p:cNvPr id="2" name="Shape 0">
            <a:extLst>
              <a:ext uri="{FF2B5EF4-FFF2-40B4-BE49-F238E27FC236}">
                <a16:creationId xmlns:a16="http://schemas.microsoft.com/office/drawing/2014/main" id="{61368B74-EA99-1C06-4C98-43742584F828}"/>
              </a:ext>
            </a:extLst>
          </p:cNvPr>
          <p:cNvSpPr/>
          <p:nvPr userDrawn="1"/>
        </p:nvSpPr>
        <p:spPr>
          <a:xfrm>
            <a:off x="658368" y="1399032"/>
            <a:ext cx="5074920" cy="749808"/>
          </a:xfrm>
          <a:prstGeom prst="roundRect">
            <a:avLst/>
          </a:prstGeom>
          <a:solidFill>
            <a:schemeClr val="accent1"/>
          </a:solidFill>
          <a:ln w="12700">
            <a:solidFill>
              <a:schemeClr val="accent1"/>
            </a:solidFill>
            <a:prstDash val="solid"/>
          </a:ln>
        </p:spPr>
        <p:txBody>
          <a:bodyPr/>
          <a:lstStyle/>
          <a:p>
            <a:endParaRPr lang="fr-FR"/>
          </a:p>
        </p:txBody>
      </p:sp>
      <p:sp>
        <p:nvSpPr>
          <p:cNvPr id="3" name="Shape 1">
            <a:extLst>
              <a:ext uri="{FF2B5EF4-FFF2-40B4-BE49-F238E27FC236}">
                <a16:creationId xmlns:a16="http://schemas.microsoft.com/office/drawing/2014/main" id="{79734A16-2CF6-5B8A-047C-26BE4F926C3E}"/>
              </a:ext>
            </a:extLst>
          </p:cNvPr>
          <p:cNvSpPr/>
          <p:nvPr userDrawn="1"/>
        </p:nvSpPr>
        <p:spPr>
          <a:xfrm>
            <a:off x="667512" y="1746504"/>
            <a:ext cx="5056632" cy="365760"/>
          </a:xfrm>
          <a:prstGeom prst="roundRect">
            <a:avLst/>
          </a:prstGeom>
          <a:solidFill>
            <a:srgbClr val="FFFFFF"/>
          </a:solidFill>
          <a:ln w="12700">
            <a:solidFill>
              <a:schemeClr val="accent1"/>
            </a:solidFill>
            <a:prstDash val="solid"/>
          </a:ln>
        </p:spPr>
        <p:txBody>
          <a:bodyPr/>
          <a:lstStyle/>
          <a:p>
            <a:endParaRPr lang="fr-FR"/>
          </a:p>
        </p:txBody>
      </p:sp>
      <p:sp>
        <p:nvSpPr>
          <p:cNvPr id="4" name="Text 2">
            <a:extLst>
              <a:ext uri="{FF2B5EF4-FFF2-40B4-BE49-F238E27FC236}">
                <a16:creationId xmlns:a16="http://schemas.microsoft.com/office/drawing/2014/main" id="{68F72D69-9EB3-522E-D551-4E5C8309F753}"/>
              </a:ext>
            </a:extLst>
          </p:cNvPr>
          <p:cNvSpPr/>
          <p:nvPr userDrawn="1"/>
        </p:nvSpPr>
        <p:spPr>
          <a:xfrm>
            <a:off x="886968" y="1480927"/>
            <a:ext cx="4572000" cy="201168"/>
          </a:xfrm>
          <a:prstGeom prst="rect">
            <a:avLst/>
          </a:prstGeom>
          <a:noFill/>
          <a:ln/>
        </p:spPr>
        <p:txBody>
          <a:bodyPr wrap="square" lIns="0" tIns="0" rIns="0" bIns="0" rtlCol="0" anchor="ctr"/>
          <a:lstStyle/>
          <a:p>
            <a:pPr marL="0" indent="0">
              <a:buNone/>
            </a:pPr>
            <a:r>
              <a:rPr lang="en-US" sz="2050" dirty="0">
                <a:solidFill>
                  <a:srgbClr val="FFFFFF"/>
                </a:solidFill>
                <a:latin typeface="Arial" pitchFamily="34" charset="0"/>
                <a:ea typeface="Arial" pitchFamily="34" charset="-122"/>
                <a:cs typeface="Arial" pitchFamily="34" charset="-120"/>
              </a:rPr>
              <a:t>Le 2ème Forum de la Copropriété</a:t>
            </a:r>
            <a:endParaRPr lang="en-US" sz="2050" dirty="0"/>
          </a:p>
        </p:txBody>
      </p:sp>
      <p:sp>
        <p:nvSpPr>
          <p:cNvPr id="5" name="Text 3">
            <a:extLst>
              <a:ext uri="{FF2B5EF4-FFF2-40B4-BE49-F238E27FC236}">
                <a16:creationId xmlns:a16="http://schemas.microsoft.com/office/drawing/2014/main" id="{73B138BE-2353-DC7D-C7C3-03ADCEAA7C63}"/>
              </a:ext>
            </a:extLst>
          </p:cNvPr>
          <p:cNvSpPr/>
          <p:nvPr userDrawn="1"/>
        </p:nvSpPr>
        <p:spPr>
          <a:xfrm>
            <a:off x="950976" y="1856232"/>
            <a:ext cx="4206240" cy="164592"/>
          </a:xfrm>
          <a:prstGeom prst="rect">
            <a:avLst/>
          </a:prstGeom>
          <a:noFill/>
          <a:ln/>
        </p:spPr>
        <p:txBody>
          <a:bodyPr wrap="square" lIns="0" tIns="0" rIns="0" bIns="0" rtlCol="0" anchor="ctr"/>
          <a:lstStyle/>
          <a:p>
            <a:pPr marL="0" indent="0">
              <a:buNone/>
            </a:pPr>
            <a:r>
              <a:rPr lang="en-US" sz="1750" dirty="0">
                <a:solidFill>
                  <a:srgbClr val="1D2B58"/>
                </a:solidFill>
                <a:latin typeface="Arial" pitchFamily="34" charset="0"/>
                <a:ea typeface="Arial" pitchFamily="34" charset="-122"/>
                <a:cs typeface="Arial" pitchFamily="34" charset="-120"/>
              </a:rPr>
              <a:t>mercredi 15 avril 2026  </a:t>
            </a:r>
            <a:endParaRPr lang="en-US" sz="1750" dirty="0"/>
          </a:p>
        </p:txBody>
      </p:sp>
      <p:pic>
        <p:nvPicPr>
          <p:cNvPr id="11" name="Image 1" descr="/mnt/data/aud_nopanel.png">
            <a:extLst>
              <a:ext uri="{FF2B5EF4-FFF2-40B4-BE49-F238E27FC236}">
                <a16:creationId xmlns:a16="http://schemas.microsoft.com/office/drawing/2014/main" id="{CAEEF4AD-3BCF-43B5-9E82-B24CE7A5DA0E}"/>
              </a:ext>
            </a:extLst>
          </p:cNvPr>
          <p:cNvPicPr>
            <a:picLocks noChangeAspect="1"/>
          </p:cNvPicPr>
          <p:nvPr userDrawn="1"/>
        </p:nvPicPr>
        <p:blipFill>
          <a:blip r:embed="rId2"/>
          <a:srcRect l="22523" r="22523"/>
          <a:stretch/>
        </p:blipFill>
        <p:spPr>
          <a:xfrm>
            <a:off x="7894015" y="780893"/>
            <a:ext cx="4297680" cy="5213739"/>
          </a:xfrm>
          <a:prstGeom prst="rect">
            <a:avLst/>
          </a:prstGeom>
        </p:spPr>
      </p:pic>
      <p:sp>
        <p:nvSpPr>
          <p:cNvPr id="14" name="Shape 0">
            <a:extLst>
              <a:ext uri="{FF2B5EF4-FFF2-40B4-BE49-F238E27FC236}">
                <a16:creationId xmlns:a16="http://schemas.microsoft.com/office/drawing/2014/main" id="{5AB2DFEA-3603-9BB2-0B5C-02AE2D8681BF}"/>
              </a:ext>
            </a:extLst>
          </p:cNvPr>
          <p:cNvSpPr/>
          <p:nvPr userDrawn="1"/>
        </p:nvSpPr>
        <p:spPr>
          <a:xfrm>
            <a:off x="0" y="0"/>
            <a:ext cx="12191695" cy="694944"/>
          </a:xfrm>
          <a:prstGeom prst="rect">
            <a:avLst/>
          </a:prstGeom>
          <a:solidFill>
            <a:srgbClr val="1D294E"/>
          </a:solidFill>
          <a:ln w="12700">
            <a:solidFill>
              <a:srgbClr val="1D294E"/>
            </a:solidFill>
            <a:prstDash val="solid"/>
          </a:ln>
        </p:spPr>
        <p:txBody>
          <a:bodyPr/>
          <a:lstStyle/>
          <a:p>
            <a:endParaRPr lang="fr-FR"/>
          </a:p>
        </p:txBody>
      </p:sp>
      <p:sp>
        <p:nvSpPr>
          <p:cNvPr id="13" name="Text 3">
            <a:extLst>
              <a:ext uri="{FF2B5EF4-FFF2-40B4-BE49-F238E27FC236}">
                <a16:creationId xmlns:a16="http://schemas.microsoft.com/office/drawing/2014/main" id="{6B265AD9-F692-3430-0248-31870014BCDB}"/>
              </a:ext>
            </a:extLst>
          </p:cNvPr>
          <p:cNvSpPr/>
          <p:nvPr userDrawn="1"/>
        </p:nvSpPr>
        <p:spPr>
          <a:xfrm>
            <a:off x="1783080" y="171152"/>
            <a:ext cx="5394960" cy="365760"/>
          </a:xfrm>
          <a:prstGeom prst="rect">
            <a:avLst/>
          </a:prstGeom>
          <a:noFill/>
          <a:ln/>
        </p:spPr>
        <p:txBody>
          <a:bodyPr wrap="square" lIns="0" tIns="0" rIns="0" bIns="0" rtlCol="0" anchor="ctr"/>
          <a:lstStyle/>
          <a:p>
            <a:pPr marL="0" indent="0">
              <a:buNone/>
            </a:pPr>
            <a:r>
              <a:rPr lang="en-US" sz="2700" dirty="0">
                <a:solidFill>
                  <a:srgbClr val="FFFFFF"/>
                </a:solidFill>
                <a:latin typeface="Arial" pitchFamily="34" charset="0"/>
                <a:ea typeface="Arial" pitchFamily="34" charset="-122"/>
                <a:cs typeface="Arial" pitchFamily="34" charset="-120"/>
              </a:rPr>
              <a:t>2ème Forum de la Copropriété</a:t>
            </a:r>
            <a:endParaRPr lang="en-US" sz="2700" dirty="0"/>
          </a:p>
        </p:txBody>
      </p:sp>
      <p:sp>
        <p:nvSpPr>
          <p:cNvPr id="17" name="Shape 9">
            <a:extLst>
              <a:ext uri="{FF2B5EF4-FFF2-40B4-BE49-F238E27FC236}">
                <a16:creationId xmlns:a16="http://schemas.microsoft.com/office/drawing/2014/main" id="{38D73E30-4628-8AAC-ECB3-8F86F3CE67A0}"/>
              </a:ext>
            </a:extLst>
          </p:cNvPr>
          <p:cNvSpPr/>
          <p:nvPr userDrawn="1"/>
        </p:nvSpPr>
        <p:spPr>
          <a:xfrm>
            <a:off x="8407312" y="4562856"/>
            <a:ext cx="3493008" cy="1243584"/>
          </a:xfrm>
          <a:prstGeom prst="roundRect">
            <a:avLst/>
          </a:prstGeom>
          <a:solidFill>
            <a:srgbClr val="2A2F68">
              <a:alpha val="85000"/>
            </a:srgbClr>
          </a:solidFill>
          <a:ln w="12700">
            <a:solidFill>
              <a:srgbClr val="2A2F68">
                <a:alpha val="0"/>
              </a:srgbClr>
            </a:solidFill>
            <a:prstDash val="solid"/>
          </a:ln>
          <a:effectLst>
            <a:outerShdw blurRad="19050" dist="7620" dir="2700000" algn="bl" rotWithShape="0">
              <a:srgbClr val="000000">
                <a:alpha val="18000"/>
              </a:srgbClr>
            </a:outerShdw>
          </a:effectLst>
        </p:spPr>
        <p:txBody>
          <a:bodyPr/>
          <a:lstStyle/>
          <a:p>
            <a:endParaRPr lang="fr-FR"/>
          </a:p>
        </p:txBody>
      </p:sp>
      <p:sp>
        <p:nvSpPr>
          <p:cNvPr id="20" name="Shape 11">
            <a:extLst>
              <a:ext uri="{FF2B5EF4-FFF2-40B4-BE49-F238E27FC236}">
                <a16:creationId xmlns:a16="http://schemas.microsoft.com/office/drawing/2014/main" id="{B3B4B52A-2475-B709-FF31-663FE477DEFD}"/>
              </a:ext>
            </a:extLst>
          </p:cNvPr>
          <p:cNvSpPr/>
          <p:nvPr userDrawn="1"/>
        </p:nvSpPr>
        <p:spPr>
          <a:xfrm>
            <a:off x="8782812" y="4718304"/>
            <a:ext cx="128016" cy="128016"/>
          </a:xfrm>
          <a:prstGeom prst="ellipse">
            <a:avLst/>
          </a:prstGeom>
          <a:solidFill>
            <a:srgbClr val="6EA7E8"/>
          </a:solidFill>
          <a:ln w="12700">
            <a:solidFill>
              <a:srgbClr val="6EA7E8"/>
            </a:solidFill>
            <a:prstDash val="solid"/>
          </a:ln>
        </p:spPr>
        <p:txBody>
          <a:bodyPr/>
          <a:lstStyle/>
          <a:p>
            <a:endParaRPr lang="fr-FR"/>
          </a:p>
        </p:txBody>
      </p:sp>
      <p:sp>
        <p:nvSpPr>
          <p:cNvPr id="21" name="Text 12">
            <a:extLst>
              <a:ext uri="{FF2B5EF4-FFF2-40B4-BE49-F238E27FC236}">
                <a16:creationId xmlns:a16="http://schemas.microsoft.com/office/drawing/2014/main" id="{7E2597A0-7A98-DB58-EE97-07717E5B3129}"/>
              </a:ext>
            </a:extLst>
          </p:cNvPr>
          <p:cNvSpPr/>
          <p:nvPr userDrawn="1"/>
        </p:nvSpPr>
        <p:spPr>
          <a:xfrm>
            <a:off x="8983980" y="4718304"/>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Formations</a:t>
            </a:r>
            <a:endParaRPr lang="en-US" sz="1380" dirty="0"/>
          </a:p>
        </p:txBody>
      </p:sp>
      <p:sp>
        <p:nvSpPr>
          <p:cNvPr id="22" name="Shape 13">
            <a:extLst>
              <a:ext uri="{FF2B5EF4-FFF2-40B4-BE49-F238E27FC236}">
                <a16:creationId xmlns:a16="http://schemas.microsoft.com/office/drawing/2014/main" id="{35254062-E543-0560-D810-89BE5A3BF0B7}"/>
              </a:ext>
            </a:extLst>
          </p:cNvPr>
          <p:cNvSpPr/>
          <p:nvPr userDrawn="1"/>
        </p:nvSpPr>
        <p:spPr>
          <a:xfrm>
            <a:off x="8782812" y="4999780"/>
            <a:ext cx="128016" cy="128016"/>
          </a:xfrm>
          <a:prstGeom prst="ellipse">
            <a:avLst/>
          </a:prstGeom>
          <a:solidFill>
            <a:srgbClr val="8A7AF0"/>
          </a:solidFill>
          <a:ln w="12700">
            <a:solidFill>
              <a:srgbClr val="8A7AF0"/>
            </a:solidFill>
            <a:prstDash val="solid"/>
          </a:ln>
        </p:spPr>
        <p:txBody>
          <a:bodyPr/>
          <a:lstStyle/>
          <a:p>
            <a:endParaRPr lang="fr-FR"/>
          </a:p>
        </p:txBody>
      </p:sp>
      <p:sp>
        <p:nvSpPr>
          <p:cNvPr id="23" name="Text 14">
            <a:extLst>
              <a:ext uri="{FF2B5EF4-FFF2-40B4-BE49-F238E27FC236}">
                <a16:creationId xmlns:a16="http://schemas.microsoft.com/office/drawing/2014/main" id="{172A94BA-B91A-0606-5550-F0D15C590B6A}"/>
              </a:ext>
            </a:extLst>
          </p:cNvPr>
          <p:cNvSpPr/>
          <p:nvPr userDrawn="1"/>
        </p:nvSpPr>
        <p:spPr>
          <a:xfrm>
            <a:off x="8983980" y="5001768"/>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Débats</a:t>
            </a:r>
            <a:endParaRPr lang="en-US" sz="1380" dirty="0"/>
          </a:p>
        </p:txBody>
      </p:sp>
      <p:sp>
        <p:nvSpPr>
          <p:cNvPr id="24" name="Shape 15">
            <a:extLst>
              <a:ext uri="{FF2B5EF4-FFF2-40B4-BE49-F238E27FC236}">
                <a16:creationId xmlns:a16="http://schemas.microsoft.com/office/drawing/2014/main" id="{9BFDC40C-87F3-19C2-B24E-81B1A2F36FB3}"/>
              </a:ext>
            </a:extLst>
          </p:cNvPr>
          <p:cNvSpPr/>
          <p:nvPr userDrawn="1"/>
        </p:nvSpPr>
        <p:spPr>
          <a:xfrm>
            <a:off x="8773668" y="5265950"/>
            <a:ext cx="128016" cy="128016"/>
          </a:xfrm>
          <a:prstGeom prst="ellipse">
            <a:avLst/>
          </a:prstGeom>
          <a:solidFill>
            <a:srgbClr val="4FB2C9"/>
          </a:solidFill>
          <a:ln w="12700">
            <a:solidFill>
              <a:srgbClr val="4FB2C9"/>
            </a:solidFill>
            <a:prstDash val="solid"/>
          </a:ln>
        </p:spPr>
        <p:txBody>
          <a:bodyPr/>
          <a:lstStyle/>
          <a:p>
            <a:endParaRPr lang="fr-FR"/>
          </a:p>
        </p:txBody>
      </p:sp>
      <p:sp>
        <p:nvSpPr>
          <p:cNvPr id="25" name="Text 16">
            <a:extLst>
              <a:ext uri="{FF2B5EF4-FFF2-40B4-BE49-F238E27FC236}">
                <a16:creationId xmlns:a16="http://schemas.microsoft.com/office/drawing/2014/main" id="{F2957A2A-F084-7D32-8C4E-C03343E373E3}"/>
              </a:ext>
            </a:extLst>
          </p:cNvPr>
          <p:cNvSpPr/>
          <p:nvPr userDrawn="1"/>
        </p:nvSpPr>
        <p:spPr>
          <a:xfrm>
            <a:off x="8983980" y="5249451"/>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Rencontres</a:t>
            </a:r>
            <a:endParaRPr lang="en-US" sz="1380" dirty="0"/>
          </a:p>
        </p:txBody>
      </p:sp>
      <p:sp>
        <p:nvSpPr>
          <p:cNvPr id="26" name="Shape 17">
            <a:extLst>
              <a:ext uri="{FF2B5EF4-FFF2-40B4-BE49-F238E27FC236}">
                <a16:creationId xmlns:a16="http://schemas.microsoft.com/office/drawing/2014/main" id="{2A359596-39D1-4688-D566-D8DA8AE000AE}"/>
              </a:ext>
            </a:extLst>
          </p:cNvPr>
          <p:cNvSpPr/>
          <p:nvPr userDrawn="1"/>
        </p:nvSpPr>
        <p:spPr>
          <a:xfrm>
            <a:off x="8782812" y="5532120"/>
            <a:ext cx="128016" cy="128016"/>
          </a:xfrm>
          <a:prstGeom prst="ellipse">
            <a:avLst/>
          </a:prstGeom>
          <a:solidFill>
            <a:srgbClr val="ED8A92"/>
          </a:solidFill>
          <a:ln w="12700">
            <a:solidFill>
              <a:srgbClr val="ED8A92"/>
            </a:solidFill>
            <a:prstDash val="solid"/>
          </a:ln>
        </p:spPr>
        <p:txBody>
          <a:bodyPr/>
          <a:lstStyle/>
          <a:p>
            <a:endParaRPr lang="fr-FR"/>
          </a:p>
        </p:txBody>
      </p:sp>
      <p:sp>
        <p:nvSpPr>
          <p:cNvPr id="27" name="Text 18">
            <a:extLst>
              <a:ext uri="{FF2B5EF4-FFF2-40B4-BE49-F238E27FC236}">
                <a16:creationId xmlns:a16="http://schemas.microsoft.com/office/drawing/2014/main" id="{0DB35914-3233-08DF-F3AF-E0274234387D}"/>
              </a:ext>
            </a:extLst>
          </p:cNvPr>
          <p:cNvSpPr/>
          <p:nvPr userDrawn="1"/>
        </p:nvSpPr>
        <p:spPr>
          <a:xfrm>
            <a:off x="8983980" y="5515820"/>
            <a:ext cx="1783080" cy="128016"/>
          </a:xfrm>
          <a:prstGeom prst="rect">
            <a:avLst/>
          </a:prstGeom>
          <a:noFill/>
          <a:ln/>
        </p:spPr>
        <p:txBody>
          <a:bodyPr wrap="square" lIns="0" tIns="0" rIns="0" bIns="0" rtlCol="0" anchor="ctr"/>
          <a:lstStyle/>
          <a:p>
            <a:pPr marL="0" indent="0">
              <a:buNone/>
            </a:pPr>
            <a:r>
              <a:rPr lang="en-US" sz="1380" dirty="0">
                <a:solidFill>
                  <a:srgbClr val="FFFFFF"/>
                </a:solidFill>
                <a:latin typeface="Arial" pitchFamily="34" charset="0"/>
                <a:ea typeface="Arial" pitchFamily="34" charset="-122"/>
                <a:cs typeface="Arial" pitchFamily="34" charset="-120"/>
              </a:rPr>
              <a:t>Librairie</a:t>
            </a:r>
            <a:endParaRPr lang="en-US" sz="1380" dirty="0"/>
          </a:p>
        </p:txBody>
      </p:sp>
      <p:sp>
        <p:nvSpPr>
          <p:cNvPr id="28" name="Shape 1">
            <a:extLst>
              <a:ext uri="{FF2B5EF4-FFF2-40B4-BE49-F238E27FC236}">
                <a16:creationId xmlns:a16="http://schemas.microsoft.com/office/drawing/2014/main" id="{23A7BEB6-565E-2EB7-04D3-8AE8865D5772}"/>
              </a:ext>
            </a:extLst>
          </p:cNvPr>
          <p:cNvSpPr/>
          <p:nvPr userDrawn="1"/>
        </p:nvSpPr>
        <p:spPr>
          <a:xfrm>
            <a:off x="0" y="696932"/>
            <a:ext cx="12191695" cy="1077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ln w="12700">
            <a:noFill/>
            <a:prstDash val="solid"/>
          </a:ln>
        </p:spPr>
        <p:txBody>
          <a:bodyPr/>
          <a:lstStyle/>
          <a:p>
            <a:endParaRPr lang="fr-FR"/>
          </a:p>
        </p:txBody>
      </p:sp>
      <p:sp>
        <p:nvSpPr>
          <p:cNvPr id="30" name="Shape 10">
            <a:extLst>
              <a:ext uri="{FF2B5EF4-FFF2-40B4-BE49-F238E27FC236}">
                <a16:creationId xmlns:a16="http://schemas.microsoft.com/office/drawing/2014/main" id="{93413C13-B032-0BBA-9778-2CD84EE721C2}"/>
              </a:ext>
            </a:extLst>
          </p:cNvPr>
          <p:cNvSpPr/>
          <p:nvPr userDrawn="1"/>
        </p:nvSpPr>
        <p:spPr>
          <a:xfrm>
            <a:off x="219456" y="0"/>
            <a:ext cx="806262" cy="780893"/>
          </a:xfrm>
          <a:prstGeom prst="ellipse">
            <a:avLst/>
          </a:prstGeom>
          <a:solidFill>
            <a:srgbClr val="FFFFFF"/>
          </a:solidFill>
          <a:ln w="12700">
            <a:solidFill>
              <a:srgbClr val="D7DCE8"/>
            </a:solidFill>
            <a:prstDash val="solid"/>
          </a:ln>
          <a:effectLst>
            <a:outerShdw blurRad="15240" dist="6350" dir="2700000" algn="bl" rotWithShape="0">
              <a:srgbClr val="000000">
                <a:alpha val="15000"/>
              </a:srgbClr>
            </a:outerShdw>
          </a:effectLst>
        </p:spPr>
        <p:txBody>
          <a:bodyPr/>
          <a:lstStyle/>
          <a:p>
            <a:endParaRPr lang="fr-FR"/>
          </a:p>
        </p:txBody>
      </p:sp>
      <p:pic>
        <p:nvPicPr>
          <p:cNvPr id="29" name="Image 0" descr="/mnt/data/logo_arc_transparent.png">
            <a:extLst>
              <a:ext uri="{FF2B5EF4-FFF2-40B4-BE49-F238E27FC236}">
                <a16:creationId xmlns:a16="http://schemas.microsoft.com/office/drawing/2014/main" id="{3A3083F0-8A0F-0FB3-DD4B-2F7C2CEE3779}"/>
              </a:ext>
            </a:extLst>
          </p:cNvPr>
          <p:cNvPicPr>
            <a:picLocks noChangeAspect="1"/>
          </p:cNvPicPr>
          <p:nvPr userDrawn="1"/>
        </p:nvPicPr>
        <p:blipFill>
          <a:blip r:embed="rId3"/>
          <a:stretch>
            <a:fillRect/>
          </a:stretch>
        </p:blipFill>
        <p:spPr>
          <a:xfrm>
            <a:off x="294795" y="60209"/>
            <a:ext cx="640080" cy="634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u">
    <p:bg>
      <p:bgPr>
        <a:solidFill>
          <a:srgbClr val="FFFFFF"/>
        </a:solidFill>
        <a:effectLst/>
      </p:bgPr>
    </p:bg>
    <p:spTree>
      <p:nvGrpSpPr>
        <p:cNvPr id="1" name=""/>
        <p:cNvGrpSpPr/>
        <p:nvPr/>
      </p:nvGrpSpPr>
      <p:grpSpPr>
        <a:xfrm>
          <a:off x="0" y="0"/>
          <a:ext cx="0" cy="0"/>
          <a:chOff x="0" y="0"/>
          <a:chExt cx="0" cy="0"/>
        </a:xfrm>
      </p:grpSpPr>
      <p:sp>
        <p:nvSpPr>
          <p:cNvPr id="13" name="Shape 0">
            <a:extLst>
              <a:ext uri="{FF2B5EF4-FFF2-40B4-BE49-F238E27FC236}">
                <a16:creationId xmlns:a16="http://schemas.microsoft.com/office/drawing/2014/main" id="{E39F6A08-0428-30FC-0739-3EAEAD3C5FF8}"/>
              </a:ext>
            </a:extLst>
          </p:cNvPr>
          <p:cNvSpPr/>
          <p:nvPr userDrawn="1"/>
        </p:nvSpPr>
        <p:spPr>
          <a:xfrm>
            <a:off x="0" y="0"/>
            <a:ext cx="12191695" cy="694944"/>
          </a:xfrm>
          <a:prstGeom prst="rect">
            <a:avLst/>
          </a:prstGeom>
          <a:solidFill>
            <a:srgbClr val="1D294E"/>
          </a:solidFill>
          <a:ln w="12700">
            <a:solidFill>
              <a:srgbClr val="1D294E"/>
            </a:solidFill>
            <a:prstDash val="solid"/>
          </a:ln>
        </p:spPr>
        <p:txBody>
          <a:bodyPr/>
          <a:lstStyle/>
          <a:p>
            <a:endParaRPr lang="fr-FR"/>
          </a:p>
        </p:txBody>
      </p:sp>
      <p:sp>
        <p:nvSpPr>
          <p:cNvPr id="6" name="Shape 3"/>
          <p:cNvSpPr/>
          <p:nvPr/>
        </p:nvSpPr>
        <p:spPr>
          <a:xfrm>
            <a:off x="585216" y="6428232"/>
            <a:ext cx="11018520" cy="18288"/>
          </a:xfrm>
          <a:prstGeom prst="rect">
            <a:avLst/>
          </a:prstGeom>
          <a:solidFill>
            <a:srgbClr val="DCE3F0"/>
          </a:solidFill>
          <a:ln w="12700">
            <a:solidFill>
              <a:srgbClr val="DCE3F0"/>
            </a:solidFill>
            <a:prstDash val="solid"/>
          </a:ln>
        </p:spPr>
        <p:txBody>
          <a:bodyPr/>
          <a:lstStyle/>
          <a:p>
            <a:endParaRPr lang="fr-FR"/>
          </a:p>
        </p:txBody>
      </p:sp>
      <p:sp>
        <p:nvSpPr>
          <p:cNvPr id="7" name="Text 4"/>
          <p:cNvSpPr/>
          <p:nvPr/>
        </p:nvSpPr>
        <p:spPr>
          <a:xfrm>
            <a:off x="658368" y="6483096"/>
            <a:ext cx="4389120" cy="164592"/>
          </a:xfrm>
          <a:prstGeom prst="rect">
            <a:avLst/>
          </a:prstGeom>
          <a:noFill/>
          <a:ln/>
        </p:spPr>
        <p:txBody>
          <a:bodyPr wrap="square" lIns="0" tIns="0" rIns="0" bIns="0" rtlCol="0" anchor="ctr"/>
          <a:lstStyle/>
          <a:p>
            <a:pPr marL="0" indent="0">
              <a:buNone/>
            </a:pPr>
            <a:r>
              <a:rPr lang="en-US" sz="950" dirty="0">
                <a:solidFill>
                  <a:srgbClr val="6B7280"/>
                </a:solidFill>
                <a:latin typeface="Arial" pitchFamily="34" charset="0"/>
                <a:ea typeface="Arial" pitchFamily="34" charset="-122"/>
                <a:cs typeface="Arial" pitchFamily="34" charset="-120"/>
              </a:rPr>
              <a:t>2ème Forum de la Copropriété - 15 avril 2026</a:t>
            </a:r>
            <a:endParaRPr lang="en-US" sz="950" dirty="0"/>
          </a:p>
        </p:txBody>
      </p:sp>
      <p:sp>
        <p:nvSpPr>
          <p:cNvPr id="14" name="Shape 1">
            <a:extLst>
              <a:ext uri="{FF2B5EF4-FFF2-40B4-BE49-F238E27FC236}">
                <a16:creationId xmlns:a16="http://schemas.microsoft.com/office/drawing/2014/main" id="{F95F62F5-587C-5810-7D9B-D7D773C91B21}"/>
              </a:ext>
            </a:extLst>
          </p:cNvPr>
          <p:cNvSpPr/>
          <p:nvPr userDrawn="1"/>
        </p:nvSpPr>
        <p:spPr>
          <a:xfrm>
            <a:off x="0" y="696932"/>
            <a:ext cx="12191695" cy="1077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ln w="12700">
            <a:noFill/>
            <a:prstDash val="solid"/>
          </a:ln>
        </p:spPr>
        <p:txBody>
          <a:bodyPr/>
          <a:lstStyle/>
          <a:p>
            <a:endParaRPr lang="fr-FR"/>
          </a:p>
        </p:txBody>
      </p:sp>
      <p:sp>
        <p:nvSpPr>
          <p:cNvPr id="11" name="Shape 10">
            <a:extLst>
              <a:ext uri="{FF2B5EF4-FFF2-40B4-BE49-F238E27FC236}">
                <a16:creationId xmlns:a16="http://schemas.microsoft.com/office/drawing/2014/main" id="{B3D84B1F-6581-B31F-DAF2-ECABA25BC44E}"/>
              </a:ext>
            </a:extLst>
          </p:cNvPr>
          <p:cNvSpPr/>
          <p:nvPr userDrawn="1"/>
        </p:nvSpPr>
        <p:spPr>
          <a:xfrm>
            <a:off x="219456" y="0"/>
            <a:ext cx="806262" cy="780893"/>
          </a:xfrm>
          <a:prstGeom prst="ellipse">
            <a:avLst/>
          </a:prstGeom>
          <a:solidFill>
            <a:srgbClr val="FFFFFF"/>
          </a:solidFill>
          <a:ln w="12700">
            <a:solidFill>
              <a:srgbClr val="D7DCE8"/>
            </a:solidFill>
            <a:prstDash val="solid"/>
          </a:ln>
          <a:effectLst>
            <a:outerShdw blurRad="15240" dist="6350" dir="2700000" algn="bl" rotWithShape="0">
              <a:srgbClr val="000000">
                <a:alpha val="15000"/>
              </a:srgbClr>
            </a:outerShdw>
          </a:effectLst>
        </p:spPr>
        <p:txBody>
          <a:bodyPr/>
          <a:lstStyle/>
          <a:p>
            <a:endParaRPr lang="fr-FR"/>
          </a:p>
        </p:txBody>
      </p:sp>
      <p:pic>
        <p:nvPicPr>
          <p:cNvPr id="15" name="Image 0" descr="/mnt/data/logo_arc_transparent.png">
            <a:extLst>
              <a:ext uri="{FF2B5EF4-FFF2-40B4-BE49-F238E27FC236}">
                <a16:creationId xmlns:a16="http://schemas.microsoft.com/office/drawing/2014/main" id="{C7770497-CC7C-DA5E-E31A-596C66935448}"/>
              </a:ext>
            </a:extLst>
          </p:cNvPr>
          <p:cNvPicPr>
            <a:picLocks noChangeAspect="1"/>
          </p:cNvPicPr>
          <p:nvPr userDrawn="1"/>
        </p:nvPicPr>
        <p:blipFill>
          <a:blip r:embed="rId2"/>
          <a:stretch>
            <a:fillRect/>
          </a:stretch>
        </p:blipFill>
        <p:spPr>
          <a:xfrm>
            <a:off x="294795" y="78497"/>
            <a:ext cx="640080" cy="634735"/>
          </a:xfrm>
          <a:prstGeom prst="rect">
            <a:avLst/>
          </a:prstGeom>
        </p:spPr>
      </p:pic>
      <p:sp>
        <p:nvSpPr>
          <p:cNvPr id="16" name="Text 3">
            <a:extLst>
              <a:ext uri="{FF2B5EF4-FFF2-40B4-BE49-F238E27FC236}">
                <a16:creationId xmlns:a16="http://schemas.microsoft.com/office/drawing/2014/main" id="{90CB3C20-A319-EB91-D48C-E4AD220348BD}"/>
              </a:ext>
            </a:extLst>
          </p:cNvPr>
          <p:cNvSpPr/>
          <p:nvPr userDrawn="1"/>
        </p:nvSpPr>
        <p:spPr>
          <a:xfrm>
            <a:off x="1783080" y="171152"/>
            <a:ext cx="5394960" cy="365760"/>
          </a:xfrm>
          <a:prstGeom prst="rect">
            <a:avLst/>
          </a:prstGeom>
          <a:noFill/>
          <a:ln/>
        </p:spPr>
        <p:txBody>
          <a:bodyPr wrap="square" lIns="0" tIns="0" rIns="0" bIns="0" rtlCol="0" anchor="ctr"/>
          <a:lstStyle/>
          <a:p>
            <a:pPr marL="0" indent="0">
              <a:buNone/>
            </a:pPr>
            <a:r>
              <a:rPr lang="en-US" sz="2700" dirty="0">
                <a:solidFill>
                  <a:srgbClr val="FFFFFF"/>
                </a:solidFill>
                <a:latin typeface="Arial" pitchFamily="34" charset="0"/>
                <a:ea typeface="Arial" pitchFamily="34" charset="-122"/>
                <a:cs typeface="Arial" pitchFamily="34" charset="-120"/>
              </a:rPr>
              <a:t>Forum de la Copropriété</a:t>
            </a:r>
            <a:endParaRPr lang="en-US" sz="2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n">
    <p:bg>
      <p:bgPr>
        <a:solidFill>
          <a:srgbClr val="FFFFFF"/>
        </a:solidFill>
        <a:effectLst/>
      </p:bgPr>
    </p:bg>
    <p:spTree>
      <p:nvGrpSpPr>
        <p:cNvPr id="1" name=""/>
        <p:cNvGrpSpPr/>
        <p:nvPr/>
      </p:nvGrpSpPr>
      <p:grpSpPr>
        <a:xfrm>
          <a:off x="0" y="0"/>
          <a:ext cx="0" cy="0"/>
          <a:chOff x="0" y="0"/>
          <a:chExt cx="0" cy="0"/>
        </a:xfrm>
      </p:grpSpPr>
      <p:sp>
        <p:nvSpPr>
          <p:cNvPr id="4" name="Shape 2"/>
          <p:cNvSpPr/>
          <p:nvPr/>
        </p:nvSpPr>
        <p:spPr>
          <a:xfrm>
            <a:off x="0" y="5989320"/>
            <a:ext cx="12191695" cy="868680"/>
          </a:xfrm>
          <a:prstGeom prst="rect">
            <a:avLst/>
          </a:prstGeom>
          <a:solidFill>
            <a:srgbClr val="EEE8FF">
              <a:alpha val="85000"/>
            </a:srgbClr>
          </a:solidFill>
          <a:ln w="12700">
            <a:solidFill>
              <a:srgbClr val="EEE8FF">
                <a:alpha val="0"/>
              </a:srgbClr>
            </a:solidFill>
            <a:prstDash val="solid"/>
          </a:ln>
        </p:spPr>
        <p:txBody>
          <a:bodyPr/>
          <a:lstStyle/>
          <a:p>
            <a:endParaRPr lang="fr-FR"/>
          </a:p>
        </p:txBody>
      </p:sp>
      <p:pic>
        <p:nvPicPr>
          <p:cNvPr id="7" name="Image 1" descr="/mnt/data/aud_nopanel.png"/>
          <p:cNvPicPr>
            <a:picLocks noChangeAspect="1"/>
          </p:cNvPicPr>
          <p:nvPr/>
        </p:nvPicPr>
        <p:blipFill>
          <a:blip r:embed="rId2"/>
          <a:srcRect l="22523" r="22523"/>
          <a:stretch/>
        </p:blipFill>
        <p:spPr>
          <a:xfrm>
            <a:off x="7935402" y="783398"/>
            <a:ext cx="4253550" cy="5160202"/>
          </a:xfrm>
          <a:prstGeom prst="rect">
            <a:avLst/>
          </a:prstGeom>
        </p:spPr>
      </p:pic>
      <p:sp>
        <p:nvSpPr>
          <p:cNvPr id="8" name="Shape 4"/>
          <p:cNvSpPr/>
          <p:nvPr/>
        </p:nvSpPr>
        <p:spPr>
          <a:xfrm>
            <a:off x="8156448" y="1051560"/>
            <a:ext cx="548640" cy="4892040"/>
          </a:xfrm>
          <a:prstGeom prst="rect">
            <a:avLst/>
          </a:prstGeom>
          <a:solidFill>
            <a:srgbClr val="FFFFFF">
              <a:alpha val="38000"/>
            </a:srgbClr>
          </a:solidFill>
          <a:ln w="12700">
            <a:solidFill>
              <a:srgbClr val="FFFFFF">
                <a:alpha val="0"/>
              </a:srgbClr>
            </a:solidFill>
            <a:prstDash val="solid"/>
          </a:ln>
        </p:spPr>
        <p:txBody>
          <a:bodyPr/>
          <a:lstStyle/>
          <a:p>
            <a:endParaRPr lang="fr-FR"/>
          </a:p>
        </p:txBody>
      </p:sp>
      <p:sp>
        <p:nvSpPr>
          <p:cNvPr id="21" name="Shape 0">
            <a:extLst>
              <a:ext uri="{FF2B5EF4-FFF2-40B4-BE49-F238E27FC236}">
                <a16:creationId xmlns:a16="http://schemas.microsoft.com/office/drawing/2014/main" id="{E9F1D746-7451-78AA-9E24-DC68E4C4648A}"/>
              </a:ext>
            </a:extLst>
          </p:cNvPr>
          <p:cNvSpPr/>
          <p:nvPr userDrawn="1"/>
        </p:nvSpPr>
        <p:spPr>
          <a:xfrm>
            <a:off x="0" y="0"/>
            <a:ext cx="12191695" cy="694944"/>
          </a:xfrm>
          <a:prstGeom prst="rect">
            <a:avLst/>
          </a:prstGeom>
          <a:solidFill>
            <a:srgbClr val="1D294E"/>
          </a:solidFill>
          <a:ln w="12700">
            <a:solidFill>
              <a:srgbClr val="1D294E"/>
            </a:solidFill>
            <a:prstDash val="solid"/>
          </a:ln>
        </p:spPr>
        <p:txBody>
          <a:bodyPr/>
          <a:lstStyle/>
          <a:p>
            <a:endParaRPr lang="fr-FR"/>
          </a:p>
        </p:txBody>
      </p:sp>
      <p:sp>
        <p:nvSpPr>
          <p:cNvPr id="22" name="Shape 1">
            <a:extLst>
              <a:ext uri="{FF2B5EF4-FFF2-40B4-BE49-F238E27FC236}">
                <a16:creationId xmlns:a16="http://schemas.microsoft.com/office/drawing/2014/main" id="{FA83E9FC-1331-81D5-BE98-3730FF8ACE2C}"/>
              </a:ext>
            </a:extLst>
          </p:cNvPr>
          <p:cNvSpPr/>
          <p:nvPr userDrawn="1"/>
        </p:nvSpPr>
        <p:spPr>
          <a:xfrm>
            <a:off x="0" y="696932"/>
            <a:ext cx="12191695" cy="10774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b="100000"/>
            </a:path>
            <a:tileRect t="-100000" r="-100000"/>
          </a:gradFill>
          <a:ln w="12700">
            <a:noFill/>
            <a:prstDash val="solid"/>
          </a:ln>
        </p:spPr>
        <p:txBody>
          <a:bodyPr/>
          <a:lstStyle/>
          <a:p>
            <a:endParaRPr lang="fr-FR"/>
          </a:p>
        </p:txBody>
      </p:sp>
      <p:sp>
        <p:nvSpPr>
          <p:cNvPr id="23" name="Shape 10">
            <a:extLst>
              <a:ext uri="{FF2B5EF4-FFF2-40B4-BE49-F238E27FC236}">
                <a16:creationId xmlns:a16="http://schemas.microsoft.com/office/drawing/2014/main" id="{0D1D26D5-A109-80C6-793A-F6D53320C3FB}"/>
              </a:ext>
            </a:extLst>
          </p:cNvPr>
          <p:cNvSpPr/>
          <p:nvPr userDrawn="1"/>
        </p:nvSpPr>
        <p:spPr>
          <a:xfrm>
            <a:off x="219456" y="0"/>
            <a:ext cx="806262" cy="780893"/>
          </a:xfrm>
          <a:prstGeom prst="ellipse">
            <a:avLst/>
          </a:prstGeom>
          <a:solidFill>
            <a:srgbClr val="FFFFFF"/>
          </a:solidFill>
          <a:ln w="12700">
            <a:solidFill>
              <a:srgbClr val="D7DCE8"/>
            </a:solidFill>
            <a:prstDash val="solid"/>
          </a:ln>
          <a:effectLst>
            <a:outerShdw blurRad="15240" dist="6350" dir="2700000" algn="bl" rotWithShape="0">
              <a:srgbClr val="000000">
                <a:alpha val="15000"/>
              </a:srgbClr>
            </a:outerShdw>
          </a:effectLst>
        </p:spPr>
        <p:txBody>
          <a:bodyPr/>
          <a:lstStyle/>
          <a:p>
            <a:endParaRPr lang="fr-FR"/>
          </a:p>
        </p:txBody>
      </p:sp>
      <p:pic>
        <p:nvPicPr>
          <p:cNvPr id="24" name="Image 0" descr="/mnt/data/logo_arc_transparent.png">
            <a:extLst>
              <a:ext uri="{FF2B5EF4-FFF2-40B4-BE49-F238E27FC236}">
                <a16:creationId xmlns:a16="http://schemas.microsoft.com/office/drawing/2014/main" id="{6F30BEE3-0296-8495-7821-7D099D8A2071}"/>
              </a:ext>
            </a:extLst>
          </p:cNvPr>
          <p:cNvPicPr>
            <a:picLocks noChangeAspect="1"/>
          </p:cNvPicPr>
          <p:nvPr userDrawn="1"/>
        </p:nvPicPr>
        <p:blipFill>
          <a:blip r:embed="rId3"/>
          <a:stretch>
            <a:fillRect/>
          </a:stretch>
        </p:blipFill>
        <p:spPr>
          <a:xfrm>
            <a:off x="294795" y="78497"/>
            <a:ext cx="640080" cy="634735"/>
          </a:xfrm>
          <a:prstGeom prst="rect">
            <a:avLst/>
          </a:prstGeom>
        </p:spPr>
      </p:pic>
      <p:sp>
        <p:nvSpPr>
          <p:cNvPr id="25" name="Text 3">
            <a:extLst>
              <a:ext uri="{FF2B5EF4-FFF2-40B4-BE49-F238E27FC236}">
                <a16:creationId xmlns:a16="http://schemas.microsoft.com/office/drawing/2014/main" id="{DDFEA81B-BE8D-669B-DCA4-B77FA305D0E5}"/>
              </a:ext>
            </a:extLst>
          </p:cNvPr>
          <p:cNvSpPr/>
          <p:nvPr userDrawn="1"/>
        </p:nvSpPr>
        <p:spPr>
          <a:xfrm>
            <a:off x="1783080" y="171152"/>
            <a:ext cx="5394960" cy="365760"/>
          </a:xfrm>
          <a:prstGeom prst="rect">
            <a:avLst/>
          </a:prstGeom>
          <a:noFill/>
          <a:ln/>
        </p:spPr>
        <p:txBody>
          <a:bodyPr wrap="square" lIns="0" tIns="0" rIns="0" bIns="0" rtlCol="0" anchor="ctr"/>
          <a:lstStyle/>
          <a:p>
            <a:pPr marL="0" indent="0">
              <a:buNone/>
            </a:pPr>
            <a:r>
              <a:rPr lang="en-US" sz="2700" dirty="0">
                <a:solidFill>
                  <a:srgbClr val="FFFFFF"/>
                </a:solidFill>
                <a:latin typeface="Arial" pitchFamily="34" charset="0"/>
                <a:ea typeface="Arial" pitchFamily="34" charset="-122"/>
                <a:cs typeface="Arial" pitchFamily="34" charset="-120"/>
              </a:rPr>
              <a:t>Forum de la Copropriété</a:t>
            </a:r>
            <a:endParaRPr lang="en-US" sz="2700" dirty="0"/>
          </a:p>
        </p:txBody>
      </p:sp>
      <p:pic>
        <p:nvPicPr>
          <p:cNvPr id="3" name="Image 2">
            <a:extLst>
              <a:ext uri="{FF2B5EF4-FFF2-40B4-BE49-F238E27FC236}">
                <a16:creationId xmlns:a16="http://schemas.microsoft.com/office/drawing/2014/main" id="{A9E9A093-990C-C00A-F6F9-D51B108DA040}"/>
              </a:ext>
            </a:extLst>
          </p:cNvPr>
          <p:cNvPicPr>
            <a:picLocks noChangeAspect="1"/>
          </p:cNvPicPr>
          <p:nvPr userDrawn="1"/>
        </p:nvPicPr>
        <p:blipFill>
          <a:blip r:embed="rId4"/>
          <a:stretch>
            <a:fillRect/>
          </a:stretch>
        </p:blipFill>
        <p:spPr>
          <a:xfrm>
            <a:off x="1064318" y="4518151"/>
            <a:ext cx="7450581" cy="1833511"/>
          </a:xfrm>
          <a:prstGeom prst="rect">
            <a:avLst/>
          </a:prstGeom>
          <a:effectLst>
            <a:softEdge rad="12700"/>
          </a:effectLst>
        </p:spPr>
      </p:pic>
      <p:sp>
        <p:nvSpPr>
          <p:cNvPr id="5" name="Shape 3">
            <a:extLst>
              <a:ext uri="{FF2B5EF4-FFF2-40B4-BE49-F238E27FC236}">
                <a16:creationId xmlns:a16="http://schemas.microsoft.com/office/drawing/2014/main" id="{3E623365-9888-6523-57D7-85265ABF368D}"/>
              </a:ext>
            </a:extLst>
          </p:cNvPr>
          <p:cNvSpPr/>
          <p:nvPr userDrawn="1"/>
        </p:nvSpPr>
        <p:spPr>
          <a:xfrm>
            <a:off x="7028873" y="3064579"/>
            <a:ext cx="5043054" cy="1274064"/>
          </a:xfrm>
          <a:prstGeom prst="roundRect">
            <a:avLst/>
          </a:prstGeom>
          <a:solidFill>
            <a:srgbClr val="EAF3FD"/>
          </a:solidFill>
          <a:ln w="12700">
            <a:solidFill>
              <a:srgbClr val="C9DAF3"/>
            </a:solidFill>
            <a:prstDash val="solid"/>
          </a:ln>
        </p:spPr>
        <p:txBody>
          <a:bodyPr/>
          <a:lstStyle/>
          <a:p>
            <a:r>
              <a:rPr lang="fr-FR" b="1" dirty="0">
                <a:solidFill>
                  <a:schemeClr val="accent1">
                    <a:lumMod val="50000"/>
                  </a:schemeClr>
                </a:solidFill>
              </a:rPr>
              <a:t>Prochain rendez-vous </a:t>
            </a:r>
          </a:p>
          <a:p>
            <a:r>
              <a:rPr lang="fr-FR" b="1" dirty="0">
                <a:solidFill>
                  <a:schemeClr val="accent1">
                    <a:lumMod val="50000"/>
                  </a:schemeClr>
                </a:solidFill>
              </a:rPr>
              <a:t>18</a:t>
            </a:r>
            <a:r>
              <a:rPr lang="fr-FR" b="1" baseline="30000" dirty="0">
                <a:solidFill>
                  <a:schemeClr val="accent1">
                    <a:lumMod val="50000"/>
                  </a:schemeClr>
                </a:solidFill>
              </a:rPr>
              <a:t>ème</a:t>
            </a:r>
            <a:r>
              <a:rPr lang="fr-FR" b="1" dirty="0">
                <a:solidFill>
                  <a:schemeClr val="accent1">
                    <a:lumMod val="50000"/>
                  </a:schemeClr>
                </a:solidFill>
              </a:rPr>
              <a:t> Salon indépendant de la copropriété </a:t>
            </a:r>
          </a:p>
          <a:p>
            <a:r>
              <a:rPr lang="fr-FR" sz="1800" b="1" kern="1200" dirty="0">
                <a:solidFill>
                  <a:schemeClr val="accent1">
                    <a:lumMod val="50000"/>
                  </a:schemeClr>
                </a:solidFill>
                <a:effectLst/>
                <a:latin typeface="+mn-lt"/>
                <a:ea typeface="+mn-ea"/>
                <a:cs typeface="+mn-cs"/>
              </a:rPr>
              <a:t>📅</a:t>
            </a:r>
            <a:r>
              <a:rPr lang="fr-FR" b="1" dirty="0">
                <a:solidFill>
                  <a:schemeClr val="accent1">
                    <a:lumMod val="50000"/>
                  </a:schemeClr>
                </a:solidFill>
              </a:rPr>
              <a:t> 20 et 21 octobre 2026</a:t>
            </a:r>
          </a:p>
          <a:p>
            <a:r>
              <a:rPr lang="fr-FR" sz="1800" b="1" kern="1200" dirty="0">
                <a:solidFill>
                  <a:schemeClr val="accent1">
                    <a:lumMod val="50000"/>
                  </a:schemeClr>
                </a:solidFill>
                <a:effectLst/>
                <a:latin typeface="+mn-lt"/>
                <a:ea typeface="+mn-ea"/>
                <a:cs typeface="+mn-cs"/>
              </a:rPr>
              <a:t>📍Espace Charenton</a:t>
            </a:r>
            <a:endParaRPr lang="fr-FR" b="1"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0.83737 -1.11111E-6 L 1.45833E-6 -1.11111E-6 " pathEditMode="relative" rAng="0" ptsTypes="AA">
                                      <p:cBhvr>
                                        <p:cTn id="10" dur="2000" fill="hold"/>
                                        <p:tgtEl>
                                          <p:spTgt spid="3"/>
                                        </p:tgtEl>
                                        <p:attrNameLst>
                                          <p:attrName>ppt_x</p:attrName>
                                          <p:attrName>ppt_y</p:attrName>
                                        </p:attrNameLst>
                                      </p:cBhvr>
                                      <p:rCtr x="41875" y="0"/>
                                    </p:animMotion>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42" presetClass="path" presetSubtype="0" accel="50000" decel="50000" fill="hold" grpId="1" nodeType="withEffect">
                                  <p:stCondLst>
                                    <p:cond delay="0"/>
                                  </p:stCondLst>
                                  <p:childTnLst>
                                    <p:animMotion origin="layout" path="M 0.44688 0.00139 L -3.125E-6 -2.22222E-6 " pathEditMode="relative" rAng="0" ptsTypes="AA">
                                      <p:cBhvr>
                                        <p:cTn id="16" dur="2000" fill="hold"/>
                                        <p:tgtEl>
                                          <p:spTgt spid="5"/>
                                        </p:tgtEl>
                                        <p:attrNameLst>
                                          <p:attrName>ppt_x</p:attrName>
                                          <p:attrName>ppt_y</p:attrName>
                                        </p:attrNameLst>
                                      </p:cBhvr>
                                      <p:rCtr x="-2235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91FDA4C-7332-7D49-885A-940070E0EA77}"/>
              </a:ext>
            </a:extLst>
          </p:cNvPr>
          <p:cNvSpPr txBox="1"/>
          <p:nvPr userDrawn="1"/>
        </p:nvSpPr>
        <p:spPr>
          <a:xfrm>
            <a:off x="11517745" y="6462246"/>
            <a:ext cx="756647" cy="307777"/>
          </a:xfrm>
          <a:prstGeom prst="rect">
            <a:avLst/>
          </a:prstGeom>
          <a:noFill/>
        </p:spPr>
        <p:txBody>
          <a:bodyPr wrap="square" rtlCol="0">
            <a:spAutoFit/>
          </a:bodyPr>
          <a:lstStyle/>
          <a:p>
            <a:fld id="{3C3D0225-1FC0-4D7E-811D-309EDD1623BB}" type="slidenum">
              <a:rPr lang="fr-FR" sz="1400" smtClean="0">
                <a:solidFill>
                  <a:schemeClr val="tx1">
                    <a:lumMod val="50000"/>
                    <a:lumOff val="50000"/>
                  </a:schemeClr>
                </a:solidFill>
              </a:rPr>
              <a:t>‹N°›</a:t>
            </a:fld>
            <a:endParaRPr lang="fr-FR" sz="1400" dirty="0">
              <a:solidFill>
                <a:schemeClr val="tx1">
                  <a:lumMod val="50000"/>
                  <a:lumOff val="50000"/>
                </a:schemeClr>
              </a:solidFill>
            </a:endParaRPr>
          </a:p>
        </p:txBody>
      </p:sp>
      <p:sp>
        <p:nvSpPr>
          <p:cNvPr id="2" name="Text 4">
            <a:extLst>
              <a:ext uri="{FF2B5EF4-FFF2-40B4-BE49-F238E27FC236}">
                <a16:creationId xmlns:a16="http://schemas.microsoft.com/office/drawing/2014/main" id="{E9731F16-F24E-6552-B0E5-B6A792BACBC4}"/>
              </a:ext>
            </a:extLst>
          </p:cNvPr>
          <p:cNvSpPr/>
          <p:nvPr userDrawn="1"/>
        </p:nvSpPr>
        <p:spPr>
          <a:xfrm>
            <a:off x="658368" y="6483096"/>
            <a:ext cx="4389120" cy="164592"/>
          </a:xfrm>
          <a:prstGeom prst="rect">
            <a:avLst/>
          </a:prstGeom>
          <a:noFill/>
          <a:ln/>
        </p:spPr>
        <p:txBody>
          <a:bodyPr wrap="square" lIns="0" tIns="0" rIns="0" bIns="0" rtlCol="0" anchor="ctr"/>
          <a:lstStyle/>
          <a:p>
            <a:pPr marL="0" indent="0">
              <a:buNone/>
            </a:pPr>
            <a:r>
              <a:rPr lang="en-US" sz="950" dirty="0">
                <a:solidFill>
                  <a:srgbClr val="6B7280"/>
                </a:solidFill>
                <a:latin typeface="Arial" pitchFamily="34" charset="0"/>
                <a:ea typeface="Arial" pitchFamily="34" charset="-122"/>
                <a:cs typeface="Arial" pitchFamily="34" charset="-120"/>
              </a:rPr>
              <a:t>2ème Forum de la Copropriété - 15 avril 2026</a:t>
            </a:r>
            <a:endParaRPr lang="en-US" sz="950"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ctrine.fr/d/CA/Lyon/2021/C73EFC36669577C13E67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4">
            <a:extLst>
              <a:ext uri="{FF2B5EF4-FFF2-40B4-BE49-F238E27FC236}">
                <a16:creationId xmlns:a16="http://schemas.microsoft.com/office/drawing/2014/main" id="{753506D9-1609-1437-EF81-71EB1B7D77CE}"/>
              </a:ext>
            </a:extLst>
          </p:cNvPr>
          <p:cNvSpPr/>
          <p:nvPr/>
        </p:nvSpPr>
        <p:spPr>
          <a:xfrm>
            <a:off x="658367" y="2596896"/>
            <a:ext cx="7138095" cy="512064"/>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Maîtriser les charges grâce à un suivi efficace des impayés</a:t>
            </a:r>
            <a:endParaRPr lang="fr-FR" sz="2800" noProof="0" dirty="0"/>
          </a:p>
        </p:txBody>
      </p:sp>
      <p:sp>
        <p:nvSpPr>
          <p:cNvPr id="7" name="Text 5">
            <a:extLst>
              <a:ext uri="{FF2B5EF4-FFF2-40B4-BE49-F238E27FC236}">
                <a16:creationId xmlns:a16="http://schemas.microsoft.com/office/drawing/2014/main" id="{8034F908-3F8D-FA9A-9702-8F472CAF4B5D}"/>
              </a:ext>
            </a:extLst>
          </p:cNvPr>
          <p:cNvSpPr/>
          <p:nvPr/>
        </p:nvSpPr>
        <p:spPr>
          <a:xfrm>
            <a:off x="658368" y="3432930"/>
            <a:ext cx="7138095" cy="384048"/>
          </a:xfrm>
          <a:prstGeom prst="rect">
            <a:avLst/>
          </a:prstGeom>
          <a:noFill/>
          <a:ln/>
        </p:spPr>
        <p:txBody>
          <a:bodyPr wrap="square" lIns="0" tIns="0" rIns="0" bIns="0" rtlCol="0" anchor="t"/>
          <a:lstStyle/>
          <a:p>
            <a:pPr marL="171450" indent="-171450">
              <a:buSzPct val="100000"/>
              <a:buChar char="•"/>
            </a:pPr>
            <a:r>
              <a:rPr lang="fr-FR" sz="1800" noProof="0" dirty="0">
                <a:solidFill>
                  <a:srgbClr val="54627D"/>
                </a:solidFill>
                <a:latin typeface="Arial" pitchFamily="34" charset="0"/>
                <a:ea typeface="Arial" pitchFamily="34" charset="-122"/>
                <a:cs typeface="Arial" pitchFamily="34" charset="-120"/>
              </a:rPr>
              <a:t>Comprendre l’impact des impayés sur les charges de la copropriété </a:t>
            </a:r>
          </a:p>
          <a:p>
            <a:pPr marL="171450" indent="-171450">
              <a:buSzPct val="100000"/>
              <a:buChar char="•"/>
            </a:pPr>
            <a:r>
              <a:rPr lang="fr-FR" sz="1800" noProof="0" dirty="0">
                <a:solidFill>
                  <a:srgbClr val="54627D"/>
                </a:solidFill>
                <a:latin typeface="Arial" pitchFamily="34" charset="0"/>
                <a:ea typeface="Arial" pitchFamily="34" charset="-122"/>
                <a:cs typeface="Arial" pitchFamily="34" charset="-120"/>
              </a:rPr>
              <a:t>Savoir analyser une dette et choisir la bonne stratégie de recouvrement </a:t>
            </a:r>
          </a:p>
          <a:p>
            <a:pPr marL="171450" indent="-171450">
              <a:buSzPct val="100000"/>
              <a:buChar char="•"/>
            </a:pPr>
            <a:r>
              <a:rPr lang="fr-FR" sz="1800" noProof="0" dirty="0">
                <a:solidFill>
                  <a:srgbClr val="54627D"/>
                </a:solidFill>
                <a:latin typeface="Arial" pitchFamily="34" charset="0"/>
                <a:ea typeface="Arial" pitchFamily="34" charset="-122"/>
                <a:cs typeface="Arial" pitchFamily="34" charset="-120"/>
              </a:rPr>
              <a:t>Mettre en place un suivi efficace pour maîtriser les coût</a:t>
            </a:r>
            <a:r>
              <a:rPr lang="fr-FR" noProof="0" dirty="0">
                <a:solidFill>
                  <a:srgbClr val="54627D"/>
                </a:solidFill>
                <a:latin typeface="Arial" pitchFamily="34" charset="0"/>
                <a:ea typeface="Arial" pitchFamily="34" charset="-122"/>
                <a:cs typeface="Arial" pitchFamily="34" charset="-120"/>
              </a:rPr>
              <a:t>s</a:t>
            </a:r>
            <a:endParaRPr lang="fr-FR" sz="1800" noProof="0" dirty="0">
              <a:solidFill>
                <a:srgbClr val="54627D"/>
              </a:solidFill>
              <a:latin typeface="Arial" pitchFamily="34" charset="0"/>
              <a:ea typeface="Arial" pitchFamily="34" charset="-122"/>
              <a:cs typeface="Arial" pitchFamily="34" charset="-120"/>
            </a:endParaRPr>
          </a:p>
        </p:txBody>
      </p:sp>
      <p:sp>
        <p:nvSpPr>
          <p:cNvPr id="8" name="Shape 6">
            <a:extLst>
              <a:ext uri="{FF2B5EF4-FFF2-40B4-BE49-F238E27FC236}">
                <a16:creationId xmlns:a16="http://schemas.microsoft.com/office/drawing/2014/main" id="{68B39B69-040D-783C-7329-972883589F1F}"/>
              </a:ext>
            </a:extLst>
          </p:cNvPr>
          <p:cNvSpPr/>
          <p:nvPr/>
        </p:nvSpPr>
        <p:spPr>
          <a:xfrm>
            <a:off x="731519" y="4909045"/>
            <a:ext cx="4069080" cy="0"/>
          </a:xfrm>
          <a:prstGeom prst="line">
            <a:avLst/>
          </a:prstGeom>
          <a:noFill/>
          <a:ln w="12700">
            <a:solidFill>
              <a:srgbClr val="DCE3F0"/>
            </a:solidFill>
            <a:prstDash val="solid"/>
          </a:ln>
        </p:spPr>
        <p:txBody>
          <a:bodyPr/>
          <a:lstStyle/>
          <a:p>
            <a:endParaRPr lang="fr-FR" noProof="0" dirty="0"/>
          </a:p>
        </p:txBody>
      </p:sp>
      <p:sp>
        <p:nvSpPr>
          <p:cNvPr id="9" name="Text 7">
            <a:extLst>
              <a:ext uri="{FF2B5EF4-FFF2-40B4-BE49-F238E27FC236}">
                <a16:creationId xmlns:a16="http://schemas.microsoft.com/office/drawing/2014/main" id="{5914AD24-C55A-3360-6C28-5E385383546E}"/>
              </a:ext>
            </a:extLst>
          </p:cNvPr>
          <p:cNvSpPr/>
          <p:nvPr/>
        </p:nvSpPr>
        <p:spPr>
          <a:xfrm>
            <a:off x="731520" y="5120155"/>
            <a:ext cx="3337560" cy="228600"/>
          </a:xfrm>
          <a:prstGeom prst="rect">
            <a:avLst/>
          </a:prstGeom>
          <a:noFill/>
          <a:ln/>
        </p:spPr>
        <p:txBody>
          <a:bodyPr wrap="square" lIns="0" tIns="0" rIns="0" bIns="0" rtlCol="0" anchor="ctr"/>
          <a:lstStyle/>
          <a:p>
            <a:pPr marL="0" indent="0">
              <a:buNone/>
            </a:pPr>
            <a:r>
              <a:rPr lang="fr-FR" sz="2100" b="1" noProof="0" dirty="0">
                <a:solidFill>
                  <a:srgbClr val="1D2B58"/>
                </a:solidFill>
                <a:latin typeface="Arial" pitchFamily="34" charset="0"/>
                <a:ea typeface="Arial" pitchFamily="34" charset="-122"/>
                <a:cs typeface="Arial" pitchFamily="34" charset="-120"/>
              </a:rPr>
              <a:t>Inès DAMMAK</a:t>
            </a:r>
            <a:endParaRPr lang="fr-FR" sz="2100" noProof="0" dirty="0"/>
          </a:p>
        </p:txBody>
      </p:sp>
      <p:sp>
        <p:nvSpPr>
          <p:cNvPr id="10" name="Text 8">
            <a:extLst>
              <a:ext uri="{FF2B5EF4-FFF2-40B4-BE49-F238E27FC236}">
                <a16:creationId xmlns:a16="http://schemas.microsoft.com/office/drawing/2014/main" id="{967480B4-D977-3546-F872-BAC8ADA4E700}"/>
              </a:ext>
            </a:extLst>
          </p:cNvPr>
          <p:cNvSpPr/>
          <p:nvPr/>
        </p:nvSpPr>
        <p:spPr>
          <a:xfrm>
            <a:off x="731519" y="5558266"/>
            <a:ext cx="5204059" cy="128017"/>
          </a:xfrm>
          <a:prstGeom prst="rect">
            <a:avLst/>
          </a:prstGeom>
          <a:noFill/>
          <a:ln/>
        </p:spPr>
        <p:txBody>
          <a:bodyPr wrap="square" lIns="0" tIns="0" rIns="0" bIns="0" rtlCol="0" anchor="ctr"/>
          <a:lstStyle/>
          <a:p>
            <a:pPr marL="0" indent="0">
              <a:buNone/>
            </a:pPr>
            <a:r>
              <a:rPr lang="fr-FR" sz="1600" noProof="0" dirty="0">
                <a:solidFill>
                  <a:srgbClr val="54627D"/>
                </a:solidFill>
                <a:latin typeface="Arial" pitchFamily="34" charset="0"/>
                <a:ea typeface="Arial" pitchFamily="34" charset="-122"/>
                <a:cs typeface="Arial" pitchFamily="34" charset="-120"/>
              </a:rPr>
              <a:t>Chargée d’opérations - </a:t>
            </a:r>
            <a:r>
              <a:rPr lang="fr-FR" sz="1600" noProof="0" dirty="0">
                <a:solidFill>
                  <a:srgbClr val="54627D"/>
                </a:solidFill>
                <a:latin typeface="Arial" pitchFamily="34" charset="0"/>
                <a:cs typeface="Arial" pitchFamily="34" charset="-120"/>
              </a:rPr>
              <a:t>Pôle copropriétés en difficulté</a:t>
            </a:r>
            <a:endParaRPr lang="fr-FR" sz="1600" noProof="0" dirty="0"/>
          </a:p>
        </p:txBody>
      </p:sp>
    </p:spTree>
    <p:extLst>
      <p:ext uri="{BB962C8B-B14F-4D97-AF65-F5344CB8AC3E}">
        <p14:creationId xmlns:p14="http://schemas.microsoft.com/office/powerpoint/2010/main" val="29332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5690" y="883611"/>
            <a:ext cx="8287514" cy="420624"/>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Comment analyser un dossier en impayés de charges ?</a:t>
            </a:r>
          </a:p>
        </p:txBody>
      </p:sp>
      <p:sp>
        <p:nvSpPr>
          <p:cNvPr id="3" name="Shape 1"/>
          <p:cNvSpPr/>
          <p:nvPr/>
        </p:nvSpPr>
        <p:spPr>
          <a:xfrm>
            <a:off x="715690" y="1304235"/>
            <a:ext cx="2514600" cy="0"/>
          </a:xfrm>
          <a:prstGeom prst="line">
            <a:avLst/>
          </a:prstGeom>
          <a:noFill/>
          <a:ln w="12700">
            <a:solidFill>
              <a:srgbClr val="6EA7E8"/>
            </a:solidFill>
            <a:prstDash val="solid"/>
          </a:ln>
        </p:spPr>
        <p:txBody>
          <a:bodyPr/>
          <a:lstStyle/>
          <a:p>
            <a:endParaRPr lang="fr-FR" noProof="0" dirty="0"/>
          </a:p>
        </p:txBody>
      </p:sp>
      <p:sp>
        <p:nvSpPr>
          <p:cNvPr id="4" name="Shape 2"/>
          <p:cNvSpPr/>
          <p:nvPr/>
        </p:nvSpPr>
        <p:spPr>
          <a:xfrm>
            <a:off x="267325" y="1426465"/>
            <a:ext cx="5534544" cy="4535424"/>
          </a:xfrm>
          <a:prstGeom prst="roundRect">
            <a:avLst/>
          </a:prstGeom>
          <a:solidFill>
            <a:srgbClr val="EAF3FD"/>
          </a:solidFill>
          <a:ln w="12700">
            <a:solidFill>
              <a:srgbClr val="C9DAF3"/>
            </a:solidFill>
            <a:prstDash val="solid"/>
          </a:ln>
        </p:spPr>
        <p:txBody>
          <a:bodyPr/>
          <a:lstStyle/>
          <a:p>
            <a:pPr>
              <a:buSzPct val="100000"/>
            </a:pPr>
            <a:endParaRPr lang="fr-FR" sz="2000" dirty="0">
              <a:latin typeface="Century Gothic" panose="020B0502020202020204" pitchFamily="34" charset="0"/>
            </a:endParaRPr>
          </a:p>
        </p:txBody>
      </p:sp>
      <p:sp>
        <p:nvSpPr>
          <p:cNvPr id="5" name="Shape 3"/>
          <p:cNvSpPr/>
          <p:nvPr/>
        </p:nvSpPr>
        <p:spPr>
          <a:xfrm>
            <a:off x="6144767" y="1426464"/>
            <a:ext cx="5665607" cy="4535424"/>
          </a:xfrm>
          <a:prstGeom prst="roundRect">
            <a:avLst/>
          </a:prstGeom>
          <a:solidFill>
            <a:srgbClr val="F7F7FC"/>
          </a:solidFill>
          <a:ln w="12700">
            <a:solidFill>
              <a:srgbClr val="DADCF3"/>
            </a:solidFill>
            <a:prstDash val="solid"/>
          </a:ln>
        </p:spPr>
        <p:txBody>
          <a:bodyPr/>
          <a:lstStyle/>
          <a:p>
            <a:endParaRPr lang="fr-FR" noProof="0" dirty="0"/>
          </a:p>
        </p:txBody>
      </p:sp>
      <p:sp>
        <p:nvSpPr>
          <p:cNvPr id="6" name="Text 4"/>
          <p:cNvSpPr/>
          <p:nvPr/>
        </p:nvSpPr>
        <p:spPr>
          <a:xfrm>
            <a:off x="715690" y="1641568"/>
            <a:ext cx="3948342" cy="201168"/>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Evaluer la durée de la dette</a:t>
            </a:r>
            <a:endParaRPr lang="fr-FR" sz="1800" noProof="0" dirty="0"/>
          </a:p>
        </p:txBody>
      </p:sp>
      <p:sp>
        <p:nvSpPr>
          <p:cNvPr id="7" name="Text 5"/>
          <p:cNvSpPr/>
          <p:nvPr/>
        </p:nvSpPr>
        <p:spPr>
          <a:xfrm>
            <a:off x="6676239" y="1644819"/>
            <a:ext cx="4121705" cy="297561"/>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Examiner les démarches amiables déjà menées</a:t>
            </a:r>
            <a:endParaRPr lang="fr-FR" sz="1800" noProof="0" dirty="0"/>
          </a:p>
        </p:txBody>
      </p:sp>
      <p:sp>
        <p:nvSpPr>
          <p:cNvPr id="8" name="Text 6"/>
          <p:cNvSpPr/>
          <p:nvPr/>
        </p:nvSpPr>
        <p:spPr>
          <a:xfrm>
            <a:off x="698304" y="2033820"/>
            <a:ext cx="4901184" cy="487929"/>
          </a:xfrm>
          <a:prstGeom prst="rect">
            <a:avLst/>
          </a:prstGeom>
          <a:noFill/>
          <a:ln/>
        </p:spPr>
        <p:txBody>
          <a:bodyPr wrap="square" lIns="0" tIns="0" rIns="0" bIns="0" rtlCol="0" anchor="t"/>
          <a:lstStyle/>
          <a:p>
            <a:pPr>
              <a:buSzPct val="100000"/>
            </a:pPr>
            <a:r>
              <a:rPr lang="fr-FR" sz="1600" noProof="0" dirty="0">
                <a:latin typeface="Century Gothic" panose="020B0502020202020204" pitchFamily="34" charset="0"/>
                <a:ea typeface="Arial" pitchFamily="34" charset="-122"/>
                <a:cs typeface="Arial" pitchFamily="34" charset="-120"/>
              </a:rPr>
              <a:t>Plus la dette est ancienne, plus le risque d’irrecouvrable augmente.</a:t>
            </a:r>
          </a:p>
        </p:txBody>
      </p:sp>
      <p:sp>
        <p:nvSpPr>
          <p:cNvPr id="9" name="Text 7"/>
          <p:cNvSpPr/>
          <p:nvPr/>
        </p:nvSpPr>
        <p:spPr>
          <a:xfrm>
            <a:off x="6332029" y="2149911"/>
            <a:ext cx="5478345" cy="2011680"/>
          </a:xfrm>
          <a:prstGeom prst="rect">
            <a:avLst/>
          </a:prstGeom>
          <a:noFill/>
          <a:ln/>
        </p:spPr>
        <p:txBody>
          <a:bodyPr wrap="square" lIns="0" tIns="0" rIns="0" bIns="0" rtlCol="0" anchor="t"/>
          <a:lstStyle/>
          <a:p>
            <a:pPr>
              <a:spcBef>
                <a:spcPts val="600"/>
              </a:spcBef>
            </a:pPr>
            <a:r>
              <a:rPr lang="fr-FR" sz="1600" dirty="0">
                <a:latin typeface="Century Gothic" panose="020B0502020202020204" pitchFamily="34" charset="0"/>
              </a:rPr>
              <a:t>Identifier :</a:t>
            </a:r>
          </a:p>
          <a:p>
            <a:pPr marL="144000" indent="-144000">
              <a:spcBef>
                <a:spcPts val="600"/>
              </a:spcBef>
              <a:buFont typeface="Arial" panose="020B0604020202020204" pitchFamily="34" charset="0"/>
              <a:buChar char="•"/>
            </a:pPr>
            <a:r>
              <a:rPr lang="fr-FR" sz="1600" dirty="0">
                <a:latin typeface="Century Gothic" panose="020B0502020202020204" pitchFamily="34" charset="0"/>
              </a:rPr>
              <a:t>les </a:t>
            </a:r>
            <a:r>
              <a:rPr lang="fr-FR" sz="1600" b="1" dirty="0">
                <a:latin typeface="Century Gothic" panose="020B0502020202020204" pitchFamily="34" charset="0"/>
              </a:rPr>
              <a:t>propositions de règlement</a:t>
            </a:r>
            <a:r>
              <a:rPr lang="fr-FR" sz="1600" dirty="0">
                <a:latin typeface="Century Gothic" panose="020B0502020202020204" pitchFamily="34" charset="0"/>
              </a:rPr>
              <a:t> ou </a:t>
            </a:r>
            <a:r>
              <a:rPr lang="fr-FR" sz="1600" b="1" dirty="0">
                <a:latin typeface="Century Gothic" panose="020B0502020202020204" pitchFamily="34" charset="0"/>
              </a:rPr>
              <a:t>échéanciers</a:t>
            </a:r>
            <a:r>
              <a:rPr lang="fr-FR" sz="1600" dirty="0">
                <a:latin typeface="Century Gothic" panose="020B0502020202020204" pitchFamily="34" charset="0"/>
              </a:rPr>
              <a:t>,</a:t>
            </a:r>
          </a:p>
          <a:p>
            <a:pPr marL="144000" indent="-144000">
              <a:spcBef>
                <a:spcPts val="600"/>
              </a:spcBef>
              <a:buFont typeface="Arial" panose="020B0604020202020204" pitchFamily="34" charset="0"/>
              <a:buChar char="•"/>
            </a:pPr>
            <a:r>
              <a:rPr lang="fr-FR" sz="1600" dirty="0">
                <a:latin typeface="Century Gothic" panose="020B0502020202020204" pitchFamily="34" charset="0"/>
              </a:rPr>
              <a:t>la </a:t>
            </a:r>
            <a:r>
              <a:rPr lang="fr-FR" sz="1600" b="1" dirty="0">
                <a:latin typeface="Century Gothic" panose="020B0502020202020204" pitchFamily="34" charset="0"/>
              </a:rPr>
              <a:t>réactivité du copropriétaire</a:t>
            </a:r>
            <a:r>
              <a:rPr lang="fr-FR" sz="1600" dirty="0">
                <a:latin typeface="Century Gothic" panose="020B0502020202020204" pitchFamily="34" charset="0"/>
              </a:rPr>
              <a:t> (bonne ou mauvaise foi),</a:t>
            </a:r>
          </a:p>
          <a:p>
            <a:pPr marL="144000" indent="-144000">
              <a:spcBef>
                <a:spcPts val="600"/>
              </a:spcBef>
              <a:spcAft>
                <a:spcPts val="600"/>
              </a:spcAft>
              <a:buFont typeface="Arial" panose="020B0604020202020204" pitchFamily="34" charset="0"/>
              <a:buChar char="•"/>
            </a:pPr>
            <a:r>
              <a:rPr lang="fr-FR" sz="1600" dirty="0">
                <a:latin typeface="Century Gothic" panose="020B0502020202020204" pitchFamily="34" charset="0"/>
              </a:rPr>
              <a:t>le </a:t>
            </a:r>
            <a:r>
              <a:rPr lang="fr-FR" sz="1600" b="1" dirty="0">
                <a:latin typeface="Century Gothic" panose="020B0502020202020204" pitchFamily="34" charset="0"/>
              </a:rPr>
              <a:t>montant de la dette</a:t>
            </a:r>
            <a:r>
              <a:rPr lang="fr-FR" sz="1600" dirty="0">
                <a:latin typeface="Century Gothic" panose="020B0502020202020204" pitchFamily="34" charset="0"/>
              </a:rPr>
              <a:t> (notamment si &lt; 5 000 €).</a:t>
            </a:r>
          </a:p>
          <a:p>
            <a:r>
              <a:rPr lang="fr-FR" sz="1600" dirty="0">
                <a:latin typeface="Century Gothic" panose="020B0502020202020204" pitchFamily="34" charset="0"/>
              </a:rPr>
              <a:t>🎯 Objectif : déterminer si une </a:t>
            </a:r>
            <a:r>
              <a:rPr lang="fr-FR" sz="1600" b="1" dirty="0">
                <a:latin typeface="Century Gothic" panose="020B0502020202020204" pitchFamily="34" charset="0"/>
              </a:rPr>
              <a:t>relance amiable</a:t>
            </a:r>
            <a:r>
              <a:rPr lang="fr-FR" sz="1600" dirty="0">
                <a:latin typeface="Century Gothic" panose="020B0502020202020204" pitchFamily="34" charset="0"/>
              </a:rPr>
              <a:t> reste possible avant d’aller plus loin.</a:t>
            </a:r>
          </a:p>
        </p:txBody>
      </p:sp>
      <p:sp>
        <p:nvSpPr>
          <p:cNvPr id="10" name="Shape 8"/>
          <p:cNvSpPr/>
          <p:nvPr/>
        </p:nvSpPr>
        <p:spPr>
          <a:xfrm>
            <a:off x="5990813" y="1874520"/>
            <a:ext cx="0" cy="3931920"/>
          </a:xfrm>
          <a:prstGeom prst="line">
            <a:avLst/>
          </a:prstGeom>
          <a:noFill/>
          <a:ln w="12700">
            <a:solidFill>
              <a:srgbClr val="DCE3F0"/>
            </a:solidFill>
            <a:prstDash val="solid"/>
          </a:ln>
        </p:spPr>
        <p:txBody>
          <a:bodyPr/>
          <a:lstStyle/>
          <a:p>
            <a:endParaRPr lang="fr-FR" noProof="0" dirty="0"/>
          </a:p>
        </p:txBody>
      </p:sp>
      <p:sp>
        <p:nvSpPr>
          <p:cNvPr id="12" name="Text 4">
            <a:extLst>
              <a:ext uri="{FF2B5EF4-FFF2-40B4-BE49-F238E27FC236}">
                <a16:creationId xmlns:a16="http://schemas.microsoft.com/office/drawing/2014/main" id="{1BDC6149-49CB-4025-AF2D-7022DAE56FCD}"/>
              </a:ext>
            </a:extLst>
          </p:cNvPr>
          <p:cNvSpPr/>
          <p:nvPr/>
        </p:nvSpPr>
        <p:spPr>
          <a:xfrm>
            <a:off x="715690" y="4097277"/>
            <a:ext cx="4379976" cy="201168"/>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Vérifier les frais et honoraires imputés</a:t>
            </a:r>
            <a:endParaRPr lang="fr-FR" sz="1800" noProof="0" dirty="0"/>
          </a:p>
        </p:txBody>
      </p:sp>
      <p:sp>
        <p:nvSpPr>
          <p:cNvPr id="13" name="Text 6">
            <a:extLst>
              <a:ext uri="{FF2B5EF4-FFF2-40B4-BE49-F238E27FC236}">
                <a16:creationId xmlns:a16="http://schemas.microsoft.com/office/drawing/2014/main" id="{27107382-3BA4-87BF-1C1F-292FE9D2E3C7}"/>
              </a:ext>
            </a:extLst>
          </p:cNvPr>
          <p:cNvSpPr/>
          <p:nvPr/>
        </p:nvSpPr>
        <p:spPr>
          <a:xfrm>
            <a:off x="715690" y="4432334"/>
            <a:ext cx="4297680" cy="972126"/>
          </a:xfrm>
          <a:prstGeom prst="rect">
            <a:avLst/>
          </a:prstGeom>
          <a:noFill/>
          <a:ln/>
        </p:spPr>
        <p:txBody>
          <a:bodyPr wrap="square" lIns="0" tIns="0" rIns="0" bIns="0" rtlCol="0" anchor="t"/>
          <a:lstStyle/>
          <a:p>
            <a:r>
              <a:rPr lang="fr-FR" sz="1600" dirty="0">
                <a:latin typeface="Century Gothic" panose="020B0502020202020204" pitchFamily="34" charset="0"/>
              </a:rPr>
              <a:t>Faire le point sur les </a:t>
            </a:r>
            <a:r>
              <a:rPr lang="fr-FR" sz="1600" b="1" dirty="0">
                <a:latin typeface="Century Gothic" panose="020B0502020202020204" pitchFamily="34" charset="0"/>
              </a:rPr>
              <a:t>frais de relance, honoraires et frais de recouvrement</a:t>
            </a:r>
            <a:r>
              <a:rPr lang="fr-FR" sz="1600" dirty="0">
                <a:latin typeface="Century Gothic" panose="020B0502020202020204" pitchFamily="34" charset="0"/>
              </a:rPr>
              <a:t> déjà facturés au copropriétaire.</a:t>
            </a:r>
            <a:br>
              <a:rPr lang="fr-FR" sz="1600" dirty="0">
                <a:latin typeface="Century Gothic" panose="020B0502020202020204" pitchFamily="34" charset="0"/>
              </a:rPr>
            </a:br>
            <a:r>
              <a:rPr lang="fr-FR" sz="1600" u="sng" dirty="0">
                <a:latin typeface="Century Gothic" panose="020B0502020202020204" pitchFamily="34" charset="0"/>
              </a:rPr>
              <a:t>Ces frais doivent être </a:t>
            </a:r>
            <a:r>
              <a:rPr lang="fr-FR" sz="1600" b="1" u="sng" dirty="0">
                <a:latin typeface="Century Gothic" panose="020B0502020202020204" pitchFamily="34" charset="0"/>
              </a:rPr>
              <a:t>justifiés, proportionnés et prévus au contrat</a:t>
            </a:r>
            <a:r>
              <a:rPr lang="fr-FR" sz="1600" u="sng" dirty="0">
                <a:latin typeface="Century Gothic" panose="020B0502020202020204" pitchFamily="34" charset="0"/>
              </a:rPr>
              <a:t> </a:t>
            </a:r>
            <a:r>
              <a:rPr lang="fr-FR" sz="1600" dirty="0">
                <a:latin typeface="Century Gothic" panose="020B0502020202020204" pitchFamily="34" charset="0"/>
              </a:rPr>
              <a:t>pour être </a:t>
            </a:r>
            <a:r>
              <a:rPr lang="fr-FR" sz="1600" b="1" dirty="0">
                <a:latin typeface="Century Gothic" panose="020B0502020202020204" pitchFamily="34" charset="0"/>
              </a:rPr>
              <a:t>acceptés par le juge</a:t>
            </a:r>
            <a:r>
              <a:rPr lang="fr-FR" sz="1600" dirty="0">
                <a:latin typeface="Century Gothic" panose="020B0502020202020204" pitchFamily="34" charset="0"/>
              </a:rPr>
              <a:t>.</a:t>
            </a:r>
          </a:p>
        </p:txBody>
      </p:sp>
      <p:sp>
        <p:nvSpPr>
          <p:cNvPr id="14" name="ZoneTexte 13">
            <a:extLst>
              <a:ext uri="{FF2B5EF4-FFF2-40B4-BE49-F238E27FC236}">
                <a16:creationId xmlns:a16="http://schemas.microsoft.com/office/drawing/2014/main" id="{E213818F-6487-F616-FB4D-B87F901EB21E}"/>
              </a:ext>
            </a:extLst>
          </p:cNvPr>
          <p:cNvSpPr txBox="1"/>
          <p:nvPr/>
        </p:nvSpPr>
        <p:spPr>
          <a:xfrm>
            <a:off x="381624" y="3163082"/>
            <a:ext cx="5534544" cy="738664"/>
          </a:xfrm>
          <a:prstGeom prst="rect">
            <a:avLst/>
          </a:prstGeom>
          <a:noFill/>
        </p:spPr>
        <p:txBody>
          <a:bodyPr wrap="square" rtlCol="0">
            <a:spAutoFit/>
          </a:bodyPr>
          <a:lstStyle/>
          <a:p>
            <a:pPr marL="285750" indent="-285750">
              <a:buClr>
                <a:srgbClr val="0070C0"/>
              </a:buClr>
              <a:buSzPct val="100000"/>
              <a:buFont typeface="Symbol" panose="05050102010706020507" pitchFamily="18" charset="2"/>
              <a:buChar char=""/>
            </a:pPr>
            <a:r>
              <a:rPr lang="fr-FR" sz="1400" dirty="0">
                <a:latin typeface="Century Gothic" panose="020B0502020202020204" pitchFamily="34" charset="0"/>
                <a:cs typeface="Arial" pitchFamily="34" charset="-120"/>
              </a:rPr>
              <a:t>De </a:t>
            </a:r>
            <a:r>
              <a:rPr lang="fr-FR" sz="1400" b="1" dirty="0">
                <a:latin typeface="Century Gothic" panose="020B0502020202020204" pitchFamily="34" charset="0"/>
                <a:cs typeface="Arial" pitchFamily="34" charset="-120"/>
              </a:rPr>
              <a:t>N à N-2 </a:t>
            </a:r>
            <a:r>
              <a:rPr lang="fr-FR" sz="1400" dirty="0">
                <a:latin typeface="Century Gothic" panose="020B0502020202020204" pitchFamily="34" charset="0"/>
                <a:cs typeface="Arial" pitchFamily="34" charset="-120"/>
              </a:rPr>
              <a:t>→ créance super privilégiée</a:t>
            </a:r>
          </a:p>
          <a:p>
            <a:pPr marL="285750" indent="-285750">
              <a:buClr>
                <a:srgbClr val="0070C0"/>
              </a:buClr>
              <a:buSzPct val="100000"/>
              <a:buFont typeface="Symbol" panose="05050102010706020507" pitchFamily="18" charset="2"/>
              <a:buChar char=""/>
            </a:pPr>
            <a:r>
              <a:rPr lang="fr-FR" sz="1400" dirty="0">
                <a:latin typeface="Century Gothic" panose="020B0502020202020204" pitchFamily="34" charset="0"/>
                <a:cs typeface="Arial" pitchFamily="34" charset="-120"/>
              </a:rPr>
              <a:t>De </a:t>
            </a:r>
            <a:r>
              <a:rPr lang="fr-FR" sz="1400" b="1" dirty="0">
                <a:latin typeface="Century Gothic" panose="020B0502020202020204" pitchFamily="34" charset="0"/>
                <a:cs typeface="Arial" pitchFamily="34" charset="-120"/>
              </a:rPr>
              <a:t>N-3 à N-4 </a:t>
            </a:r>
            <a:r>
              <a:rPr lang="fr-FR" sz="1400" dirty="0">
                <a:latin typeface="Century Gothic" panose="020B0502020202020204" pitchFamily="34" charset="0"/>
                <a:cs typeface="Arial" pitchFamily="34" charset="-120"/>
              </a:rPr>
              <a:t>→ privilège en concurrence avec la banque</a:t>
            </a:r>
          </a:p>
          <a:p>
            <a:pPr>
              <a:buSzPct val="100000"/>
            </a:pPr>
            <a:r>
              <a:rPr lang="fr-FR" sz="1400" dirty="0">
                <a:latin typeface="Century Gothic" panose="020B0502020202020204" pitchFamily="34" charset="0"/>
                <a:cs typeface="Arial" pitchFamily="34" charset="-120"/>
              </a:rPr>
              <a:t>➡️Au-delà : risque de prescription</a:t>
            </a:r>
            <a:endParaRPr lang="fr-FR" sz="1400" dirty="0">
              <a:latin typeface="Century Gothic" panose="020B0502020202020204" pitchFamily="34" charset="0"/>
            </a:endParaRPr>
          </a:p>
        </p:txBody>
      </p:sp>
      <p:pic>
        <p:nvPicPr>
          <p:cNvPr id="16" name="Image 15">
            <a:extLst>
              <a:ext uri="{FF2B5EF4-FFF2-40B4-BE49-F238E27FC236}">
                <a16:creationId xmlns:a16="http://schemas.microsoft.com/office/drawing/2014/main" id="{1B777231-AB6F-E282-EFB9-49E43AD462A6}"/>
              </a:ext>
            </a:extLst>
          </p:cNvPr>
          <p:cNvPicPr>
            <a:picLocks noChangeAspect="1"/>
          </p:cNvPicPr>
          <p:nvPr/>
        </p:nvPicPr>
        <p:blipFill>
          <a:blip r:embed="rId3"/>
          <a:stretch>
            <a:fillRect/>
          </a:stretch>
        </p:blipFill>
        <p:spPr>
          <a:xfrm>
            <a:off x="1167641" y="2570432"/>
            <a:ext cx="3496391" cy="587889"/>
          </a:xfrm>
          <a:prstGeom prst="rect">
            <a:avLst/>
          </a:prstGeom>
        </p:spPr>
      </p:pic>
      <p:sp>
        <p:nvSpPr>
          <p:cNvPr id="17" name="Text 5">
            <a:extLst>
              <a:ext uri="{FF2B5EF4-FFF2-40B4-BE49-F238E27FC236}">
                <a16:creationId xmlns:a16="http://schemas.microsoft.com/office/drawing/2014/main" id="{F9AEB287-6E7F-0258-DDC2-D50535FEE3E2}"/>
              </a:ext>
            </a:extLst>
          </p:cNvPr>
          <p:cNvSpPr/>
          <p:nvPr/>
        </p:nvSpPr>
        <p:spPr>
          <a:xfrm>
            <a:off x="6676239" y="4283554"/>
            <a:ext cx="4121705" cy="297561"/>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Évaluer la procédure et le coût global</a:t>
            </a:r>
          </a:p>
        </p:txBody>
      </p:sp>
      <p:sp>
        <p:nvSpPr>
          <p:cNvPr id="18" name="Text 7">
            <a:extLst>
              <a:ext uri="{FF2B5EF4-FFF2-40B4-BE49-F238E27FC236}">
                <a16:creationId xmlns:a16="http://schemas.microsoft.com/office/drawing/2014/main" id="{781A3AE3-030D-6BFE-B9A8-B0DAD6DE3A48}"/>
              </a:ext>
            </a:extLst>
          </p:cNvPr>
          <p:cNvSpPr/>
          <p:nvPr/>
        </p:nvSpPr>
        <p:spPr>
          <a:xfrm>
            <a:off x="6332030" y="4602093"/>
            <a:ext cx="5478344" cy="799292"/>
          </a:xfrm>
          <a:prstGeom prst="rect">
            <a:avLst/>
          </a:prstGeom>
          <a:noFill/>
          <a:ln/>
        </p:spPr>
        <p:txBody>
          <a:bodyPr wrap="square" lIns="0" tIns="0" rIns="0" bIns="0" rtlCol="0" anchor="t"/>
          <a:lstStyle/>
          <a:p>
            <a:r>
              <a:rPr lang="fr-FR" sz="1600" b="1" u="sng" dirty="0">
                <a:latin typeface="Century Gothic" panose="020B0502020202020204" pitchFamily="34" charset="0"/>
              </a:rPr>
              <a:t>Choisir la procédure adaptée </a:t>
            </a:r>
            <a:r>
              <a:rPr lang="fr-FR" sz="1600" dirty="0">
                <a:latin typeface="Century Gothic" panose="020B0502020202020204" pitchFamily="34" charset="0"/>
              </a:rPr>
              <a:t>(injonction, référé, assignation)</a:t>
            </a:r>
          </a:p>
          <a:p>
            <a:r>
              <a:rPr lang="fr-FR" sz="1600" dirty="0">
                <a:latin typeface="Century Gothic" panose="020B0502020202020204" pitchFamily="34" charset="0"/>
              </a:rPr>
              <a:t>Évaluer le </a:t>
            </a:r>
            <a:r>
              <a:rPr lang="fr-FR" sz="1600" b="1" dirty="0">
                <a:latin typeface="Century Gothic" panose="020B0502020202020204" pitchFamily="34" charset="0"/>
              </a:rPr>
              <a:t>coût pour le syndicat</a:t>
            </a:r>
            <a:r>
              <a:rPr lang="fr-FR" sz="1600" dirty="0">
                <a:latin typeface="Century Gothic" panose="020B0502020202020204" pitchFamily="34" charset="0"/>
              </a:rPr>
              <a:t> et les </a:t>
            </a:r>
            <a:r>
              <a:rPr lang="fr-FR" sz="1600" b="1" dirty="0">
                <a:latin typeface="Century Gothic" panose="020B0502020202020204" pitchFamily="34" charset="0"/>
              </a:rPr>
              <a:t>chances de recouvrement</a:t>
            </a:r>
            <a:endParaRPr lang="fr-FR" sz="1600" dirty="0">
              <a:latin typeface="Century Gothic" panose="020B0502020202020204" pitchFamily="34" charset="0"/>
            </a:endParaRPr>
          </a:p>
        </p:txBody>
      </p:sp>
      <p:sp>
        <p:nvSpPr>
          <p:cNvPr id="19" name="ZoneTexte 18">
            <a:extLst>
              <a:ext uri="{FF2B5EF4-FFF2-40B4-BE49-F238E27FC236}">
                <a16:creationId xmlns:a16="http://schemas.microsoft.com/office/drawing/2014/main" id="{63A10A6C-8E12-0105-D685-8978B148ED9A}"/>
              </a:ext>
            </a:extLst>
          </p:cNvPr>
          <p:cNvSpPr txBox="1"/>
          <p:nvPr/>
        </p:nvSpPr>
        <p:spPr>
          <a:xfrm>
            <a:off x="3444894" y="5665325"/>
            <a:ext cx="8580083" cy="715089"/>
          </a:xfrm>
          <a:prstGeom prst="roundRect">
            <a:avLst/>
          </a:prstGeom>
          <a:solidFill>
            <a:schemeClr val="accent1">
              <a:lumMod val="20000"/>
              <a:lumOff val="80000"/>
            </a:schemeClr>
          </a:solidFill>
          <a:ln>
            <a:solidFill>
              <a:schemeClr val="accent1">
                <a:lumMod val="60000"/>
                <a:lumOff val="40000"/>
              </a:schemeClr>
            </a:solidFill>
          </a:ln>
        </p:spPr>
        <p:txBody>
          <a:bodyPr wrap="square" rtlCol="0">
            <a:spAutoFit/>
          </a:bodyPr>
          <a:lstStyle>
            <a:lvl1pPr>
              <a:defRPr>
                <a:latin typeface="Century Gothic" panose="020B0502020202020204" pitchFamily="34" charset="0"/>
              </a:defRPr>
            </a:lvl1pPr>
          </a:lstStyle>
          <a:p>
            <a:r>
              <a:rPr lang="fr-FR" dirty="0"/>
              <a:t>📌Une analyse rigoureuse en amont permet de choisir la stratégie la plus efficace, tout en sécurisant juridiquement le dossier avant toute action.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A2EF-B7A3-7449-FF7B-9854E93EDF9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C6EEC5E-72EC-BB93-3912-6BA165C400E1}"/>
              </a:ext>
            </a:extLst>
          </p:cNvPr>
          <p:cNvSpPr/>
          <p:nvPr/>
        </p:nvSpPr>
        <p:spPr>
          <a:xfrm>
            <a:off x="694943" y="1088573"/>
            <a:ext cx="758697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Comprendre les créances irrécouvrables</a:t>
            </a:r>
            <a:endParaRPr lang="fr-FR" sz="2400" noProof="0" dirty="0"/>
          </a:p>
        </p:txBody>
      </p:sp>
      <p:sp>
        <p:nvSpPr>
          <p:cNvPr id="3" name="Shape 1">
            <a:extLst>
              <a:ext uri="{FF2B5EF4-FFF2-40B4-BE49-F238E27FC236}">
                <a16:creationId xmlns:a16="http://schemas.microsoft.com/office/drawing/2014/main" id="{B4E434D1-1442-D753-C042-AADB6C08F7EC}"/>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50D5613F-1533-8AB3-A3D9-92E49154548F}"/>
              </a:ext>
            </a:extLst>
          </p:cNvPr>
          <p:cNvSpPr/>
          <p:nvPr/>
        </p:nvSpPr>
        <p:spPr>
          <a:xfrm>
            <a:off x="877077" y="1554482"/>
            <a:ext cx="10594007" cy="895738"/>
          </a:xfrm>
          <a:prstGeom prst="roundRect">
            <a:avLst/>
          </a:prstGeom>
          <a:solidFill>
            <a:srgbClr val="EAF3FD"/>
          </a:solidFill>
          <a:ln w="12700">
            <a:solidFill>
              <a:srgbClr val="C9DAF3"/>
            </a:solidFill>
            <a:prstDash val="solid"/>
          </a:ln>
        </p:spPr>
        <p:txBody>
          <a:bodyPr/>
          <a:lstStyle/>
          <a:p>
            <a:endParaRPr lang="fr-FR" noProof="0" dirty="0"/>
          </a:p>
        </p:txBody>
      </p:sp>
      <p:sp>
        <p:nvSpPr>
          <p:cNvPr id="5" name="Shape 3">
            <a:extLst>
              <a:ext uri="{FF2B5EF4-FFF2-40B4-BE49-F238E27FC236}">
                <a16:creationId xmlns:a16="http://schemas.microsoft.com/office/drawing/2014/main" id="{EC0CAE25-76B3-C61F-1B21-8339211CE5BF}"/>
              </a:ext>
            </a:extLst>
          </p:cNvPr>
          <p:cNvSpPr/>
          <p:nvPr/>
        </p:nvSpPr>
        <p:spPr>
          <a:xfrm>
            <a:off x="877076" y="2753319"/>
            <a:ext cx="10594007" cy="2191904"/>
          </a:xfrm>
          <a:prstGeom prst="roundRect">
            <a:avLst/>
          </a:prstGeom>
          <a:solidFill>
            <a:srgbClr val="F7F7FC"/>
          </a:solidFill>
          <a:ln w="12700">
            <a:solidFill>
              <a:srgbClr val="DADCF3"/>
            </a:solidFill>
            <a:prstDash val="solid"/>
          </a:ln>
        </p:spPr>
        <p:txBody>
          <a:bodyPr/>
          <a:lstStyle/>
          <a:p>
            <a:endParaRPr lang="fr-FR" noProof="0" dirty="0"/>
          </a:p>
        </p:txBody>
      </p:sp>
      <p:sp>
        <p:nvSpPr>
          <p:cNvPr id="8" name="Text 6">
            <a:extLst>
              <a:ext uri="{FF2B5EF4-FFF2-40B4-BE49-F238E27FC236}">
                <a16:creationId xmlns:a16="http://schemas.microsoft.com/office/drawing/2014/main" id="{F2E0DEA8-068E-14D8-EB80-37701928A3C6}"/>
              </a:ext>
            </a:extLst>
          </p:cNvPr>
          <p:cNvSpPr/>
          <p:nvPr/>
        </p:nvSpPr>
        <p:spPr>
          <a:xfrm>
            <a:off x="1088477" y="1709568"/>
            <a:ext cx="10226446" cy="611524"/>
          </a:xfrm>
          <a:prstGeom prst="rect">
            <a:avLst/>
          </a:prstGeom>
          <a:noFill/>
          <a:ln/>
        </p:spPr>
        <p:txBody>
          <a:bodyPr wrap="square" lIns="0" tIns="0" rIns="0" bIns="0" rtlCol="0" anchor="t"/>
          <a:lstStyle/>
          <a:p>
            <a:r>
              <a:rPr lang="fr-FR" sz="1600" b="1" dirty="0">
                <a:latin typeface="Century Gothic" panose="020B0502020202020204" pitchFamily="34" charset="0"/>
              </a:rPr>
              <a:t>Il s’agit des sommes qui ne pourront pas être récupérées auprès du débiteur par le Syndicat des Copropriétaires. </a:t>
            </a:r>
            <a:endParaRPr lang="fr-FR" sz="1200" b="1" dirty="0">
              <a:solidFill>
                <a:schemeClr val="bg1">
                  <a:lumMod val="50000"/>
                </a:schemeClr>
              </a:solidFill>
              <a:latin typeface="Century Gothic" panose="020B0502020202020204" pitchFamily="34" charset="0"/>
            </a:endParaRPr>
          </a:p>
        </p:txBody>
      </p:sp>
      <p:sp>
        <p:nvSpPr>
          <p:cNvPr id="9" name="Text 7">
            <a:extLst>
              <a:ext uri="{FF2B5EF4-FFF2-40B4-BE49-F238E27FC236}">
                <a16:creationId xmlns:a16="http://schemas.microsoft.com/office/drawing/2014/main" id="{4F99AECF-7CB3-0241-1B7C-3E9322B0D4C2}"/>
              </a:ext>
            </a:extLst>
          </p:cNvPr>
          <p:cNvSpPr/>
          <p:nvPr/>
        </p:nvSpPr>
        <p:spPr>
          <a:xfrm>
            <a:off x="1237765" y="2872953"/>
            <a:ext cx="9097345" cy="932992"/>
          </a:xfrm>
          <a:prstGeom prst="rect">
            <a:avLst/>
          </a:prstGeom>
          <a:noFill/>
          <a:ln/>
        </p:spPr>
        <p:txBody>
          <a:bodyPr wrap="square" lIns="0" tIns="0" rIns="0" bIns="0" rtlCol="0" anchor="t"/>
          <a:lstStyle/>
          <a:p>
            <a:r>
              <a:rPr lang="fr-FR" sz="1600" dirty="0">
                <a:latin typeface="Century Gothic" panose="020B0502020202020204" pitchFamily="34" charset="0"/>
              </a:rPr>
              <a:t>Ces créances irrécouvrables (d’abord considérées comme douteuses = une perte probable) sont constatées à l’issue de la distribution du prix de vente :</a:t>
            </a:r>
            <a:r>
              <a:rPr lang="fr-FR" sz="1600" b="1" dirty="0">
                <a:latin typeface="Century Gothic" panose="020B0502020202020204" pitchFamily="34" charset="0"/>
              </a:rPr>
              <a:t> le prix de vente, insuffisant ne va pas pouvoir « désintéresser » tous les créanciers. </a:t>
            </a:r>
          </a:p>
          <a:p>
            <a:pPr marL="285750" indent="-285750">
              <a:buClr>
                <a:schemeClr val="accent1"/>
              </a:buClr>
              <a:buFont typeface="Symbol" panose="05050102010706020507" pitchFamily="18" charset="2"/>
              <a:buChar char="¨"/>
            </a:pPr>
            <a:r>
              <a:rPr lang="fr-FR" sz="1600" dirty="0">
                <a:latin typeface="Century Gothic" panose="020B0502020202020204" pitchFamily="34" charset="0"/>
              </a:rPr>
              <a:t>Il faut comprendre que plus la dette est ancienne plus la perte sera grande pour le syndicat des copropriétaires</a:t>
            </a:r>
          </a:p>
          <a:p>
            <a:pPr marL="285750" indent="-285750">
              <a:buClr>
                <a:schemeClr val="accent1"/>
              </a:buClr>
              <a:buFont typeface="Symbol" panose="05050102010706020507" pitchFamily="18" charset="2"/>
              <a:buChar char="¨"/>
            </a:pPr>
            <a:r>
              <a:rPr lang="fr-FR" sz="1600" dirty="0">
                <a:latin typeface="Century Gothic" panose="020B0502020202020204" pitchFamily="34" charset="0"/>
              </a:rPr>
              <a:t>Dans le cas où des dossiers impayés « traîneraient » </a:t>
            </a:r>
            <a:r>
              <a:rPr lang="fr-FR" sz="1600" b="1" u="sng" dirty="0">
                <a:latin typeface="Century Gothic" panose="020B0502020202020204" pitchFamily="34" charset="0"/>
              </a:rPr>
              <a:t>depuis plus de 5 ans</a:t>
            </a:r>
            <a:r>
              <a:rPr lang="fr-FR" sz="1600" dirty="0">
                <a:latin typeface="Century Gothic" panose="020B0502020202020204" pitchFamily="34" charset="0"/>
              </a:rPr>
              <a:t>, il est primordial de pouvoir évaluer avec votre syndic le montant de la créance douteuse et de constituer un fond spécial pour l’absorber.</a:t>
            </a:r>
            <a:endParaRPr lang="fr-FR" sz="1600" dirty="0">
              <a:solidFill>
                <a:schemeClr val="bg1">
                  <a:lumMod val="50000"/>
                </a:schemeClr>
              </a:solidFill>
              <a:latin typeface="Century Gothic" panose="020B0502020202020204" pitchFamily="34" charset="0"/>
            </a:endParaRPr>
          </a:p>
        </p:txBody>
      </p:sp>
      <p:sp>
        <p:nvSpPr>
          <p:cNvPr id="10" name="Shape 8">
            <a:extLst>
              <a:ext uri="{FF2B5EF4-FFF2-40B4-BE49-F238E27FC236}">
                <a16:creationId xmlns:a16="http://schemas.microsoft.com/office/drawing/2014/main" id="{023D2162-D739-5189-2107-661F730FB096}"/>
              </a:ext>
            </a:extLst>
          </p:cNvPr>
          <p:cNvSpPr/>
          <p:nvPr/>
        </p:nvSpPr>
        <p:spPr>
          <a:xfrm flipH="1" flipV="1">
            <a:off x="3592284" y="2605867"/>
            <a:ext cx="4415211" cy="18885"/>
          </a:xfrm>
          <a:prstGeom prst="line">
            <a:avLst/>
          </a:prstGeom>
          <a:noFill/>
          <a:ln w="12700">
            <a:solidFill>
              <a:srgbClr val="DCE3F0"/>
            </a:solidFill>
            <a:prstDash val="solid"/>
          </a:ln>
        </p:spPr>
        <p:txBody>
          <a:bodyPr/>
          <a:lstStyle/>
          <a:p>
            <a:endParaRPr lang="fr-FR" noProof="0" dirty="0"/>
          </a:p>
        </p:txBody>
      </p:sp>
      <p:sp>
        <p:nvSpPr>
          <p:cNvPr id="12" name="Shape 3">
            <a:extLst>
              <a:ext uri="{FF2B5EF4-FFF2-40B4-BE49-F238E27FC236}">
                <a16:creationId xmlns:a16="http://schemas.microsoft.com/office/drawing/2014/main" id="{28DA7439-DDA8-D993-400C-5288FD55A523}"/>
              </a:ext>
            </a:extLst>
          </p:cNvPr>
          <p:cNvSpPr/>
          <p:nvPr/>
        </p:nvSpPr>
        <p:spPr>
          <a:xfrm>
            <a:off x="877076" y="5207302"/>
            <a:ext cx="10594005" cy="968559"/>
          </a:xfrm>
          <a:prstGeom prst="roundRect">
            <a:avLst/>
          </a:prstGeom>
          <a:solidFill>
            <a:schemeClr val="accent1">
              <a:lumMod val="20000"/>
              <a:lumOff val="80000"/>
            </a:schemeClr>
          </a:solidFill>
          <a:ln w="12700">
            <a:solidFill>
              <a:schemeClr val="accent1"/>
            </a:solidFill>
            <a:prstDash val="solid"/>
          </a:ln>
        </p:spPr>
        <p:txBody>
          <a:bodyPr/>
          <a:lstStyle/>
          <a:p>
            <a:endParaRPr lang="fr-FR" dirty="0"/>
          </a:p>
        </p:txBody>
      </p:sp>
      <p:sp>
        <p:nvSpPr>
          <p:cNvPr id="14" name="Text 7">
            <a:extLst>
              <a:ext uri="{FF2B5EF4-FFF2-40B4-BE49-F238E27FC236}">
                <a16:creationId xmlns:a16="http://schemas.microsoft.com/office/drawing/2014/main" id="{4BD1DCEC-EDAD-BC57-A235-BFBCADF79027}"/>
              </a:ext>
            </a:extLst>
          </p:cNvPr>
          <p:cNvSpPr/>
          <p:nvPr/>
        </p:nvSpPr>
        <p:spPr>
          <a:xfrm>
            <a:off x="1088476" y="5322910"/>
            <a:ext cx="10117590" cy="1210699"/>
          </a:xfrm>
          <a:prstGeom prst="rect">
            <a:avLst/>
          </a:prstGeom>
          <a:noFill/>
          <a:ln/>
        </p:spPr>
        <p:txBody>
          <a:bodyPr wrap="square" lIns="0" tIns="0" rIns="0" bIns="0" rtlCol="0" anchor="t"/>
          <a:lstStyle/>
          <a:p>
            <a:r>
              <a:rPr lang="fr-FR" sz="1600" b="1" dirty="0">
                <a:latin typeface="Century Gothic" panose="020B0502020202020204" pitchFamily="34" charset="0"/>
              </a:rPr>
              <a:t>⚠️ Attention, le syndicat des copropriétaires doit donc toujours vérifier la cause des soldes irrécouvrables </a:t>
            </a:r>
            <a:r>
              <a:rPr lang="fr-FR" sz="1600" dirty="0">
                <a:latin typeface="Century Gothic" panose="020B0502020202020204" pitchFamily="34" charset="0"/>
              </a:rPr>
              <a:t>ou des créances douteuses pour savoir si la responsabilité des intermédiaires est en cause (syndic, avocat, notaire, huissier).</a:t>
            </a:r>
          </a:p>
        </p:txBody>
      </p:sp>
    </p:spTree>
    <p:extLst>
      <p:ext uri="{BB962C8B-B14F-4D97-AF65-F5344CB8AC3E}">
        <p14:creationId xmlns:p14="http://schemas.microsoft.com/office/powerpoint/2010/main" val="715914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94944" y="1005840"/>
            <a:ext cx="5760720" cy="292608"/>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Points clefs</a:t>
            </a:r>
            <a:endParaRPr lang="fr-FR" sz="2400" noProof="0" dirty="0"/>
          </a:p>
        </p:txBody>
      </p:sp>
      <p:sp>
        <p:nvSpPr>
          <p:cNvPr id="3" name="Shape 1"/>
          <p:cNvSpPr/>
          <p:nvPr/>
        </p:nvSpPr>
        <p:spPr>
          <a:xfrm>
            <a:off x="694944" y="1426464"/>
            <a:ext cx="2423160" cy="0"/>
          </a:xfrm>
          <a:prstGeom prst="line">
            <a:avLst/>
          </a:prstGeom>
          <a:noFill/>
          <a:ln w="12700">
            <a:solidFill>
              <a:srgbClr val="6EA7E8"/>
            </a:solidFill>
            <a:prstDash val="solid"/>
          </a:ln>
        </p:spPr>
        <p:txBody>
          <a:bodyPr/>
          <a:lstStyle/>
          <a:p>
            <a:endParaRPr lang="fr-FR" noProof="0" dirty="0"/>
          </a:p>
        </p:txBody>
      </p:sp>
      <p:sp>
        <p:nvSpPr>
          <p:cNvPr id="4" name="Shape 2"/>
          <p:cNvSpPr/>
          <p:nvPr/>
        </p:nvSpPr>
        <p:spPr>
          <a:xfrm>
            <a:off x="1005840" y="1874519"/>
            <a:ext cx="10058400" cy="2889499"/>
          </a:xfrm>
          <a:prstGeom prst="roundRect">
            <a:avLst/>
          </a:prstGeom>
          <a:solidFill>
            <a:srgbClr val="1D294E"/>
          </a:solidFill>
          <a:ln w="12700">
            <a:solidFill>
              <a:srgbClr val="1D294E"/>
            </a:solidFill>
            <a:prstDash val="solid"/>
          </a:ln>
          <a:effectLst>
            <a:outerShdw blurRad="17780" dist="6350" dir="2700000" algn="bl" rotWithShape="0">
              <a:srgbClr val="000000">
                <a:alpha val="16000"/>
              </a:srgbClr>
            </a:outerShdw>
          </a:effectLst>
        </p:spPr>
        <p:txBody>
          <a:bodyPr/>
          <a:lstStyle/>
          <a:p>
            <a:endParaRPr lang="fr-FR" noProof="0" dirty="0"/>
          </a:p>
        </p:txBody>
      </p:sp>
      <p:sp>
        <p:nvSpPr>
          <p:cNvPr id="5" name="Text 3"/>
          <p:cNvSpPr/>
          <p:nvPr/>
        </p:nvSpPr>
        <p:spPr>
          <a:xfrm>
            <a:off x="1371600" y="2267712"/>
            <a:ext cx="2011680" cy="182880"/>
          </a:xfrm>
          <a:prstGeom prst="rect">
            <a:avLst/>
          </a:prstGeom>
          <a:noFill/>
          <a:ln/>
        </p:spPr>
        <p:txBody>
          <a:bodyPr wrap="square" lIns="0" tIns="0" rIns="0" bIns="0" rtlCol="0" anchor="ctr"/>
          <a:lstStyle/>
          <a:p>
            <a:pPr marL="0" indent="0">
              <a:buNone/>
            </a:pPr>
            <a:r>
              <a:rPr lang="fr-FR" sz="1700" b="1" noProof="0" dirty="0">
                <a:solidFill>
                  <a:srgbClr val="80D2F3"/>
                </a:solidFill>
                <a:latin typeface="Arial" pitchFamily="34" charset="0"/>
                <a:ea typeface="Arial" pitchFamily="34" charset="-122"/>
                <a:cs typeface="Arial" pitchFamily="34" charset="-120"/>
              </a:rPr>
              <a:t>A RETENIR</a:t>
            </a:r>
            <a:endParaRPr lang="fr-FR" sz="1700" noProof="0" dirty="0"/>
          </a:p>
        </p:txBody>
      </p:sp>
      <p:sp>
        <p:nvSpPr>
          <p:cNvPr id="6" name="Text 4"/>
          <p:cNvSpPr/>
          <p:nvPr/>
        </p:nvSpPr>
        <p:spPr>
          <a:xfrm>
            <a:off x="1371600" y="2578614"/>
            <a:ext cx="8961120" cy="1693595"/>
          </a:xfrm>
          <a:prstGeom prst="rect">
            <a:avLst/>
          </a:prstGeom>
          <a:noFill/>
          <a:ln/>
        </p:spPr>
        <p:txBody>
          <a:bodyPr wrap="square" lIns="0" tIns="0" rIns="0" bIns="0" rtlCol="0" anchor="ctr"/>
          <a:lstStyle/>
          <a:p>
            <a:pPr marL="342900" indent="-342900">
              <a:lnSpc>
                <a:spcPct val="150000"/>
              </a:lnSpc>
              <a:buFont typeface="Arial" panose="020B0604020202020204" pitchFamily="34" charset="0"/>
              <a:buChar char="•"/>
            </a:pPr>
            <a:r>
              <a:rPr lang="fr-FR" sz="2300" b="1" noProof="0" dirty="0">
                <a:solidFill>
                  <a:srgbClr val="FFFFFF"/>
                </a:solidFill>
                <a:latin typeface="Arial" pitchFamily="34" charset="0"/>
                <a:ea typeface="Arial" pitchFamily="34" charset="-122"/>
                <a:cs typeface="Arial" pitchFamily="34" charset="-120"/>
              </a:rPr>
              <a:t>Toujours analyser la dette avant d’agir</a:t>
            </a:r>
          </a:p>
          <a:p>
            <a:pPr marL="342900" indent="-342900">
              <a:lnSpc>
                <a:spcPct val="150000"/>
              </a:lnSpc>
              <a:buFont typeface="Arial" panose="020B0604020202020204" pitchFamily="34" charset="0"/>
              <a:buChar char="•"/>
            </a:pPr>
            <a:r>
              <a:rPr lang="fr-FR" sz="2300" b="1" noProof="0" dirty="0">
                <a:solidFill>
                  <a:srgbClr val="FFFFFF"/>
                </a:solidFill>
                <a:latin typeface="Arial" pitchFamily="34" charset="0"/>
                <a:ea typeface="Arial" pitchFamily="34" charset="-122"/>
                <a:cs typeface="Arial" pitchFamily="34" charset="-120"/>
              </a:rPr>
              <a:t>Adapter la stratégie de recouvrement à chaque</a:t>
            </a:r>
            <a:r>
              <a:rPr lang="fr-FR" sz="2300" b="1" dirty="0">
                <a:solidFill>
                  <a:srgbClr val="FFFFFF"/>
                </a:solidFill>
                <a:latin typeface="Arial" pitchFamily="34" charset="0"/>
                <a:ea typeface="Arial" pitchFamily="34" charset="-122"/>
                <a:cs typeface="Arial" pitchFamily="34" charset="-120"/>
              </a:rPr>
              <a:t> dossier</a:t>
            </a:r>
            <a:endParaRPr lang="fr-FR" sz="2300" b="1" noProof="0" dirty="0">
              <a:solidFill>
                <a:srgbClr val="FFFFFF"/>
              </a:solidFill>
              <a:latin typeface="Arial" pitchFamily="34" charset="0"/>
              <a:ea typeface="Arial" pitchFamily="34" charset="-122"/>
              <a:cs typeface="Arial" pitchFamily="34" charset="-120"/>
            </a:endParaRPr>
          </a:p>
          <a:p>
            <a:pPr marL="342900" indent="-342900">
              <a:lnSpc>
                <a:spcPct val="150000"/>
              </a:lnSpc>
              <a:buFont typeface="Arial" panose="020B0604020202020204" pitchFamily="34" charset="0"/>
              <a:buChar char="•"/>
            </a:pPr>
            <a:r>
              <a:rPr lang="fr-FR" sz="2300" b="1" noProof="0" dirty="0">
                <a:solidFill>
                  <a:srgbClr val="FFFFFF"/>
                </a:solidFill>
                <a:latin typeface="Arial" pitchFamily="34" charset="0"/>
                <a:ea typeface="Arial" pitchFamily="34" charset="-122"/>
                <a:cs typeface="Arial" pitchFamily="34" charset="-120"/>
              </a:rPr>
              <a:t>Un suivi rigoureux limite les pertes et sécurise les actions</a:t>
            </a:r>
          </a:p>
          <a:p>
            <a:pPr marL="0" indent="0">
              <a:buNone/>
            </a:pPr>
            <a:endParaRPr lang="fr-FR" sz="2300" noProof="0" dirty="0"/>
          </a:p>
        </p:txBody>
      </p:sp>
      <p:sp>
        <p:nvSpPr>
          <p:cNvPr id="7" name="Shape 5"/>
          <p:cNvSpPr/>
          <p:nvPr/>
        </p:nvSpPr>
        <p:spPr>
          <a:xfrm>
            <a:off x="1005840" y="4892040"/>
            <a:ext cx="4663440" cy="960120"/>
          </a:xfrm>
          <a:prstGeom prst="roundRect">
            <a:avLst/>
          </a:prstGeom>
          <a:solidFill>
            <a:srgbClr val="EEE8FF"/>
          </a:solidFill>
          <a:ln w="12700">
            <a:solidFill>
              <a:srgbClr val="DDD4FF"/>
            </a:solidFill>
            <a:prstDash val="solid"/>
          </a:ln>
        </p:spPr>
        <p:txBody>
          <a:bodyPr/>
          <a:lstStyle/>
          <a:p>
            <a:endParaRPr lang="fr-FR" noProof="0" dirty="0"/>
          </a:p>
        </p:txBody>
      </p:sp>
      <p:sp>
        <p:nvSpPr>
          <p:cNvPr id="8" name="Text 6"/>
          <p:cNvSpPr/>
          <p:nvPr/>
        </p:nvSpPr>
        <p:spPr>
          <a:xfrm>
            <a:off x="1325880" y="5239512"/>
            <a:ext cx="4069080" cy="164592"/>
          </a:xfrm>
          <a:prstGeom prst="rect">
            <a:avLst/>
          </a:prstGeom>
          <a:noFill/>
          <a:ln/>
        </p:spPr>
        <p:txBody>
          <a:bodyPr wrap="square" lIns="0" tIns="0" rIns="0" bIns="0" rtlCol="0" anchor="ctr"/>
          <a:lstStyle/>
          <a:p>
            <a:pPr marL="0" indent="0" algn="ctr">
              <a:buNone/>
            </a:pPr>
            <a:r>
              <a:rPr lang="fr-FR" sz="1500" noProof="0" dirty="0">
                <a:solidFill>
                  <a:srgbClr val="1D2B58"/>
                </a:solidFill>
                <a:latin typeface="Arial" pitchFamily="34" charset="0"/>
                <a:ea typeface="Arial" pitchFamily="34" charset="-122"/>
                <a:cs typeface="Arial" pitchFamily="34" charset="-120"/>
              </a:rPr>
              <a:t>Article 10-1 de la loi du 10 juillet 1965</a:t>
            </a:r>
            <a:endParaRPr lang="fr-FR" sz="1500" noProof="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C6AB7-E458-F0BE-4651-08E57FFD27A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278366D-76B8-2B7D-5195-607EAD8C081D}"/>
              </a:ext>
            </a:extLst>
          </p:cNvPr>
          <p:cNvSpPr/>
          <p:nvPr/>
        </p:nvSpPr>
        <p:spPr>
          <a:xfrm>
            <a:off x="705021" y="1111073"/>
            <a:ext cx="10743640" cy="338247"/>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Partie 3</a:t>
            </a:r>
          </a:p>
          <a:p>
            <a:pPr marL="0" indent="0">
              <a:buNone/>
            </a:pPr>
            <a:r>
              <a:rPr lang="fr-FR" sz="2800" b="1" noProof="0" dirty="0">
                <a:solidFill>
                  <a:srgbClr val="1D2B58"/>
                </a:solidFill>
                <a:latin typeface="Arial" pitchFamily="34" charset="0"/>
                <a:ea typeface="Arial" pitchFamily="34" charset="-122"/>
                <a:cs typeface="Arial" pitchFamily="34" charset="-120"/>
              </a:rPr>
              <a:t>Méthodologie d’un groupe de travail de suivi des impayés</a:t>
            </a:r>
            <a:endParaRPr lang="fr-FR" sz="2800" noProof="0" dirty="0"/>
          </a:p>
        </p:txBody>
      </p:sp>
      <p:sp>
        <p:nvSpPr>
          <p:cNvPr id="3" name="Shape 1">
            <a:extLst>
              <a:ext uri="{FF2B5EF4-FFF2-40B4-BE49-F238E27FC236}">
                <a16:creationId xmlns:a16="http://schemas.microsoft.com/office/drawing/2014/main" id="{3F1060D6-0A4C-2614-F14E-9C6B577EC1D9}"/>
              </a:ext>
            </a:extLst>
          </p:cNvPr>
          <p:cNvSpPr/>
          <p:nvPr/>
        </p:nvSpPr>
        <p:spPr>
          <a:xfrm>
            <a:off x="705021" y="1715171"/>
            <a:ext cx="2011680" cy="0"/>
          </a:xfrm>
          <a:prstGeom prst="line">
            <a:avLst/>
          </a:prstGeom>
          <a:noFill/>
          <a:ln w="12700">
            <a:solidFill>
              <a:srgbClr val="6EA7E8"/>
            </a:solidFill>
            <a:prstDash val="solid"/>
          </a:ln>
        </p:spPr>
        <p:txBody>
          <a:bodyPr/>
          <a:lstStyle/>
          <a:p>
            <a:endParaRPr lang="fr-FR" noProof="0" dirty="0"/>
          </a:p>
        </p:txBody>
      </p:sp>
      <p:sp>
        <p:nvSpPr>
          <p:cNvPr id="4" name="Text 2">
            <a:extLst>
              <a:ext uri="{FF2B5EF4-FFF2-40B4-BE49-F238E27FC236}">
                <a16:creationId xmlns:a16="http://schemas.microsoft.com/office/drawing/2014/main" id="{0571D9E4-67B0-3462-2A05-9893CD1D231D}"/>
              </a:ext>
            </a:extLst>
          </p:cNvPr>
          <p:cNvSpPr/>
          <p:nvPr/>
        </p:nvSpPr>
        <p:spPr>
          <a:xfrm>
            <a:off x="705021" y="1725621"/>
            <a:ext cx="5779009" cy="265176"/>
          </a:xfrm>
          <a:prstGeom prst="rect">
            <a:avLst/>
          </a:prstGeom>
          <a:noFill/>
          <a:ln/>
        </p:spPr>
        <p:txBody>
          <a:bodyPr wrap="square" lIns="0" tIns="0" rIns="0" bIns="0" rtlCol="0" anchor="ctr"/>
          <a:lstStyle/>
          <a:p>
            <a:pPr marL="0" indent="0">
              <a:buNone/>
            </a:pPr>
            <a:r>
              <a:rPr lang="fr-FR" sz="1550" i="1" noProof="0" dirty="0">
                <a:solidFill>
                  <a:srgbClr val="54627D"/>
                </a:solidFill>
                <a:latin typeface="Arial" pitchFamily="34" charset="0"/>
                <a:ea typeface="Arial" pitchFamily="34" charset="-122"/>
                <a:cs typeface="Arial" pitchFamily="34" charset="-120"/>
              </a:rPr>
              <a:t>Structurer le suivi pour gagner en efficacité</a:t>
            </a:r>
            <a:endParaRPr lang="fr-FR" sz="1550" noProof="0" dirty="0"/>
          </a:p>
        </p:txBody>
      </p:sp>
      <p:sp>
        <p:nvSpPr>
          <p:cNvPr id="5" name="Text 3">
            <a:extLst>
              <a:ext uri="{FF2B5EF4-FFF2-40B4-BE49-F238E27FC236}">
                <a16:creationId xmlns:a16="http://schemas.microsoft.com/office/drawing/2014/main" id="{AE6820B8-0580-D753-31B7-5CD951C5A7B1}"/>
              </a:ext>
            </a:extLst>
          </p:cNvPr>
          <p:cNvSpPr/>
          <p:nvPr/>
        </p:nvSpPr>
        <p:spPr>
          <a:xfrm>
            <a:off x="762000" y="2621589"/>
            <a:ext cx="5486400" cy="2926080"/>
          </a:xfrm>
          <a:prstGeom prst="rect">
            <a:avLst/>
          </a:prstGeom>
          <a:noFill/>
          <a:ln/>
        </p:spPr>
        <p:txBody>
          <a:bodyPr wrap="square" lIns="0" tIns="0" rIns="0" bIns="0" rtlCol="0" anchor="t"/>
          <a:lstStyle/>
          <a:p>
            <a:pPr marL="176213" indent="-176213">
              <a:lnSpc>
                <a:spcPct val="150000"/>
              </a:lnSpc>
              <a:buSzPct val="100000"/>
              <a:buChar char="•"/>
            </a:pPr>
            <a:r>
              <a:rPr lang="fr-FR" sz="1850" noProof="0" dirty="0">
                <a:solidFill>
                  <a:srgbClr val="54627D"/>
                </a:solidFill>
                <a:latin typeface="Arial" pitchFamily="34" charset="0"/>
                <a:ea typeface="Arial" pitchFamily="34" charset="-122"/>
                <a:cs typeface="Arial" pitchFamily="34" charset="-120"/>
              </a:rPr>
              <a:t>Organiser un suivi régulier et structuré avec le syndic</a:t>
            </a:r>
          </a:p>
          <a:p>
            <a:pPr marL="176213" indent="-176213">
              <a:lnSpc>
                <a:spcPct val="150000"/>
              </a:lnSpc>
              <a:buSzPct val="100000"/>
              <a:buChar char="•"/>
            </a:pPr>
            <a:r>
              <a:rPr lang="fr-FR" sz="1850" noProof="0" dirty="0">
                <a:solidFill>
                  <a:srgbClr val="54627D"/>
                </a:solidFill>
                <a:latin typeface="Arial" pitchFamily="34" charset="0"/>
                <a:ea typeface="Arial" pitchFamily="34" charset="-122"/>
                <a:cs typeface="Arial" pitchFamily="34" charset="-120"/>
              </a:rPr>
              <a:t>Disposer des bons outils pour analyser et piloter les impayés</a:t>
            </a:r>
          </a:p>
          <a:p>
            <a:pPr marL="176213" indent="-176213">
              <a:lnSpc>
                <a:spcPct val="150000"/>
              </a:lnSpc>
              <a:buSzPct val="100000"/>
              <a:buChar char="•"/>
            </a:pPr>
            <a:r>
              <a:rPr lang="fr-FR" sz="1850" noProof="0" dirty="0">
                <a:solidFill>
                  <a:srgbClr val="54627D"/>
                </a:solidFill>
                <a:latin typeface="Arial" pitchFamily="34" charset="0"/>
                <a:ea typeface="Arial" pitchFamily="34" charset="-122"/>
                <a:cs typeface="Arial" pitchFamily="34" charset="-120"/>
              </a:rPr>
              <a:t>Assurer un suivi rigoureux pour sécuriser les actions de recouvrement</a:t>
            </a:r>
            <a:endParaRPr lang="fr-FR" sz="1850" noProof="0" dirty="0">
              <a:solidFill>
                <a:srgbClr val="54627D"/>
              </a:solidFill>
              <a:latin typeface="Arial" pitchFamily="34" charset="0"/>
              <a:cs typeface="Arial" pitchFamily="34" charset="-120"/>
            </a:endParaRPr>
          </a:p>
        </p:txBody>
      </p:sp>
      <p:sp>
        <p:nvSpPr>
          <p:cNvPr id="6" name="Shape 4">
            <a:extLst>
              <a:ext uri="{FF2B5EF4-FFF2-40B4-BE49-F238E27FC236}">
                <a16:creationId xmlns:a16="http://schemas.microsoft.com/office/drawing/2014/main" id="{9565F25A-037A-52E4-7493-34C8151E1219}"/>
              </a:ext>
            </a:extLst>
          </p:cNvPr>
          <p:cNvSpPr/>
          <p:nvPr/>
        </p:nvSpPr>
        <p:spPr>
          <a:xfrm>
            <a:off x="6473953" y="1733705"/>
            <a:ext cx="4572000" cy="3063240"/>
          </a:xfrm>
          <a:prstGeom prst="roundRect">
            <a:avLst/>
          </a:prstGeom>
          <a:blipFill dpi="0" rotWithShape="1">
            <a:blip r:embed="rId3"/>
            <a:srcRect/>
            <a:stretch>
              <a:fillRect/>
            </a:stretch>
          </a:blipFill>
          <a:ln w="12700">
            <a:solidFill>
              <a:srgbClr val="DCE3F0"/>
            </a:solidFill>
            <a:prstDash val="solid"/>
          </a:ln>
        </p:spPr>
        <p:txBody>
          <a:bodyPr/>
          <a:lstStyle/>
          <a:p>
            <a:endParaRPr lang="fr-FR" noProof="0" dirty="0"/>
          </a:p>
        </p:txBody>
      </p:sp>
      <p:sp>
        <p:nvSpPr>
          <p:cNvPr id="8" name="Shape 6">
            <a:extLst>
              <a:ext uri="{FF2B5EF4-FFF2-40B4-BE49-F238E27FC236}">
                <a16:creationId xmlns:a16="http://schemas.microsoft.com/office/drawing/2014/main" id="{D9F163D0-87FD-4358-1484-1DC452DC02EE}"/>
              </a:ext>
            </a:extLst>
          </p:cNvPr>
          <p:cNvSpPr/>
          <p:nvPr/>
        </p:nvSpPr>
        <p:spPr>
          <a:xfrm>
            <a:off x="6473953" y="5021890"/>
            <a:ext cx="4572000" cy="1051560"/>
          </a:xfrm>
          <a:prstGeom prst="roundRect">
            <a:avLst/>
          </a:prstGeom>
          <a:solidFill>
            <a:srgbClr val="EEE8FF"/>
          </a:solidFill>
          <a:ln w="12700">
            <a:solidFill>
              <a:srgbClr val="DDD4FF"/>
            </a:solidFill>
            <a:prstDash val="solid"/>
          </a:ln>
        </p:spPr>
        <p:txBody>
          <a:bodyPr/>
          <a:lstStyle/>
          <a:p>
            <a:endParaRPr lang="fr-FR" noProof="0" dirty="0"/>
          </a:p>
        </p:txBody>
      </p:sp>
      <p:sp>
        <p:nvSpPr>
          <p:cNvPr id="9" name="Text 7">
            <a:extLst>
              <a:ext uri="{FF2B5EF4-FFF2-40B4-BE49-F238E27FC236}">
                <a16:creationId xmlns:a16="http://schemas.microsoft.com/office/drawing/2014/main" id="{A288E5DE-97F5-A7D9-9978-7BDFD53337C7}"/>
              </a:ext>
            </a:extLst>
          </p:cNvPr>
          <p:cNvSpPr/>
          <p:nvPr/>
        </p:nvSpPr>
        <p:spPr>
          <a:xfrm>
            <a:off x="6473954" y="5365030"/>
            <a:ext cx="4571999" cy="365279"/>
          </a:xfrm>
          <a:prstGeom prst="rect">
            <a:avLst/>
          </a:prstGeom>
          <a:noFill/>
          <a:ln/>
        </p:spPr>
        <p:txBody>
          <a:bodyPr wrap="square" lIns="0" tIns="0" rIns="0" bIns="0" rtlCol="0" anchor="ctr"/>
          <a:lstStyle/>
          <a:p>
            <a:pPr algn="ctr"/>
            <a:r>
              <a:rPr lang="fr-FR" sz="1400" dirty="0"/>
              <a:t>Un suivi structuré transforme une gestion subie des impayés en stratégie maîtrisée.</a:t>
            </a:r>
            <a:endParaRPr lang="fr-FR" sz="1380" noProof="0" dirty="0"/>
          </a:p>
        </p:txBody>
      </p:sp>
      <p:sp>
        <p:nvSpPr>
          <p:cNvPr id="12" name="AutoShape 2" descr="Résultat d’images pour réunion analyse documents financier copropriété">
            <a:extLst>
              <a:ext uri="{FF2B5EF4-FFF2-40B4-BE49-F238E27FC236}">
                <a16:creationId xmlns:a16="http://schemas.microsoft.com/office/drawing/2014/main" id="{69F15127-92C0-7C26-34D3-01ACE5C93FED}"/>
              </a:ext>
            </a:extLst>
          </p:cNvPr>
          <p:cNvSpPr>
            <a:spLocks noChangeAspect="1" noChangeArrowheads="1"/>
          </p:cNvSpPr>
          <p:nvPr/>
        </p:nvSpPr>
        <p:spPr bwMode="auto">
          <a:xfrm>
            <a:off x="5943600" y="33680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noProof="0" dirty="0"/>
          </a:p>
        </p:txBody>
      </p:sp>
    </p:spTree>
    <p:extLst>
      <p:ext uri="{BB962C8B-B14F-4D97-AF65-F5344CB8AC3E}">
        <p14:creationId xmlns:p14="http://schemas.microsoft.com/office/powerpoint/2010/main" val="160642993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3A0E-AB0E-B5CA-98DF-C63FDE3FA63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54384DD-0290-7E92-11BE-D3F949B1F197}"/>
              </a:ext>
            </a:extLst>
          </p:cNvPr>
          <p:cNvSpPr/>
          <p:nvPr/>
        </p:nvSpPr>
        <p:spPr>
          <a:xfrm>
            <a:off x="694943" y="1088573"/>
            <a:ext cx="1001660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Les missions du référent « impayés » au sein du conseil syndical</a:t>
            </a:r>
          </a:p>
        </p:txBody>
      </p:sp>
      <p:sp>
        <p:nvSpPr>
          <p:cNvPr id="3" name="Shape 1">
            <a:extLst>
              <a:ext uri="{FF2B5EF4-FFF2-40B4-BE49-F238E27FC236}">
                <a16:creationId xmlns:a16="http://schemas.microsoft.com/office/drawing/2014/main" id="{6EDDD769-01FD-8E0C-9254-AE790DB3C717}"/>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F534CEDF-A0E1-27D8-C40A-667D3E0520D1}"/>
              </a:ext>
            </a:extLst>
          </p:cNvPr>
          <p:cNvSpPr/>
          <p:nvPr/>
        </p:nvSpPr>
        <p:spPr>
          <a:xfrm>
            <a:off x="438545" y="1554481"/>
            <a:ext cx="3329002" cy="3931921"/>
          </a:xfrm>
          <a:prstGeom prst="roundRect">
            <a:avLst/>
          </a:prstGeom>
          <a:solidFill>
            <a:srgbClr val="EAF3FD"/>
          </a:solidFill>
          <a:ln w="12700">
            <a:solidFill>
              <a:srgbClr val="C9DAF3"/>
            </a:solidFill>
            <a:prstDash val="solid"/>
          </a:ln>
        </p:spPr>
        <p:txBody>
          <a:bodyPr/>
          <a:lstStyle/>
          <a:p>
            <a:endParaRPr lang="fr-FR" noProof="0" dirty="0"/>
          </a:p>
        </p:txBody>
      </p:sp>
      <p:sp>
        <p:nvSpPr>
          <p:cNvPr id="5" name="Shape 3">
            <a:extLst>
              <a:ext uri="{FF2B5EF4-FFF2-40B4-BE49-F238E27FC236}">
                <a16:creationId xmlns:a16="http://schemas.microsoft.com/office/drawing/2014/main" id="{A194ED1D-E8CF-DF0D-61A3-3B89D3E63889}"/>
              </a:ext>
            </a:extLst>
          </p:cNvPr>
          <p:cNvSpPr/>
          <p:nvPr/>
        </p:nvSpPr>
        <p:spPr>
          <a:xfrm>
            <a:off x="4444513" y="1554482"/>
            <a:ext cx="3052197" cy="3931920"/>
          </a:xfrm>
          <a:prstGeom prst="roundRect">
            <a:avLst/>
          </a:prstGeom>
          <a:solidFill>
            <a:srgbClr val="F7F7FC"/>
          </a:solidFill>
          <a:ln w="12700">
            <a:solidFill>
              <a:srgbClr val="DADCF3"/>
            </a:solidFill>
            <a:prstDash val="solid"/>
          </a:ln>
        </p:spPr>
        <p:txBody>
          <a:bodyPr/>
          <a:lstStyle/>
          <a:p>
            <a:endParaRPr lang="fr-FR" noProof="0" dirty="0"/>
          </a:p>
        </p:txBody>
      </p:sp>
      <p:sp>
        <p:nvSpPr>
          <p:cNvPr id="6" name="Text 4">
            <a:extLst>
              <a:ext uri="{FF2B5EF4-FFF2-40B4-BE49-F238E27FC236}">
                <a16:creationId xmlns:a16="http://schemas.microsoft.com/office/drawing/2014/main" id="{4549F480-51BA-3B27-83A8-DB371FE0E848}"/>
              </a:ext>
            </a:extLst>
          </p:cNvPr>
          <p:cNvSpPr/>
          <p:nvPr/>
        </p:nvSpPr>
        <p:spPr>
          <a:xfrm>
            <a:off x="672584" y="1918248"/>
            <a:ext cx="3052197" cy="201168"/>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 Organiser les réunions de suivi</a:t>
            </a:r>
          </a:p>
        </p:txBody>
      </p:sp>
      <p:sp>
        <p:nvSpPr>
          <p:cNvPr id="7" name="Text 5">
            <a:extLst>
              <a:ext uri="{FF2B5EF4-FFF2-40B4-BE49-F238E27FC236}">
                <a16:creationId xmlns:a16="http://schemas.microsoft.com/office/drawing/2014/main" id="{132D1EEA-6104-1D01-2A4E-2F3ECE2635D2}"/>
              </a:ext>
            </a:extLst>
          </p:cNvPr>
          <p:cNvSpPr/>
          <p:nvPr/>
        </p:nvSpPr>
        <p:spPr>
          <a:xfrm>
            <a:off x="4577239" y="1923971"/>
            <a:ext cx="2919471" cy="201167"/>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 Préparer les éléments nécessaires</a:t>
            </a:r>
          </a:p>
        </p:txBody>
      </p:sp>
      <p:sp>
        <p:nvSpPr>
          <p:cNvPr id="8" name="Text 6">
            <a:extLst>
              <a:ext uri="{FF2B5EF4-FFF2-40B4-BE49-F238E27FC236}">
                <a16:creationId xmlns:a16="http://schemas.microsoft.com/office/drawing/2014/main" id="{4FD5A290-D83B-67C4-58D2-02E707BCADF8}"/>
              </a:ext>
            </a:extLst>
          </p:cNvPr>
          <p:cNvSpPr/>
          <p:nvPr/>
        </p:nvSpPr>
        <p:spPr>
          <a:xfrm>
            <a:off x="672584" y="2372027"/>
            <a:ext cx="2822448" cy="2011680"/>
          </a:xfrm>
          <a:prstGeom prst="rect">
            <a:avLst/>
          </a:prstGeom>
          <a:noFill/>
          <a:ln/>
        </p:spPr>
        <p:txBody>
          <a:bodyPr wrap="square" lIns="0" tIns="0" rIns="0" bIns="0" rtlCol="0" anchor="t"/>
          <a:lstStyle/>
          <a:p>
            <a:pPr marL="285750" indent="-285750">
              <a:buFont typeface="Arial" panose="020B0604020202020204" pitchFamily="34" charset="0"/>
              <a:buChar char="•"/>
            </a:pPr>
            <a:r>
              <a:rPr lang="fr-FR" sz="1600" dirty="0">
                <a:latin typeface="Century Gothic" panose="020B0502020202020204" pitchFamily="34" charset="0"/>
              </a:rPr>
              <a:t>Proposer des </a:t>
            </a:r>
            <a:r>
              <a:rPr lang="fr-FR" sz="1600" b="1" dirty="0">
                <a:latin typeface="Century Gothic" panose="020B0502020202020204" pitchFamily="34" charset="0"/>
              </a:rPr>
              <a:t>dates</a:t>
            </a:r>
            <a:r>
              <a:rPr lang="fr-FR" sz="1600" dirty="0">
                <a:latin typeface="Century Gothic" panose="020B0502020202020204" pitchFamily="34" charset="0"/>
              </a:rPr>
              <a:t> aux autres membres du conseil syndical ;</a:t>
            </a:r>
          </a:p>
          <a:p>
            <a:pPr marL="285750" indent="-285750">
              <a:buFont typeface="Arial" panose="020B0604020202020204" pitchFamily="34" charset="0"/>
              <a:buChar char="•"/>
            </a:pPr>
            <a:r>
              <a:rPr lang="fr-FR" sz="1600" dirty="0">
                <a:latin typeface="Century Gothic" panose="020B0502020202020204" pitchFamily="34" charset="0"/>
              </a:rPr>
              <a:t>Trouver un </a:t>
            </a:r>
            <a:r>
              <a:rPr lang="fr-FR" sz="1600" b="1" dirty="0">
                <a:latin typeface="Century Gothic" panose="020B0502020202020204" pitchFamily="34" charset="0"/>
              </a:rPr>
              <a:t>lieu de réunion</a:t>
            </a:r>
            <a:r>
              <a:rPr lang="fr-FR" sz="1600" dirty="0">
                <a:latin typeface="Century Gothic" panose="020B0502020202020204" pitchFamily="34" charset="0"/>
              </a:rPr>
              <a:t> (visioconférence, chez un membre, ou dans les locaux du syndic).</a:t>
            </a:r>
            <a:endParaRPr lang="fr-FR" sz="1200" dirty="0">
              <a:solidFill>
                <a:schemeClr val="bg1">
                  <a:lumMod val="50000"/>
                </a:schemeClr>
              </a:solidFill>
              <a:latin typeface="Century Gothic" panose="020B0502020202020204" pitchFamily="34" charset="0"/>
            </a:endParaRPr>
          </a:p>
        </p:txBody>
      </p:sp>
      <p:sp>
        <p:nvSpPr>
          <p:cNvPr id="9" name="Text 7">
            <a:extLst>
              <a:ext uri="{FF2B5EF4-FFF2-40B4-BE49-F238E27FC236}">
                <a16:creationId xmlns:a16="http://schemas.microsoft.com/office/drawing/2014/main" id="{865EB697-FD9E-8DBF-8564-4B901CC1C6B2}"/>
              </a:ext>
            </a:extLst>
          </p:cNvPr>
          <p:cNvSpPr/>
          <p:nvPr/>
        </p:nvSpPr>
        <p:spPr>
          <a:xfrm>
            <a:off x="4577239" y="2423160"/>
            <a:ext cx="2603892" cy="2011680"/>
          </a:xfrm>
          <a:prstGeom prst="rect">
            <a:avLst/>
          </a:prstGeom>
          <a:noFill/>
          <a:ln/>
        </p:spPr>
        <p:txBody>
          <a:bodyPr wrap="square" lIns="0" tIns="0" rIns="0" bIns="0" rtlCol="0" anchor="t"/>
          <a:lstStyle/>
          <a:p>
            <a:pPr marL="285750" indent="-285750">
              <a:buFont typeface="Arial" panose="020B0604020202020204" pitchFamily="34" charset="0"/>
              <a:buChar char="•"/>
            </a:pPr>
            <a:r>
              <a:rPr lang="fr-FR" sz="1600" dirty="0">
                <a:latin typeface="Century Gothic" panose="020B0502020202020204" pitchFamily="34" charset="0"/>
              </a:rPr>
              <a:t>Demander au syndic les </a:t>
            </a:r>
            <a:r>
              <a:rPr lang="fr-FR" sz="1600" b="1" dirty="0">
                <a:latin typeface="Century Gothic" panose="020B0502020202020204" pitchFamily="34" charset="0"/>
              </a:rPr>
              <a:t>documents comptables</a:t>
            </a:r>
            <a:r>
              <a:rPr lang="fr-FR" sz="1600" dirty="0">
                <a:latin typeface="Century Gothic" panose="020B0502020202020204" pitchFamily="34" charset="0"/>
              </a:rPr>
              <a:t> (balances, extraits de comptes, état du contentieux, etc.) ;</a:t>
            </a:r>
          </a:p>
          <a:p>
            <a:pPr marL="285750" indent="-285750">
              <a:buFont typeface="Arial" panose="020B0604020202020204" pitchFamily="34" charset="0"/>
              <a:buChar char="•"/>
            </a:pPr>
            <a:r>
              <a:rPr lang="fr-FR" sz="1600" dirty="0">
                <a:latin typeface="Century Gothic" panose="020B0502020202020204" pitchFamily="34" charset="0"/>
              </a:rPr>
              <a:t>Mettre à jour le </a:t>
            </a:r>
            <a:r>
              <a:rPr lang="fr-FR" sz="1600" b="1" dirty="0">
                <a:latin typeface="Century Gothic" panose="020B0502020202020204" pitchFamily="34" charset="0"/>
              </a:rPr>
              <a:t>tableau de suivi</a:t>
            </a:r>
            <a:r>
              <a:rPr lang="fr-FR" sz="1600" dirty="0">
                <a:latin typeface="Century Gothic" panose="020B0502020202020204" pitchFamily="34" charset="0"/>
              </a:rPr>
              <a:t> des impayés (Excel ou autre outil partagé).</a:t>
            </a:r>
            <a:endParaRPr lang="fr-FR" sz="1600" dirty="0">
              <a:solidFill>
                <a:schemeClr val="bg1">
                  <a:lumMod val="50000"/>
                </a:schemeClr>
              </a:solidFill>
              <a:latin typeface="Century Gothic" panose="020B0502020202020204" pitchFamily="34" charset="0"/>
            </a:endParaRPr>
          </a:p>
        </p:txBody>
      </p:sp>
      <p:sp>
        <p:nvSpPr>
          <p:cNvPr id="10" name="Shape 8">
            <a:extLst>
              <a:ext uri="{FF2B5EF4-FFF2-40B4-BE49-F238E27FC236}">
                <a16:creationId xmlns:a16="http://schemas.microsoft.com/office/drawing/2014/main" id="{A2D69BE9-2814-60B2-C7BA-1397A957BAD5}"/>
              </a:ext>
            </a:extLst>
          </p:cNvPr>
          <p:cNvSpPr/>
          <p:nvPr/>
        </p:nvSpPr>
        <p:spPr>
          <a:xfrm>
            <a:off x="4106029" y="1791478"/>
            <a:ext cx="0" cy="3566906"/>
          </a:xfrm>
          <a:prstGeom prst="line">
            <a:avLst/>
          </a:prstGeom>
          <a:noFill/>
          <a:ln w="12700">
            <a:solidFill>
              <a:srgbClr val="DCE3F0"/>
            </a:solidFill>
            <a:prstDash val="solid"/>
          </a:ln>
        </p:spPr>
        <p:txBody>
          <a:bodyPr/>
          <a:lstStyle/>
          <a:p>
            <a:endParaRPr lang="fr-FR" noProof="0" dirty="0"/>
          </a:p>
        </p:txBody>
      </p:sp>
      <p:sp>
        <p:nvSpPr>
          <p:cNvPr id="11" name="Shape 8">
            <a:extLst>
              <a:ext uri="{FF2B5EF4-FFF2-40B4-BE49-F238E27FC236}">
                <a16:creationId xmlns:a16="http://schemas.microsoft.com/office/drawing/2014/main" id="{2E4DD165-C3B4-BBC7-D6B4-8DDBDCD16F2A}"/>
              </a:ext>
            </a:extLst>
          </p:cNvPr>
          <p:cNvSpPr/>
          <p:nvPr/>
        </p:nvSpPr>
        <p:spPr>
          <a:xfrm>
            <a:off x="7863714" y="1743954"/>
            <a:ext cx="0" cy="3614430"/>
          </a:xfrm>
          <a:prstGeom prst="line">
            <a:avLst/>
          </a:prstGeom>
          <a:noFill/>
          <a:ln w="12700">
            <a:solidFill>
              <a:srgbClr val="DCE3F0"/>
            </a:solidFill>
            <a:prstDash val="solid"/>
          </a:ln>
        </p:spPr>
        <p:txBody>
          <a:bodyPr/>
          <a:lstStyle/>
          <a:p>
            <a:endParaRPr lang="fr-FR" noProof="0" dirty="0"/>
          </a:p>
        </p:txBody>
      </p:sp>
      <p:sp>
        <p:nvSpPr>
          <p:cNvPr id="12" name="Shape 3">
            <a:extLst>
              <a:ext uri="{FF2B5EF4-FFF2-40B4-BE49-F238E27FC236}">
                <a16:creationId xmlns:a16="http://schemas.microsoft.com/office/drawing/2014/main" id="{D17BEFB2-648F-7517-9751-D9B2BD3907DA}"/>
              </a:ext>
            </a:extLst>
          </p:cNvPr>
          <p:cNvSpPr/>
          <p:nvPr/>
        </p:nvSpPr>
        <p:spPr>
          <a:xfrm>
            <a:off x="8281914" y="1554481"/>
            <a:ext cx="3189171" cy="3931921"/>
          </a:xfrm>
          <a:prstGeom prst="roundRect">
            <a:avLst/>
          </a:prstGeom>
          <a:solidFill>
            <a:srgbClr val="EAF3FD"/>
          </a:solidFill>
          <a:ln w="12700">
            <a:solidFill>
              <a:srgbClr val="C9DAF3"/>
            </a:solidFill>
            <a:prstDash val="solid"/>
          </a:ln>
        </p:spPr>
        <p:txBody>
          <a:bodyPr/>
          <a:lstStyle/>
          <a:p>
            <a:endParaRPr lang="fr-FR" dirty="0"/>
          </a:p>
        </p:txBody>
      </p:sp>
      <p:sp>
        <p:nvSpPr>
          <p:cNvPr id="13" name="Text 5">
            <a:extLst>
              <a:ext uri="{FF2B5EF4-FFF2-40B4-BE49-F238E27FC236}">
                <a16:creationId xmlns:a16="http://schemas.microsoft.com/office/drawing/2014/main" id="{42390B4F-8C2B-634F-0B7B-45AB462FABBA}"/>
              </a:ext>
            </a:extLst>
          </p:cNvPr>
          <p:cNvSpPr/>
          <p:nvPr/>
        </p:nvSpPr>
        <p:spPr>
          <a:xfrm>
            <a:off x="8612155" y="1893865"/>
            <a:ext cx="2619040" cy="240172"/>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 Assurer le suivi et la traçabilité</a:t>
            </a:r>
          </a:p>
        </p:txBody>
      </p:sp>
      <p:sp>
        <p:nvSpPr>
          <p:cNvPr id="14" name="Text 7">
            <a:extLst>
              <a:ext uri="{FF2B5EF4-FFF2-40B4-BE49-F238E27FC236}">
                <a16:creationId xmlns:a16="http://schemas.microsoft.com/office/drawing/2014/main" id="{91F44576-BD76-1C31-6E4D-02199760A54F}"/>
              </a:ext>
            </a:extLst>
          </p:cNvPr>
          <p:cNvSpPr/>
          <p:nvPr/>
        </p:nvSpPr>
        <p:spPr>
          <a:xfrm>
            <a:off x="8521803" y="2423160"/>
            <a:ext cx="2709392" cy="2011680"/>
          </a:xfrm>
          <a:prstGeom prst="rect">
            <a:avLst/>
          </a:prstGeom>
          <a:noFill/>
          <a:ln/>
        </p:spPr>
        <p:txBody>
          <a:bodyPr wrap="square" lIns="0" tIns="0" rIns="0" bIns="0" rtlCol="0" anchor="t"/>
          <a:lstStyle/>
          <a:p>
            <a:pPr marL="285750" indent="-285750">
              <a:buFont typeface="Arial" panose="020B0604020202020204" pitchFamily="34" charset="0"/>
              <a:buChar char="•"/>
            </a:pPr>
            <a:r>
              <a:rPr lang="fr-FR" sz="1600" dirty="0">
                <a:latin typeface="Century Gothic" panose="020B0502020202020204" pitchFamily="34" charset="0"/>
              </a:rPr>
              <a:t>Rédiger un </a:t>
            </a:r>
            <a:r>
              <a:rPr lang="fr-FR" sz="1600" b="1" dirty="0">
                <a:latin typeface="Century Gothic" panose="020B0502020202020204" pitchFamily="34" charset="0"/>
              </a:rPr>
              <a:t>compte rendu synthétique</a:t>
            </a:r>
            <a:r>
              <a:rPr lang="fr-FR" sz="1600" dirty="0">
                <a:latin typeface="Century Gothic" panose="020B0502020202020204" pitchFamily="34" charset="0"/>
              </a:rPr>
              <a:t> après chaque réunion ;</a:t>
            </a:r>
          </a:p>
          <a:p>
            <a:pPr marL="285750" indent="-285750">
              <a:buFont typeface="Arial" panose="020B0604020202020204" pitchFamily="34" charset="0"/>
              <a:buChar char="•"/>
            </a:pPr>
            <a:r>
              <a:rPr lang="fr-FR" sz="1600" dirty="0">
                <a:latin typeface="Century Gothic" panose="020B0502020202020204" pitchFamily="34" charset="0"/>
              </a:rPr>
              <a:t>Veiller à ce que le </a:t>
            </a:r>
            <a:r>
              <a:rPr lang="fr-FR" sz="1600" b="1" dirty="0">
                <a:latin typeface="Century Gothic" panose="020B0502020202020204" pitchFamily="34" charset="0"/>
              </a:rPr>
              <a:t>tableau de suivi</a:t>
            </a:r>
            <a:r>
              <a:rPr lang="fr-FR" sz="1600" dirty="0">
                <a:latin typeface="Century Gothic" panose="020B0502020202020204" pitchFamily="34" charset="0"/>
              </a:rPr>
              <a:t> soit régulièrement actualisé et partagé avec les membres du CS.</a:t>
            </a:r>
          </a:p>
          <a:p>
            <a:endParaRPr lang="fr-FR" sz="1200" dirty="0">
              <a:latin typeface="Century Gothic" panose="020B0502020202020204" pitchFamily="34" charset="0"/>
            </a:endParaRPr>
          </a:p>
        </p:txBody>
      </p:sp>
      <p:sp>
        <p:nvSpPr>
          <p:cNvPr id="15" name="ZoneTexte 14">
            <a:extLst>
              <a:ext uri="{FF2B5EF4-FFF2-40B4-BE49-F238E27FC236}">
                <a16:creationId xmlns:a16="http://schemas.microsoft.com/office/drawing/2014/main" id="{50ADDD31-1188-9D08-6B6A-313DB1BDFCC3}"/>
              </a:ext>
            </a:extLst>
          </p:cNvPr>
          <p:cNvSpPr txBox="1"/>
          <p:nvPr/>
        </p:nvSpPr>
        <p:spPr>
          <a:xfrm>
            <a:off x="1156997" y="5602741"/>
            <a:ext cx="10702211" cy="715089"/>
          </a:xfrm>
          <a:prstGeom prst="round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r>
              <a:rPr lang="fr-FR" noProof="0" dirty="0">
                <a:latin typeface="Century Gothic" panose="020B0502020202020204" pitchFamily="34" charset="0"/>
              </a:rPr>
              <a:t>📌</a:t>
            </a:r>
            <a:r>
              <a:rPr lang="fr-FR" dirty="0">
                <a:latin typeface="Century Gothic" panose="020B0502020202020204" pitchFamily="34" charset="0"/>
              </a:rPr>
              <a:t> La désignation d’un référent “impayés” favorise une </a:t>
            </a:r>
            <a:r>
              <a:rPr lang="fr-FR" b="1" dirty="0">
                <a:latin typeface="Century Gothic" panose="020B0502020202020204" pitchFamily="34" charset="0"/>
              </a:rPr>
              <a:t>organisation efficace</a:t>
            </a:r>
            <a:r>
              <a:rPr lang="fr-FR" dirty="0">
                <a:latin typeface="Century Gothic" panose="020B0502020202020204" pitchFamily="34" charset="0"/>
              </a:rPr>
              <a:t>, une </a:t>
            </a:r>
            <a:r>
              <a:rPr lang="fr-FR" b="1" dirty="0">
                <a:latin typeface="Century Gothic" panose="020B0502020202020204" pitchFamily="34" charset="0"/>
              </a:rPr>
              <a:t>meilleure communication avec le syndic</a:t>
            </a:r>
            <a:r>
              <a:rPr lang="fr-FR" dirty="0">
                <a:latin typeface="Century Gothic" panose="020B0502020202020204" pitchFamily="34" charset="0"/>
              </a:rPr>
              <a:t> et un </a:t>
            </a:r>
            <a:r>
              <a:rPr lang="fr-FR" b="1" dirty="0">
                <a:latin typeface="Century Gothic" panose="020B0502020202020204" pitchFamily="34" charset="0"/>
              </a:rPr>
              <a:t>suivi continu</a:t>
            </a:r>
            <a:r>
              <a:rPr lang="fr-FR" dirty="0">
                <a:latin typeface="Century Gothic" panose="020B0502020202020204" pitchFamily="34" charset="0"/>
              </a:rPr>
              <a:t> de la trésorerie de la copropriété.</a:t>
            </a:r>
            <a:endParaRPr lang="fr-FR" b="1" noProof="0" dirty="0">
              <a:latin typeface="Century Gothic" panose="020B0502020202020204" pitchFamily="34" charset="0"/>
            </a:endParaRPr>
          </a:p>
        </p:txBody>
      </p:sp>
    </p:spTree>
    <p:extLst>
      <p:ext uri="{BB962C8B-B14F-4D97-AF65-F5344CB8AC3E}">
        <p14:creationId xmlns:p14="http://schemas.microsoft.com/office/powerpoint/2010/main" val="1784522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500"/>
                            </p:stCondLst>
                            <p:childTnLst>
                              <p:par>
                                <p:cTn id="15" presetID="26" presetClass="emph" presetSubtype="0" fill="hold" grpId="0"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par>
                          <p:cTn id="24" fill="hold">
                            <p:stCondLst>
                              <p:cond delay="1000"/>
                            </p:stCondLst>
                            <p:childTnLst>
                              <p:par>
                                <p:cTn id="25" presetID="26" presetClass="emph" presetSubtype="0" fill="hold" grpId="0" nodeType="after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9">
            <a:extLst>
              <a:ext uri="{FF2B5EF4-FFF2-40B4-BE49-F238E27FC236}">
                <a16:creationId xmlns:a16="http://schemas.microsoft.com/office/drawing/2014/main" id="{10FB18C4-29CD-477C-C389-7F10ADE74D21}"/>
              </a:ext>
            </a:extLst>
          </p:cNvPr>
          <p:cNvGraphicFramePr>
            <a:graphicFrameLocks/>
          </p:cNvGraphicFramePr>
          <p:nvPr>
            <p:extLst>
              <p:ext uri="{D42A27DB-BD31-4B8C-83A1-F6EECF244321}">
                <p14:modId xmlns:p14="http://schemas.microsoft.com/office/powerpoint/2010/main" val="3029463987"/>
              </p:ext>
            </p:extLst>
          </p:nvPr>
        </p:nvGraphicFramePr>
        <p:xfrm>
          <a:off x="96253" y="1718130"/>
          <a:ext cx="11983453" cy="3287007"/>
        </p:xfrm>
        <a:graphic>
          <a:graphicData uri="http://schemas.openxmlformats.org/drawingml/2006/table">
            <a:tbl>
              <a:tblPr/>
              <a:tblGrid>
                <a:gridCol w="756352">
                  <a:extLst>
                    <a:ext uri="{9D8B030D-6E8A-4147-A177-3AD203B41FA5}">
                      <a16:colId xmlns:a16="http://schemas.microsoft.com/office/drawing/2014/main" val="3831293324"/>
                    </a:ext>
                  </a:extLst>
                </a:gridCol>
                <a:gridCol w="909987">
                  <a:extLst>
                    <a:ext uri="{9D8B030D-6E8A-4147-A177-3AD203B41FA5}">
                      <a16:colId xmlns:a16="http://schemas.microsoft.com/office/drawing/2014/main" val="1908890254"/>
                    </a:ext>
                  </a:extLst>
                </a:gridCol>
                <a:gridCol w="531810">
                  <a:extLst>
                    <a:ext uri="{9D8B030D-6E8A-4147-A177-3AD203B41FA5}">
                      <a16:colId xmlns:a16="http://schemas.microsoft.com/office/drawing/2014/main" val="1052968495"/>
                    </a:ext>
                  </a:extLst>
                </a:gridCol>
                <a:gridCol w="756352">
                  <a:extLst>
                    <a:ext uri="{9D8B030D-6E8A-4147-A177-3AD203B41FA5}">
                      <a16:colId xmlns:a16="http://schemas.microsoft.com/office/drawing/2014/main" val="4157320772"/>
                    </a:ext>
                  </a:extLst>
                </a:gridCol>
                <a:gridCol w="756352">
                  <a:extLst>
                    <a:ext uri="{9D8B030D-6E8A-4147-A177-3AD203B41FA5}">
                      <a16:colId xmlns:a16="http://schemas.microsoft.com/office/drawing/2014/main" val="704769947"/>
                    </a:ext>
                  </a:extLst>
                </a:gridCol>
                <a:gridCol w="1359070">
                  <a:extLst>
                    <a:ext uri="{9D8B030D-6E8A-4147-A177-3AD203B41FA5}">
                      <a16:colId xmlns:a16="http://schemas.microsoft.com/office/drawing/2014/main" val="1479692220"/>
                    </a:ext>
                  </a:extLst>
                </a:gridCol>
                <a:gridCol w="709080">
                  <a:extLst>
                    <a:ext uri="{9D8B030D-6E8A-4147-A177-3AD203B41FA5}">
                      <a16:colId xmlns:a16="http://schemas.microsoft.com/office/drawing/2014/main" val="1520484010"/>
                    </a:ext>
                  </a:extLst>
                </a:gridCol>
                <a:gridCol w="2895411">
                  <a:extLst>
                    <a:ext uri="{9D8B030D-6E8A-4147-A177-3AD203B41FA5}">
                      <a16:colId xmlns:a16="http://schemas.microsoft.com/office/drawing/2014/main" val="3132559148"/>
                    </a:ext>
                  </a:extLst>
                </a:gridCol>
                <a:gridCol w="3309039">
                  <a:extLst>
                    <a:ext uri="{9D8B030D-6E8A-4147-A177-3AD203B41FA5}">
                      <a16:colId xmlns:a16="http://schemas.microsoft.com/office/drawing/2014/main" val="3632140744"/>
                    </a:ext>
                  </a:extLst>
                </a:gridCol>
              </a:tblGrid>
              <a:tr h="240279">
                <a:tc>
                  <a:txBody>
                    <a:bodyPr/>
                    <a:lstStyle/>
                    <a:p>
                      <a:pPr algn="ctr" fontAlgn="ctr">
                        <a:buNone/>
                      </a:pPr>
                      <a:r>
                        <a:rPr lang="fr-FR" sz="900" b="1" i="0" u="none" strike="noStrike">
                          <a:solidFill>
                            <a:srgbClr val="808080"/>
                          </a:solidFill>
                          <a:effectLst/>
                          <a:latin typeface="Calibri" panose="020F0502020204030204" pitchFamily="34" charset="0"/>
                        </a:rPr>
                        <a:t>A</a:t>
                      </a:r>
                    </a:p>
                  </a:txBody>
                  <a:tcPr marL="6222" marR="6222"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808080"/>
                          </a:solidFill>
                          <a:effectLst/>
                          <a:latin typeface="Calibri" panose="020F0502020204030204" pitchFamily="34" charset="0"/>
                        </a:rPr>
                        <a:t>B</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808080"/>
                          </a:solidFill>
                          <a:effectLst/>
                          <a:latin typeface="Calibri" panose="020F0502020204030204" pitchFamily="34" charset="0"/>
                        </a:rPr>
                        <a:t>C</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808080"/>
                          </a:solidFill>
                          <a:effectLst/>
                          <a:latin typeface="Calibri" panose="020F0502020204030204" pitchFamily="34" charset="0"/>
                        </a:rPr>
                        <a:t>D</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808080"/>
                          </a:solidFill>
                          <a:effectLst/>
                          <a:latin typeface="Calibri" panose="020F0502020204030204" pitchFamily="34" charset="0"/>
                        </a:rPr>
                        <a:t>E</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808080"/>
                          </a:solidFill>
                          <a:effectLst/>
                          <a:latin typeface="Calibri" panose="020F0502020204030204" pitchFamily="34" charset="0"/>
                        </a:rPr>
                        <a:t>F</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808080"/>
                          </a:solidFill>
                          <a:effectLst/>
                          <a:latin typeface="Calibri" panose="020F0502020204030204" pitchFamily="34" charset="0"/>
                        </a:rPr>
                        <a:t>G</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808080"/>
                          </a:solidFill>
                          <a:effectLst/>
                          <a:latin typeface="Calibri" panose="020F0502020204030204" pitchFamily="34" charset="0"/>
                        </a:rPr>
                        <a:t>H</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808080"/>
                          </a:solidFill>
                          <a:effectLst/>
                          <a:latin typeface="Calibri" panose="020F0502020204030204" pitchFamily="34" charset="0"/>
                        </a:rPr>
                        <a:t>I</a:t>
                      </a:r>
                    </a:p>
                  </a:txBody>
                  <a:tcPr marL="6222" marR="6222"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95490224"/>
                  </a:ext>
                </a:extLst>
              </a:tr>
              <a:tr h="470945">
                <a:tc>
                  <a:txBody>
                    <a:bodyPr/>
                    <a:lstStyle/>
                    <a:p>
                      <a:pPr algn="ctr" fontAlgn="ctr">
                        <a:buNone/>
                      </a:pPr>
                      <a:r>
                        <a:rPr lang="fr-FR" sz="900" b="1" i="0" u="none" strike="noStrike">
                          <a:solidFill>
                            <a:srgbClr val="000000"/>
                          </a:solidFill>
                          <a:effectLst/>
                          <a:latin typeface="Calibri" panose="020F0502020204030204" pitchFamily="34" charset="0"/>
                        </a:rPr>
                        <a:t>Numéro de compte</a:t>
                      </a:r>
                    </a:p>
                  </a:txBody>
                  <a:tcPr marL="6222" marR="6222"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000000"/>
                          </a:solidFill>
                          <a:effectLst/>
                          <a:latin typeface="Calibri" panose="020F0502020204030204" pitchFamily="34" charset="0"/>
                        </a:rPr>
                        <a:t>Copropriétaire</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000000"/>
                          </a:solidFill>
                          <a:effectLst/>
                          <a:latin typeface="Calibri" panose="020F0502020204030204" pitchFamily="34" charset="0"/>
                        </a:rPr>
                        <a:t>Statut</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000000"/>
                          </a:solidFill>
                          <a:effectLst/>
                          <a:latin typeface="Calibri" panose="020F0502020204030204" pitchFamily="34" charset="0"/>
                        </a:rPr>
                        <a:t>Dette au 31.03.2025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000000"/>
                          </a:solidFill>
                          <a:effectLst/>
                          <a:latin typeface="Calibri" panose="020F0502020204030204" pitchFamily="34" charset="0"/>
                        </a:rPr>
                        <a:t>Dette au 30.06.2025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000000"/>
                          </a:solidFill>
                          <a:effectLst/>
                          <a:latin typeface="Calibri" panose="020F0502020204030204" pitchFamily="34" charset="0"/>
                        </a:rPr>
                        <a:t>Evolution</a:t>
                      </a:r>
                      <a:br>
                        <a:rPr lang="fr-FR" sz="900" b="1" i="0" u="none" strike="noStrike">
                          <a:solidFill>
                            <a:srgbClr val="000000"/>
                          </a:solidFill>
                          <a:effectLst/>
                          <a:latin typeface="Calibri" panose="020F0502020204030204" pitchFamily="34" charset="0"/>
                        </a:rPr>
                      </a:br>
                      <a:r>
                        <a:rPr lang="fr-FR" sz="900" b="1" i="0" u="none" strike="noStrike">
                          <a:solidFill>
                            <a:srgbClr val="000000"/>
                          </a:solidFill>
                          <a:effectLst/>
                          <a:latin typeface="Calibri" panose="020F0502020204030204" pitchFamily="34" charset="0"/>
                        </a:rPr>
                        <a:t>E-D</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000000"/>
                          </a:solidFill>
                          <a:effectLst/>
                          <a:latin typeface="Calibri" panose="020F0502020204030204" pitchFamily="34" charset="0"/>
                        </a:rPr>
                        <a:t>Code procédure</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000000"/>
                          </a:solidFill>
                          <a:effectLst/>
                          <a:latin typeface="Calibri" panose="020F0502020204030204" pitchFamily="34" charset="0"/>
                        </a:rPr>
                        <a:t>Suivi contentieux du syndic</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buNone/>
                      </a:pPr>
                      <a:r>
                        <a:rPr lang="fr-FR" sz="900" b="1" i="0" u="none" strike="noStrike">
                          <a:solidFill>
                            <a:srgbClr val="000000"/>
                          </a:solidFill>
                          <a:effectLst/>
                          <a:latin typeface="Calibri" panose="020F0502020204030204" pitchFamily="34" charset="0"/>
                        </a:rPr>
                        <a:t>Préparation du GTI</a:t>
                      </a:r>
                    </a:p>
                  </a:txBody>
                  <a:tcPr marL="6222" marR="6222"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04855037"/>
                  </a:ext>
                </a:extLst>
              </a:tr>
              <a:tr h="1249447">
                <a:tc>
                  <a:txBody>
                    <a:bodyPr/>
                    <a:lstStyle/>
                    <a:p>
                      <a:pPr algn="ctr" fontAlgn="ctr">
                        <a:buNone/>
                      </a:pPr>
                      <a:r>
                        <a:rPr lang="fr-FR" sz="900" b="0" i="0" u="none" strike="noStrike">
                          <a:solidFill>
                            <a:srgbClr val="000000"/>
                          </a:solidFill>
                          <a:effectLst/>
                          <a:latin typeface="Calibri" panose="020F0502020204030204" pitchFamily="34" charset="0"/>
                        </a:rPr>
                        <a:t>450...</a:t>
                      </a:r>
                    </a:p>
                  </a:txBody>
                  <a:tcPr marL="6222" marR="6222"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900" b="0" i="0" u="none" strike="noStrike">
                          <a:solidFill>
                            <a:srgbClr val="000000"/>
                          </a:solidFill>
                          <a:effectLst/>
                          <a:latin typeface="Calibri" panose="020F0502020204030204" pitchFamily="34" charset="0"/>
                        </a:rPr>
                        <a:t>Nom du copropriétaire</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900" b="0" i="0" u="none" strike="noStrike">
                          <a:solidFill>
                            <a:srgbClr val="000000"/>
                          </a:solidFill>
                          <a:effectLst/>
                          <a:latin typeface="Calibri" panose="020F0502020204030204" pitchFamily="34" charset="0"/>
                        </a:rPr>
                        <a:t>PO</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FR" sz="900" b="0" i="0" u="none" strike="noStrike">
                          <a:solidFill>
                            <a:srgbClr val="000000"/>
                          </a:solidFill>
                          <a:effectLst/>
                          <a:latin typeface="Calibri" panose="020F0502020204030204" pitchFamily="34"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FR" sz="900" b="0" i="0" u="none" strike="noStrike" dirty="0">
                          <a:solidFill>
                            <a:srgbClr val="000000"/>
                          </a:solidFill>
                          <a:effectLst/>
                          <a:latin typeface="Calibri" panose="020F0502020204030204" pitchFamily="34"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fr-FR" sz="900" b="0" i="0" u="none" strike="noStrike">
                          <a:solidFill>
                            <a:srgbClr val="000000"/>
                          </a:solidFill>
                          <a:effectLst/>
                          <a:latin typeface="Calibri" panose="020F0502020204030204" pitchFamily="34" charset="0"/>
                        </a:rPr>
                        <a:t>Afin de comparer la dette du copropriétaire d'un trimestre à l'autre</a:t>
                      </a:r>
                    </a:p>
                  </a:txBody>
                  <a:tcPr marL="6222" marR="6222" marT="6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900" b="0" i="0" u="none" strike="noStrike">
                          <a:solidFill>
                            <a:srgbClr val="000000"/>
                          </a:solidFill>
                          <a:effectLst/>
                          <a:latin typeface="Calibri" panose="020F0502020204030204" pitchFamily="34" charset="0"/>
                        </a:rPr>
                        <a:t>Echéancier</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fr-FR" sz="900" b="1" i="0" u="none" strike="noStrike">
                          <a:solidFill>
                            <a:srgbClr val="000000"/>
                          </a:solidFill>
                          <a:effectLst/>
                          <a:latin typeface="Calibri" panose="020F0502020204030204" pitchFamily="34" charset="0"/>
                        </a:rPr>
                        <a:t>GTI du XXX </a:t>
                      </a:r>
                      <a:r>
                        <a:rPr lang="fr-FR" sz="900" b="0" i="0" u="none" strike="noStrike">
                          <a:solidFill>
                            <a:srgbClr val="000000"/>
                          </a:solidFill>
                          <a:effectLst/>
                          <a:latin typeface="Calibri" panose="020F0502020204030204" pitchFamily="34" charset="0"/>
                        </a:rPr>
                        <a:t>: le copropriétaire procède à des règlements réguliers</a:t>
                      </a:r>
                    </a:p>
                  </a:txBody>
                  <a:tcPr marL="6222" marR="6222" marT="6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fr-FR" sz="900" b="1" i="0" u="none" strike="noStrike">
                          <a:solidFill>
                            <a:srgbClr val="000000"/>
                          </a:solidFill>
                          <a:effectLst/>
                          <a:latin typeface="Calibri" panose="020F0502020204030204" pitchFamily="34" charset="0"/>
                        </a:rPr>
                        <a:t>GTI du XX/XX </a:t>
                      </a:r>
                      <a:r>
                        <a:rPr lang="fr-FR" sz="900" b="0" i="0" u="none" strike="noStrike">
                          <a:solidFill>
                            <a:srgbClr val="000000"/>
                          </a:solidFill>
                          <a:effectLst/>
                          <a:latin typeface="Calibri" panose="020F0502020204030204" pitchFamily="34" charset="0"/>
                        </a:rPr>
                        <a:t>: Il s'agit d'un PO, le copropriétaire semble de bonne foi. Un échéancier écrit et signé est mis en place sur XX mois (maximum 24 mois si pas de décision d'AG) qui permet de regler XXX € de la dette par mois en charges courantes.</a:t>
                      </a:r>
                    </a:p>
                  </a:txBody>
                  <a:tcPr marL="6222" marR="6222" marT="6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5413444"/>
                  </a:ext>
                </a:extLst>
              </a:tr>
              <a:tr h="1326336">
                <a:tc>
                  <a:txBody>
                    <a:bodyPr/>
                    <a:lstStyle/>
                    <a:p>
                      <a:pPr algn="ctr" fontAlgn="ctr">
                        <a:buNone/>
                      </a:pPr>
                      <a:r>
                        <a:rPr lang="fr-FR" sz="900" b="0" i="0" u="none" strike="noStrike">
                          <a:solidFill>
                            <a:srgbClr val="000000"/>
                          </a:solidFill>
                          <a:effectLst/>
                          <a:latin typeface="Calibri" panose="020F0502020204030204" pitchFamily="34" charset="0"/>
                        </a:rPr>
                        <a:t>450....</a:t>
                      </a:r>
                    </a:p>
                  </a:txBody>
                  <a:tcPr marL="6222" marR="6222"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fr-FR" sz="900" b="0" i="0" u="none" strike="noStrike">
                          <a:solidFill>
                            <a:srgbClr val="000000"/>
                          </a:solidFill>
                          <a:effectLst/>
                          <a:latin typeface="Calibri" panose="020F0502020204030204" pitchFamily="34" charset="0"/>
                        </a:rPr>
                        <a:t>Nom du copropriétaire</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fr-FR" sz="900" b="0" i="0" u="none" strike="noStrike">
                          <a:solidFill>
                            <a:srgbClr val="000000"/>
                          </a:solidFill>
                          <a:effectLst/>
                          <a:latin typeface="Calibri" panose="020F0502020204030204" pitchFamily="34" charset="0"/>
                        </a:rPr>
                        <a:t>PB</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FR" sz="900" b="0" i="0" u="none" strike="noStrike">
                          <a:solidFill>
                            <a:srgbClr val="000000"/>
                          </a:solidFill>
                          <a:effectLst/>
                          <a:latin typeface="Calibri" panose="020F0502020204030204" pitchFamily="34"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FR" sz="900" b="0" i="0" u="none" strike="noStrike">
                          <a:solidFill>
                            <a:srgbClr val="000000"/>
                          </a:solidFill>
                          <a:effectLst/>
                          <a:latin typeface="Calibri" panose="020F0502020204030204" pitchFamily="34"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fr-FR" sz="900" b="0" i="0" u="none" strike="noStrike">
                          <a:solidFill>
                            <a:srgbClr val="000000"/>
                          </a:solidFill>
                          <a:effectLst/>
                          <a:latin typeface="Calibri" panose="020F0502020204030204" pitchFamily="34" charset="0"/>
                        </a:rPr>
                        <a:t>Afin de comparer la dette du copropriétaire d'un trimestre à l'autre</a:t>
                      </a:r>
                    </a:p>
                  </a:txBody>
                  <a:tcPr marL="6222" marR="6222" marT="6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fr-FR" sz="900" b="0" i="0" u="none" strike="noStrike">
                          <a:solidFill>
                            <a:srgbClr val="000000"/>
                          </a:solidFill>
                          <a:effectLst/>
                          <a:latin typeface="Calibri" panose="020F0502020204030204" pitchFamily="34" charset="0"/>
                        </a:rPr>
                        <a:t>Assignation</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fr-FR" sz="900" b="1" i="0" u="none" strike="noStrike">
                          <a:solidFill>
                            <a:srgbClr val="000000"/>
                          </a:solidFill>
                          <a:effectLst/>
                          <a:latin typeface="Calibri" panose="020F0502020204030204" pitchFamily="34" charset="0"/>
                        </a:rPr>
                        <a:t>GTI du XX :</a:t>
                      </a:r>
                      <a:r>
                        <a:rPr lang="fr-FR" sz="900" b="0" i="0" u="none" strike="noStrike">
                          <a:solidFill>
                            <a:srgbClr val="000000"/>
                          </a:solidFill>
                          <a:effectLst/>
                          <a:latin typeface="Calibri" panose="020F0502020204030204" pitchFamily="34" charset="0"/>
                        </a:rPr>
                        <a:t> d'après le suivi contentieux du syndic, un commandement de payer a été signifié le …</a:t>
                      </a:r>
                      <a:br>
                        <a:rPr lang="fr-FR" sz="900" b="0" i="0" u="none" strike="noStrike">
                          <a:solidFill>
                            <a:srgbClr val="000000"/>
                          </a:solidFill>
                          <a:effectLst/>
                          <a:latin typeface="Calibri" panose="020F0502020204030204" pitchFamily="34" charset="0"/>
                        </a:rPr>
                      </a:br>
                      <a:br>
                        <a:rPr lang="fr-FR" sz="900" b="0" i="0" u="none" strike="noStrike">
                          <a:solidFill>
                            <a:srgbClr val="000000"/>
                          </a:solidFill>
                          <a:effectLst/>
                          <a:latin typeface="Calibri" panose="020F0502020204030204" pitchFamily="34" charset="0"/>
                        </a:rPr>
                      </a:br>
                      <a:r>
                        <a:rPr lang="fr-FR" sz="900" b="1" i="0" u="none" strike="noStrike">
                          <a:solidFill>
                            <a:srgbClr val="000000"/>
                          </a:solidFill>
                          <a:effectLst/>
                          <a:latin typeface="Calibri" panose="020F0502020204030204" pitchFamily="34" charset="0"/>
                        </a:rPr>
                        <a:t>GTI du XX/XX :</a:t>
                      </a:r>
                      <a:r>
                        <a:rPr lang="fr-FR" sz="900" b="0" i="0" u="none" strike="noStrike">
                          <a:solidFill>
                            <a:srgbClr val="000000"/>
                          </a:solidFill>
                          <a:effectLst/>
                          <a:latin typeface="Calibri" panose="020F0502020204030204" pitchFamily="34" charset="0"/>
                        </a:rPr>
                        <a:t> d'après le suivi contentieux du syndic,l'audience est prévue le…</a:t>
                      </a:r>
                    </a:p>
                  </a:txBody>
                  <a:tcPr marL="6222" marR="6222" marT="6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fr-FR" sz="900" b="1" i="0" u="none" strike="noStrike" dirty="0">
                          <a:solidFill>
                            <a:srgbClr val="000000"/>
                          </a:solidFill>
                          <a:effectLst/>
                          <a:latin typeface="Calibri" panose="020F0502020204030204" pitchFamily="34" charset="0"/>
                        </a:rPr>
                        <a:t>GTI du XX/XX :</a:t>
                      </a:r>
                      <a:r>
                        <a:rPr lang="fr-FR" sz="900" b="0" i="0" u="none" strike="noStrike" dirty="0">
                          <a:solidFill>
                            <a:srgbClr val="000000"/>
                          </a:solidFill>
                          <a:effectLst/>
                          <a:latin typeface="Calibri" panose="020F0502020204030204" pitchFamily="34" charset="0"/>
                        </a:rPr>
                        <a:t> Il s'agit d'un PB, qui ne procède a aucun règlement depuis le XX/XX. Une audience est prévue le XX/XX. La copie du jugement devra être transmise au conseil syndical pour analyse</a:t>
                      </a:r>
                    </a:p>
                  </a:txBody>
                  <a:tcPr marL="6222" marR="6222" marT="622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2424238"/>
                  </a:ext>
                </a:extLst>
              </a:tr>
            </a:tbl>
          </a:graphicData>
        </a:graphic>
      </p:graphicFrame>
      <p:sp>
        <p:nvSpPr>
          <p:cNvPr id="3" name="Text 0">
            <a:extLst>
              <a:ext uri="{FF2B5EF4-FFF2-40B4-BE49-F238E27FC236}">
                <a16:creationId xmlns:a16="http://schemas.microsoft.com/office/drawing/2014/main" id="{0E98C7F8-6C5C-516D-90DE-BFB75F958B0A}"/>
              </a:ext>
            </a:extLst>
          </p:cNvPr>
          <p:cNvSpPr/>
          <p:nvPr/>
        </p:nvSpPr>
        <p:spPr>
          <a:xfrm>
            <a:off x="694943" y="1088573"/>
            <a:ext cx="1001660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Préparer le tableau de suivi des impayés de charges</a:t>
            </a:r>
          </a:p>
        </p:txBody>
      </p:sp>
      <p:sp>
        <p:nvSpPr>
          <p:cNvPr id="4" name="Shape 1">
            <a:extLst>
              <a:ext uri="{FF2B5EF4-FFF2-40B4-BE49-F238E27FC236}">
                <a16:creationId xmlns:a16="http://schemas.microsoft.com/office/drawing/2014/main" id="{E5EED09F-62D3-55C0-94C6-66A880F4721D}"/>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Tree>
    <p:extLst>
      <p:ext uri="{BB962C8B-B14F-4D97-AF65-F5344CB8AC3E}">
        <p14:creationId xmlns:p14="http://schemas.microsoft.com/office/powerpoint/2010/main" val="308303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6">
            <a:extLst>
              <a:ext uri="{FF2B5EF4-FFF2-40B4-BE49-F238E27FC236}">
                <a16:creationId xmlns:a16="http://schemas.microsoft.com/office/drawing/2014/main" id="{D6C2F4C7-A2E1-6154-33A5-E3427FCB29B9}"/>
              </a:ext>
            </a:extLst>
          </p:cNvPr>
          <p:cNvPicPr>
            <a:picLocks noChangeAspect="1"/>
          </p:cNvPicPr>
          <p:nvPr/>
        </p:nvPicPr>
        <p:blipFill>
          <a:blip r:embed="rId2"/>
          <a:srcRect l="1556" t="6538" r="41118" b="2661"/>
          <a:stretch>
            <a:fillRect/>
          </a:stretch>
        </p:blipFill>
        <p:spPr>
          <a:xfrm>
            <a:off x="276135" y="1213373"/>
            <a:ext cx="4882364" cy="5162761"/>
          </a:xfrm>
          <a:prstGeom prst="rect">
            <a:avLst/>
          </a:prstGeom>
          <a:ln w="38100">
            <a:solidFill>
              <a:schemeClr val="accent1"/>
            </a:solidFill>
          </a:ln>
        </p:spPr>
      </p:pic>
      <p:sp>
        <p:nvSpPr>
          <p:cNvPr id="6" name="ZoneTexte 5">
            <a:extLst>
              <a:ext uri="{FF2B5EF4-FFF2-40B4-BE49-F238E27FC236}">
                <a16:creationId xmlns:a16="http://schemas.microsoft.com/office/drawing/2014/main" id="{B1BE26E8-97C0-86CD-5478-BC7F345D021F}"/>
              </a:ext>
            </a:extLst>
          </p:cNvPr>
          <p:cNvSpPr txBox="1"/>
          <p:nvPr/>
        </p:nvSpPr>
        <p:spPr>
          <a:xfrm>
            <a:off x="6409853" y="1036734"/>
            <a:ext cx="4114800" cy="633742"/>
          </a:xfrm>
          <a:prstGeom prst="rect">
            <a:avLst/>
          </a:prstGeom>
          <a:noFill/>
        </p:spPr>
        <p:txBody>
          <a:bodyPr wrap="square" rtlCol="0">
            <a:spAutoFit/>
          </a:bodyPr>
          <a:lstStyle/>
          <a:p>
            <a:endParaRPr lang="fr-FR" dirty="0"/>
          </a:p>
        </p:txBody>
      </p:sp>
      <p:sp>
        <p:nvSpPr>
          <p:cNvPr id="7" name="ZoneTexte 6">
            <a:extLst>
              <a:ext uri="{FF2B5EF4-FFF2-40B4-BE49-F238E27FC236}">
                <a16:creationId xmlns:a16="http://schemas.microsoft.com/office/drawing/2014/main" id="{4B1506A5-690E-1E72-65D8-EB3DE00714B7}"/>
              </a:ext>
            </a:extLst>
          </p:cNvPr>
          <p:cNvSpPr txBox="1"/>
          <p:nvPr/>
        </p:nvSpPr>
        <p:spPr>
          <a:xfrm>
            <a:off x="5519841" y="1159772"/>
            <a:ext cx="6445893" cy="1354217"/>
          </a:xfrm>
          <a:prstGeom prst="rect">
            <a:avLst/>
          </a:prstGeom>
          <a:noFill/>
        </p:spPr>
        <p:txBody>
          <a:bodyPr wrap="square" rtlCol="0">
            <a:spAutoFit/>
          </a:bodyPr>
          <a:lstStyle/>
          <a:p>
            <a:r>
              <a:rPr lang="fr-FR" b="1" dirty="0">
                <a:solidFill>
                  <a:schemeClr val="tx2"/>
                </a:solidFill>
              </a:rPr>
              <a:t>Repérer les frais et honoraires</a:t>
            </a:r>
            <a:endParaRPr lang="fr-FR" sz="1600" b="1" dirty="0">
              <a:latin typeface="Century Gothic" panose="020B0502020202020204" pitchFamily="34" charset="0"/>
            </a:endParaRPr>
          </a:p>
          <a:p>
            <a:r>
              <a:rPr lang="fr-FR" sz="1600" dirty="0">
                <a:latin typeface="Century Gothic" panose="020B0502020202020204" pitchFamily="34" charset="0"/>
              </a:rPr>
              <a:t>Toujours </a:t>
            </a:r>
            <a:r>
              <a:rPr lang="fr-FR" sz="1600" b="1" dirty="0">
                <a:latin typeface="Century Gothic" panose="020B0502020202020204" pitchFamily="34" charset="0"/>
              </a:rPr>
              <a:t>vérifier la nature et la base contractuelle</a:t>
            </a:r>
            <a:r>
              <a:rPr lang="fr-FR" sz="1600" dirty="0">
                <a:latin typeface="Century Gothic" panose="020B0502020202020204" pitchFamily="34" charset="0"/>
              </a:rPr>
              <a:t> des frais imputés.</a:t>
            </a:r>
            <a:br>
              <a:rPr lang="fr-FR" sz="1600" dirty="0">
                <a:latin typeface="Century Gothic" panose="020B0502020202020204" pitchFamily="34" charset="0"/>
              </a:rPr>
            </a:br>
            <a:r>
              <a:rPr lang="fr-FR" sz="1600" dirty="0">
                <a:latin typeface="Century Gothic" panose="020B0502020202020204" pitchFamily="34" charset="0"/>
              </a:rPr>
              <a:t>Les frais injustifiés peuvent être </a:t>
            </a:r>
            <a:r>
              <a:rPr lang="fr-FR" sz="1600" b="1" dirty="0">
                <a:latin typeface="Century Gothic" panose="020B0502020202020204" pitchFamily="34" charset="0"/>
              </a:rPr>
              <a:t>annulés ou transférés</a:t>
            </a:r>
            <a:r>
              <a:rPr lang="fr-FR" sz="1600" dirty="0">
                <a:latin typeface="Century Gothic" panose="020B0502020202020204" pitchFamily="34" charset="0"/>
              </a:rPr>
              <a:t> sur le compte général de la copropriété</a:t>
            </a:r>
            <a:r>
              <a:rPr lang="fr-FR" sz="1600" dirty="0"/>
              <a:t>.</a:t>
            </a:r>
          </a:p>
        </p:txBody>
      </p:sp>
      <p:graphicFrame>
        <p:nvGraphicFramePr>
          <p:cNvPr id="8" name="Tableau 7">
            <a:extLst>
              <a:ext uri="{FF2B5EF4-FFF2-40B4-BE49-F238E27FC236}">
                <a16:creationId xmlns:a16="http://schemas.microsoft.com/office/drawing/2014/main" id="{B2E57227-3664-C642-3957-65087E11422D}"/>
              </a:ext>
            </a:extLst>
          </p:cNvPr>
          <p:cNvGraphicFramePr>
            <a:graphicFrameLocks noGrp="1"/>
          </p:cNvGraphicFramePr>
          <p:nvPr>
            <p:extLst>
              <p:ext uri="{D42A27DB-BD31-4B8C-83A1-F6EECF244321}">
                <p14:modId xmlns:p14="http://schemas.microsoft.com/office/powerpoint/2010/main" val="3969001983"/>
              </p:ext>
            </p:extLst>
          </p:nvPr>
        </p:nvGraphicFramePr>
        <p:xfrm>
          <a:off x="5610029" y="2489979"/>
          <a:ext cx="6286395" cy="3108960"/>
        </p:xfrm>
        <a:graphic>
          <a:graphicData uri="http://schemas.openxmlformats.org/drawingml/2006/table">
            <a:tbl>
              <a:tblPr/>
              <a:tblGrid>
                <a:gridCol w="1925220">
                  <a:extLst>
                    <a:ext uri="{9D8B030D-6E8A-4147-A177-3AD203B41FA5}">
                      <a16:colId xmlns:a16="http://schemas.microsoft.com/office/drawing/2014/main" val="2197240691"/>
                    </a:ext>
                  </a:extLst>
                </a:gridCol>
                <a:gridCol w="1978942">
                  <a:extLst>
                    <a:ext uri="{9D8B030D-6E8A-4147-A177-3AD203B41FA5}">
                      <a16:colId xmlns:a16="http://schemas.microsoft.com/office/drawing/2014/main" val="268669458"/>
                    </a:ext>
                  </a:extLst>
                </a:gridCol>
                <a:gridCol w="2382233">
                  <a:extLst>
                    <a:ext uri="{9D8B030D-6E8A-4147-A177-3AD203B41FA5}">
                      <a16:colId xmlns:a16="http://schemas.microsoft.com/office/drawing/2014/main" val="4216491601"/>
                    </a:ext>
                  </a:extLst>
                </a:gridCol>
              </a:tblGrid>
              <a:tr h="244529">
                <a:tc>
                  <a:txBody>
                    <a:bodyPr/>
                    <a:lstStyle/>
                    <a:p>
                      <a:pPr>
                        <a:buNone/>
                      </a:pPr>
                      <a:r>
                        <a:rPr lang="fr-FR" sz="1200" b="1" dirty="0"/>
                        <a:t>COULEUR</a:t>
                      </a:r>
                    </a:p>
                  </a:txBody>
                  <a:tcPr marL="0" marR="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alpha val="60000"/>
                      </a:schemeClr>
                    </a:solidFill>
                  </a:tcPr>
                </a:tc>
                <a:tc>
                  <a:txBody>
                    <a:bodyPr/>
                    <a:lstStyle/>
                    <a:p>
                      <a:pPr>
                        <a:buNone/>
                      </a:pPr>
                      <a:r>
                        <a:rPr lang="fr-FR" sz="1200" b="1" dirty="0"/>
                        <a:t>SIGNIFICATION</a:t>
                      </a:r>
                    </a:p>
                  </a:txBody>
                  <a:tcPr marL="0" marR="0" anchor="ctr">
                    <a:lnL>
                      <a:noFill/>
                    </a:lnL>
                    <a:lnR>
                      <a:noFill/>
                    </a:lnR>
                    <a:lnT w="12700" cap="flat" cmpd="sng" algn="ctr">
                      <a:solidFill>
                        <a:schemeClr val="tx1"/>
                      </a:solidFill>
                      <a:prstDash val="solid"/>
                      <a:round/>
                      <a:headEnd type="none" w="med" len="med"/>
                      <a:tailEnd type="none" w="med" len="med"/>
                    </a:lnT>
                    <a:lnB>
                      <a:noFill/>
                    </a:lnB>
                    <a:solidFill>
                      <a:schemeClr val="bg1">
                        <a:alpha val="60000"/>
                      </a:schemeClr>
                    </a:solidFill>
                  </a:tcPr>
                </a:tc>
                <a:tc>
                  <a:txBody>
                    <a:bodyPr/>
                    <a:lstStyle/>
                    <a:p>
                      <a:pPr>
                        <a:buNone/>
                      </a:pPr>
                      <a:r>
                        <a:rPr lang="fr-FR" sz="1200" b="1" dirty="0"/>
                        <a:t>EXEMPLE / ATTENTION</a:t>
                      </a:r>
                    </a:p>
                  </a:txBody>
                  <a:tcPr marL="0" marR="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alpha val="60000"/>
                      </a:schemeClr>
                    </a:solidFill>
                  </a:tcPr>
                </a:tc>
                <a:extLst>
                  <a:ext uri="{0D108BD9-81ED-4DB2-BD59-A6C34878D82A}">
                    <a16:rowId xmlns:a16="http://schemas.microsoft.com/office/drawing/2014/main" val="4130758879"/>
                  </a:ext>
                </a:extLst>
              </a:tr>
              <a:tr h="415699">
                <a:tc>
                  <a:txBody>
                    <a:bodyPr/>
                    <a:lstStyle/>
                    <a:p>
                      <a:pPr>
                        <a:buNone/>
                      </a:pPr>
                      <a:r>
                        <a:rPr lang="fr-FR" sz="1200" dirty="0"/>
                        <a:t>🟣 </a:t>
                      </a:r>
                      <a:r>
                        <a:rPr lang="fr-FR" sz="1200" b="1" dirty="0"/>
                        <a:t>Solde antérieur</a:t>
                      </a:r>
                      <a:endParaRPr lang="fr-FR" sz="1200" dirty="0"/>
                    </a:p>
                  </a:txBody>
                  <a:tcPr marL="0" marR="0" anchor="ctr">
                    <a:lnL w="12700" cap="flat" cmpd="sng" algn="ctr">
                      <a:solidFill>
                        <a:schemeClr val="tx1"/>
                      </a:solidFill>
                      <a:prstDash val="solid"/>
                      <a:round/>
                      <a:headEnd type="none" w="med" len="med"/>
                      <a:tailEnd type="none" w="med" len="med"/>
                    </a:lnL>
                    <a:lnR>
                      <a:noFill/>
                    </a:lnR>
                    <a:lnT>
                      <a:noFill/>
                    </a:lnT>
                    <a:lnB>
                      <a:noFill/>
                    </a:lnB>
                    <a:solidFill>
                      <a:schemeClr val="bg1">
                        <a:alpha val="60000"/>
                      </a:schemeClr>
                    </a:solidFill>
                  </a:tcPr>
                </a:tc>
                <a:tc>
                  <a:txBody>
                    <a:bodyPr/>
                    <a:lstStyle/>
                    <a:p>
                      <a:pPr>
                        <a:buNone/>
                      </a:pPr>
                      <a:r>
                        <a:rPr lang="fr-FR" sz="1200" dirty="0"/>
                        <a:t>Dette reportée des exercices précédents</a:t>
                      </a:r>
                    </a:p>
                  </a:txBody>
                  <a:tcPr marL="0" marR="0" anchor="ctr">
                    <a:lnL>
                      <a:noFill/>
                    </a:lnL>
                    <a:lnR>
                      <a:noFill/>
                    </a:lnR>
                    <a:lnT>
                      <a:noFill/>
                    </a:lnT>
                    <a:lnB>
                      <a:noFill/>
                    </a:lnB>
                    <a:solidFill>
                      <a:schemeClr val="bg1">
                        <a:alpha val="60000"/>
                      </a:schemeClr>
                    </a:solidFill>
                  </a:tcPr>
                </a:tc>
                <a:tc>
                  <a:txBody>
                    <a:bodyPr/>
                    <a:lstStyle/>
                    <a:p>
                      <a:pPr>
                        <a:buNone/>
                      </a:pPr>
                      <a:r>
                        <a:rPr lang="fr-FR" sz="1200" dirty="0"/>
                        <a:t>Le syndic doit être en mesure de justifier le solde</a:t>
                      </a:r>
                    </a:p>
                  </a:txBody>
                  <a:tcPr marL="0" marR="0" anchor="ctr">
                    <a:lnL>
                      <a:noFill/>
                    </a:lnL>
                    <a:lnR w="12700" cap="flat" cmpd="sng" algn="ctr">
                      <a:solidFill>
                        <a:schemeClr val="tx1"/>
                      </a:solidFill>
                      <a:prstDash val="solid"/>
                      <a:round/>
                      <a:headEnd type="none" w="med" len="med"/>
                      <a:tailEnd type="none" w="med" len="med"/>
                    </a:lnR>
                    <a:lnT>
                      <a:noFill/>
                    </a:lnT>
                    <a:lnB>
                      <a:noFill/>
                    </a:lnB>
                    <a:solidFill>
                      <a:schemeClr val="bg1">
                        <a:alpha val="60000"/>
                      </a:schemeClr>
                    </a:solidFill>
                  </a:tcPr>
                </a:tc>
                <a:extLst>
                  <a:ext uri="{0D108BD9-81ED-4DB2-BD59-A6C34878D82A}">
                    <a16:rowId xmlns:a16="http://schemas.microsoft.com/office/drawing/2014/main" val="3340548511"/>
                  </a:ext>
                </a:extLst>
              </a:tr>
              <a:tr h="586869">
                <a:tc>
                  <a:txBody>
                    <a:bodyPr/>
                    <a:lstStyle/>
                    <a:p>
                      <a:pPr>
                        <a:buNone/>
                      </a:pPr>
                      <a:r>
                        <a:rPr lang="fr-FR" sz="1200" dirty="0"/>
                        <a:t>🔴 </a:t>
                      </a:r>
                      <a:r>
                        <a:rPr lang="fr-FR" sz="1200" b="1" dirty="0"/>
                        <a:t>Suivi contentieux syndic</a:t>
                      </a:r>
                      <a:endParaRPr lang="fr-FR" sz="1200" dirty="0"/>
                    </a:p>
                  </a:txBody>
                  <a:tcPr marL="0" marR="0" anchor="ctr">
                    <a:lnL w="12700" cap="flat" cmpd="sng" algn="ctr">
                      <a:solidFill>
                        <a:schemeClr val="tx1"/>
                      </a:solidFill>
                      <a:prstDash val="solid"/>
                      <a:round/>
                      <a:headEnd type="none" w="med" len="med"/>
                      <a:tailEnd type="none" w="med" len="med"/>
                    </a:lnL>
                    <a:lnR>
                      <a:noFill/>
                    </a:lnR>
                    <a:lnT>
                      <a:noFill/>
                    </a:lnT>
                    <a:lnB>
                      <a:noFill/>
                    </a:lnB>
                    <a:solidFill>
                      <a:schemeClr val="bg1">
                        <a:alpha val="60000"/>
                      </a:schemeClr>
                    </a:solidFill>
                  </a:tcPr>
                </a:tc>
                <a:tc>
                  <a:txBody>
                    <a:bodyPr/>
                    <a:lstStyle/>
                    <a:p>
                      <a:pPr>
                        <a:buNone/>
                      </a:pPr>
                      <a:r>
                        <a:rPr lang="fr-FR" sz="1200" dirty="0"/>
                        <a:t>Relances, mises en demeure, honoraires du syndic</a:t>
                      </a:r>
                    </a:p>
                  </a:txBody>
                  <a:tcPr marL="0" marR="0" anchor="ctr">
                    <a:lnL>
                      <a:noFill/>
                    </a:lnL>
                    <a:lnR>
                      <a:noFill/>
                    </a:lnR>
                    <a:lnT>
                      <a:noFill/>
                    </a:lnT>
                    <a:lnB>
                      <a:noFill/>
                    </a:lnB>
                    <a:solidFill>
                      <a:schemeClr val="bg1">
                        <a:alpha val="60000"/>
                      </a:schemeClr>
                    </a:solidFill>
                  </a:tcPr>
                </a:tc>
                <a:tc>
                  <a:txBody>
                    <a:bodyPr/>
                    <a:lstStyle/>
                    <a:p>
                      <a:pPr>
                        <a:buNone/>
                      </a:pPr>
                      <a:r>
                        <a:rPr lang="fr-FR" sz="1200" dirty="0"/>
                        <a:t>⚠️ Ne peuvent être imputés qu'en cas de diligences exceptionnelles</a:t>
                      </a:r>
                    </a:p>
                  </a:txBody>
                  <a:tcPr marL="0" marR="0" anchor="ctr">
                    <a:lnL>
                      <a:noFill/>
                    </a:lnL>
                    <a:lnR w="12700" cap="flat" cmpd="sng" algn="ctr">
                      <a:solidFill>
                        <a:schemeClr val="tx1"/>
                      </a:solidFill>
                      <a:prstDash val="solid"/>
                      <a:round/>
                      <a:headEnd type="none" w="med" len="med"/>
                      <a:tailEnd type="none" w="med" len="med"/>
                    </a:lnR>
                    <a:lnT>
                      <a:noFill/>
                    </a:lnT>
                    <a:lnB>
                      <a:noFill/>
                    </a:lnB>
                    <a:solidFill>
                      <a:schemeClr val="bg1">
                        <a:alpha val="60000"/>
                      </a:schemeClr>
                    </a:solidFill>
                  </a:tcPr>
                </a:tc>
                <a:extLst>
                  <a:ext uri="{0D108BD9-81ED-4DB2-BD59-A6C34878D82A}">
                    <a16:rowId xmlns:a16="http://schemas.microsoft.com/office/drawing/2014/main" val="3077132563"/>
                  </a:ext>
                </a:extLst>
              </a:tr>
              <a:tr h="415699">
                <a:tc>
                  <a:txBody>
                    <a:bodyPr/>
                    <a:lstStyle/>
                    <a:p>
                      <a:pPr>
                        <a:buNone/>
                      </a:pPr>
                      <a:r>
                        <a:rPr lang="fr-FR" sz="1200" dirty="0"/>
                        <a:t>🔵 </a:t>
                      </a:r>
                      <a:r>
                        <a:rPr lang="fr-FR" sz="1200" b="1" dirty="0"/>
                        <a:t>Honoraires des tiers</a:t>
                      </a:r>
                      <a:endParaRPr lang="fr-FR" sz="1200" dirty="0"/>
                    </a:p>
                  </a:txBody>
                  <a:tcPr marL="0" marR="0" anchor="ctr">
                    <a:lnL w="12700" cap="flat" cmpd="sng" algn="ctr">
                      <a:solidFill>
                        <a:schemeClr val="tx1"/>
                      </a:solidFill>
                      <a:prstDash val="solid"/>
                      <a:round/>
                      <a:headEnd type="none" w="med" len="med"/>
                      <a:tailEnd type="none" w="med" len="med"/>
                    </a:lnL>
                    <a:lnR>
                      <a:noFill/>
                    </a:lnR>
                    <a:lnT>
                      <a:noFill/>
                    </a:lnT>
                    <a:lnB>
                      <a:noFill/>
                    </a:lnB>
                    <a:solidFill>
                      <a:schemeClr val="bg1">
                        <a:alpha val="60000"/>
                      </a:schemeClr>
                    </a:solidFill>
                  </a:tcPr>
                </a:tc>
                <a:tc>
                  <a:txBody>
                    <a:bodyPr/>
                    <a:lstStyle/>
                    <a:p>
                      <a:pPr>
                        <a:buNone/>
                      </a:pPr>
                      <a:r>
                        <a:rPr lang="fr-FR" sz="1200" dirty="0"/>
                        <a:t>Frais d’huissier, d’avocat, d’intervenants extérieurs</a:t>
                      </a:r>
                    </a:p>
                  </a:txBody>
                  <a:tcPr marL="0" marR="0" anchor="ctr">
                    <a:lnL>
                      <a:noFill/>
                    </a:lnL>
                    <a:lnR>
                      <a:noFill/>
                    </a:lnR>
                    <a:lnT>
                      <a:noFill/>
                    </a:lnT>
                    <a:lnB>
                      <a:noFill/>
                    </a:lnB>
                    <a:solidFill>
                      <a:schemeClr val="bg1">
                        <a:alpha val="60000"/>
                      </a:schemeClr>
                    </a:solidFill>
                  </a:tcPr>
                </a:tc>
                <a:tc>
                  <a:txBody>
                    <a:bodyPr/>
                    <a:lstStyle/>
                    <a:p>
                      <a:pPr>
                        <a:buNone/>
                      </a:pPr>
                      <a:r>
                        <a:rPr lang="fr-FR" sz="1200" dirty="0"/>
                        <a:t>Doivent être justifiés par des actes</a:t>
                      </a:r>
                    </a:p>
                  </a:txBody>
                  <a:tcPr marL="0" marR="0" anchor="ctr">
                    <a:lnL>
                      <a:noFill/>
                    </a:lnL>
                    <a:lnR w="12700" cap="flat" cmpd="sng" algn="ctr">
                      <a:solidFill>
                        <a:schemeClr val="tx1"/>
                      </a:solidFill>
                      <a:prstDash val="solid"/>
                      <a:round/>
                      <a:headEnd type="none" w="med" len="med"/>
                      <a:tailEnd type="none" w="med" len="med"/>
                    </a:lnR>
                    <a:lnT>
                      <a:noFill/>
                    </a:lnT>
                    <a:lnB>
                      <a:noFill/>
                    </a:lnB>
                    <a:solidFill>
                      <a:schemeClr val="bg1">
                        <a:alpha val="60000"/>
                      </a:schemeClr>
                    </a:solidFill>
                  </a:tcPr>
                </a:tc>
                <a:extLst>
                  <a:ext uri="{0D108BD9-81ED-4DB2-BD59-A6C34878D82A}">
                    <a16:rowId xmlns:a16="http://schemas.microsoft.com/office/drawing/2014/main" val="4111001244"/>
                  </a:ext>
                </a:extLst>
              </a:tr>
              <a:tr h="415699">
                <a:tc>
                  <a:txBody>
                    <a:bodyPr/>
                    <a:lstStyle/>
                    <a:p>
                      <a:pPr>
                        <a:buNone/>
                      </a:pPr>
                      <a:r>
                        <a:rPr lang="fr-FR" sz="1200" dirty="0"/>
                        <a:t>🟡 </a:t>
                      </a:r>
                      <a:r>
                        <a:rPr lang="fr-FR" sz="1200" b="1" dirty="0"/>
                        <a:t>Traitement comptable du jugement</a:t>
                      </a:r>
                    </a:p>
                  </a:txBody>
                  <a:tcPr marL="0" marR="0" anchor="ctr">
                    <a:lnL w="12700" cap="flat" cmpd="sng" algn="ctr">
                      <a:solidFill>
                        <a:schemeClr val="tx1"/>
                      </a:solidFill>
                      <a:prstDash val="solid"/>
                      <a:round/>
                      <a:headEnd type="none" w="med" len="med"/>
                      <a:tailEnd type="none" w="med" len="med"/>
                    </a:lnL>
                    <a:lnR>
                      <a:noFill/>
                    </a:lnR>
                    <a:lnT>
                      <a:noFill/>
                    </a:lnT>
                    <a:lnB>
                      <a:noFill/>
                    </a:lnB>
                    <a:solidFill>
                      <a:schemeClr val="bg1">
                        <a:alpha val="60000"/>
                      </a:schemeClr>
                    </a:solidFill>
                  </a:tcPr>
                </a:tc>
                <a:tc>
                  <a:txBody>
                    <a:bodyPr/>
                    <a:lstStyle/>
                    <a:p>
                      <a:pPr>
                        <a:buNone/>
                      </a:pPr>
                      <a:r>
                        <a:rPr lang="fr-FR" sz="1200" dirty="0"/>
                        <a:t>Vérifier que la décision du juge  a bien été traduite comptablement</a:t>
                      </a:r>
                    </a:p>
                  </a:txBody>
                  <a:tcPr marL="0" marR="0" anchor="ctr">
                    <a:lnL>
                      <a:noFill/>
                    </a:lnL>
                    <a:lnR>
                      <a:noFill/>
                    </a:lnR>
                    <a:lnT>
                      <a:noFill/>
                    </a:lnT>
                    <a:lnB>
                      <a:noFill/>
                    </a:lnB>
                    <a:solidFill>
                      <a:schemeClr val="bg1">
                        <a:alpha val="60000"/>
                      </a:schemeClr>
                    </a:solidFill>
                  </a:tcPr>
                </a:tc>
                <a:tc>
                  <a:txBody>
                    <a:bodyPr/>
                    <a:lstStyle/>
                    <a:p>
                      <a:pPr>
                        <a:buNone/>
                      </a:pPr>
                      <a:r>
                        <a:rPr lang="fr-FR" sz="1200" dirty="0"/>
                        <a:t>Attention aux frais qui ont été rejetés par le juge</a:t>
                      </a:r>
                    </a:p>
                  </a:txBody>
                  <a:tcPr marL="0" marR="0" anchor="ctr">
                    <a:lnL>
                      <a:noFill/>
                    </a:lnL>
                    <a:lnR w="12700" cap="flat" cmpd="sng" algn="ctr">
                      <a:solidFill>
                        <a:schemeClr val="tx1"/>
                      </a:solidFill>
                      <a:prstDash val="solid"/>
                      <a:round/>
                      <a:headEnd type="none" w="med" len="med"/>
                      <a:tailEnd type="none" w="med" len="med"/>
                    </a:lnR>
                    <a:lnT>
                      <a:noFill/>
                    </a:lnT>
                    <a:lnB>
                      <a:noFill/>
                    </a:lnB>
                    <a:solidFill>
                      <a:schemeClr val="bg1">
                        <a:alpha val="60000"/>
                      </a:schemeClr>
                    </a:solidFill>
                  </a:tcPr>
                </a:tc>
                <a:extLst>
                  <a:ext uri="{0D108BD9-81ED-4DB2-BD59-A6C34878D82A}">
                    <a16:rowId xmlns:a16="http://schemas.microsoft.com/office/drawing/2014/main" val="1489218906"/>
                  </a:ext>
                </a:extLst>
              </a:tr>
              <a:tr h="586869">
                <a:tc>
                  <a:txBody>
                    <a:bodyPr/>
                    <a:lstStyle/>
                    <a:p>
                      <a:pPr>
                        <a:buNone/>
                      </a:pPr>
                      <a:r>
                        <a:rPr lang="fr-FR" sz="1200" dirty="0"/>
                        <a:t>⚫ </a:t>
                      </a:r>
                      <a:r>
                        <a:rPr lang="fr-FR" sz="1200" b="1" dirty="0"/>
                        <a:t>Régularisation des charges</a:t>
                      </a:r>
                      <a:endParaRPr lang="fr-FR" sz="1200" dirty="0"/>
                    </a:p>
                  </a:txBody>
                  <a:tcPr marL="0" marR="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alpha val="60000"/>
                      </a:schemeClr>
                    </a:solidFill>
                  </a:tcPr>
                </a:tc>
                <a:tc>
                  <a:txBody>
                    <a:bodyPr/>
                    <a:lstStyle/>
                    <a:p>
                      <a:pPr>
                        <a:buNone/>
                      </a:pPr>
                      <a:r>
                        <a:rPr lang="fr-FR" sz="1200" dirty="0"/>
                        <a:t>Ajustement après approbation des comptes</a:t>
                      </a:r>
                    </a:p>
                  </a:txBody>
                  <a:tcPr marL="0" marR="0" anchor="ctr">
                    <a:lnL>
                      <a:noFill/>
                    </a:lnL>
                    <a:lnR>
                      <a:noFill/>
                    </a:lnR>
                    <a:lnT>
                      <a:noFill/>
                    </a:lnT>
                    <a:lnB w="12700" cap="flat" cmpd="sng" algn="ctr">
                      <a:solidFill>
                        <a:schemeClr val="tx1"/>
                      </a:solidFill>
                      <a:prstDash val="solid"/>
                      <a:round/>
                      <a:headEnd type="none" w="med" len="med"/>
                      <a:tailEnd type="none" w="med" len="med"/>
                    </a:lnB>
                    <a:solidFill>
                      <a:schemeClr val="bg1">
                        <a:alpha val="60000"/>
                      </a:schemeClr>
                    </a:solidFill>
                  </a:tcPr>
                </a:tc>
                <a:tc>
                  <a:txBody>
                    <a:bodyPr/>
                    <a:lstStyle/>
                    <a:p>
                      <a:pPr>
                        <a:buNone/>
                      </a:pPr>
                      <a:r>
                        <a:rPr lang="fr-FR" sz="1200" dirty="0"/>
                        <a:t>Les dépenses de l’exercice 2021 sont supérieures au budget prévisionnel appelé</a:t>
                      </a:r>
                    </a:p>
                  </a:txBody>
                  <a:tcPr marL="0" marR="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2893112901"/>
                  </a:ext>
                </a:extLst>
              </a:tr>
            </a:tbl>
          </a:graphicData>
        </a:graphic>
      </p:graphicFrame>
      <p:sp>
        <p:nvSpPr>
          <p:cNvPr id="9" name="Rectangle 8">
            <a:extLst>
              <a:ext uri="{FF2B5EF4-FFF2-40B4-BE49-F238E27FC236}">
                <a16:creationId xmlns:a16="http://schemas.microsoft.com/office/drawing/2014/main" id="{ECEFE4A8-5CCA-77D1-BBC8-E253CCCDE6FE}"/>
              </a:ext>
            </a:extLst>
          </p:cNvPr>
          <p:cNvSpPr/>
          <p:nvPr/>
        </p:nvSpPr>
        <p:spPr>
          <a:xfrm>
            <a:off x="276135" y="1546064"/>
            <a:ext cx="4302942" cy="93663"/>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CC76281-4A09-3F33-41E3-515BD97DB056}"/>
              </a:ext>
            </a:extLst>
          </p:cNvPr>
          <p:cNvSpPr/>
          <p:nvPr/>
        </p:nvSpPr>
        <p:spPr>
          <a:xfrm>
            <a:off x="276135" y="2854165"/>
            <a:ext cx="4117975" cy="93662"/>
          </a:xfrm>
          <a:prstGeom prst="rect">
            <a:avLst/>
          </a:prstGeom>
          <a:noFill/>
          <a:ln w="285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B7117F2-6AE4-C32C-9D18-6DC3094C9DFA}"/>
              </a:ext>
            </a:extLst>
          </p:cNvPr>
          <p:cNvSpPr/>
          <p:nvPr/>
        </p:nvSpPr>
        <p:spPr>
          <a:xfrm>
            <a:off x="276135" y="3635214"/>
            <a:ext cx="3965575" cy="157161"/>
          </a:xfrm>
          <a:prstGeom prst="rect">
            <a:avLst/>
          </a:prstGeom>
          <a:noFill/>
          <a:ln w="285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DA7F79D-6823-5283-9AC9-711B79DA811A}"/>
              </a:ext>
            </a:extLst>
          </p:cNvPr>
          <p:cNvSpPr/>
          <p:nvPr/>
        </p:nvSpPr>
        <p:spPr>
          <a:xfrm>
            <a:off x="276135" y="5221126"/>
            <a:ext cx="4117975" cy="93663"/>
          </a:xfrm>
          <a:prstGeom prst="rect">
            <a:avLst/>
          </a:prstGeom>
          <a:noFill/>
          <a:ln w="285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B06BC75-BA1E-8C21-AD31-1D26B4B3EC08}"/>
              </a:ext>
            </a:extLst>
          </p:cNvPr>
          <p:cNvSpPr/>
          <p:nvPr/>
        </p:nvSpPr>
        <p:spPr>
          <a:xfrm>
            <a:off x="295576" y="4401181"/>
            <a:ext cx="3965575" cy="1571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8FFBD37-74E3-2221-E220-0558A143A565}"/>
              </a:ext>
            </a:extLst>
          </p:cNvPr>
          <p:cNvSpPr/>
          <p:nvPr/>
        </p:nvSpPr>
        <p:spPr>
          <a:xfrm>
            <a:off x="276134" y="3367377"/>
            <a:ext cx="4033839" cy="1571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454523D-0EEB-CA88-1474-06DBDF1EFD78}"/>
              </a:ext>
            </a:extLst>
          </p:cNvPr>
          <p:cNvSpPr/>
          <p:nvPr/>
        </p:nvSpPr>
        <p:spPr>
          <a:xfrm>
            <a:off x="276134" y="2330860"/>
            <a:ext cx="4117975" cy="1037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5198486D-A717-B320-7892-AC5B27368506}"/>
              </a:ext>
            </a:extLst>
          </p:cNvPr>
          <p:cNvSpPr txBox="1"/>
          <p:nvPr/>
        </p:nvSpPr>
        <p:spPr>
          <a:xfrm>
            <a:off x="5519841" y="5729148"/>
            <a:ext cx="6536082" cy="646986"/>
          </a:xfrm>
          <a:prstGeom prst="roundRect">
            <a:avLst/>
          </a:prstGeom>
          <a:solidFill>
            <a:schemeClr val="accent1">
              <a:lumMod val="20000"/>
              <a:lumOff val="80000"/>
            </a:schemeClr>
          </a:solidFill>
          <a:ln>
            <a:solidFill>
              <a:schemeClr val="accent1">
                <a:lumMod val="60000"/>
                <a:lumOff val="40000"/>
              </a:schemeClr>
            </a:solidFill>
          </a:ln>
        </p:spPr>
        <p:txBody>
          <a:bodyPr wrap="square" rtlCol="0">
            <a:spAutoFit/>
          </a:bodyPr>
          <a:lstStyle>
            <a:lvl1pPr>
              <a:defRPr>
                <a:latin typeface="Century Gothic" panose="020B0502020202020204" pitchFamily="34" charset="0"/>
              </a:defRPr>
            </a:lvl1pPr>
          </a:lstStyle>
          <a:p>
            <a:r>
              <a:rPr lang="fr-FR" sz="1600" dirty="0"/>
              <a:t>📌Une lecture rigoureuse du compte évite les rejets judiciaires et protège la crédibilité du syndic et du conseil syndical.</a:t>
            </a:r>
          </a:p>
        </p:txBody>
      </p:sp>
      <p:sp>
        <p:nvSpPr>
          <p:cNvPr id="17" name="Text 0">
            <a:extLst>
              <a:ext uri="{FF2B5EF4-FFF2-40B4-BE49-F238E27FC236}">
                <a16:creationId xmlns:a16="http://schemas.microsoft.com/office/drawing/2014/main" id="{8DA6A568-0F43-EC3E-9783-3FE14396E0A4}"/>
              </a:ext>
            </a:extLst>
          </p:cNvPr>
          <p:cNvSpPr/>
          <p:nvPr/>
        </p:nvSpPr>
        <p:spPr>
          <a:xfrm>
            <a:off x="610968" y="835567"/>
            <a:ext cx="1001660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Analyser un compte copropriétaire</a:t>
            </a:r>
          </a:p>
        </p:txBody>
      </p:sp>
      <p:sp>
        <p:nvSpPr>
          <p:cNvPr id="18" name="Shape 1">
            <a:extLst>
              <a:ext uri="{FF2B5EF4-FFF2-40B4-BE49-F238E27FC236}">
                <a16:creationId xmlns:a16="http://schemas.microsoft.com/office/drawing/2014/main" id="{01CD91CA-634D-5DB9-954C-97A180BE881F}"/>
              </a:ext>
            </a:extLst>
          </p:cNvPr>
          <p:cNvSpPr/>
          <p:nvPr/>
        </p:nvSpPr>
        <p:spPr>
          <a:xfrm>
            <a:off x="610968" y="1099522"/>
            <a:ext cx="2514600" cy="0"/>
          </a:xfrm>
          <a:prstGeom prst="line">
            <a:avLst/>
          </a:prstGeom>
          <a:noFill/>
          <a:ln w="12700">
            <a:solidFill>
              <a:srgbClr val="6EA7E8"/>
            </a:solidFill>
            <a:prstDash val="solid"/>
          </a:ln>
        </p:spPr>
        <p:txBody>
          <a:bodyPr/>
          <a:lstStyle/>
          <a:p>
            <a:endParaRPr lang="fr-FR" noProof="0" dirty="0"/>
          </a:p>
        </p:txBody>
      </p:sp>
    </p:spTree>
    <p:extLst>
      <p:ext uri="{BB962C8B-B14F-4D97-AF65-F5344CB8AC3E}">
        <p14:creationId xmlns:p14="http://schemas.microsoft.com/office/powerpoint/2010/main" val="13493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6">
            <a:extLst>
              <a:ext uri="{FF2B5EF4-FFF2-40B4-BE49-F238E27FC236}">
                <a16:creationId xmlns:a16="http://schemas.microsoft.com/office/drawing/2014/main" id="{F0D2BF21-3A53-9B72-F4D6-099D1C0613E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410"/>
                    </a14:imgEffect>
                    <a14:imgEffect>
                      <a14:saturation sat="0"/>
                    </a14:imgEffect>
                  </a14:imgLayer>
                </a14:imgProps>
              </a:ext>
            </a:extLst>
          </a:blip>
          <a:srcRect b="8370"/>
          <a:stretch>
            <a:fillRect/>
          </a:stretch>
        </p:blipFill>
        <p:spPr>
          <a:xfrm>
            <a:off x="1268019" y="1585097"/>
            <a:ext cx="10490289" cy="4787667"/>
          </a:xfrm>
          <a:prstGeom prst="rect">
            <a:avLst/>
          </a:prstGeom>
        </p:spPr>
      </p:pic>
      <p:sp>
        <p:nvSpPr>
          <p:cNvPr id="4" name="ZoneTexte 3">
            <a:extLst>
              <a:ext uri="{FF2B5EF4-FFF2-40B4-BE49-F238E27FC236}">
                <a16:creationId xmlns:a16="http://schemas.microsoft.com/office/drawing/2014/main" id="{B7732F47-744A-B52F-0551-221DF0FEB730}"/>
              </a:ext>
            </a:extLst>
          </p:cNvPr>
          <p:cNvSpPr txBox="1"/>
          <p:nvPr/>
        </p:nvSpPr>
        <p:spPr>
          <a:xfrm>
            <a:off x="43713" y="2188515"/>
            <a:ext cx="1224306" cy="523220"/>
          </a:xfrm>
          <a:prstGeom prst="rect">
            <a:avLst/>
          </a:prstGeom>
          <a:noFill/>
          <a:ln w="19050">
            <a:solidFill>
              <a:schemeClr val="accent1"/>
            </a:solidFill>
          </a:ln>
        </p:spPr>
        <p:txBody>
          <a:bodyPr wrap="square" rtlCol="0">
            <a:spAutoFit/>
          </a:bodyPr>
          <a:lstStyle/>
          <a:p>
            <a:r>
              <a:rPr lang="fr-FR" sz="1400" b="1" dirty="0"/>
              <a:t>La créance au principal</a:t>
            </a:r>
          </a:p>
        </p:txBody>
      </p:sp>
      <p:sp>
        <p:nvSpPr>
          <p:cNvPr id="5" name="ZoneTexte 4">
            <a:extLst>
              <a:ext uri="{FF2B5EF4-FFF2-40B4-BE49-F238E27FC236}">
                <a16:creationId xmlns:a16="http://schemas.microsoft.com/office/drawing/2014/main" id="{4E10A0EE-A965-8DF2-3421-A5120A08C6C1}"/>
              </a:ext>
            </a:extLst>
          </p:cNvPr>
          <p:cNvSpPr txBox="1"/>
          <p:nvPr/>
        </p:nvSpPr>
        <p:spPr>
          <a:xfrm>
            <a:off x="43713" y="2871429"/>
            <a:ext cx="1433938" cy="738664"/>
          </a:xfrm>
          <a:prstGeom prst="rect">
            <a:avLst/>
          </a:prstGeom>
          <a:noFill/>
          <a:ln w="19050">
            <a:solidFill>
              <a:schemeClr val="accent1"/>
            </a:solidFill>
          </a:ln>
        </p:spPr>
        <p:txBody>
          <a:bodyPr wrap="square" rtlCol="0">
            <a:spAutoFit/>
          </a:bodyPr>
          <a:lstStyle/>
          <a:p>
            <a:r>
              <a:rPr lang="fr-FR" sz="1400" b="1" dirty="0"/>
              <a:t>Les frais article 10-1/9-1 contrat syndic</a:t>
            </a:r>
          </a:p>
        </p:txBody>
      </p:sp>
      <p:sp>
        <p:nvSpPr>
          <p:cNvPr id="6" name="ZoneTexte 5">
            <a:extLst>
              <a:ext uri="{FF2B5EF4-FFF2-40B4-BE49-F238E27FC236}">
                <a16:creationId xmlns:a16="http://schemas.microsoft.com/office/drawing/2014/main" id="{4797160A-929C-1816-935A-643136E81777}"/>
              </a:ext>
            </a:extLst>
          </p:cNvPr>
          <p:cNvSpPr txBox="1"/>
          <p:nvPr/>
        </p:nvSpPr>
        <p:spPr>
          <a:xfrm>
            <a:off x="50689" y="3769787"/>
            <a:ext cx="1157375" cy="523220"/>
          </a:xfrm>
          <a:prstGeom prst="rect">
            <a:avLst/>
          </a:prstGeom>
          <a:noFill/>
          <a:ln w="19050">
            <a:solidFill>
              <a:schemeClr val="accent1"/>
            </a:solidFill>
          </a:ln>
        </p:spPr>
        <p:txBody>
          <a:bodyPr wrap="square" rtlCol="0">
            <a:spAutoFit/>
          </a:bodyPr>
          <a:lstStyle/>
          <a:p>
            <a:r>
              <a:rPr lang="fr-FR" sz="1400" b="1" dirty="0"/>
              <a:t>Dommages Intérêts (DI)</a:t>
            </a:r>
          </a:p>
        </p:txBody>
      </p:sp>
      <p:sp>
        <p:nvSpPr>
          <p:cNvPr id="7" name="ZoneTexte 6">
            <a:extLst>
              <a:ext uri="{FF2B5EF4-FFF2-40B4-BE49-F238E27FC236}">
                <a16:creationId xmlns:a16="http://schemas.microsoft.com/office/drawing/2014/main" id="{99AFA34F-40CD-2638-E521-102B951B0E31}"/>
              </a:ext>
            </a:extLst>
          </p:cNvPr>
          <p:cNvSpPr txBox="1"/>
          <p:nvPr/>
        </p:nvSpPr>
        <p:spPr>
          <a:xfrm>
            <a:off x="54195" y="4781792"/>
            <a:ext cx="1224305" cy="307777"/>
          </a:xfrm>
          <a:prstGeom prst="rect">
            <a:avLst/>
          </a:prstGeom>
          <a:noFill/>
          <a:ln w="19050">
            <a:solidFill>
              <a:schemeClr val="accent1"/>
            </a:solidFill>
          </a:ln>
        </p:spPr>
        <p:txBody>
          <a:bodyPr wrap="square" rtlCol="0">
            <a:spAutoFit/>
          </a:bodyPr>
          <a:lstStyle/>
          <a:p>
            <a:r>
              <a:rPr lang="fr-FR" sz="1400" b="1" dirty="0"/>
              <a:t>L’article 700</a:t>
            </a:r>
          </a:p>
        </p:txBody>
      </p:sp>
      <p:sp>
        <p:nvSpPr>
          <p:cNvPr id="8" name="Flèche : droite 7">
            <a:extLst>
              <a:ext uri="{FF2B5EF4-FFF2-40B4-BE49-F238E27FC236}">
                <a16:creationId xmlns:a16="http://schemas.microsoft.com/office/drawing/2014/main" id="{3C48C8E5-7FD2-9B5B-516A-B21AB0040F48}"/>
              </a:ext>
            </a:extLst>
          </p:cNvPr>
          <p:cNvSpPr/>
          <p:nvPr/>
        </p:nvSpPr>
        <p:spPr>
          <a:xfrm rot="1204493">
            <a:off x="1273689" y="2628469"/>
            <a:ext cx="636763" cy="1457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BC4CC6AB-AAF1-FACD-35CC-9D71AF5EB47E}"/>
              </a:ext>
            </a:extLst>
          </p:cNvPr>
          <p:cNvSpPr/>
          <p:nvPr/>
        </p:nvSpPr>
        <p:spPr>
          <a:xfrm rot="226122">
            <a:off x="1503477" y="3259560"/>
            <a:ext cx="379907" cy="1848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5059ED3D-0575-EBCF-D93E-9C4732B6D5D5}"/>
              </a:ext>
            </a:extLst>
          </p:cNvPr>
          <p:cNvSpPr/>
          <p:nvPr/>
        </p:nvSpPr>
        <p:spPr>
          <a:xfrm rot="21001993">
            <a:off x="1228217" y="3890788"/>
            <a:ext cx="632766" cy="2099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0322C18E-71CD-9F6E-B56E-69E55AF02546}"/>
              </a:ext>
            </a:extLst>
          </p:cNvPr>
          <p:cNvSpPr/>
          <p:nvPr/>
        </p:nvSpPr>
        <p:spPr>
          <a:xfrm rot="18714900">
            <a:off x="1125621" y="4441976"/>
            <a:ext cx="739886" cy="2078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0B015C4D-FD16-0130-ED3F-F4F08012969E}"/>
              </a:ext>
            </a:extLst>
          </p:cNvPr>
          <p:cNvSpPr/>
          <p:nvPr/>
        </p:nvSpPr>
        <p:spPr>
          <a:xfrm rot="1788558">
            <a:off x="1177976" y="5065468"/>
            <a:ext cx="394386" cy="2037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201AB18-AF32-F2DC-CA70-387702FE2162}"/>
              </a:ext>
            </a:extLst>
          </p:cNvPr>
          <p:cNvSpPr txBox="1"/>
          <p:nvPr/>
        </p:nvSpPr>
        <p:spPr>
          <a:xfrm>
            <a:off x="10953692" y="1726850"/>
            <a:ext cx="1224306" cy="461665"/>
          </a:xfrm>
          <a:prstGeom prst="rect">
            <a:avLst/>
          </a:prstGeom>
          <a:solidFill>
            <a:schemeClr val="bg1">
              <a:alpha val="50000"/>
            </a:schemeClr>
          </a:solidFill>
          <a:ln w="19050">
            <a:solidFill>
              <a:schemeClr val="accent1"/>
            </a:solidFill>
          </a:ln>
        </p:spPr>
        <p:txBody>
          <a:bodyPr wrap="square" rtlCol="0">
            <a:spAutoFit/>
          </a:bodyPr>
          <a:lstStyle/>
          <a:p>
            <a:r>
              <a:rPr lang="fr-FR" sz="1200" b="1" dirty="0"/>
              <a:t>La créance au principal</a:t>
            </a:r>
          </a:p>
        </p:txBody>
      </p:sp>
      <p:sp>
        <p:nvSpPr>
          <p:cNvPr id="14" name="ZoneTexte 13">
            <a:extLst>
              <a:ext uri="{FF2B5EF4-FFF2-40B4-BE49-F238E27FC236}">
                <a16:creationId xmlns:a16="http://schemas.microsoft.com/office/drawing/2014/main" id="{DE403079-DB1A-D07E-C026-4D9539B6D155}"/>
              </a:ext>
            </a:extLst>
          </p:cNvPr>
          <p:cNvSpPr txBox="1"/>
          <p:nvPr/>
        </p:nvSpPr>
        <p:spPr>
          <a:xfrm>
            <a:off x="10957108" y="2913846"/>
            <a:ext cx="1211738" cy="646331"/>
          </a:xfrm>
          <a:prstGeom prst="rect">
            <a:avLst/>
          </a:prstGeom>
          <a:solidFill>
            <a:schemeClr val="bg1"/>
          </a:solidFill>
          <a:ln w="19050">
            <a:solidFill>
              <a:schemeClr val="accent1"/>
            </a:solidFill>
          </a:ln>
        </p:spPr>
        <p:txBody>
          <a:bodyPr wrap="square" rtlCol="0">
            <a:spAutoFit/>
          </a:bodyPr>
          <a:lstStyle/>
          <a:p>
            <a:r>
              <a:rPr lang="fr-FR" sz="1200" b="1" dirty="0"/>
              <a:t>Les frais article 10-1/9-1 contrat syndic</a:t>
            </a:r>
          </a:p>
        </p:txBody>
      </p:sp>
      <p:sp>
        <p:nvSpPr>
          <p:cNvPr id="15" name="ZoneTexte 14">
            <a:extLst>
              <a:ext uri="{FF2B5EF4-FFF2-40B4-BE49-F238E27FC236}">
                <a16:creationId xmlns:a16="http://schemas.microsoft.com/office/drawing/2014/main" id="{5806B367-381A-A183-62BD-EB21CF766B76}"/>
              </a:ext>
            </a:extLst>
          </p:cNvPr>
          <p:cNvSpPr txBox="1"/>
          <p:nvPr/>
        </p:nvSpPr>
        <p:spPr>
          <a:xfrm>
            <a:off x="11069753" y="3733898"/>
            <a:ext cx="1077255" cy="461665"/>
          </a:xfrm>
          <a:prstGeom prst="rect">
            <a:avLst/>
          </a:prstGeom>
          <a:solidFill>
            <a:schemeClr val="bg1"/>
          </a:solidFill>
          <a:ln w="19050">
            <a:solidFill>
              <a:schemeClr val="accent1"/>
            </a:solidFill>
          </a:ln>
        </p:spPr>
        <p:txBody>
          <a:bodyPr wrap="square" rtlCol="0">
            <a:spAutoFit/>
          </a:bodyPr>
          <a:lstStyle/>
          <a:p>
            <a:r>
              <a:rPr lang="fr-FR" sz="1200" b="1" dirty="0"/>
              <a:t>Dommages Intérêts (DI)</a:t>
            </a:r>
          </a:p>
        </p:txBody>
      </p:sp>
      <p:sp>
        <p:nvSpPr>
          <p:cNvPr id="16" name="ZoneTexte 15">
            <a:extLst>
              <a:ext uri="{FF2B5EF4-FFF2-40B4-BE49-F238E27FC236}">
                <a16:creationId xmlns:a16="http://schemas.microsoft.com/office/drawing/2014/main" id="{115CB8E0-4CF1-5A2B-DB62-22BB96340AD7}"/>
              </a:ext>
            </a:extLst>
          </p:cNvPr>
          <p:cNvSpPr txBox="1"/>
          <p:nvPr/>
        </p:nvSpPr>
        <p:spPr>
          <a:xfrm>
            <a:off x="10719579" y="4731222"/>
            <a:ext cx="1224305" cy="276999"/>
          </a:xfrm>
          <a:prstGeom prst="rect">
            <a:avLst/>
          </a:prstGeom>
          <a:solidFill>
            <a:schemeClr val="bg1"/>
          </a:solidFill>
          <a:ln w="19050">
            <a:solidFill>
              <a:schemeClr val="accent1"/>
            </a:solidFill>
          </a:ln>
        </p:spPr>
        <p:txBody>
          <a:bodyPr wrap="square" rtlCol="0">
            <a:spAutoFit/>
          </a:bodyPr>
          <a:lstStyle/>
          <a:p>
            <a:r>
              <a:rPr lang="fr-FR" sz="1200" b="1" dirty="0"/>
              <a:t>L’article 700</a:t>
            </a:r>
          </a:p>
        </p:txBody>
      </p:sp>
      <p:sp>
        <p:nvSpPr>
          <p:cNvPr id="17" name="Flèche : droite 16">
            <a:extLst>
              <a:ext uri="{FF2B5EF4-FFF2-40B4-BE49-F238E27FC236}">
                <a16:creationId xmlns:a16="http://schemas.microsoft.com/office/drawing/2014/main" id="{DC20B328-887C-4F17-3D2F-1E5AA5E0ACCD}"/>
              </a:ext>
            </a:extLst>
          </p:cNvPr>
          <p:cNvSpPr/>
          <p:nvPr/>
        </p:nvSpPr>
        <p:spPr>
          <a:xfrm rot="8320975">
            <a:off x="11073766" y="2308802"/>
            <a:ext cx="419223" cy="1454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0EFF1991-1DE5-9BAE-744B-5C1805F4FC6D}"/>
              </a:ext>
            </a:extLst>
          </p:cNvPr>
          <p:cNvSpPr/>
          <p:nvPr/>
        </p:nvSpPr>
        <p:spPr>
          <a:xfrm rot="9522718">
            <a:off x="10660143" y="3103438"/>
            <a:ext cx="266782" cy="1723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10994F20-D7FA-372F-50B6-B6274E7D8069}"/>
              </a:ext>
            </a:extLst>
          </p:cNvPr>
          <p:cNvSpPr/>
          <p:nvPr/>
        </p:nvSpPr>
        <p:spPr>
          <a:xfrm rot="11943597">
            <a:off x="10600617" y="4503390"/>
            <a:ext cx="385832" cy="1654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BC330472-CA51-8DBD-DE39-C9785DF86877}"/>
              </a:ext>
            </a:extLst>
          </p:cNvPr>
          <p:cNvSpPr/>
          <p:nvPr/>
        </p:nvSpPr>
        <p:spPr>
          <a:xfrm rot="8793663">
            <a:off x="10776842" y="3961879"/>
            <a:ext cx="266782" cy="1342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F47EC82A-D652-1F11-F74E-87468FD18347}"/>
              </a:ext>
            </a:extLst>
          </p:cNvPr>
          <p:cNvSpPr txBox="1"/>
          <p:nvPr/>
        </p:nvSpPr>
        <p:spPr>
          <a:xfrm>
            <a:off x="1281767" y="1423257"/>
            <a:ext cx="3684418" cy="369332"/>
          </a:xfrm>
          <a:prstGeom prst="rect">
            <a:avLst/>
          </a:prstGeom>
          <a:noFill/>
        </p:spPr>
        <p:txBody>
          <a:bodyPr wrap="square" rtlCol="0">
            <a:spAutoFit/>
          </a:bodyPr>
          <a:lstStyle/>
          <a:p>
            <a:r>
              <a:rPr lang="fr-FR" b="1" dirty="0"/>
              <a:t>Demandes du SDC</a:t>
            </a:r>
          </a:p>
        </p:txBody>
      </p:sp>
      <p:sp>
        <p:nvSpPr>
          <p:cNvPr id="22" name="ZoneTexte 21">
            <a:extLst>
              <a:ext uri="{FF2B5EF4-FFF2-40B4-BE49-F238E27FC236}">
                <a16:creationId xmlns:a16="http://schemas.microsoft.com/office/drawing/2014/main" id="{12A0E006-4413-7E4C-C850-7133F6F0A7FB}"/>
              </a:ext>
            </a:extLst>
          </p:cNvPr>
          <p:cNvSpPr txBox="1"/>
          <p:nvPr/>
        </p:nvSpPr>
        <p:spPr>
          <a:xfrm>
            <a:off x="6969049" y="1294922"/>
            <a:ext cx="2034837" cy="369332"/>
          </a:xfrm>
          <a:prstGeom prst="rect">
            <a:avLst/>
          </a:prstGeom>
          <a:noFill/>
        </p:spPr>
        <p:txBody>
          <a:bodyPr wrap="square" rtlCol="0">
            <a:spAutoFit/>
          </a:bodyPr>
          <a:lstStyle/>
          <a:p>
            <a:r>
              <a:rPr lang="fr-FR" b="1" dirty="0"/>
              <a:t>Décision du juge</a:t>
            </a:r>
          </a:p>
        </p:txBody>
      </p:sp>
      <p:sp>
        <p:nvSpPr>
          <p:cNvPr id="23" name="Text 0">
            <a:extLst>
              <a:ext uri="{FF2B5EF4-FFF2-40B4-BE49-F238E27FC236}">
                <a16:creationId xmlns:a16="http://schemas.microsoft.com/office/drawing/2014/main" id="{5F0E684A-92DC-1AA9-F344-5EDA06E857B8}"/>
              </a:ext>
            </a:extLst>
          </p:cNvPr>
          <p:cNvSpPr/>
          <p:nvPr/>
        </p:nvSpPr>
        <p:spPr>
          <a:xfrm>
            <a:off x="694943" y="1088573"/>
            <a:ext cx="1001660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Analyser un jugement (1/2)</a:t>
            </a:r>
          </a:p>
        </p:txBody>
      </p:sp>
      <p:sp>
        <p:nvSpPr>
          <p:cNvPr id="24" name="Shape 1">
            <a:extLst>
              <a:ext uri="{FF2B5EF4-FFF2-40B4-BE49-F238E27FC236}">
                <a16:creationId xmlns:a16="http://schemas.microsoft.com/office/drawing/2014/main" id="{2F72E3E3-CB3D-2197-7D95-42EA64F88B6F}"/>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Tree>
    <p:extLst>
      <p:ext uri="{BB962C8B-B14F-4D97-AF65-F5344CB8AC3E}">
        <p14:creationId xmlns:p14="http://schemas.microsoft.com/office/powerpoint/2010/main" val="192229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5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par>
                                <p:cTn id="70" presetID="2" presetClass="entr" presetSubtype="4" fill="hold" grpId="0" nodeType="withEffect">
                                  <p:stCondLst>
                                    <p:cond delay="200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1000" fill="hold"/>
                                        <p:tgtEl>
                                          <p:spTgt spid="11"/>
                                        </p:tgtEl>
                                        <p:attrNameLst>
                                          <p:attrName>ppt_x</p:attrName>
                                        </p:attrNameLst>
                                      </p:cBhvr>
                                      <p:tavLst>
                                        <p:tav tm="0">
                                          <p:val>
                                            <p:strVal val="#ppt_x"/>
                                          </p:val>
                                        </p:tav>
                                        <p:tav tm="100000">
                                          <p:val>
                                            <p:strVal val="#ppt_x"/>
                                          </p:val>
                                        </p:tav>
                                      </p:tavLst>
                                    </p:anim>
                                    <p:anim calcmode="lin" valueType="num">
                                      <p:cBhvr additive="base">
                                        <p:cTn id="73" dur="1000" fill="hold"/>
                                        <p:tgtEl>
                                          <p:spTgt spid="11"/>
                                        </p:tgtEl>
                                        <p:attrNameLst>
                                          <p:attrName>ppt_y</p:attrName>
                                        </p:attrNameLst>
                                      </p:cBhvr>
                                      <p:tavLst>
                                        <p:tav tm="0">
                                          <p:val>
                                            <p:strVal val="1+#ppt_h/2"/>
                                          </p:val>
                                        </p:tav>
                                        <p:tav tm="100000">
                                          <p:val>
                                            <p:strVal val="#ppt_y"/>
                                          </p:val>
                                        </p:tav>
                                      </p:tavLst>
                                    </p:anim>
                                  </p:childTnLst>
                                </p:cTn>
                              </p:par>
                              <p:par>
                                <p:cTn id="74" presetID="42" presetClass="entr" presetSubtype="0" fill="hold" grpId="0" nodeType="withEffect">
                                  <p:stCondLst>
                                    <p:cond delay="200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00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00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BAAF1D67-CBC3-D8FC-5C29-5C2308070A82}"/>
              </a:ext>
            </a:extLst>
          </p:cNvPr>
          <p:cNvSpPr/>
          <p:nvPr/>
        </p:nvSpPr>
        <p:spPr>
          <a:xfrm>
            <a:off x="694943" y="1088573"/>
            <a:ext cx="1001660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Analyser un jugement (2/2)</a:t>
            </a:r>
          </a:p>
        </p:txBody>
      </p:sp>
      <p:sp>
        <p:nvSpPr>
          <p:cNvPr id="3" name="Shape 1">
            <a:extLst>
              <a:ext uri="{FF2B5EF4-FFF2-40B4-BE49-F238E27FC236}">
                <a16:creationId xmlns:a16="http://schemas.microsoft.com/office/drawing/2014/main" id="{77CBA157-DCD6-69D4-56DF-A376747C5F1E}"/>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graphicFrame>
        <p:nvGraphicFramePr>
          <p:cNvPr id="4" name="Objet 3">
            <a:extLst>
              <a:ext uri="{FF2B5EF4-FFF2-40B4-BE49-F238E27FC236}">
                <a16:creationId xmlns:a16="http://schemas.microsoft.com/office/drawing/2014/main" id="{3632F46E-5636-AF4C-36A6-9B7C2C0931F8}"/>
              </a:ext>
            </a:extLst>
          </p:cNvPr>
          <p:cNvGraphicFramePr>
            <a:graphicFrameLocks noChangeAspect="1"/>
          </p:cNvGraphicFramePr>
          <p:nvPr>
            <p:extLst>
              <p:ext uri="{D42A27DB-BD31-4B8C-83A1-F6EECF244321}">
                <p14:modId xmlns:p14="http://schemas.microsoft.com/office/powerpoint/2010/main" val="324097252"/>
              </p:ext>
            </p:extLst>
          </p:nvPr>
        </p:nvGraphicFramePr>
        <p:xfrm>
          <a:off x="773113" y="1881188"/>
          <a:ext cx="6972300" cy="3409950"/>
        </p:xfrm>
        <a:graphic>
          <a:graphicData uri="http://schemas.openxmlformats.org/presentationml/2006/ole">
            <mc:AlternateContent xmlns:mc="http://schemas.openxmlformats.org/markup-compatibility/2006">
              <mc:Choice xmlns:v="urn:schemas-microsoft-com:vml" Requires="v">
                <p:oleObj name="Feuille de calcul" r:id="rId2" imgW="6972343" imgH="3410001" progId="Excel.Sheet.12">
                  <p:embed/>
                </p:oleObj>
              </mc:Choice>
              <mc:Fallback>
                <p:oleObj name="Feuille de calcul" r:id="rId2" imgW="6972343" imgH="3410001" progId="Excel.Sheet.12">
                  <p:embed/>
                  <p:pic>
                    <p:nvPicPr>
                      <p:cNvPr id="7" name="Objet 6"/>
                      <p:cNvPicPr/>
                      <p:nvPr/>
                    </p:nvPicPr>
                    <p:blipFill>
                      <a:blip r:embed="rId3"/>
                      <a:stretch>
                        <a:fillRect/>
                      </a:stretch>
                    </p:blipFill>
                    <p:spPr>
                      <a:xfrm>
                        <a:off x="773113" y="1881188"/>
                        <a:ext cx="6972300" cy="3409950"/>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5A95BB6E-2F1E-F1DF-63DD-C3160B50E97A}"/>
              </a:ext>
            </a:extLst>
          </p:cNvPr>
          <p:cNvPicPr>
            <a:picLocks noChangeAspect="1"/>
          </p:cNvPicPr>
          <p:nvPr/>
        </p:nvPicPr>
        <p:blipFill>
          <a:blip r:embed="rId4"/>
          <a:stretch>
            <a:fillRect/>
          </a:stretch>
        </p:blipFill>
        <p:spPr>
          <a:xfrm>
            <a:off x="9877885" y="2830474"/>
            <a:ext cx="1115665" cy="914479"/>
          </a:xfrm>
          <a:prstGeom prst="rect">
            <a:avLst/>
          </a:prstGeom>
        </p:spPr>
      </p:pic>
      <p:sp>
        <p:nvSpPr>
          <p:cNvPr id="6" name="ZoneTexte 5">
            <a:extLst>
              <a:ext uri="{FF2B5EF4-FFF2-40B4-BE49-F238E27FC236}">
                <a16:creationId xmlns:a16="http://schemas.microsoft.com/office/drawing/2014/main" id="{311EA702-8BFD-21C7-95B9-60B1B675D9CD}"/>
              </a:ext>
            </a:extLst>
          </p:cNvPr>
          <p:cNvSpPr txBox="1"/>
          <p:nvPr/>
        </p:nvSpPr>
        <p:spPr>
          <a:xfrm>
            <a:off x="8854751" y="3855093"/>
            <a:ext cx="3172408" cy="715089"/>
          </a:xfrm>
          <a:prstGeom prst="roundRect">
            <a:avLst/>
          </a:prstGeom>
          <a:solidFill>
            <a:schemeClr val="accent1">
              <a:lumMod val="20000"/>
              <a:lumOff val="80000"/>
            </a:schemeClr>
          </a:solidFill>
          <a:ln w="28575">
            <a:solidFill>
              <a:schemeClr val="accent1"/>
            </a:solidFill>
          </a:ln>
        </p:spPr>
        <p:txBody>
          <a:bodyPr wrap="square" rtlCol="0">
            <a:spAutoFit/>
          </a:bodyPr>
          <a:lstStyle/>
          <a:p>
            <a:r>
              <a:rPr lang="fr-CA" dirty="0"/>
              <a:t>Soit </a:t>
            </a:r>
            <a:r>
              <a:rPr lang="fr-CA" b="1" dirty="0"/>
              <a:t>3 522,20 € restant à la charge de la copropriété</a:t>
            </a:r>
            <a:endParaRPr lang="fr-FR" b="1" dirty="0"/>
          </a:p>
        </p:txBody>
      </p:sp>
      <p:sp>
        <p:nvSpPr>
          <p:cNvPr id="7" name="Flèche : droite 6">
            <a:extLst>
              <a:ext uri="{FF2B5EF4-FFF2-40B4-BE49-F238E27FC236}">
                <a16:creationId xmlns:a16="http://schemas.microsoft.com/office/drawing/2014/main" id="{9A7FE242-EBC6-46AC-221A-F06E5B83A9A4}"/>
              </a:ext>
            </a:extLst>
          </p:cNvPr>
          <p:cNvSpPr/>
          <p:nvPr/>
        </p:nvSpPr>
        <p:spPr>
          <a:xfrm rot="12205212">
            <a:off x="7667453" y="3440733"/>
            <a:ext cx="1268708" cy="5919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74F5BE6E-73AD-AC17-76DC-634EBCCB6EBE}"/>
              </a:ext>
            </a:extLst>
          </p:cNvPr>
          <p:cNvSpPr/>
          <p:nvPr/>
        </p:nvSpPr>
        <p:spPr>
          <a:xfrm rot="9517952">
            <a:off x="7714550" y="4300271"/>
            <a:ext cx="1174517" cy="5990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334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8443A-4DB7-8855-0ACA-4434A4FB0B7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74C9C8F-55F5-173B-B119-CEA63D9C0512}"/>
              </a:ext>
            </a:extLst>
          </p:cNvPr>
          <p:cNvSpPr/>
          <p:nvPr/>
        </p:nvSpPr>
        <p:spPr>
          <a:xfrm>
            <a:off x="694944" y="1005840"/>
            <a:ext cx="5760720" cy="292608"/>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Points clefs</a:t>
            </a:r>
            <a:endParaRPr lang="fr-FR" sz="2400" noProof="0" dirty="0"/>
          </a:p>
        </p:txBody>
      </p:sp>
      <p:sp>
        <p:nvSpPr>
          <p:cNvPr id="3" name="Shape 1">
            <a:extLst>
              <a:ext uri="{FF2B5EF4-FFF2-40B4-BE49-F238E27FC236}">
                <a16:creationId xmlns:a16="http://schemas.microsoft.com/office/drawing/2014/main" id="{B85DE982-9C8A-58A2-932C-FAA8269F80E8}"/>
              </a:ext>
            </a:extLst>
          </p:cNvPr>
          <p:cNvSpPr/>
          <p:nvPr/>
        </p:nvSpPr>
        <p:spPr>
          <a:xfrm>
            <a:off x="694944" y="1426464"/>
            <a:ext cx="242316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92E967BB-50B5-F07D-16ED-66BCB1A89ABE}"/>
              </a:ext>
            </a:extLst>
          </p:cNvPr>
          <p:cNvSpPr/>
          <p:nvPr/>
        </p:nvSpPr>
        <p:spPr>
          <a:xfrm>
            <a:off x="1005840" y="1874519"/>
            <a:ext cx="10517466" cy="2889499"/>
          </a:xfrm>
          <a:prstGeom prst="roundRect">
            <a:avLst/>
          </a:prstGeom>
          <a:solidFill>
            <a:srgbClr val="1D294E"/>
          </a:solidFill>
          <a:ln w="12700">
            <a:solidFill>
              <a:srgbClr val="1D294E"/>
            </a:solidFill>
            <a:prstDash val="solid"/>
          </a:ln>
          <a:effectLst>
            <a:outerShdw blurRad="17780" dist="6350" dir="2700000" algn="bl" rotWithShape="0">
              <a:srgbClr val="000000">
                <a:alpha val="16000"/>
              </a:srgbClr>
            </a:outerShdw>
          </a:effectLst>
        </p:spPr>
        <p:txBody>
          <a:bodyPr/>
          <a:lstStyle/>
          <a:p>
            <a:endParaRPr lang="fr-FR" noProof="0" dirty="0"/>
          </a:p>
        </p:txBody>
      </p:sp>
      <p:sp>
        <p:nvSpPr>
          <p:cNvPr id="5" name="Text 3">
            <a:extLst>
              <a:ext uri="{FF2B5EF4-FFF2-40B4-BE49-F238E27FC236}">
                <a16:creationId xmlns:a16="http://schemas.microsoft.com/office/drawing/2014/main" id="{95329289-507F-F4AB-F89F-CB4CBEB8D4F3}"/>
              </a:ext>
            </a:extLst>
          </p:cNvPr>
          <p:cNvSpPr/>
          <p:nvPr/>
        </p:nvSpPr>
        <p:spPr>
          <a:xfrm>
            <a:off x="1371600" y="2267712"/>
            <a:ext cx="2011680" cy="182880"/>
          </a:xfrm>
          <a:prstGeom prst="rect">
            <a:avLst/>
          </a:prstGeom>
          <a:noFill/>
          <a:ln/>
        </p:spPr>
        <p:txBody>
          <a:bodyPr wrap="square" lIns="0" tIns="0" rIns="0" bIns="0" rtlCol="0" anchor="ctr"/>
          <a:lstStyle/>
          <a:p>
            <a:pPr marL="0" indent="0">
              <a:buNone/>
            </a:pPr>
            <a:r>
              <a:rPr lang="fr-FR" sz="1700" b="1" noProof="0" dirty="0">
                <a:solidFill>
                  <a:srgbClr val="80D2F3"/>
                </a:solidFill>
                <a:latin typeface="Arial" pitchFamily="34" charset="0"/>
                <a:ea typeface="Arial" pitchFamily="34" charset="-122"/>
                <a:cs typeface="Arial" pitchFamily="34" charset="-120"/>
              </a:rPr>
              <a:t>A RETENIR</a:t>
            </a:r>
            <a:endParaRPr lang="fr-FR" sz="1700" noProof="0" dirty="0"/>
          </a:p>
        </p:txBody>
      </p:sp>
      <p:sp>
        <p:nvSpPr>
          <p:cNvPr id="6" name="Text 4">
            <a:extLst>
              <a:ext uri="{FF2B5EF4-FFF2-40B4-BE49-F238E27FC236}">
                <a16:creationId xmlns:a16="http://schemas.microsoft.com/office/drawing/2014/main" id="{1D80FF9C-53DD-98B1-D9F4-EE8C79C0C801}"/>
              </a:ext>
            </a:extLst>
          </p:cNvPr>
          <p:cNvSpPr/>
          <p:nvPr/>
        </p:nvSpPr>
        <p:spPr>
          <a:xfrm>
            <a:off x="1212981" y="2578614"/>
            <a:ext cx="10198358" cy="1693595"/>
          </a:xfrm>
          <a:prstGeom prst="rect">
            <a:avLst/>
          </a:prstGeom>
          <a:noFill/>
          <a:ln/>
        </p:spPr>
        <p:txBody>
          <a:bodyPr wrap="square" lIns="0" tIns="0" rIns="0" bIns="0" rtlCol="0" anchor="ctr"/>
          <a:lstStyle/>
          <a:p>
            <a:pPr marL="342900" indent="-342900">
              <a:lnSpc>
                <a:spcPct val="150000"/>
              </a:lnSpc>
              <a:buFont typeface="Arial" panose="020B0604020202020204" pitchFamily="34" charset="0"/>
              <a:buChar char="•"/>
            </a:pPr>
            <a:r>
              <a:rPr lang="fr-FR" sz="2300" b="1" dirty="0">
                <a:solidFill>
                  <a:srgbClr val="FFFFFF"/>
                </a:solidFill>
                <a:latin typeface="Arial" pitchFamily="34" charset="0"/>
                <a:ea typeface="Arial" pitchFamily="34" charset="-122"/>
                <a:cs typeface="Arial" pitchFamily="34" charset="-120"/>
              </a:rPr>
              <a:t>Structurer le suivi avec des réunions régulières et des outils adaptés</a:t>
            </a:r>
          </a:p>
          <a:p>
            <a:pPr marL="342900" indent="-342900">
              <a:lnSpc>
                <a:spcPct val="150000"/>
              </a:lnSpc>
              <a:buFont typeface="Arial" panose="020B0604020202020204" pitchFamily="34" charset="0"/>
              <a:buChar char="•"/>
            </a:pPr>
            <a:r>
              <a:rPr lang="fr-FR" sz="2300" b="1" dirty="0">
                <a:solidFill>
                  <a:srgbClr val="FFFFFF"/>
                </a:solidFill>
                <a:latin typeface="Arial" pitchFamily="34" charset="0"/>
                <a:ea typeface="Arial" pitchFamily="34" charset="-122"/>
                <a:cs typeface="Arial" pitchFamily="34" charset="-120"/>
              </a:rPr>
              <a:t>Désigner un référent “impayés” pour piloter et coordonner les actions</a:t>
            </a:r>
          </a:p>
          <a:p>
            <a:pPr marL="342900" indent="-342900">
              <a:lnSpc>
                <a:spcPct val="150000"/>
              </a:lnSpc>
              <a:buFont typeface="Arial" panose="020B0604020202020204" pitchFamily="34" charset="0"/>
              <a:buChar char="•"/>
            </a:pPr>
            <a:r>
              <a:rPr lang="fr-FR" sz="2300" b="1" dirty="0">
                <a:solidFill>
                  <a:srgbClr val="FFFFFF"/>
                </a:solidFill>
                <a:latin typeface="Arial" pitchFamily="34" charset="0"/>
                <a:ea typeface="Arial" pitchFamily="34" charset="-122"/>
                <a:cs typeface="Arial" pitchFamily="34" charset="-120"/>
              </a:rPr>
              <a:t>Assurer un suivi rigoureux et tracé pour sécuriser le recouvrement</a:t>
            </a:r>
            <a:endParaRPr lang="fr-FR" sz="2300" noProof="0" dirty="0"/>
          </a:p>
        </p:txBody>
      </p:sp>
      <p:sp>
        <p:nvSpPr>
          <p:cNvPr id="7" name="Shape 5">
            <a:extLst>
              <a:ext uri="{FF2B5EF4-FFF2-40B4-BE49-F238E27FC236}">
                <a16:creationId xmlns:a16="http://schemas.microsoft.com/office/drawing/2014/main" id="{72A709EA-013C-C18E-4134-28AAB10E3C45}"/>
              </a:ext>
            </a:extLst>
          </p:cNvPr>
          <p:cNvSpPr/>
          <p:nvPr/>
        </p:nvSpPr>
        <p:spPr>
          <a:xfrm>
            <a:off x="1005840" y="4892040"/>
            <a:ext cx="4663440" cy="960120"/>
          </a:xfrm>
          <a:prstGeom prst="roundRect">
            <a:avLst/>
          </a:prstGeom>
          <a:solidFill>
            <a:srgbClr val="EEE8FF"/>
          </a:solidFill>
          <a:ln w="12700">
            <a:solidFill>
              <a:srgbClr val="DDD4FF"/>
            </a:solidFill>
            <a:prstDash val="solid"/>
          </a:ln>
        </p:spPr>
        <p:txBody>
          <a:bodyPr/>
          <a:lstStyle/>
          <a:p>
            <a:endParaRPr lang="fr-FR" noProof="0" dirty="0"/>
          </a:p>
        </p:txBody>
      </p:sp>
      <p:sp>
        <p:nvSpPr>
          <p:cNvPr id="8" name="Text 6">
            <a:extLst>
              <a:ext uri="{FF2B5EF4-FFF2-40B4-BE49-F238E27FC236}">
                <a16:creationId xmlns:a16="http://schemas.microsoft.com/office/drawing/2014/main" id="{74119298-72CD-AF00-DAEA-5BFA872706BF}"/>
              </a:ext>
            </a:extLst>
          </p:cNvPr>
          <p:cNvSpPr/>
          <p:nvPr/>
        </p:nvSpPr>
        <p:spPr>
          <a:xfrm>
            <a:off x="1325880" y="5239512"/>
            <a:ext cx="4069080" cy="164592"/>
          </a:xfrm>
          <a:prstGeom prst="rect">
            <a:avLst/>
          </a:prstGeom>
          <a:noFill/>
          <a:ln/>
        </p:spPr>
        <p:txBody>
          <a:bodyPr wrap="square" lIns="0" tIns="0" rIns="0" bIns="0" rtlCol="0" anchor="ctr"/>
          <a:lstStyle/>
          <a:p>
            <a:pPr algn="ctr"/>
            <a:r>
              <a:rPr lang="fr-FR" sz="1500" dirty="0">
                <a:solidFill>
                  <a:srgbClr val="1D2B58"/>
                </a:solidFill>
                <a:latin typeface="Arial" pitchFamily="34" charset="0"/>
                <a:ea typeface="Arial" pitchFamily="34" charset="-122"/>
                <a:cs typeface="Arial" pitchFamily="34" charset="-120"/>
              </a:rPr>
              <a:t>Sans organisation, le suivi des impayés devient inefficace… et coûteux.</a:t>
            </a:r>
            <a:endParaRPr lang="fr-FR" sz="1500" noProof="0" dirty="0"/>
          </a:p>
        </p:txBody>
      </p:sp>
    </p:spTree>
    <p:extLst>
      <p:ext uri="{BB962C8B-B14F-4D97-AF65-F5344CB8AC3E}">
        <p14:creationId xmlns:p14="http://schemas.microsoft.com/office/powerpoint/2010/main" val="24189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94944" y="1005840"/>
            <a:ext cx="5486400" cy="292608"/>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Plan de la formation</a:t>
            </a:r>
            <a:endParaRPr lang="fr-FR" sz="2800" noProof="0" dirty="0"/>
          </a:p>
        </p:txBody>
      </p:sp>
      <p:sp>
        <p:nvSpPr>
          <p:cNvPr id="3" name="Shape 1"/>
          <p:cNvSpPr/>
          <p:nvPr/>
        </p:nvSpPr>
        <p:spPr>
          <a:xfrm>
            <a:off x="694944" y="1426464"/>
            <a:ext cx="1874520" cy="0"/>
          </a:xfrm>
          <a:prstGeom prst="line">
            <a:avLst/>
          </a:prstGeom>
          <a:noFill/>
          <a:ln w="12700">
            <a:solidFill>
              <a:srgbClr val="6EA7E8"/>
            </a:solidFill>
            <a:prstDash val="solid"/>
          </a:ln>
        </p:spPr>
        <p:txBody>
          <a:bodyPr/>
          <a:lstStyle/>
          <a:p>
            <a:endParaRPr lang="fr-FR" noProof="0" dirty="0"/>
          </a:p>
        </p:txBody>
      </p:sp>
      <p:sp>
        <p:nvSpPr>
          <p:cNvPr id="4" name="Text 2"/>
          <p:cNvSpPr/>
          <p:nvPr/>
        </p:nvSpPr>
        <p:spPr>
          <a:xfrm>
            <a:off x="494261" y="2223567"/>
            <a:ext cx="6956737" cy="2560320"/>
          </a:xfrm>
          <a:prstGeom prst="rect">
            <a:avLst/>
          </a:prstGeom>
          <a:noFill/>
          <a:ln/>
        </p:spPr>
        <p:txBody>
          <a:bodyPr wrap="square" lIns="0" tIns="0" rIns="0" bIns="0" rtlCol="0" anchor="t"/>
          <a:lstStyle/>
          <a:p>
            <a:pPr marL="180975" indent="-180975">
              <a:lnSpc>
                <a:spcPct val="150000"/>
              </a:lnSpc>
              <a:spcBef>
                <a:spcPts val="600"/>
              </a:spcBef>
              <a:buSzPct val="100000"/>
              <a:buChar char="•"/>
            </a:pPr>
            <a:r>
              <a:rPr lang="fr-FR" sz="2000" noProof="0" dirty="0">
                <a:solidFill>
                  <a:srgbClr val="54627D"/>
                </a:solidFill>
                <a:latin typeface="Arial" pitchFamily="34" charset="0"/>
                <a:ea typeface="Arial" pitchFamily="34" charset="-122"/>
                <a:cs typeface="Arial" pitchFamily="34" charset="-120"/>
              </a:rPr>
              <a:t>Partie 1 : Le rôle du Conseil Syndical</a:t>
            </a:r>
            <a:endParaRPr lang="fr-FR" sz="2000" noProof="0" dirty="0"/>
          </a:p>
          <a:p>
            <a:pPr marL="180975" indent="-180975">
              <a:lnSpc>
                <a:spcPct val="150000"/>
              </a:lnSpc>
              <a:spcBef>
                <a:spcPts val="600"/>
              </a:spcBef>
              <a:buSzPct val="100000"/>
              <a:buChar char="•"/>
            </a:pPr>
            <a:r>
              <a:rPr lang="fr-FR" sz="2000" noProof="0" dirty="0">
                <a:solidFill>
                  <a:srgbClr val="54627D"/>
                </a:solidFill>
                <a:latin typeface="Arial" pitchFamily="34" charset="0"/>
                <a:ea typeface="Arial" pitchFamily="34" charset="-122"/>
                <a:cs typeface="Arial" pitchFamily="34" charset="-120"/>
              </a:rPr>
              <a:t>Partie 2 : Comprendre et analyser une dette copropriétaire</a:t>
            </a:r>
            <a:endParaRPr lang="fr-FR" sz="2000" noProof="0" dirty="0"/>
          </a:p>
          <a:p>
            <a:pPr marL="180975" indent="-180975">
              <a:lnSpc>
                <a:spcPct val="150000"/>
              </a:lnSpc>
              <a:spcBef>
                <a:spcPts val="600"/>
              </a:spcBef>
              <a:buSzPct val="100000"/>
              <a:buChar char="•"/>
            </a:pPr>
            <a:r>
              <a:rPr lang="fr-FR" sz="2000" noProof="0" dirty="0">
                <a:solidFill>
                  <a:srgbClr val="54627D"/>
                </a:solidFill>
                <a:latin typeface="Arial" pitchFamily="34" charset="0"/>
                <a:ea typeface="Arial" pitchFamily="34" charset="-122"/>
                <a:cs typeface="Arial" pitchFamily="34" charset="-120"/>
              </a:rPr>
              <a:t>Partie 3 : Mettre en place un suivi efficace</a:t>
            </a:r>
          </a:p>
          <a:p>
            <a:pPr marL="180975" indent="-180975">
              <a:lnSpc>
                <a:spcPct val="150000"/>
              </a:lnSpc>
              <a:spcBef>
                <a:spcPts val="600"/>
              </a:spcBef>
              <a:buSzPct val="100000"/>
              <a:buChar char="•"/>
            </a:pPr>
            <a:r>
              <a:rPr lang="fr-FR" sz="2000" noProof="0" dirty="0">
                <a:solidFill>
                  <a:srgbClr val="54627D"/>
                </a:solidFill>
                <a:latin typeface="Arial" pitchFamily="34" charset="0"/>
                <a:cs typeface="Arial" pitchFamily="34" charset="-120"/>
              </a:rPr>
              <a:t>Partie 4 : Les étapes du recouvrement</a:t>
            </a:r>
          </a:p>
          <a:p>
            <a:pPr marL="180975" indent="-180975">
              <a:lnSpc>
                <a:spcPct val="150000"/>
              </a:lnSpc>
              <a:spcBef>
                <a:spcPts val="600"/>
              </a:spcBef>
              <a:buSzPct val="100000"/>
              <a:buChar char="•"/>
            </a:pPr>
            <a:r>
              <a:rPr lang="fr-FR" sz="2000" noProof="0" dirty="0">
                <a:solidFill>
                  <a:srgbClr val="54627D"/>
                </a:solidFill>
                <a:latin typeface="Arial" pitchFamily="34" charset="0"/>
                <a:cs typeface="Arial" pitchFamily="34" charset="-120"/>
              </a:rPr>
              <a:t>Partie 5 : Les frais et honoraires spécifiques à la copropriété</a:t>
            </a:r>
          </a:p>
          <a:p>
            <a:pPr marL="180975" indent="-180975">
              <a:lnSpc>
                <a:spcPct val="150000"/>
              </a:lnSpc>
              <a:spcBef>
                <a:spcPts val="600"/>
              </a:spcBef>
              <a:buSzPct val="100000"/>
              <a:buChar char="•"/>
            </a:pPr>
            <a:r>
              <a:rPr lang="fr-FR" sz="2000" noProof="0" dirty="0">
                <a:solidFill>
                  <a:srgbClr val="54627D"/>
                </a:solidFill>
                <a:latin typeface="Arial" pitchFamily="34" charset="0"/>
                <a:ea typeface="Arial" pitchFamily="34" charset="-122"/>
                <a:cs typeface="Arial" pitchFamily="34" charset="-120"/>
              </a:rPr>
              <a:t>Echanges / questions</a:t>
            </a:r>
            <a:endParaRPr lang="fr-FR" sz="2000" noProof="0" dirty="0"/>
          </a:p>
        </p:txBody>
      </p:sp>
      <p:sp>
        <p:nvSpPr>
          <p:cNvPr id="5" name="Shape 3"/>
          <p:cNvSpPr/>
          <p:nvPr/>
        </p:nvSpPr>
        <p:spPr>
          <a:xfrm>
            <a:off x="7525512" y="1234440"/>
            <a:ext cx="4187952" cy="4480560"/>
          </a:xfrm>
          <a:prstGeom prst="roundRect">
            <a:avLst/>
          </a:prstGeom>
          <a:solidFill>
            <a:srgbClr val="EAF3FD"/>
          </a:solidFill>
          <a:ln w="12700">
            <a:solidFill>
              <a:srgbClr val="C9DAF3"/>
            </a:solidFill>
            <a:prstDash val="solid"/>
          </a:ln>
        </p:spPr>
        <p:txBody>
          <a:bodyPr/>
          <a:lstStyle/>
          <a:p>
            <a:endParaRPr lang="fr-FR" noProof="0" dirty="0"/>
          </a:p>
        </p:txBody>
      </p:sp>
      <p:sp>
        <p:nvSpPr>
          <p:cNvPr id="6" name="Text 4"/>
          <p:cNvSpPr/>
          <p:nvPr/>
        </p:nvSpPr>
        <p:spPr>
          <a:xfrm>
            <a:off x="8087867" y="1627632"/>
            <a:ext cx="3005005" cy="201168"/>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Informations de session</a:t>
            </a:r>
            <a:endParaRPr lang="fr-FR" sz="1800" noProof="0" dirty="0"/>
          </a:p>
        </p:txBody>
      </p:sp>
      <p:sp>
        <p:nvSpPr>
          <p:cNvPr id="7" name="Text 5"/>
          <p:cNvSpPr/>
          <p:nvPr/>
        </p:nvSpPr>
        <p:spPr>
          <a:xfrm>
            <a:off x="8087868" y="2081944"/>
            <a:ext cx="3291840" cy="2377440"/>
          </a:xfrm>
          <a:prstGeom prst="rect">
            <a:avLst/>
          </a:prstGeom>
          <a:noFill/>
          <a:ln/>
        </p:spPr>
        <p:txBody>
          <a:bodyPr wrap="square" lIns="0" tIns="0" rIns="0" bIns="0" rtlCol="0" anchor="t"/>
          <a:lstStyle/>
          <a:p>
            <a:pPr marL="157163" indent="-157163">
              <a:buSzPct val="100000"/>
              <a:buChar char="•"/>
            </a:pPr>
            <a:r>
              <a:rPr lang="fr-FR" sz="1650" noProof="0" dirty="0">
                <a:solidFill>
                  <a:srgbClr val="54627D"/>
                </a:solidFill>
                <a:latin typeface="Arial" pitchFamily="34" charset="0"/>
                <a:ea typeface="Arial" pitchFamily="34" charset="-122"/>
                <a:cs typeface="Arial" pitchFamily="34" charset="-120"/>
              </a:rPr>
              <a:t>Salle C </a:t>
            </a:r>
            <a:endParaRPr lang="fr-FR" sz="1650" noProof="0" dirty="0"/>
          </a:p>
          <a:p>
            <a:pPr marL="157163" indent="-157163">
              <a:buSzPct val="100000"/>
              <a:buChar char="•"/>
            </a:pPr>
            <a:r>
              <a:rPr lang="fr-FR" sz="1650" noProof="0" dirty="0">
                <a:solidFill>
                  <a:srgbClr val="54627D"/>
                </a:solidFill>
                <a:latin typeface="Arial" pitchFamily="34" charset="0"/>
                <a:ea typeface="Arial" pitchFamily="34" charset="-122"/>
                <a:cs typeface="Arial" pitchFamily="34" charset="-120"/>
              </a:rPr>
              <a:t>Ines DAMMAK</a:t>
            </a:r>
            <a:endParaRPr lang="fr-FR" sz="1650" noProof="0" dirty="0"/>
          </a:p>
          <a:p>
            <a:pPr marL="157163" indent="-157163">
              <a:buSzPct val="100000"/>
              <a:buChar char="•"/>
            </a:pPr>
            <a:r>
              <a:rPr lang="fr-FR" sz="1650" noProof="0" dirty="0">
                <a:solidFill>
                  <a:srgbClr val="54627D"/>
                </a:solidFill>
                <a:latin typeface="Arial" pitchFamily="34" charset="0"/>
                <a:ea typeface="Arial" pitchFamily="34" charset="-122"/>
                <a:cs typeface="Arial" pitchFamily="34" charset="-120"/>
              </a:rPr>
              <a:t>Durée : 45 min + 15 min</a:t>
            </a:r>
            <a:endParaRPr lang="fr-FR" sz="1650" noProof="0" dirty="0"/>
          </a:p>
        </p:txBody>
      </p:sp>
      <p:sp>
        <p:nvSpPr>
          <p:cNvPr id="8" name="Shape 6"/>
          <p:cNvSpPr/>
          <p:nvPr/>
        </p:nvSpPr>
        <p:spPr>
          <a:xfrm>
            <a:off x="8087868" y="4513366"/>
            <a:ext cx="2057400" cy="420624"/>
          </a:xfrm>
          <a:prstGeom prst="roundRect">
            <a:avLst/>
          </a:prstGeom>
          <a:solidFill>
            <a:srgbClr val="1D294E"/>
          </a:solidFill>
          <a:ln w="12700">
            <a:solidFill>
              <a:srgbClr val="1D294E"/>
            </a:solidFill>
            <a:prstDash val="solid"/>
          </a:ln>
        </p:spPr>
        <p:txBody>
          <a:bodyPr/>
          <a:lstStyle/>
          <a:p>
            <a:endParaRPr lang="fr-FR" noProof="0" dirty="0"/>
          </a:p>
        </p:txBody>
      </p:sp>
      <p:sp>
        <p:nvSpPr>
          <p:cNvPr id="9" name="Text 7"/>
          <p:cNvSpPr/>
          <p:nvPr/>
        </p:nvSpPr>
        <p:spPr>
          <a:xfrm>
            <a:off x="8435340" y="4659670"/>
            <a:ext cx="1371600" cy="128016"/>
          </a:xfrm>
          <a:prstGeom prst="rect">
            <a:avLst/>
          </a:prstGeom>
          <a:noFill/>
          <a:ln/>
        </p:spPr>
        <p:txBody>
          <a:bodyPr wrap="square" lIns="0" tIns="0" rIns="0" bIns="0" rtlCol="0" anchor="ctr"/>
          <a:lstStyle/>
          <a:p>
            <a:pPr marL="0" indent="0" algn="ctr">
              <a:buNone/>
            </a:pPr>
            <a:r>
              <a:rPr lang="fr-FR" sz="1400" noProof="0" dirty="0">
                <a:solidFill>
                  <a:srgbClr val="FFFFFF"/>
                </a:solidFill>
                <a:latin typeface="Arial" pitchFamily="34" charset="0"/>
                <a:ea typeface="Arial" pitchFamily="34" charset="-122"/>
                <a:cs typeface="Arial" pitchFamily="34" charset="-120"/>
              </a:rPr>
              <a:t>COMPTABILITE ET FINANCES</a:t>
            </a:r>
            <a:endParaRPr lang="fr-FR" sz="1400"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FF900-D8CA-9941-F93A-16693D1C498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938434A-6713-DB74-79CE-BF6D3E76DE30}"/>
              </a:ext>
            </a:extLst>
          </p:cNvPr>
          <p:cNvSpPr/>
          <p:nvPr/>
        </p:nvSpPr>
        <p:spPr>
          <a:xfrm>
            <a:off x="705021" y="1111073"/>
            <a:ext cx="10743640" cy="338247"/>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Partie 4</a:t>
            </a:r>
          </a:p>
          <a:p>
            <a:pPr marL="0" indent="0">
              <a:buNone/>
            </a:pPr>
            <a:r>
              <a:rPr lang="fr-FR" sz="2800" b="1" noProof="0" dirty="0">
                <a:solidFill>
                  <a:srgbClr val="1D2B58"/>
                </a:solidFill>
                <a:latin typeface="Arial" pitchFamily="34" charset="0"/>
                <a:ea typeface="Arial" pitchFamily="34" charset="-122"/>
                <a:cs typeface="Arial" pitchFamily="34" charset="-120"/>
              </a:rPr>
              <a:t>La phase « amiable et contentieuse »</a:t>
            </a:r>
            <a:endParaRPr lang="fr-FR" sz="2800" noProof="0" dirty="0"/>
          </a:p>
        </p:txBody>
      </p:sp>
      <p:sp>
        <p:nvSpPr>
          <p:cNvPr id="3" name="Shape 1">
            <a:extLst>
              <a:ext uri="{FF2B5EF4-FFF2-40B4-BE49-F238E27FC236}">
                <a16:creationId xmlns:a16="http://schemas.microsoft.com/office/drawing/2014/main" id="{16BE7E56-D437-B9C2-63CD-2153E3DC7CFE}"/>
              </a:ext>
            </a:extLst>
          </p:cNvPr>
          <p:cNvSpPr/>
          <p:nvPr/>
        </p:nvSpPr>
        <p:spPr>
          <a:xfrm>
            <a:off x="705021" y="1715171"/>
            <a:ext cx="2011680" cy="0"/>
          </a:xfrm>
          <a:prstGeom prst="line">
            <a:avLst/>
          </a:prstGeom>
          <a:noFill/>
          <a:ln w="12700">
            <a:solidFill>
              <a:srgbClr val="6EA7E8"/>
            </a:solidFill>
            <a:prstDash val="solid"/>
          </a:ln>
        </p:spPr>
        <p:txBody>
          <a:bodyPr/>
          <a:lstStyle/>
          <a:p>
            <a:endParaRPr lang="fr-FR" noProof="0" dirty="0"/>
          </a:p>
        </p:txBody>
      </p:sp>
      <p:sp>
        <p:nvSpPr>
          <p:cNvPr id="4" name="Text 2">
            <a:extLst>
              <a:ext uri="{FF2B5EF4-FFF2-40B4-BE49-F238E27FC236}">
                <a16:creationId xmlns:a16="http://schemas.microsoft.com/office/drawing/2014/main" id="{000D9877-6F8B-2A25-0FE9-A92D635040AA}"/>
              </a:ext>
            </a:extLst>
          </p:cNvPr>
          <p:cNvSpPr/>
          <p:nvPr/>
        </p:nvSpPr>
        <p:spPr>
          <a:xfrm>
            <a:off x="705022" y="1837175"/>
            <a:ext cx="5768932" cy="365265"/>
          </a:xfrm>
          <a:prstGeom prst="rect">
            <a:avLst/>
          </a:prstGeom>
          <a:noFill/>
          <a:ln/>
        </p:spPr>
        <p:txBody>
          <a:bodyPr wrap="square" lIns="0" tIns="0" rIns="0" bIns="0" rtlCol="0" anchor="ctr"/>
          <a:lstStyle/>
          <a:p>
            <a:pPr marL="0" indent="0">
              <a:buNone/>
            </a:pPr>
            <a:r>
              <a:rPr lang="fr-FR" sz="1550" i="1" noProof="0" dirty="0">
                <a:solidFill>
                  <a:srgbClr val="54627D"/>
                </a:solidFill>
                <a:latin typeface="Arial" pitchFamily="34" charset="0"/>
                <a:ea typeface="Arial" pitchFamily="34" charset="-122"/>
                <a:cs typeface="Arial" pitchFamily="34" charset="-120"/>
              </a:rPr>
              <a:t>Mettre en œuvre les actions de recouvrement de manière progressive et efficace</a:t>
            </a:r>
            <a:endParaRPr lang="fr-FR" sz="1550" noProof="0" dirty="0"/>
          </a:p>
        </p:txBody>
      </p:sp>
      <p:sp>
        <p:nvSpPr>
          <p:cNvPr id="5" name="Text 3">
            <a:extLst>
              <a:ext uri="{FF2B5EF4-FFF2-40B4-BE49-F238E27FC236}">
                <a16:creationId xmlns:a16="http://schemas.microsoft.com/office/drawing/2014/main" id="{0D53FF1E-6A58-45B2-4472-DC9EBEF68678}"/>
              </a:ext>
            </a:extLst>
          </p:cNvPr>
          <p:cNvSpPr/>
          <p:nvPr/>
        </p:nvSpPr>
        <p:spPr>
          <a:xfrm>
            <a:off x="705020" y="2621589"/>
            <a:ext cx="5768932" cy="2926080"/>
          </a:xfrm>
          <a:prstGeom prst="rect">
            <a:avLst/>
          </a:prstGeom>
          <a:noFill/>
          <a:ln/>
        </p:spPr>
        <p:txBody>
          <a:bodyPr wrap="square" lIns="0" tIns="0" rIns="0" bIns="0" rtlCol="0" anchor="t"/>
          <a:lstStyle/>
          <a:p>
            <a:pPr marL="176213" indent="-176213">
              <a:lnSpc>
                <a:spcPct val="200000"/>
              </a:lnSpc>
              <a:buSzPct val="100000"/>
              <a:buChar char="•"/>
            </a:pPr>
            <a:r>
              <a:rPr lang="fr-FR" sz="1850" noProof="0" dirty="0">
                <a:solidFill>
                  <a:srgbClr val="54627D"/>
                </a:solidFill>
                <a:latin typeface="Arial" pitchFamily="34" charset="0"/>
                <a:ea typeface="Arial" pitchFamily="34" charset="-122"/>
                <a:cs typeface="Arial" pitchFamily="34" charset="-120"/>
              </a:rPr>
              <a:t>Comprendre les différentes étapes du recouvrement</a:t>
            </a:r>
          </a:p>
          <a:p>
            <a:pPr marL="176213" indent="-176213">
              <a:lnSpc>
                <a:spcPct val="200000"/>
              </a:lnSpc>
              <a:buSzPct val="100000"/>
              <a:buChar char="•"/>
            </a:pPr>
            <a:r>
              <a:rPr lang="fr-FR" sz="1850" noProof="0" dirty="0">
                <a:solidFill>
                  <a:srgbClr val="54627D"/>
                </a:solidFill>
                <a:latin typeface="Arial" pitchFamily="34" charset="0"/>
                <a:ea typeface="Arial" pitchFamily="34" charset="-122"/>
                <a:cs typeface="Arial" pitchFamily="34" charset="-120"/>
              </a:rPr>
              <a:t>Savoir quand passer de l’amiable au contentieux</a:t>
            </a:r>
          </a:p>
          <a:p>
            <a:pPr marL="176213" indent="-176213">
              <a:lnSpc>
                <a:spcPct val="200000"/>
              </a:lnSpc>
              <a:buSzPct val="100000"/>
              <a:buChar char="•"/>
            </a:pPr>
            <a:r>
              <a:rPr lang="fr-FR" sz="1850" noProof="0" dirty="0">
                <a:solidFill>
                  <a:srgbClr val="54627D"/>
                </a:solidFill>
                <a:latin typeface="Arial" pitchFamily="34" charset="0"/>
                <a:ea typeface="Arial" pitchFamily="34" charset="-122"/>
                <a:cs typeface="Arial" pitchFamily="34" charset="-120"/>
              </a:rPr>
              <a:t>Sécuriser les procédures pour maximiser les chances de recouvrement</a:t>
            </a:r>
            <a:endParaRPr lang="fr-FR" sz="1850" noProof="0" dirty="0">
              <a:solidFill>
                <a:srgbClr val="54627D"/>
              </a:solidFill>
              <a:latin typeface="Arial" pitchFamily="34" charset="0"/>
              <a:cs typeface="Arial" pitchFamily="34" charset="-120"/>
            </a:endParaRPr>
          </a:p>
        </p:txBody>
      </p:sp>
      <p:sp>
        <p:nvSpPr>
          <p:cNvPr id="6" name="Shape 4">
            <a:extLst>
              <a:ext uri="{FF2B5EF4-FFF2-40B4-BE49-F238E27FC236}">
                <a16:creationId xmlns:a16="http://schemas.microsoft.com/office/drawing/2014/main" id="{846BAE0B-2D9C-84C3-4733-579DB5F4CB50}"/>
              </a:ext>
            </a:extLst>
          </p:cNvPr>
          <p:cNvSpPr/>
          <p:nvPr/>
        </p:nvSpPr>
        <p:spPr>
          <a:xfrm>
            <a:off x="6473953" y="1733705"/>
            <a:ext cx="4572000" cy="3063240"/>
          </a:xfrm>
          <a:prstGeom prst="roundRect">
            <a:avLst/>
          </a:prstGeom>
          <a:blipFill dpi="0" rotWithShape="1">
            <a:blip r:embed="rId3"/>
            <a:srcRect/>
            <a:stretch>
              <a:fillRect/>
            </a:stretch>
          </a:blipFill>
          <a:ln w="12700">
            <a:solidFill>
              <a:srgbClr val="DCE3F0"/>
            </a:solidFill>
            <a:prstDash val="solid"/>
          </a:ln>
        </p:spPr>
        <p:txBody>
          <a:bodyPr/>
          <a:lstStyle/>
          <a:p>
            <a:endParaRPr lang="fr-FR" noProof="0" dirty="0"/>
          </a:p>
        </p:txBody>
      </p:sp>
      <p:sp>
        <p:nvSpPr>
          <p:cNvPr id="8" name="Shape 6">
            <a:extLst>
              <a:ext uri="{FF2B5EF4-FFF2-40B4-BE49-F238E27FC236}">
                <a16:creationId xmlns:a16="http://schemas.microsoft.com/office/drawing/2014/main" id="{0AD0ED57-D2C4-F953-0029-438E6357A6F5}"/>
              </a:ext>
            </a:extLst>
          </p:cNvPr>
          <p:cNvSpPr/>
          <p:nvPr/>
        </p:nvSpPr>
        <p:spPr>
          <a:xfrm>
            <a:off x="6473953" y="5021890"/>
            <a:ext cx="4572000" cy="1051560"/>
          </a:xfrm>
          <a:prstGeom prst="roundRect">
            <a:avLst/>
          </a:prstGeom>
          <a:solidFill>
            <a:srgbClr val="EEE8FF"/>
          </a:solidFill>
          <a:ln w="12700">
            <a:solidFill>
              <a:srgbClr val="DDD4FF"/>
            </a:solidFill>
            <a:prstDash val="solid"/>
          </a:ln>
        </p:spPr>
        <p:txBody>
          <a:bodyPr/>
          <a:lstStyle/>
          <a:p>
            <a:endParaRPr lang="fr-FR" noProof="0" dirty="0"/>
          </a:p>
        </p:txBody>
      </p:sp>
      <p:sp>
        <p:nvSpPr>
          <p:cNvPr id="9" name="Text 7">
            <a:extLst>
              <a:ext uri="{FF2B5EF4-FFF2-40B4-BE49-F238E27FC236}">
                <a16:creationId xmlns:a16="http://schemas.microsoft.com/office/drawing/2014/main" id="{78752B85-1663-4F8A-EA2C-DD72B69B46FB}"/>
              </a:ext>
            </a:extLst>
          </p:cNvPr>
          <p:cNvSpPr/>
          <p:nvPr/>
        </p:nvSpPr>
        <p:spPr>
          <a:xfrm>
            <a:off x="6473954" y="5365030"/>
            <a:ext cx="4571999" cy="365279"/>
          </a:xfrm>
          <a:prstGeom prst="rect">
            <a:avLst/>
          </a:prstGeom>
          <a:noFill/>
          <a:ln/>
        </p:spPr>
        <p:txBody>
          <a:bodyPr wrap="square" lIns="0" tIns="0" rIns="0" bIns="0" rtlCol="0" anchor="ctr"/>
          <a:lstStyle/>
          <a:p>
            <a:pPr algn="ctr"/>
            <a:r>
              <a:rPr lang="fr-FR" sz="1400" dirty="0"/>
              <a:t>Un recouvrement efficace repose sur des actions progressives, adaptées et juridiquement sécurisées.</a:t>
            </a:r>
          </a:p>
        </p:txBody>
      </p:sp>
      <p:sp>
        <p:nvSpPr>
          <p:cNvPr id="12" name="AutoShape 2" descr="Résultat d’images pour réunion analyse documents financier copropriété">
            <a:extLst>
              <a:ext uri="{FF2B5EF4-FFF2-40B4-BE49-F238E27FC236}">
                <a16:creationId xmlns:a16="http://schemas.microsoft.com/office/drawing/2014/main" id="{78184DF6-BBB2-665C-F1D2-D3DEC497F518}"/>
              </a:ext>
            </a:extLst>
          </p:cNvPr>
          <p:cNvSpPr>
            <a:spLocks noChangeAspect="1" noChangeArrowheads="1"/>
          </p:cNvSpPr>
          <p:nvPr/>
        </p:nvSpPr>
        <p:spPr bwMode="auto">
          <a:xfrm>
            <a:off x="5943600" y="33680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noProof="0" dirty="0"/>
          </a:p>
        </p:txBody>
      </p:sp>
    </p:spTree>
    <p:extLst>
      <p:ext uri="{BB962C8B-B14F-4D97-AF65-F5344CB8AC3E}">
        <p14:creationId xmlns:p14="http://schemas.microsoft.com/office/powerpoint/2010/main" val="106728743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18F6-A327-DFEF-95EA-3DEF4BDC383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992AD1A-EA61-BC59-FDD0-42F9E527EE5F}"/>
              </a:ext>
            </a:extLst>
          </p:cNvPr>
          <p:cNvSpPr/>
          <p:nvPr/>
        </p:nvSpPr>
        <p:spPr>
          <a:xfrm>
            <a:off x="708399" y="1088573"/>
            <a:ext cx="758697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Le début de la procédure : la mise en demeure</a:t>
            </a:r>
            <a:endParaRPr lang="fr-FR" sz="2400" noProof="0" dirty="0"/>
          </a:p>
        </p:txBody>
      </p:sp>
      <p:sp>
        <p:nvSpPr>
          <p:cNvPr id="3" name="Shape 1">
            <a:extLst>
              <a:ext uri="{FF2B5EF4-FFF2-40B4-BE49-F238E27FC236}">
                <a16:creationId xmlns:a16="http://schemas.microsoft.com/office/drawing/2014/main" id="{B48A3096-3869-2AB9-2FB7-0EEB9948B052}"/>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23049320-8B55-8DFD-6553-67A94C7FDA89}"/>
              </a:ext>
            </a:extLst>
          </p:cNvPr>
          <p:cNvSpPr/>
          <p:nvPr/>
        </p:nvSpPr>
        <p:spPr>
          <a:xfrm>
            <a:off x="877077" y="1554482"/>
            <a:ext cx="10594007" cy="895738"/>
          </a:xfrm>
          <a:prstGeom prst="roundRect">
            <a:avLst/>
          </a:prstGeom>
          <a:solidFill>
            <a:srgbClr val="EAF3FD"/>
          </a:solidFill>
          <a:ln w="12700">
            <a:solidFill>
              <a:srgbClr val="C9DAF3"/>
            </a:solidFill>
            <a:prstDash val="solid"/>
          </a:ln>
        </p:spPr>
        <p:txBody>
          <a:bodyPr/>
          <a:lstStyle/>
          <a:p>
            <a:endParaRPr lang="fr-FR" noProof="0" dirty="0"/>
          </a:p>
        </p:txBody>
      </p:sp>
      <p:sp>
        <p:nvSpPr>
          <p:cNvPr id="5" name="Shape 3">
            <a:extLst>
              <a:ext uri="{FF2B5EF4-FFF2-40B4-BE49-F238E27FC236}">
                <a16:creationId xmlns:a16="http://schemas.microsoft.com/office/drawing/2014/main" id="{A2104621-12DF-2AF2-07A4-B86FE55233D3}"/>
              </a:ext>
            </a:extLst>
          </p:cNvPr>
          <p:cNvSpPr/>
          <p:nvPr/>
        </p:nvSpPr>
        <p:spPr>
          <a:xfrm>
            <a:off x="877076" y="2753319"/>
            <a:ext cx="10594007" cy="2191904"/>
          </a:xfrm>
          <a:prstGeom prst="roundRect">
            <a:avLst/>
          </a:prstGeom>
          <a:solidFill>
            <a:srgbClr val="F7F7FC"/>
          </a:solidFill>
          <a:ln w="12700">
            <a:solidFill>
              <a:srgbClr val="DADCF3"/>
            </a:solidFill>
            <a:prstDash val="solid"/>
          </a:ln>
        </p:spPr>
        <p:txBody>
          <a:bodyPr/>
          <a:lstStyle/>
          <a:p>
            <a:endParaRPr lang="fr-FR" noProof="0" dirty="0"/>
          </a:p>
        </p:txBody>
      </p:sp>
      <p:sp>
        <p:nvSpPr>
          <p:cNvPr id="8" name="Text 6">
            <a:extLst>
              <a:ext uri="{FF2B5EF4-FFF2-40B4-BE49-F238E27FC236}">
                <a16:creationId xmlns:a16="http://schemas.microsoft.com/office/drawing/2014/main" id="{AB2A627C-4313-65E8-1A0A-DDC61CD9B7A2}"/>
              </a:ext>
            </a:extLst>
          </p:cNvPr>
          <p:cNvSpPr/>
          <p:nvPr/>
        </p:nvSpPr>
        <p:spPr>
          <a:xfrm>
            <a:off x="1088477" y="1709568"/>
            <a:ext cx="10226446" cy="611524"/>
          </a:xfrm>
          <a:prstGeom prst="rect">
            <a:avLst/>
          </a:prstGeom>
          <a:noFill/>
          <a:ln/>
        </p:spPr>
        <p:txBody>
          <a:bodyPr wrap="square" lIns="0" tIns="0" rIns="0" bIns="0" rtlCol="0" anchor="t"/>
          <a:lstStyle/>
          <a:p>
            <a:r>
              <a:rPr lang="fr-FR" dirty="0"/>
              <a:t>La </a:t>
            </a:r>
            <a:r>
              <a:rPr lang="fr-FR" b="1" dirty="0"/>
              <a:t>mise en demeure</a:t>
            </a:r>
            <a:r>
              <a:rPr lang="fr-FR" dirty="0"/>
              <a:t> est </a:t>
            </a:r>
            <a:r>
              <a:rPr lang="fr-FR" b="1" dirty="0"/>
              <a:t>indispensable</a:t>
            </a:r>
            <a:r>
              <a:rPr lang="fr-FR" dirty="0"/>
              <a:t> pour engager une procédure amiable </a:t>
            </a:r>
            <a:r>
              <a:rPr lang="fr-FR" b="1" dirty="0"/>
              <a:t>ou</a:t>
            </a:r>
            <a:r>
              <a:rPr lang="fr-FR" dirty="0"/>
              <a:t> judiciaire.​</a:t>
            </a:r>
            <a:br>
              <a:rPr lang="fr-FR" dirty="0"/>
            </a:br>
            <a:r>
              <a:rPr lang="fr-FR" dirty="0"/>
              <a:t>Elle formalise le dernier avertissement adressé au copropriétaire avant action.</a:t>
            </a:r>
            <a:endParaRPr lang="fr-FR" sz="1200" b="1" dirty="0">
              <a:solidFill>
                <a:schemeClr val="bg1">
                  <a:lumMod val="50000"/>
                </a:schemeClr>
              </a:solidFill>
              <a:latin typeface="Century Gothic" panose="020B0502020202020204" pitchFamily="34" charset="0"/>
            </a:endParaRPr>
          </a:p>
        </p:txBody>
      </p:sp>
      <p:sp>
        <p:nvSpPr>
          <p:cNvPr id="9" name="Text 7">
            <a:extLst>
              <a:ext uri="{FF2B5EF4-FFF2-40B4-BE49-F238E27FC236}">
                <a16:creationId xmlns:a16="http://schemas.microsoft.com/office/drawing/2014/main" id="{EF45F7FA-37C2-DAFA-F6BA-BF5E39FF3FBF}"/>
              </a:ext>
            </a:extLst>
          </p:cNvPr>
          <p:cNvSpPr/>
          <p:nvPr/>
        </p:nvSpPr>
        <p:spPr>
          <a:xfrm>
            <a:off x="1237765" y="2872953"/>
            <a:ext cx="9097345" cy="932992"/>
          </a:xfrm>
          <a:prstGeom prst="rect">
            <a:avLst/>
          </a:prstGeom>
          <a:noFill/>
          <a:ln/>
        </p:spPr>
        <p:txBody>
          <a:bodyPr wrap="square" lIns="0" tIns="0" rIns="0" bIns="0" rtlCol="0" anchor="t"/>
          <a:lstStyle/>
          <a:p>
            <a:pPr fontAlgn="base"/>
            <a:r>
              <a:rPr lang="fr-FR" sz="1600" b="1" dirty="0"/>
              <a:t>Son contenu essentiel</a:t>
            </a:r>
            <a:r>
              <a:rPr lang="fr-FR" sz="1600" dirty="0"/>
              <a:t>​</a:t>
            </a:r>
            <a:br>
              <a:rPr lang="fr-FR" sz="1600" dirty="0"/>
            </a:br>
            <a:r>
              <a:rPr lang="fr-FR" sz="1600" dirty="0"/>
              <a:t>​</a:t>
            </a:r>
          </a:p>
          <a:p>
            <a:pPr fontAlgn="base"/>
            <a:r>
              <a:rPr lang="fr-FR" sz="1600" dirty="0"/>
              <a:t>☑️ </a:t>
            </a:r>
            <a:r>
              <a:rPr lang="fr-FR" sz="1600" b="1" dirty="0"/>
              <a:t>Rappel</a:t>
            </a:r>
            <a:r>
              <a:rPr lang="fr-FR" sz="1600" dirty="0"/>
              <a:t> du montant de la créance (de telle date à telle date)</a:t>
            </a:r>
            <a:r>
              <a:rPr lang="en-US" sz="1600" dirty="0"/>
              <a:t>​</a:t>
            </a:r>
            <a:br>
              <a:rPr lang="en-US" sz="1600" dirty="0"/>
            </a:br>
            <a:r>
              <a:rPr lang="fr-FR" sz="1600" dirty="0"/>
              <a:t>☑️ </a:t>
            </a:r>
            <a:r>
              <a:rPr lang="fr-FR" sz="1600" b="1" dirty="0"/>
              <a:t>Mention</a:t>
            </a:r>
            <a:r>
              <a:rPr lang="fr-FR" sz="1600" dirty="0"/>
              <a:t> des relances ou démarches amiables déjà effectuées</a:t>
            </a:r>
            <a:r>
              <a:rPr lang="en-US" sz="1600" dirty="0"/>
              <a:t>​</a:t>
            </a:r>
            <a:br>
              <a:rPr lang="en-US" sz="1600" dirty="0"/>
            </a:br>
            <a:r>
              <a:rPr lang="fr-FR" sz="1600" dirty="0"/>
              <a:t>☑️ </a:t>
            </a:r>
            <a:r>
              <a:rPr lang="fr-FR" sz="1600" b="1" dirty="0"/>
              <a:t>Délai de paiement</a:t>
            </a:r>
            <a:r>
              <a:rPr lang="fr-FR" sz="1600" dirty="0"/>
              <a:t> accordé :</a:t>
            </a:r>
            <a:r>
              <a:rPr lang="en-US" sz="1600" dirty="0"/>
              <a:t>​</a:t>
            </a:r>
          </a:p>
          <a:p>
            <a:pPr fontAlgn="base"/>
            <a:r>
              <a:rPr lang="fr-FR" sz="1600" dirty="0"/>
              <a:t>⏱️ </a:t>
            </a:r>
            <a:r>
              <a:rPr lang="fr-FR" sz="1600" i="1" dirty="0"/>
              <a:t>30 jours à compter du lendemain de la première présentation de la lettre</a:t>
            </a:r>
            <a:r>
              <a:rPr lang="en-US" sz="1600" dirty="0"/>
              <a:t>​</a:t>
            </a:r>
            <a:br>
              <a:rPr lang="en-US" sz="1600" dirty="0"/>
            </a:br>
            <a:r>
              <a:rPr lang="fr-FR" sz="1600" dirty="0"/>
              <a:t>☑️ </a:t>
            </a:r>
            <a:r>
              <a:rPr lang="fr-FR" sz="1600" b="1" dirty="0"/>
              <a:t>Avertissement</a:t>
            </a:r>
            <a:r>
              <a:rPr lang="fr-FR" sz="1600" dirty="0"/>
              <a:t> : à défaut de règlement, ouverture d’une procédure de recouvrement judiciaire</a:t>
            </a:r>
            <a:r>
              <a:rPr lang="en-US" sz="1600" dirty="0"/>
              <a:t>​</a:t>
            </a:r>
            <a:br>
              <a:rPr lang="en-US" sz="1600" dirty="0"/>
            </a:br>
            <a:r>
              <a:rPr lang="fr-FR" sz="1600" dirty="0"/>
              <a:t>☑️ </a:t>
            </a:r>
            <a:r>
              <a:rPr lang="fr-FR" sz="1600" b="1" dirty="0"/>
              <a:t>Information</a:t>
            </a:r>
            <a:r>
              <a:rPr lang="fr-FR" sz="1600" dirty="0"/>
              <a:t> sur les </a:t>
            </a:r>
            <a:r>
              <a:rPr lang="fr-FR" sz="1600" b="1" dirty="0"/>
              <a:t>intérêts légaux</a:t>
            </a:r>
            <a:r>
              <a:rPr lang="fr-FR" sz="1600" dirty="0"/>
              <a:t> applicables (article 36 du décret de 1967)</a:t>
            </a:r>
            <a:endParaRPr lang="en-US" sz="1600" dirty="0"/>
          </a:p>
        </p:txBody>
      </p:sp>
      <p:sp>
        <p:nvSpPr>
          <p:cNvPr id="10" name="Shape 8">
            <a:extLst>
              <a:ext uri="{FF2B5EF4-FFF2-40B4-BE49-F238E27FC236}">
                <a16:creationId xmlns:a16="http://schemas.microsoft.com/office/drawing/2014/main" id="{38E5459B-CF8D-CBBA-3D75-3BEAD6D29567}"/>
              </a:ext>
            </a:extLst>
          </p:cNvPr>
          <p:cNvSpPr/>
          <p:nvPr/>
        </p:nvSpPr>
        <p:spPr>
          <a:xfrm flipH="1" flipV="1">
            <a:off x="3592284" y="2605867"/>
            <a:ext cx="4415211" cy="18885"/>
          </a:xfrm>
          <a:prstGeom prst="line">
            <a:avLst/>
          </a:prstGeom>
          <a:noFill/>
          <a:ln w="12700">
            <a:solidFill>
              <a:srgbClr val="DCE3F0"/>
            </a:solidFill>
            <a:prstDash val="solid"/>
          </a:ln>
        </p:spPr>
        <p:txBody>
          <a:bodyPr/>
          <a:lstStyle/>
          <a:p>
            <a:endParaRPr lang="fr-FR" noProof="0" dirty="0"/>
          </a:p>
        </p:txBody>
      </p:sp>
      <p:sp>
        <p:nvSpPr>
          <p:cNvPr id="12" name="Shape 3">
            <a:extLst>
              <a:ext uri="{FF2B5EF4-FFF2-40B4-BE49-F238E27FC236}">
                <a16:creationId xmlns:a16="http://schemas.microsoft.com/office/drawing/2014/main" id="{7CC393AE-67A3-0251-A06F-66E4639B1E0F}"/>
              </a:ext>
            </a:extLst>
          </p:cNvPr>
          <p:cNvSpPr/>
          <p:nvPr/>
        </p:nvSpPr>
        <p:spPr>
          <a:xfrm>
            <a:off x="877076" y="5207302"/>
            <a:ext cx="10594005" cy="968559"/>
          </a:xfrm>
          <a:prstGeom prst="roundRect">
            <a:avLst/>
          </a:prstGeom>
          <a:solidFill>
            <a:schemeClr val="accent1">
              <a:lumMod val="20000"/>
              <a:lumOff val="80000"/>
            </a:schemeClr>
          </a:solidFill>
          <a:ln w="12700">
            <a:solidFill>
              <a:schemeClr val="accent1"/>
            </a:solidFill>
            <a:prstDash val="solid"/>
          </a:ln>
        </p:spPr>
        <p:txBody>
          <a:bodyPr/>
          <a:lstStyle/>
          <a:p>
            <a:endParaRPr lang="fr-FR" dirty="0"/>
          </a:p>
        </p:txBody>
      </p:sp>
      <p:sp>
        <p:nvSpPr>
          <p:cNvPr id="14" name="Text 7">
            <a:extLst>
              <a:ext uri="{FF2B5EF4-FFF2-40B4-BE49-F238E27FC236}">
                <a16:creationId xmlns:a16="http://schemas.microsoft.com/office/drawing/2014/main" id="{D80BBA89-2D15-93F1-65F9-FDEB71A9E0F7}"/>
              </a:ext>
            </a:extLst>
          </p:cNvPr>
          <p:cNvSpPr/>
          <p:nvPr/>
        </p:nvSpPr>
        <p:spPr>
          <a:xfrm>
            <a:off x="1088476" y="5322910"/>
            <a:ext cx="10117590" cy="1210699"/>
          </a:xfrm>
          <a:prstGeom prst="rect">
            <a:avLst/>
          </a:prstGeom>
          <a:noFill/>
          <a:ln/>
        </p:spPr>
        <p:txBody>
          <a:bodyPr wrap="square" lIns="0" tIns="0" rIns="0" bIns="0" rtlCol="0" anchor="t"/>
          <a:lstStyle/>
          <a:p>
            <a:pPr fontAlgn="base"/>
            <a:r>
              <a:rPr lang="fr-FR" sz="1600" b="1" dirty="0">
                <a:latin typeface="Century Gothic" panose="020B0502020202020204" pitchFamily="34" charset="0"/>
              </a:rPr>
              <a:t>⚠️ </a:t>
            </a:r>
            <a:r>
              <a:rPr lang="fr-FR" b="1" dirty="0"/>
              <a:t>Lettre recommandée avec accusé de réception</a:t>
            </a:r>
            <a:r>
              <a:rPr lang="fr-FR" dirty="0"/>
              <a:t>, comportant la mention :</a:t>
            </a:r>
            <a:r>
              <a:rPr lang="en-US" dirty="0"/>
              <a:t>​</a:t>
            </a:r>
          </a:p>
          <a:p>
            <a:pPr fontAlgn="base"/>
            <a:r>
              <a:rPr lang="fr-FR" dirty="0"/>
              <a:t>« </a:t>
            </a:r>
            <a:r>
              <a:rPr lang="fr-FR" i="1" dirty="0"/>
              <a:t>Lettre recommandée valant mise en demeure</a:t>
            </a:r>
            <a:r>
              <a:rPr lang="fr-FR" dirty="0"/>
              <a:t> »​</a:t>
            </a:r>
            <a:br>
              <a:rPr lang="fr-FR" dirty="0"/>
            </a:br>
            <a:r>
              <a:rPr lang="fr-FR" i="1" dirty="0"/>
              <a:t>(Article 10-1 de la loi du 10 juillet 1965)</a:t>
            </a:r>
            <a:endParaRPr lang="fr-FR" dirty="0"/>
          </a:p>
          <a:p>
            <a:endParaRPr lang="fr-FR" sz="1600" dirty="0">
              <a:latin typeface="Century Gothic" panose="020B0502020202020204" pitchFamily="34" charset="0"/>
            </a:endParaRPr>
          </a:p>
        </p:txBody>
      </p:sp>
      <p:sp>
        <p:nvSpPr>
          <p:cNvPr id="6" name="ZoneTexte 5">
            <a:extLst>
              <a:ext uri="{FF2B5EF4-FFF2-40B4-BE49-F238E27FC236}">
                <a16:creationId xmlns:a16="http://schemas.microsoft.com/office/drawing/2014/main" id="{64B74D2B-75CC-DC21-8F3B-3ADDB3B3D6CE}"/>
              </a:ext>
            </a:extLst>
          </p:cNvPr>
          <p:cNvSpPr txBox="1"/>
          <p:nvPr/>
        </p:nvSpPr>
        <p:spPr>
          <a:xfrm>
            <a:off x="8649052" y="2606224"/>
            <a:ext cx="2928961" cy="1477328"/>
          </a:xfrm>
          <a:prstGeom prst="rect">
            <a:avLst/>
          </a:prstGeom>
          <a:noFill/>
          <a:ln>
            <a:solidFill>
              <a:schemeClr val="accent1"/>
            </a:solidFill>
          </a:ln>
        </p:spPr>
        <p:txBody>
          <a:bodyPr wrap="square" rtlCol="0">
            <a:spAutoFit/>
          </a:bodyPr>
          <a:lstStyle/>
          <a:p>
            <a:r>
              <a:rPr lang="fr-FR" dirty="0"/>
              <a:t>📌La mise en demeure fait courir les </a:t>
            </a:r>
            <a:r>
              <a:rPr lang="fr-FR" b="1" dirty="0"/>
              <a:t>intérêts au profit du syndicat</a:t>
            </a:r>
            <a:r>
              <a:rPr lang="fr-FR" dirty="0"/>
              <a:t>, sauf stipulation contraire du règlement de copropriété.</a:t>
            </a:r>
          </a:p>
        </p:txBody>
      </p:sp>
    </p:spTree>
    <p:extLst>
      <p:ext uri="{BB962C8B-B14F-4D97-AF65-F5344CB8AC3E}">
        <p14:creationId xmlns:p14="http://schemas.microsoft.com/office/powerpoint/2010/main" val="14154725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DB938-0234-4934-F1CB-BEF372E3FD4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AE0721D-23E7-D83F-8394-5E996061373A}"/>
              </a:ext>
            </a:extLst>
          </p:cNvPr>
          <p:cNvSpPr/>
          <p:nvPr/>
        </p:nvSpPr>
        <p:spPr>
          <a:xfrm>
            <a:off x="708399" y="1088573"/>
            <a:ext cx="758697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La procédure : l’assignation</a:t>
            </a:r>
            <a:endParaRPr lang="fr-FR" sz="2400" noProof="0" dirty="0"/>
          </a:p>
        </p:txBody>
      </p:sp>
      <p:sp>
        <p:nvSpPr>
          <p:cNvPr id="3" name="Shape 1">
            <a:extLst>
              <a:ext uri="{FF2B5EF4-FFF2-40B4-BE49-F238E27FC236}">
                <a16:creationId xmlns:a16="http://schemas.microsoft.com/office/drawing/2014/main" id="{3C4BE0DC-CA28-66F0-2E7F-69E0B78D5C6F}"/>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C59D6867-EA26-301F-B853-D2D1E3480C69}"/>
              </a:ext>
            </a:extLst>
          </p:cNvPr>
          <p:cNvSpPr/>
          <p:nvPr/>
        </p:nvSpPr>
        <p:spPr>
          <a:xfrm>
            <a:off x="877077" y="1554482"/>
            <a:ext cx="10594007" cy="541737"/>
          </a:xfrm>
          <a:prstGeom prst="roundRect">
            <a:avLst/>
          </a:prstGeom>
          <a:solidFill>
            <a:srgbClr val="EAF3FD"/>
          </a:solidFill>
          <a:ln w="12700">
            <a:solidFill>
              <a:srgbClr val="C9DAF3"/>
            </a:solidFill>
            <a:prstDash val="solid"/>
          </a:ln>
        </p:spPr>
        <p:txBody>
          <a:bodyPr/>
          <a:lstStyle/>
          <a:p>
            <a:endParaRPr lang="fr-FR" noProof="0" dirty="0"/>
          </a:p>
        </p:txBody>
      </p:sp>
      <p:sp>
        <p:nvSpPr>
          <p:cNvPr id="5" name="Shape 3">
            <a:extLst>
              <a:ext uri="{FF2B5EF4-FFF2-40B4-BE49-F238E27FC236}">
                <a16:creationId xmlns:a16="http://schemas.microsoft.com/office/drawing/2014/main" id="{AC58F339-0ABB-C9B5-3C9C-D0E5641B1749}"/>
              </a:ext>
            </a:extLst>
          </p:cNvPr>
          <p:cNvSpPr/>
          <p:nvPr/>
        </p:nvSpPr>
        <p:spPr>
          <a:xfrm>
            <a:off x="708399" y="2211827"/>
            <a:ext cx="10776139" cy="2858750"/>
          </a:xfrm>
          <a:prstGeom prst="roundRect">
            <a:avLst/>
          </a:prstGeom>
          <a:solidFill>
            <a:srgbClr val="F7F7FC"/>
          </a:solidFill>
          <a:ln w="12700">
            <a:solidFill>
              <a:srgbClr val="DADCF3"/>
            </a:solidFill>
            <a:prstDash val="solid"/>
          </a:ln>
        </p:spPr>
        <p:txBody>
          <a:bodyPr/>
          <a:lstStyle/>
          <a:p>
            <a:endParaRPr lang="fr-FR" noProof="0" dirty="0"/>
          </a:p>
        </p:txBody>
      </p:sp>
      <p:sp>
        <p:nvSpPr>
          <p:cNvPr id="8" name="Text 6">
            <a:extLst>
              <a:ext uri="{FF2B5EF4-FFF2-40B4-BE49-F238E27FC236}">
                <a16:creationId xmlns:a16="http://schemas.microsoft.com/office/drawing/2014/main" id="{367A950F-537A-735C-B491-8D64CEF9B2EB}"/>
              </a:ext>
            </a:extLst>
          </p:cNvPr>
          <p:cNvSpPr/>
          <p:nvPr/>
        </p:nvSpPr>
        <p:spPr>
          <a:xfrm>
            <a:off x="1088477" y="1709568"/>
            <a:ext cx="10226446" cy="611524"/>
          </a:xfrm>
          <a:prstGeom prst="rect">
            <a:avLst/>
          </a:prstGeom>
          <a:noFill/>
          <a:ln/>
        </p:spPr>
        <p:txBody>
          <a:bodyPr wrap="square" lIns="0" tIns="0" rIns="0" bIns="0" rtlCol="0" anchor="t"/>
          <a:lstStyle/>
          <a:p>
            <a:r>
              <a:rPr lang="fr-FR" dirty="0"/>
              <a:t>L</a:t>
            </a:r>
            <a:r>
              <a:rPr lang="fr-FR" b="1" dirty="0"/>
              <a:t>e demandeur</a:t>
            </a:r>
            <a:r>
              <a:rPr lang="fr-FR" dirty="0"/>
              <a:t> est le </a:t>
            </a:r>
            <a:r>
              <a:rPr lang="fr-FR" b="1" dirty="0"/>
              <a:t>syndicat des copropriétaires</a:t>
            </a:r>
            <a:r>
              <a:rPr lang="fr-FR" dirty="0"/>
              <a:t>, représenté par </a:t>
            </a:r>
            <a:r>
              <a:rPr lang="fr-FR" b="1" dirty="0"/>
              <a:t>le syndic</a:t>
            </a:r>
            <a:r>
              <a:rPr lang="fr-FR" dirty="0"/>
              <a:t>.​</a:t>
            </a:r>
            <a:endParaRPr lang="fr-FR" sz="1200" b="1" dirty="0">
              <a:solidFill>
                <a:schemeClr val="bg1">
                  <a:lumMod val="50000"/>
                </a:schemeClr>
              </a:solidFill>
              <a:latin typeface="Century Gothic" panose="020B0502020202020204" pitchFamily="34" charset="0"/>
            </a:endParaRPr>
          </a:p>
        </p:txBody>
      </p:sp>
      <p:sp>
        <p:nvSpPr>
          <p:cNvPr id="9" name="Text 7">
            <a:extLst>
              <a:ext uri="{FF2B5EF4-FFF2-40B4-BE49-F238E27FC236}">
                <a16:creationId xmlns:a16="http://schemas.microsoft.com/office/drawing/2014/main" id="{C3826406-725D-7DE8-1D6C-3D0A859707A1}"/>
              </a:ext>
            </a:extLst>
          </p:cNvPr>
          <p:cNvSpPr/>
          <p:nvPr/>
        </p:nvSpPr>
        <p:spPr>
          <a:xfrm>
            <a:off x="1237765" y="2872953"/>
            <a:ext cx="9097345" cy="932992"/>
          </a:xfrm>
          <a:prstGeom prst="rect">
            <a:avLst/>
          </a:prstGeom>
          <a:noFill/>
          <a:ln/>
        </p:spPr>
        <p:txBody>
          <a:bodyPr wrap="square" lIns="0" tIns="0" rIns="0" bIns="0" rtlCol="0" anchor="t"/>
          <a:lstStyle/>
          <a:p>
            <a:pPr fontAlgn="base"/>
            <a:endParaRPr lang="en-US" sz="1600" dirty="0"/>
          </a:p>
        </p:txBody>
      </p:sp>
      <p:sp>
        <p:nvSpPr>
          <p:cNvPr id="10" name="Shape 8">
            <a:extLst>
              <a:ext uri="{FF2B5EF4-FFF2-40B4-BE49-F238E27FC236}">
                <a16:creationId xmlns:a16="http://schemas.microsoft.com/office/drawing/2014/main" id="{8B48CAF1-C254-4FDA-7C23-DA8E021688B3}"/>
              </a:ext>
            </a:extLst>
          </p:cNvPr>
          <p:cNvSpPr/>
          <p:nvPr/>
        </p:nvSpPr>
        <p:spPr>
          <a:xfrm flipH="1" flipV="1">
            <a:off x="3592284" y="2605867"/>
            <a:ext cx="4415211" cy="18885"/>
          </a:xfrm>
          <a:prstGeom prst="line">
            <a:avLst/>
          </a:prstGeom>
          <a:noFill/>
          <a:ln w="12700">
            <a:solidFill>
              <a:srgbClr val="DCE3F0"/>
            </a:solidFill>
            <a:prstDash val="solid"/>
          </a:ln>
        </p:spPr>
        <p:txBody>
          <a:bodyPr/>
          <a:lstStyle/>
          <a:p>
            <a:endParaRPr lang="fr-FR" noProof="0" dirty="0"/>
          </a:p>
        </p:txBody>
      </p:sp>
      <p:sp>
        <p:nvSpPr>
          <p:cNvPr id="12" name="Shape 3">
            <a:extLst>
              <a:ext uri="{FF2B5EF4-FFF2-40B4-BE49-F238E27FC236}">
                <a16:creationId xmlns:a16="http://schemas.microsoft.com/office/drawing/2014/main" id="{25730C53-B7F3-7A3F-EAE7-363BA0680802}"/>
              </a:ext>
            </a:extLst>
          </p:cNvPr>
          <p:cNvSpPr/>
          <p:nvPr/>
        </p:nvSpPr>
        <p:spPr>
          <a:xfrm>
            <a:off x="877076" y="5207302"/>
            <a:ext cx="10594005" cy="968559"/>
          </a:xfrm>
          <a:prstGeom prst="roundRect">
            <a:avLst/>
          </a:prstGeom>
          <a:solidFill>
            <a:schemeClr val="accent1">
              <a:lumMod val="20000"/>
              <a:lumOff val="80000"/>
            </a:schemeClr>
          </a:solidFill>
          <a:ln w="12700">
            <a:solidFill>
              <a:schemeClr val="accent1"/>
            </a:solidFill>
            <a:prstDash val="solid"/>
          </a:ln>
        </p:spPr>
        <p:txBody>
          <a:bodyPr/>
          <a:lstStyle/>
          <a:p>
            <a:endParaRPr lang="fr-FR" dirty="0"/>
          </a:p>
        </p:txBody>
      </p:sp>
      <p:sp>
        <p:nvSpPr>
          <p:cNvPr id="14" name="Text 7">
            <a:extLst>
              <a:ext uri="{FF2B5EF4-FFF2-40B4-BE49-F238E27FC236}">
                <a16:creationId xmlns:a16="http://schemas.microsoft.com/office/drawing/2014/main" id="{03680004-F312-4C42-0814-FF69ACAD2511}"/>
              </a:ext>
            </a:extLst>
          </p:cNvPr>
          <p:cNvSpPr/>
          <p:nvPr/>
        </p:nvSpPr>
        <p:spPr>
          <a:xfrm>
            <a:off x="1088476" y="5322910"/>
            <a:ext cx="10117590" cy="1210699"/>
          </a:xfrm>
          <a:prstGeom prst="rect">
            <a:avLst/>
          </a:prstGeom>
          <a:noFill/>
          <a:ln/>
        </p:spPr>
        <p:txBody>
          <a:bodyPr wrap="square" lIns="0" tIns="0" rIns="0" bIns="0" rtlCol="0" anchor="t"/>
          <a:lstStyle/>
          <a:p>
            <a:pPr fontAlgn="base"/>
            <a:r>
              <a:rPr lang="fr-FR" b="1" dirty="0"/>
              <a:t>💡 Conseil pratique ARC</a:t>
            </a:r>
            <a:r>
              <a:rPr lang="en-US" dirty="0"/>
              <a:t>​</a:t>
            </a:r>
          </a:p>
          <a:p>
            <a:pPr fontAlgn="base"/>
            <a:r>
              <a:rPr lang="fr-FR" dirty="0"/>
              <a:t>Formulez des </a:t>
            </a:r>
            <a:r>
              <a:rPr lang="fr-FR" b="1" dirty="0"/>
              <a:t>demandes précises et motivées</a:t>
            </a:r>
            <a:r>
              <a:rPr lang="fr-FR" dirty="0"/>
              <a:t>, appuyées sur les </a:t>
            </a:r>
            <a:r>
              <a:rPr lang="fr-FR" b="1" dirty="0"/>
              <a:t>textes applicables</a:t>
            </a:r>
            <a:r>
              <a:rPr lang="en-US" dirty="0"/>
              <a:t>​</a:t>
            </a:r>
            <a:br>
              <a:rPr lang="en-US" dirty="0"/>
            </a:br>
            <a:r>
              <a:rPr lang="fr-FR" dirty="0"/>
              <a:t>Cela évite les rejets partiels ou les contestations du copropriétaire débiteur.</a:t>
            </a:r>
            <a:endParaRPr lang="en-US" dirty="0"/>
          </a:p>
          <a:p>
            <a:endParaRPr lang="fr-FR" sz="1600" dirty="0">
              <a:latin typeface="Century Gothic" panose="020B0502020202020204" pitchFamily="34" charset="0"/>
            </a:endParaRPr>
          </a:p>
        </p:txBody>
      </p:sp>
      <p:pic>
        <p:nvPicPr>
          <p:cNvPr id="1026" name="Picture 2">
            <a:extLst>
              <a:ext uri="{FF2B5EF4-FFF2-40B4-BE49-F238E27FC236}">
                <a16:creationId xmlns:a16="http://schemas.microsoft.com/office/drawing/2014/main" id="{298EE1C9-0224-C8CD-CE8E-50A865439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76" y="2535654"/>
            <a:ext cx="5387601" cy="221109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F607050-69AD-A444-285F-B6E977C3AC2E}"/>
              </a:ext>
            </a:extLst>
          </p:cNvPr>
          <p:cNvSpPr txBox="1"/>
          <p:nvPr/>
        </p:nvSpPr>
        <p:spPr>
          <a:xfrm>
            <a:off x="6433352" y="2498035"/>
            <a:ext cx="4772713" cy="738664"/>
          </a:xfrm>
          <a:prstGeom prst="rect">
            <a:avLst/>
          </a:prstGeom>
          <a:noFill/>
          <a:ln>
            <a:solidFill>
              <a:schemeClr val="accent1"/>
            </a:solidFill>
          </a:ln>
        </p:spPr>
        <p:txBody>
          <a:bodyPr wrap="square" rtlCol="0">
            <a:spAutoFit/>
          </a:bodyPr>
          <a:lstStyle/>
          <a:p>
            <a:r>
              <a:rPr lang="fr-FR" sz="1400" dirty="0"/>
              <a:t>Le syndic agit </a:t>
            </a:r>
            <a:r>
              <a:rPr lang="fr-FR" sz="1400" b="1" dirty="0"/>
              <a:t>au nom du syndicat</a:t>
            </a:r>
            <a:r>
              <a:rPr lang="fr-FR" sz="1400" dirty="0"/>
              <a:t> pour recouvrer les sommes dues.​</a:t>
            </a:r>
            <a:br>
              <a:rPr lang="fr-FR" sz="1400" dirty="0"/>
            </a:br>
            <a:r>
              <a:rPr lang="fr-FR" sz="1400" dirty="0"/>
              <a:t>Il doit être </a:t>
            </a:r>
            <a:r>
              <a:rPr lang="fr-FR" sz="1400" b="1" dirty="0"/>
              <a:t>habilité par le mandat de gestion</a:t>
            </a:r>
            <a:r>
              <a:rPr lang="fr-FR" sz="1400" dirty="0"/>
              <a:t> valide. </a:t>
            </a:r>
          </a:p>
        </p:txBody>
      </p:sp>
      <p:sp>
        <p:nvSpPr>
          <p:cNvPr id="16" name="ZoneTexte 15">
            <a:extLst>
              <a:ext uri="{FF2B5EF4-FFF2-40B4-BE49-F238E27FC236}">
                <a16:creationId xmlns:a16="http://schemas.microsoft.com/office/drawing/2014/main" id="{A987D6D5-1527-732B-BBD2-56761F7F10D3}"/>
              </a:ext>
            </a:extLst>
          </p:cNvPr>
          <p:cNvSpPr txBox="1"/>
          <p:nvPr/>
        </p:nvSpPr>
        <p:spPr>
          <a:xfrm>
            <a:off x="6433353" y="3463487"/>
            <a:ext cx="4772713" cy="1384995"/>
          </a:xfrm>
          <a:prstGeom prst="rect">
            <a:avLst/>
          </a:prstGeom>
          <a:noFill/>
          <a:ln>
            <a:solidFill>
              <a:schemeClr val="accent1"/>
            </a:solidFill>
          </a:ln>
        </p:spPr>
        <p:txBody>
          <a:bodyPr wrap="square" rtlCol="0">
            <a:spAutoFit/>
          </a:bodyPr>
          <a:lstStyle/>
          <a:p>
            <a:pPr fontAlgn="base"/>
            <a:r>
              <a:rPr lang="fr-FR" sz="1400" b="1" dirty="0"/>
              <a:t>📚 Bon à savoir – Les “dépens”</a:t>
            </a:r>
            <a:r>
              <a:rPr lang="en-US" sz="1400" dirty="0"/>
              <a:t>​</a:t>
            </a:r>
          </a:p>
          <a:p>
            <a:pPr fontAlgn="base"/>
            <a:r>
              <a:rPr lang="fr-FR" sz="1400" dirty="0"/>
              <a:t>En matière civile, seuls les </a:t>
            </a:r>
            <a:r>
              <a:rPr lang="fr-FR" sz="1400" b="1" dirty="0"/>
              <a:t>frais directement liés à la procédure</a:t>
            </a:r>
            <a:r>
              <a:rPr lang="fr-FR" sz="1400" dirty="0"/>
              <a:t> sont qualifiés de dépens (article 695 CPC).​</a:t>
            </a:r>
            <a:br>
              <a:rPr lang="fr-FR" sz="1400" dirty="0"/>
            </a:br>
            <a:r>
              <a:rPr lang="fr-FR" sz="1400" dirty="0"/>
              <a:t>Le juge désigne la partie qui en supporte la charge — </a:t>
            </a:r>
            <a:r>
              <a:rPr lang="fr-FR" sz="1400" b="1" dirty="0"/>
              <a:t>en principe, la partie perdante.</a:t>
            </a:r>
            <a:endParaRPr lang="fr-FR" sz="1400" dirty="0"/>
          </a:p>
          <a:p>
            <a:endParaRPr lang="fr-FR" sz="1400" dirty="0"/>
          </a:p>
        </p:txBody>
      </p:sp>
    </p:spTree>
    <p:extLst>
      <p:ext uri="{BB962C8B-B14F-4D97-AF65-F5344CB8AC3E}">
        <p14:creationId xmlns:p14="http://schemas.microsoft.com/office/powerpoint/2010/main" val="6617821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9DD8D-5132-6BBC-AA86-F3DA020021E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EF3299E-21E1-CB12-3AB1-8041F976A28E}"/>
              </a:ext>
            </a:extLst>
          </p:cNvPr>
          <p:cNvSpPr/>
          <p:nvPr/>
        </p:nvSpPr>
        <p:spPr>
          <a:xfrm>
            <a:off x="708399" y="1088573"/>
            <a:ext cx="758697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Les différentes phases de recouvrement</a:t>
            </a:r>
            <a:endParaRPr lang="fr-FR" sz="2400" noProof="0" dirty="0"/>
          </a:p>
        </p:txBody>
      </p:sp>
      <p:sp>
        <p:nvSpPr>
          <p:cNvPr id="3" name="Shape 1">
            <a:extLst>
              <a:ext uri="{FF2B5EF4-FFF2-40B4-BE49-F238E27FC236}">
                <a16:creationId xmlns:a16="http://schemas.microsoft.com/office/drawing/2014/main" id="{DB5C45BC-829C-5742-FE76-9A0266206FE5}"/>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5" name="Shape 3">
            <a:extLst>
              <a:ext uri="{FF2B5EF4-FFF2-40B4-BE49-F238E27FC236}">
                <a16:creationId xmlns:a16="http://schemas.microsoft.com/office/drawing/2014/main" id="{3AD276B6-C558-43D3-F873-11BB1144D62F}"/>
              </a:ext>
            </a:extLst>
          </p:cNvPr>
          <p:cNvSpPr/>
          <p:nvPr/>
        </p:nvSpPr>
        <p:spPr>
          <a:xfrm>
            <a:off x="694944" y="1563189"/>
            <a:ext cx="10776139" cy="3507388"/>
          </a:xfrm>
          <a:prstGeom prst="roundRect">
            <a:avLst/>
          </a:prstGeom>
          <a:solidFill>
            <a:srgbClr val="F7F7FC"/>
          </a:solidFill>
          <a:ln w="12700">
            <a:solidFill>
              <a:srgbClr val="DADCF3"/>
            </a:solidFill>
            <a:prstDash val="solid"/>
          </a:ln>
        </p:spPr>
        <p:txBody>
          <a:bodyPr/>
          <a:lstStyle/>
          <a:p>
            <a:endParaRPr lang="fr-FR" noProof="0" dirty="0"/>
          </a:p>
        </p:txBody>
      </p:sp>
      <p:sp>
        <p:nvSpPr>
          <p:cNvPr id="8" name="Text 6">
            <a:extLst>
              <a:ext uri="{FF2B5EF4-FFF2-40B4-BE49-F238E27FC236}">
                <a16:creationId xmlns:a16="http://schemas.microsoft.com/office/drawing/2014/main" id="{B4160C83-2BDE-922E-C519-E64385008F39}"/>
              </a:ext>
            </a:extLst>
          </p:cNvPr>
          <p:cNvSpPr/>
          <p:nvPr/>
        </p:nvSpPr>
        <p:spPr>
          <a:xfrm>
            <a:off x="1088477" y="1709568"/>
            <a:ext cx="10226446" cy="611524"/>
          </a:xfrm>
          <a:prstGeom prst="rect">
            <a:avLst/>
          </a:prstGeom>
          <a:noFill/>
          <a:ln/>
        </p:spPr>
        <p:txBody>
          <a:bodyPr wrap="square" lIns="0" tIns="0" rIns="0" bIns="0" rtlCol="0" anchor="t"/>
          <a:lstStyle/>
          <a:p>
            <a:endParaRPr lang="fr-FR" sz="1200" b="1" dirty="0">
              <a:solidFill>
                <a:schemeClr val="bg1">
                  <a:lumMod val="50000"/>
                </a:schemeClr>
              </a:solidFill>
              <a:latin typeface="Century Gothic" panose="020B0502020202020204" pitchFamily="34" charset="0"/>
            </a:endParaRPr>
          </a:p>
        </p:txBody>
      </p:sp>
      <p:sp>
        <p:nvSpPr>
          <p:cNvPr id="9" name="Text 7">
            <a:extLst>
              <a:ext uri="{FF2B5EF4-FFF2-40B4-BE49-F238E27FC236}">
                <a16:creationId xmlns:a16="http://schemas.microsoft.com/office/drawing/2014/main" id="{6B93622F-1A28-97E7-1F21-9F93B9161E40}"/>
              </a:ext>
            </a:extLst>
          </p:cNvPr>
          <p:cNvSpPr/>
          <p:nvPr/>
        </p:nvSpPr>
        <p:spPr>
          <a:xfrm>
            <a:off x="1237765" y="2872953"/>
            <a:ext cx="9097345" cy="932992"/>
          </a:xfrm>
          <a:prstGeom prst="rect">
            <a:avLst/>
          </a:prstGeom>
          <a:noFill/>
          <a:ln/>
        </p:spPr>
        <p:txBody>
          <a:bodyPr wrap="square" lIns="0" tIns="0" rIns="0" bIns="0" rtlCol="0" anchor="t"/>
          <a:lstStyle/>
          <a:p>
            <a:pPr fontAlgn="base"/>
            <a:endParaRPr lang="en-US" sz="1600" dirty="0"/>
          </a:p>
        </p:txBody>
      </p:sp>
      <p:sp>
        <p:nvSpPr>
          <p:cNvPr id="10" name="Shape 8">
            <a:extLst>
              <a:ext uri="{FF2B5EF4-FFF2-40B4-BE49-F238E27FC236}">
                <a16:creationId xmlns:a16="http://schemas.microsoft.com/office/drawing/2014/main" id="{A697DB29-D454-E6E6-CD0D-2CE69752AA37}"/>
              </a:ext>
            </a:extLst>
          </p:cNvPr>
          <p:cNvSpPr/>
          <p:nvPr/>
        </p:nvSpPr>
        <p:spPr>
          <a:xfrm flipH="1" flipV="1">
            <a:off x="3592284" y="2605867"/>
            <a:ext cx="4415211" cy="18885"/>
          </a:xfrm>
          <a:prstGeom prst="line">
            <a:avLst/>
          </a:prstGeom>
          <a:noFill/>
          <a:ln w="12700">
            <a:solidFill>
              <a:srgbClr val="DCE3F0"/>
            </a:solidFill>
            <a:prstDash val="solid"/>
          </a:ln>
        </p:spPr>
        <p:txBody>
          <a:bodyPr/>
          <a:lstStyle/>
          <a:p>
            <a:endParaRPr lang="fr-FR" noProof="0" dirty="0"/>
          </a:p>
        </p:txBody>
      </p:sp>
      <p:sp>
        <p:nvSpPr>
          <p:cNvPr id="12" name="Shape 3">
            <a:extLst>
              <a:ext uri="{FF2B5EF4-FFF2-40B4-BE49-F238E27FC236}">
                <a16:creationId xmlns:a16="http://schemas.microsoft.com/office/drawing/2014/main" id="{A09FA8BD-5B68-2D5E-D757-E3BA4D332076}"/>
              </a:ext>
            </a:extLst>
          </p:cNvPr>
          <p:cNvSpPr/>
          <p:nvPr/>
        </p:nvSpPr>
        <p:spPr>
          <a:xfrm>
            <a:off x="850268" y="5272593"/>
            <a:ext cx="10594005" cy="968559"/>
          </a:xfrm>
          <a:prstGeom prst="roundRect">
            <a:avLst/>
          </a:prstGeom>
          <a:solidFill>
            <a:schemeClr val="accent1">
              <a:lumMod val="20000"/>
              <a:lumOff val="80000"/>
            </a:schemeClr>
          </a:solidFill>
          <a:ln w="12700">
            <a:solidFill>
              <a:schemeClr val="accent1"/>
            </a:solidFill>
            <a:prstDash val="solid"/>
          </a:ln>
        </p:spPr>
        <p:txBody>
          <a:bodyPr/>
          <a:lstStyle/>
          <a:p>
            <a:endParaRPr lang="fr-FR" dirty="0"/>
          </a:p>
        </p:txBody>
      </p:sp>
      <p:sp>
        <p:nvSpPr>
          <p:cNvPr id="14" name="Text 7">
            <a:extLst>
              <a:ext uri="{FF2B5EF4-FFF2-40B4-BE49-F238E27FC236}">
                <a16:creationId xmlns:a16="http://schemas.microsoft.com/office/drawing/2014/main" id="{00B59262-8A28-D08D-644D-23430DAA69F4}"/>
              </a:ext>
            </a:extLst>
          </p:cNvPr>
          <p:cNvSpPr/>
          <p:nvPr/>
        </p:nvSpPr>
        <p:spPr>
          <a:xfrm>
            <a:off x="1088476" y="5322910"/>
            <a:ext cx="10117590" cy="1210699"/>
          </a:xfrm>
          <a:prstGeom prst="rect">
            <a:avLst/>
          </a:prstGeom>
          <a:noFill/>
          <a:ln/>
        </p:spPr>
        <p:txBody>
          <a:bodyPr wrap="square" lIns="0" tIns="0" rIns="0" bIns="0" rtlCol="0" anchor="t"/>
          <a:lstStyle/>
          <a:p>
            <a:pPr fontAlgn="base"/>
            <a:r>
              <a:rPr lang="fr-FR" b="1" dirty="0"/>
              <a:t>📌À retenir</a:t>
            </a:r>
            <a:r>
              <a:rPr lang="en-US" dirty="0"/>
              <a:t>​</a:t>
            </a:r>
          </a:p>
          <a:p>
            <a:pPr fontAlgn="base"/>
            <a:r>
              <a:rPr lang="fr-FR" dirty="0"/>
              <a:t>Chaque phase doit être </a:t>
            </a:r>
            <a:r>
              <a:rPr lang="fr-FR" b="1" dirty="0"/>
              <a:t>documentée, datée et justifiée</a:t>
            </a:r>
            <a:r>
              <a:rPr lang="fr-FR" dirty="0"/>
              <a:t>,</a:t>
            </a:r>
            <a:r>
              <a:rPr lang="en-US" dirty="0"/>
              <a:t>​</a:t>
            </a:r>
            <a:br>
              <a:rPr lang="en-US" dirty="0"/>
            </a:br>
            <a:r>
              <a:rPr lang="fr-FR" dirty="0"/>
              <a:t>pour que les </a:t>
            </a:r>
            <a:r>
              <a:rPr lang="fr-FR" b="1" dirty="0"/>
              <a:t>frais soient imputables</a:t>
            </a:r>
            <a:r>
              <a:rPr lang="fr-FR" dirty="0"/>
              <a:t> au copropriétaire débiteur (article 10-1 loi du 10 juillet 1965).</a:t>
            </a:r>
            <a:endParaRPr lang="en-US" dirty="0"/>
          </a:p>
          <a:p>
            <a:endParaRPr lang="fr-FR" sz="1600" dirty="0">
              <a:latin typeface="Century Gothic" panose="020B0502020202020204" pitchFamily="34" charset="0"/>
            </a:endParaRPr>
          </a:p>
        </p:txBody>
      </p:sp>
      <p:pic>
        <p:nvPicPr>
          <p:cNvPr id="2050" name="Picture 2">
            <a:extLst>
              <a:ext uri="{FF2B5EF4-FFF2-40B4-BE49-F238E27FC236}">
                <a16:creationId xmlns:a16="http://schemas.microsoft.com/office/drawing/2014/main" id="{20E98322-A8CF-8044-F754-9796DC29C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78" y="1637446"/>
            <a:ext cx="8368469" cy="340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9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par>
                                <p:cTn id="12" presetID="26" presetClass="emph" presetSubtype="0" fill="hold" grpId="0" nodeType="withEffect">
                                  <p:stCondLst>
                                    <p:cond delay="0"/>
                                  </p:stCondLst>
                                  <p:childTnLst>
                                    <p:animEffect transition="out" filter="fade">
                                      <p:cBhvr>
                                        <p:cTn id="13" dur="500" tmFilter="0, 0; .2, .5; .8, .5; 1, 0"/>
                                        <p:tgtEl>
                                          <p:spTgt spid="9"/>
                                        </p:tgtEl>
                                      </p:cBhvr>
                                    </p:animEffect>
                                    <p:animScale>
                                      <p:cBhvr>
                                        <p:cTn id="14" dur="250" autoRev="1" fill="hold"/>
                                        <p:tgtEl>
                                          <p:spTgt spid="9"/>
                                        </p:tgtEl>
                                      </p:cBhvr>
                                      <p:by x="105000" y="105000"/>
                                    </p:animScale>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AF75D-A095-5D68-489D-FB310A05CEE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DBB2FD3-2A99-8A13-6334-E346CE8502BC}"/>
              </a:ext>
            </a:extLst>
          </p:cNvPr>
          <p:cNvSpPr/>
          <p:nvPr/>
        </p:nvSpPr>
        <p:spPr>
          <a:xfrm>
            <a:off x="708398" y="1088573"/>
            <a:ext cx="9022197" cy="309903"/>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Focus sur la Saisie Immobilière : deux conditions impératives</a:t>
            </a:r>
            <a:endParaRPr lang="fr-FR" sz="2400" noProof="0" dirty="0"/>
          </a:p>
        </p:txBody>
      </p:sp>
      <p:sp>
        <p:nvSpPr>
          <p:cNvPr id="3" name="Shape 1">
            <a:extLst>
              <a:ext uri="{FF2B5EF4-FFF2-40B4-BE49-F238E27FC236}">
                <a16:creationId xmlns:a16="http://schemas.microsoft.com/office/drawing/2014/main" id="{C62D83C6-BB45-53F7-7AB0-88BA99052ADD}"/>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04E7329A-8CD9-D6D4-9A4D-3FE01CB012E4}"/>
              </a:ext>
            </a:extLst>
          </p:cNvPr>
          <p:cNvSpPr/>
          <p:nvPr/>
        </p:nvSpPr>
        <p:spPr>
          <a:xfrm>
            <a:off x="877077" y="1554483"/>
            <a:ext cx="10594007" cy="515858"/>
          </a:xfrm>
          <a:prstGeom prst="roundRect">
            <a:avLst/>
          </a:prstGeom>
          <a:solidFill>
            <a:srgbClr val="EAF3FD"/>
          </a:solidFill>
          <a:ln w="12700">
            <a:solidFill>
              <a:srgbClr val="C9DAF3"/>
            </a:solidFill>
            <a:prstDash val="solid"/>
          </a:ln>
        </p:spPr>
        <p:txBody>
          <a:bodyPr/>
          <a:lstStyle/>
          <a:p>
            <a:endParaRPr lang="fr-FR" noProof="0" dirty="0"/>
          </a:p>
        </p:txBody>
      </p:sp>
      <p:sp>
        <p:nvSpPr>
          <p:cNvPr id="5" name="Shape 3">
            <a:extLst>
              <a:ext uri="{FF2B5EF4-FFF2-40B4-BE49-F238E27FC236}">
                <a16:creationId xmlns:a16="http://schemas.microsoft.com/office/drawing/2014/main" id="{B6E53E0F-C403-F85F-DE08-E7B6A5728C93}"/>
              </a:ext>
            </a:extLst>
          </p:cNvPr>
          <p:cNvSpPr/>
          <p:nvPr/>
        </p:nvSpPr>
        <p:spPr>
          <a:xfrm>
            <a:off x="877076" y="2185949"/>
            <a:ext cx="10594007" cy="2926669"/>
          </a:xfrm>
          <a:prstGeom prst="roundRect">
            <a:avLst/>
          </a:prstGeom>
          <a:solidFill>
            <a:srgbClr val="F7F7FC"/>
          </a:solidFill>
          <a:ln w="12700">
            <a:solidFill>
              <a:srgbClr val="DADCF3"/>
            </a:solidFill>
            <a:prstDash val="solid"/>
          </a:ln>
        </p:spPr>
        <p:txBody>
          <a:bodyPr/>
          <a:lstStyle/>
          <a:p>
            <a:endParaRPr lang="fr-FR" noProof="0" dirty="0"/>
          </a:p>
        </p:txBody>
      </p:sp>
      <p:sp>
        <p:nvSpPr>
          <p:cNvPr id="8" name="Text 6">
            <a:extLst>
              <a:ext uri="{FF2B5EF4-FFF2-40B4-BE49-F238E27FC236}">
                <a16:creationId xmlns:a16="http://schemas.microsoft.com/office/drawing/2014/main" id="{5491C84F-DC24-B720-C6ED-41CFAA9E4B2C}"/>
              </a:ext>
            </a:extLst>
          </p:cNvPr>
          <p:cNvSpPr/>
          <p:nvPr/>
        </p:nvSpPr>
        <p:spPr>
          <a:xfrm>
            <a:off x="1034048" y="1580467"/>
            <a:ext cx="10226446" cy="611524"/>
          </a:xfrm>
          <a:prstGeom prst="rect">
            <a:avLst/>
          </a:prstGeom>
          <a:noFill/>
          <a:ln/>
        </p:spPr>
        <p:txBody>
          <a:bodyPr wrap="square" lIns="0" tIns="0" rIns="0" bIns="0" rtlCol="0" anchor="t"/>
          <a:lstStyle/>
          <a:p>
            <a:r>
              <a:rPr lang="fr-FR" sz="1600" b="1" dirty="0"/>
              <a:t>1. Avoir un titre exécutoire </a:t>
            </a:r>
            <a:r>
              <a:rPr lang="fr-FR" sz="1600" dirty="0"/>
              <a:t>: c’est-à-dire un jugement de condamnation devenu définitif (sans voies de recours possibles).</a:t>
            </a:r>
            <a:endParaRPr lang="fr-FR" sz="1100" b="1" dirty="0">
              <a:solidFill>
                <a:schemeClr val="bg1">
                  <a:lumMod val="50000"/>
                </a:schemeClr>
              </a:solidFill>
              <a:latin typeface="Century Gothic" panose="020B0502020202020204" pitchFamily="34" charset="0"/>
            </a:endParaRPr>
          </a:p>
        </p:txBody>
      </p:sp>
      <p:sp>
        <p:nvSpPr>
          <p:cNvPr id="9" name="Text 7">
            <a:extLst>
              <a:ext uri="{FF2B5EF4-FFF2-40B4-BE49-F238E27FC236}">
                <a16:creationId xmlns:a16="http://schemas.microsoft.com/office/drawing/2014/main" id="{5EE41C97-2748-27D9-6BF1-FA51876CB649}"/>
              </a:ext>
            </a:extLst>
          </p:cNvPr>
          <p:cNvSpPr/>
          <p:nvPr/>
        </p:nvSpPr>
        <p:spPr>
          <a:xfrm>
            <a:off x="1106247" y="2239333"/>
            <a:ext cx="9097345" cy="932992"/>
          </a:xfrm>
          <a:prstGeom prst="rect">
            <a:avLst/>
          </a:prstGeom>
          <a:noFill/>
          <a:ln/>
        </p:spPr>
        <p:txBody>
          <a:bodyPr wrap="square" lIns="0" tIns="0" rIns="0" bIns="0" rtlCol="0" anchor="t"/>
          <a:lstStyle/>
          <a:p>
            <a:pPr fontAlgn="base"/>
            <a:r>
              <a:rPr lang="fr-FR" sz="1600" b="1" dirty="0"/>
              <a:t>2. Un vote en assemblée générale de la saisie immobilière </a:t>
            </a:r>
            <a:r>
              <a:rPr lang="fr-FR" sz="1600" dirty="0"/>
              <a:t>: </a:t>
            </a:r>
            <a:r>
              <a:rPr lang="fr-FR" sz="1600" b="1" dirty="0"/>
              <a:t>4 résolutions à voter </a:t>
            </a:r>
            <a:r>
              <a:rPr lang="en-US" sz="1600" dirty="0"/>
              <a:t>​</a:t>
            </a:r>
          </a:p>
          <a:p>
            <a:pPr fontAlgn="base"/>
            <a:r>
              <a:rPr lang="fr-FR" sz="1600" dirty="0"/>
              <a:t>1.Principe de saisie</a:t>
            </a:r>
            <a:r>
              <a:rPr lang="en-US" sz="1600" dirty="0"/>
              <a:t>​</a:t>
            </a:r>
          </a:p>
          <a:p>
            <a:pPr fontAlgn="base"/>
            <a:r>
              <a:rPr lang="fr-FR" sz="1600" dirty="0"/>
              <a:t>2.Montant de la mise à prix</a:t>
            </a:r>
            <a:r>
              <a:rPr lang="en-US" sz="1600" dirty="0"/>
              <a:t>​</a:t>
            </a:r>
          </a:p>
          <a:p>
            <a:pPr fontAlgn="base"/>
            <a:r>
              <a:rPr lang="fr-FR" sz="1600" dirty="0"/>
              <a:t>3.Montant des sommes estimées </a:t>
            </a:r>
            <a:r>
              <a:rPr lang="fr-FR" sz="1600" b="1" dirty="0"/>
              <a:t>définitivement perdues </a:t>
            </a:r>
            <a:r>
              <a:rPr lang="fr-FR" sz="1600" dirty="0"/>
              <a:t>(</a:t>
            </a:r>
            <a:r>
              <a:rPr lang="fr-FR" sz="1600" i="1" dirty="0"/>
              <a:t>article 11-I, point 11 du décret du 17 mars 1967)</a:t>
            </a:r>
            <a:r>
              <a:rPr lang="fr-FR" sz="1600" dirty="0"/>
              <a:t> </a:t>
            </a:r>
            <a:r>
              <a:rPr lang="en-US" sz="1600" dirty="0"/>
              <a:t>​</a:t>
            </a:r>
          </a:p>
          <a:p>
            <a:pPr fontAlgn="base"/>
            <a:r>
              <a:rPr lang="fr-FR" sz="1600" dirty="0"/>
              <a:t>4.Habilitation donnée au syndic </a:t>
            </a:r>
            <a:r>
              <a:rPr lang="fr-FR" sz="1600" b="1" dirty="0"/>
              <a:t>pour mener la saisie immobilière </a:t>
            </a:r>
            <a:r>
              <a:rPr lang="fr-FR" sz="1600" i="1" dirty="0"/>
              <a:t>(art. 55 du décret du 17 mars 1967)</a:t>
            </a:r>
            <a:r>
              <a:rPr lang="en-US" sz="1600" dirty="0"/>
              <a:t>​</a:t>
            </a:r>
          </a:p>
          <a:p>
            <a:pPr fontAlgn="base"/>
            <a:endParaRPr lang="en-US" sz="1600" dirty="0"/>
          </a:p>
          <a:p>
            <a:pPr fontAlgn="base"/>
            <a:r>
              <a:rPr lang="fr-CA" sz="1400" u="sng" dirty="0"/>
              <a:t>Optionnel </a:t>
            </a:r>
            <a:r>
              <a:rPr lang="fr-CA" sz="1400" dirty="0"/>
              <a:t>: Au cas où la copropriété se trouverait adjudicataire d’office, décide de remettre le bien en vente </a:t>
            </a:r>
            <a:r>
              <a:rPr lang="fr-FR" sz="1400" dirty="0"/>
              <a:t>​</a:t>
            </a:r>
          </a:p>
          <a:p>
            <a:pPr fontAlgn="base"/>
            <a:endParaRPr lang="fr-FR" sz="1400" dirty="0"/>
          </a:p>
          <a:p>
            <a:pPr fontAlgn="base"/>
            <a:r>
              <a:rPr lang="fr-FR" sz="1400" dirty="0"/>
              <a:t>​La saisie immobilière doit être </a:t>
            </a:r>
            <a:r>
              <a:rPr lang="fr-FR" sz="1400" b="1" dirty="0"/>
              <a:t>confiée à un avocat spécialisé : </a:t>
            </a:r>
            <a:r>
              <a:rPr lang="fr-FR" sz="1400" dirty="0"/>
              <a:t>il y a de nombreuses </a:t>
            </a:r>
            <a:r>
              <a:rPr lang="fr-FR" sz="1400" b="1" dirty="0"/>
              <a:t>démarches à effectuer et des délais précis à respecter </a:t>
            </a:r>
            <a:r>
              <a:rPr lang="fr-FR" sz="1400" dirty="0"/>
              <a:t>sous peine de nullité.</a:t>
            </a:r>
            <a:endParaRPr lang="en-US" sz="1400" dirty="0"/>
          </a:p>
        </p:txBody>
      </p:sp>
      <p:sp>
        <p:nvSpPr>
          <p:cNvPr id="12" name="Shape 3">
            <a:extLst>
              <a:ext uri="{FF2B5EF4-FFF2-40B4-BE49-F238E27FC236}">
                <a16:creationId xmlns:a16="http://schemas.microsoft.com/office/drawing/2014/main" id="{D31787E8-9A45-1898-84A9-6B214C97A402}"/>
              </a:ext>
            </a:extLst>
          </p:cNvPr>
          <p:cNvSpPr/>
          <p:nvPr/>
        </p:nvSpPr>
        <p:spPr>
          <a:xfrm>
            <a:off x="877076" y="5207302"/>
            <a:ext cx="10594005" cy="968559"/>
          </a:xfrm>
          <a:prstGeom prst="roundRect">
            <a:avLst/>
          </a:prstGeom>
          <a:solidFill>
            <a:schemeClr val="accent1">
              <a:lumMod val="20000"/>
              <a:lumOff val="80000"/>
            </a:schemeClr>
          </a:solidFill>
          <a:ln w="12700">
            <a:solidFill>
              <a:schemeClr val="accent1"/>
            </a:solidFill>
            <a:prstDash val="solid"/>
          </a:ln>
        </p:spPr>
        <p:txBody>
          <a:bodyPr/>
          <a:lstStyle/>
          <a:p>
            <a:endParaRPr lang="fr-FR" dirty="0"/>
          </a:p>
        </p:txBody>
      </p:sp>
      <p:sp>
        <p:nvSpPr>
          <p:cNvPr id="14" name="Text 7">
            <a:extLst>
              <a:ext uri="{FF2B5EF4-FFF2-40B4-BE49-F238E27FC236}">
                <a16:creationId xmlns:a16="http://schemas.microsoft.com/office/drawing/2014/main" id="{A71760F8-2D05-FD97-2213-ED9613AE8821}"/>
              </a:ext>
            </a:extLst>
          </p:cNvPr>
          <p:cNvSpPr/>
          <p:nvPr/>
        </p:nvSpPr>
        <p:spPr>
          <a:xfrm>
            <a:off x="1088476" y="5322910"/>
            <a:ext cx="10117590" cy="1210699"/>
          </a:xfrm>
          <a:prstGeom prst="rect">
            <a:avLst/>
          </a:prstGeom>
          <a:noFill/>
          <a:ln/>
        </p:spPr>
        <p:txBody>
          <a:bodyPr wrap="square" lIns="0" tIns="0" rIns="0" bIns="0" rtlCol="0" anchor="t"/>
          <a:lstStyle/>
          <a:p>
            <a:pPr fontAlgn="base"/>
            <a:r>
              <a:rPr lang="fr-FR" sz="1600" dirty="0"/>
              <a:t>En AG lors du vote de la saisie immobilière </a:t>
            </a:r>
            <a:r>
              <a:rPr lang="en-US" sz="1600" dirty="0"/>
              <a:t>​</a:t>
            </a:r>
          </a:p>
          <a:p>
            <a:pPr fontAlgn="base"/>
            <a:r>
              <a:rPr lang="fr-FR" sz="1600" i="1" dirty="0"/>
              <a:t>Les voix du copropriétaire saisi ne sont pas prises en compte dans le décompte des voix ,et il ne peut pas recevoir de mandats pour représenter d’autres copropriétaires (art 19-2 de la loi du 10 juillet 1965)</a:t>
            </a:r>
            <a:endParaRPr lang="en-US" sz="1600" dirty="0"/>
          </a:p>
          <a:p>
            <a:endParaRPr lang="fr-FR" sz="1600" dirty="0">
              <a:latin typeface="Century Gothic" panose="020B0502020202020204" pitchFamily="34" charset="0"/>
            </a:endParaRPr>
          </a:p>
        </p:txBody>
      </p:sp>
    </p:spTree>
    <p:extLst>
      <p:ext uri="{BB962C8B-B14F-4D97-AF65-F5344CB8AC3E}">
        <p14:creationId xmlns:p14="http://schemas.microsoft.com/office/powerpoint/2010/main" val="17562739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B5C9C-6915-0AAB-7F5B-6125AB362D4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2C4FD7A-7071-FDA4-0AA2-C844A7B7F452}"/>
              </a:ext>
            </a:extLst>
          </p:cNvPr>
          <p:cNvSpPr/>
          <p:nvPr/>
        </p:nvSpPr>
        <p:spPr>
          <a:xfrm>
            <a:off x="708399" y="1088573"/>
            <a:ext cx="758697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Les audiences liées à la saisie immobilière</a:t>
            </a:r>
            <a:endParaRPr lang="fr-FR" sz="2400" noProof="0" dirty="0"/>
          </a:p>
        </p:txBody>
      </p:sp>
      <p:sp>
        <p:nvSpPr>
          <p:cNvPr id="3" name="Shape 1">
            <a:extLst>
              <a:ext uri="{FF2B5EF4-FFF2-40B4-BE49-F238E27FC236}">
                <a16:creationId xmlns:a16="http://schemas.microsoft.com/office/drawing/2014/main" id="{0BFB775B-BABB-15BC-5E55-DAEC094DD7B9}"/>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9" name="Text 7">
            <a:extLst>
              <a:ext uri="{FF2B5EF4-FFF2-40B4-BE49-F238E27FC236}">
                <a16:creationId xmlns:a16="http://schemas.microsoft.com/office/drawing/2014/main" id="{F7966C49-4190-2FF5-ADFC-0033433D27AD}"/>
              </a:ext>
            </a:extLst>
          </p:cNvPr>
          <p:cNvSpPr/>
          <p:nvPr/>
        </p:nvSpPr>
        <p:spPr>
          <a:xfrm>
            <a:off x="1237765" y="2872953"/>
            <a:ext cx="9097345" cy="932992"/>
          </a:xfrm>
          <a:prstGeom prst="rect">
            <a:avLst/>
          </a:prstGeom>
          <a:noFill/>
          <a:ln/>
        </p:spPr>
        <p:txBody>
          <a:bodyPr wrap="square" lIns="0" tIns="0" rIns="0" bIns="0" rtlCol="0" anchor="t"/>
          <a:lstStyle/>
          <a:p>
            <a:pPr fontAlgn="base"/>
            <a:endParaRPr lang="en-US" sz="1600" dirty="0"/>
          </a:p>
        </p:txBody>
      </p:sp>
      <p:sp>
        <p:nvSpPr>
          <p:cNvPr id="10" name="Shape 8">
            <a:extLst>
              <a:ext uri="{FF2B5EF4-FFF2-40B4-BE49-F238E27FC236}">
                <a16:creationId xmlns:a16="http://schemas.microsoft.com/office/drawing/2014/main" id="{2CBBA54B-176A-29B5-14FA-A8B0CD2507B4}"/>
              </a:ext>
            </a:extLst>
          </p:cNvPr>
          <p:cNvSpPr/>
          <p:nvPr/>
        </p:nvSpPr>
        <p:spPr>
          <a:xfrm flipH="1" flipV="1">
            <a:off x="3592284" y="2605867"/>
            <a:ext cx="4415211" cy="18885"/>
          </a:xfrm>
          <a:prstGeom prst="line">
            <a:avLst/>
          </a:prstGeom>
          <a:noFill/>
          <a:ln w="12700">
            <a:solidFill>
              <a:srgbClr val="DCE3F0"/>
            </a:solidFill>
            <a:prstDash val="solid"/>
          </a:ln>
        </p:spPr>
        <p:txBody>
          <a:bodyPr/>
          <a:lstStyle/>
          <a:p>
            <a:endParaRPr lang="fr-FR" noProof="0" dirty="0"/>
          </a:p>
        </p:txBody>
      </p:sp>
      <p:pic>
        <p:nvPicPr>
          <p:cNvPr id="3074" name="Picture 2">
            <a:extLst>
              <a:ext uri="{FF2B5EF4-FFF2-40B4-BE49-F238E27FC236}">
                <a16:creationId xmlns:a16="http://schemas.microsoft.com/office/drawing/2014/main" id="{987B09F0-14B9-E018-596B-5F4C52A75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886" y="1631147"/>
            <a:ext cx="7631627" cy="434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811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B361-3FE8-AD28-A2FD-DCCAEB94B08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8878F78-2DF0-3F61-4D71-90C7468C68A6}"/>
              </a:ext>
            </a:extLst>
          </p:cNvPr>
          <p:cNvSpPr/>
          <p:nvPr/>
        </p:nvSpPr>
        <p:spPr>
          <a:xfrm>
            <a:off x="708398" y="1088573"/>
            <a:ext cx="9022197" cy="309903"/>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La procédure d’ordre : la récupération des fonds</a:t>
            </a:r>
            <a:endParaRPr lang="fr-FR" sz="2400" noProof="0" dirty="0"/>
          </a:p>
        </p:txBody>
      </p:sp>
      <p:sp>
        <p:nvSpPr>
          <p:cNvPr id="3" name="Shape 1">
            <a:extLst>
              <a:ext uri="{FF2B5EF4-FFF2-40B4-BE49-F238E27FC236}">
                <a16:creationId xmlns:a16="http://schemas.microsoft.com/office/drawing/2014/main" id="{CB83023F-A49A-C5F6-76C0-BD7BFF855487}"/>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5" name="Shape 3">
            <a:extLst>
              <a:ext uri="{FF2B5EF4-FFF2-40B4-BE49-F238E27FC236}">
                <a16:creationId xmlns:a16="http://schemas.microsoft.com/office/drawing/2014/main" id="{B365FB1F-F0CE-081B-5455-49998B8759F1}"/>
              </a:ext>
            </a:extLst>
          </p:cNvPr>
          <p:cNvSpPr/>
          <p:nvPr/>
        </p:nvSpPr>
        <p:spPr>
          <a:xfrm>
            <a:off x="798996" y="1614099"/>
            <a:ext cx="10594007" cy="4519282"/>
          </a:xfrm>
          <a:prstGeom prst="roundRect">
            <a:avLst/>
          </a:prstGeom>
          <a:solidFill>
            <a:srgbClr val="F7F7FC"/>
          </a:solidFill>
          <a:ln w="12700">
            <a:solidFill>
              <a:srgbClr val="DADCF3"/>
            </a:solidFill>
            <a:prstDash val="solid"/>
          </a:ln>
        </p:spPr>
        <p:txBody>
          <a:bodyPr/>
          <a:lstStyle/>
          <a:p>
            <a:pPr fontAlgn="base"/>
            <a:r>
              <a:rPr lang="fr-FR" sz="1600" b="1" dirty="0"/>
              <a:t>La procédure d'ordre </a:t>
            </a:r>
            <a:r>
              <a:rPr lang="fr-FR" sz="1600" dirty="0"/>
              <a:t>désigne la distribution entre les créanciers du prix de vente d'un bien immobilier saisi</a:t>
            </a:r>
            <a:r>
              <a:rPr lang="en-US" sz="1600" dirty="0"/>
              <a:t>​</a:t>
            </a:r>
          </a:p>
          <a:p>
            <a:pPr fontAlgn="base"/>
            <a:r>
              <a:rPr lang="fr-FR" sz="1600" dirty="0"/>
              <a:t>​</a:t>
            </a:r>
          </a:p>
          <a:p>
            <a:pPr fontAlgn="base"/>
            <a:r>
              <a:rPr lang="fr-FR" sz="1600" dirty="0"/>
              <a:t>Elle consiste à payer d'abord ceux auxquels la loi accorde la priorité, par exemple le privilège immobilier spécial prévu à l’article 2374 du code civil « dit super privilège en copropriété »</a:t>
            </a:r>
            <a:r>
              <a:rPr lang="en-US" sz="1600" dirty="0"/>
              <a:t>​</a:t>
            </a:r>
          </a:p>
          <a:p>
            <a:pPr fontAlgn="base"/>
            <a:r>
              <a:rPr lang="fr-FR" sz="1600" dirty="0"/>
              <a:t>​</a:t>
            </a:r>
          </a:p>
          <a:p>
            <a:pPr fontAlgn="base"/>
            <a:r>
              <a:rPr lang="fr-FR" sz="1600" b="1" u="sng" dirty="0">
                <a:solidFill>
                  <a:srgbClr val="FF0000"/>
                </a:solidFill>
              </a:rPr>
              <a:t>Attention : </a:t>
            </a:r>
            <a:r>
              <a:rPr lang="fr-FR" sz="1600" dirty="0"/>
              <a:t>elle ne peut s'appliquer que dans le cas où plusieurs créanciers se sont manifestés dans les délais impartis.</a:t>
            </a:r>
            <a:r>
              <a:rPr lang="en-US" sz="1600" dirty="0"/>
              <a:t>​</a:t>
            </a:r>
          </a:p>
          <a:p>
            <a:pPr fontAlgn="base"/>
            <a:r>
              <a:rPr lang="fr-FR" sz="1600" dirty="0"/>
              <a:t>​</a:t>
            </a:r>
            <a:r>
              <a:rPr lang="fr-CA" sz="1600" dirty="0"/>
              <a:t>​</a:t>
            </a:r>
            <a:br>
              <a:rPr lang="fr-CA" sz="1600" dirty="0"/>
            </a:br>
            <a:endParaRPr lang="fr-CA" sz="1600" dirty="0"/>
          </a:p>
          <a:p>
            <a:pPr fontAlgn="base"/>
            <a:r>
              <a:rPr lang="fr-CA" sz="1600" dirty="0"/>
              <a:t>Elle peut-être amiable ou judiciaire :</a:t>
            </a:r>
            <a:r>
              <a:rPr lang="en-US" sz="1600" dirty="0"/>
              <a:t>​</a:t>
            </a:r>
          </a:p>
          <a:p>
            <a:pPr fontAlgn="base"/>
            <a:r>
              <a:rPr lang="fr-FR" sz="1600" dirty="0"/>
              <a:t>​</a:t>
            </a:r>
          </a:p>
          <a:p>
            <a:pPr marL="285750" indent="-285750" fontAlgn="base">
              <a:buFont typeface="Wingdings" panose="05000000000000000000" pitchFamily="2" charset="2"/>
              <a:buChar char="v"/>
            </a:pPr>
            <a:r>
              <a:rPr lang="fr-CA" sz="1600" b="1" dirty="0"/>
              <a:t>Amiable : </a:t>
            </a:r>
            <a:r>
              <a:rPr lang="fr-CA" sz="1600" dirty="0"/>
              <a:t>tout les créanciers et le débiteur sont d’accord sur le montant de paiement de leur créance = règlement amiable</a:t>
            </a:r>
            <a:r>
              <a:rPr lang="en-US" sz="1600" dirty="0"/>
              <a:t>​</a:t>
            </a:r>
          </a:p>
          <a:p>
            <a:pPr fontAlgn="base"/>
            <a:r>
              <a:rPr lang="fr-CA" sz="1600" dirty="0"/>
              <a:t>​</a:t>
            </a:r>
          </a:p>
          <a:p>
            <a:pPr marL="285750" indent="-285750" fontAlgn="base">
              <a:buFont typeface="Wingdings" panose="05000000000000000000" pitchFamily="2" charset="2"/>
              <a:buChar char="v"/>
            </a:pPr>
            <a:r>
              <a:rPr lang="fr-CA" sz="1600" b="1" dirty="0"/>
              <a:t>Judiciaire : </a:t>
            </a:r>
            <a:r>
              <a:rPr lang="fr-CA" sz="1600" dirty="0"/>
              <a:t>un créancier ou le débiteur ne sont pas d’accord sur le montant de la créance (souvent lorsque le prix de la vente du bien est insuffisant) = C’est le juge qui définira un montant pour le paiement de la créance pour chaque partie)</a:t>
            </a:r>
            <a:endParaRPr lang="fr-FR" sz="1600" dirty="0"/>
          </a:p>
          <a:p>
            <a:endParaRPr lang="fr-FR" sz="1600" noProof="0" dirty="0"/>
          </a:p>
        </p:txBody>
      </p:sp>
      <p:sp>
        <p:nvSpPr>
          <p:cNvPr id="9" name="Text 7">
            <a:extLst>
              <a:ext uri="{FF2B5EF4-FFF2-40B4-BE49-F238E27FC236}">
                <a16:creationId xmlns:a16="http://schemas.microsoft.com/office/drawing/2014/main" id="{66951F6C-37DE-A249-F32B-AE227E57482F}"/>
              </a:ext>
            </a:extLst>
          </p:cNvPr>
          <p:cNvSpPr/>
          <p:nvPr/>
        </p:nvSpPr>
        <p:spPr>
          <a:xfrm>
            <a:off x="1106247" y="2239333"/>
            <a:ext cx="9097345" cy="932992"/>
          </a:xfrm>
          <a:prstGeom prst="rect">
            <a:avLst/>
          </a:prstGeom>
          <a:noFill/>
          <a:ln/>
        </p:spPr>
        <p:txBody>
          <a:bodyPr wrap="square" lIns="0" tIns="0" rIns="0" bIns="0" rtlCol="0" anchor="t"/>
          <a:lstStyle/>
          <a:p>
            <a:pPr fontAlgn="base"/>
            <a:endParaRPr lang="en-US" sz="1400" dirty="0"/>
          </a:p>
        </p:txBody>
      </p:sp>
    </p:spTree>
    <p:extLst>
      <p:ext uri="{BB962C8B-B14F-4D97-AF65-F5344CB8AC3E}">
        <p14:creationId xmlns:p14="http://schemas.microsoft.com/office/powerpoint/2010/main" val="4548758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5FA1B-7E69-ED7E-CF21-7F11858969B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C422B56-37E8-40E1-304B-3677DBAD3C9E}"/>
              </a:ext>
            </a:extLst>
          </p:cNvPr>
          <p:cNvSpPr/>
          <p:nvPr/>
        </p:nvSpPr>
        <p:spPr>
          <a:xfrm>
            <a:off x="705021" y="1111073"/>
            <a:ext cx="10743640" cy="338247"/>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Partie 5</a:t>
            </a:r>
          </a:p>
          <a:p>
            <a:pPr marL="0" indent="0">
              <a:buNone/>
            </a:pPr>
            <a:r>
              <a:rPr lang="fr-FR" sz="2800" b="1" noProof="0" dirty="0">
                <a:solidFill>
                  <a:srgbClr val="1D2B58"/>
                </a:solidFill>
                <a:latin typeface="Arial" pitchFamily="34" charset="0"/>
                <a:ea typeface="Arial" pitchFamily="34" charset="-122"/>
                <a:cs typeface="Arial" pitchFamily="34" charset="-120"/>
              </a:rPr>
              <a:t>Frais et honoraires « spécifique à la copropriété »</a:t>
            </a:r>
            <a:endParaRPr lang="fr-FR" sz="2800" noProof="0" dirty="0"/>
          </a:p>
        </p:txBody>
      </p:sp>
      <p:sp>
        <p:nvSpPr>
          <p:cNvPr id="3" name="Shape 1">
            <a:extLst>
              <a:ext uri="{FF2B5EF4-FFF2-40B4-BE49-F238E27FC236}">
                <a16:creationId xmlns:a16="http://schemas.microsoft.com/office/drawing/2014/main" id="{17A87DBA-93B7-7202-C68A-13E6CB4AA6A1}"/>
              </a:ext>
            </a:extLst>
          </p:cNvPr>
          <p:cNvSpPr/>
          <p:nvPr/>
        </p:nvSpPr>
        <p:spPr>
          <a:xfrm>
            <a:off x="705021" y="1715171"/>
            <a:ext cx="2011680" cy="0"/>
          </a:xfrm>
          <a:prstGeom prst="line">
            <a:avLst/>
          </a:prstGeom>
          <a:noFill/>
          <a:ln w="12700">
            <a:solidFill>
              <a:srgbClr val="6EA7E8"/>
            </a:solidFill>
            <a:prstDash val="solid"/>
          </a:ln>
        </p:spPr>
        <p:txBody>
          <a:bodyPr/>
          <a:lstStyle/>
          <a:p>
            <a:endParaRPr lang="fr-FR" noProof="0" dirty="0"/>
          </a:p>
        </p:txBody>
      </p:sp>
      <p:sp>
        <p:nvSpPr>
          <p:cNvPr id="4" name="Text 2">
            <a:extLst>
              <a:ext uri="{FF2B5EF4-FFF2-40B4-BE49-F238E27FC236}">
                <a16:creationId xmlns:a16="http://schemas.microsoft.com/office/drawing/2014/main" id="{AF2770EE-B40E-AD48-3A19-1F66E52C5F10}"/>
              </a:ext>
            </a:extLst>
          </p:cNvPr>
          <p:cNvSpPr/>
          <p:nvPr/>
        </p:nvSpPr>
        <p:spPr>
          <a:xfrm>
            <a:off x="705022" y="1837175"/>
            <a:ext cx="5768932" cy="365265"/>
          </a:xfrm>
          <a:prstGeom prst="rect">
            <a:avLst/>
          </a:prstGeom>
          <a:noFill/>
          <a:ln/>
        </p:spPr>
        <p:txBody>
          <a:bodyPr wrap="square" lIns="0" tIns="0" rIns="0" bIns="0" rtlCol="0" anchor="ctr"/>
          <a:lstStyle/>
          <a:p>
            <a:pPr marL="0" indent="0">
              <a:buNone/>
            </a:pPr>
            <a:r>
              <a:rPr lang="fr-FR" sz="1550" i="1" noProof="0" dirty="0">
                <a:solidFill>
                  <a:srgbClr val="54627D"/>
                </a:solidFill>
                <a:latin typeface="Arial" pitchFamily="34" charset="0"/>
                <a:ea typeface="Arial" pitchFamily="34" charset="-122"/>
                <a:cs typeface="Arial" pitchFamily="34" charset="-120"/>
              </a:rPr>
              <a:t>Découvrir les frais liés au recouvrement des impayés de charges</a:t>
            </a:r>
            <a:endParaRPr lang="fr-FR" sz="1550" noProof="0" dirty="0"/>
          </a:p>
        </p:txBody>
      </p:sp>
      <p:sp>
        <p:nvSpPr>
          <p:cNvPr id="5" name="Text 3">
            <a:extLst>
              <a:ext uri="{FF2B5EF4-FFF2-40B4-BE49-F238E27FC236}">
                <a16:creationId xmlns:a16="http://schemas.microsoft.com/office/drawing/2014/main" id="{5CAAD8E4-9EB1-BA3E-49D2-EF3570AA73A1}"/>
              </a:ext>
            </a:extLst>
          </p:cNvPr>
          <p:cNvSpPr/>
          <p:nvPr/>
        </p:nvSpPr>
        <p:spPr>
          <a:xfrm>
            <a:off x="705022" y="2820847"/>
            <a:ext cx="5768932" cy="2926080"/>
          </a:xfrm>
          <a:prstGeom prst="rect">
            <a:avLst/>
          </a:prstGeom>
          <a:noFill/>
          <a:ln/>
        </p:spPr>
        <p:txBody>
          <a:bodyPr wrap="square" lIns="0" tIns="0" rIns="0" bIns="0" rtlCol="0" anchor="t"/>
          <a:lstStyle/>
          <a:p>
            <a:pPr marL="176213" indent="-176213">
              <a:lnSpc>
                <a:spcPct val="200000"/>
              </a:lnSpc>
              <a:buSzPct val="100000"/>
              <a:buChar char="•"/>
            </a:pPr>
            <a:r>
              <a:rPr lang="fr-FR" sz="1600" dirty="0">
                <a:solidFill>
                  <a:srgbClr val="54627D"/>
                </a:solidFill>
                <a:latin typeface="Arial" pitchFamily="34" charset="0"/>
                <a:cs typeface="Arial" pitchFamily="34" charset="-120"/>
              </a:rPr>
              <a:t>Les frais applicables lors du recouvrement des impayés de charges</a:t>
            </a:r>
          </a:p>
          <a:p>
            <a:pPr marL="176213" indent="-176213">
              <a:lnSpc>
                <a:spcPct val="200000"/>
              </a:lnSpc>
              <a:buSzPct val="100000"/>
              <a:buChar char="•"/>
            </a:pPr>
            <a:r>
              <a:rPr lang="fr-FR" sz="1600" dirty="0">
                <a:solidFill>
                  <a:srgbClr val="54627D"/>
                </a:solidFill>
                <a:latin typeface="Arial" pitchFamily="34" charset="0"/>
                <a:cs typeface="Arial" pitchFamily="34" charset="-120"/>
              </a:rPr>
              <a:t>Les intérêts légaux </a:t>
            </a:r>
          </a:p>
          <a:p>
            <a:pPr marL="176213" indent="-176213">
              <a:lnSpc>
                <a:spcPct val="200000"/>
              </a:lnSpc>
              <a:buSzPct val="100000"/>
              <a:buChar char="•"/>
            </a:pPr>
            <a:r>
              <a:rPr lang="fr-FR" sz="1600" noProof="0" dirty="0">
                <a:solidFill>
                  <a:srgbClr val="54627D"/>
                </a:solidFill>
                <a:latin typeface="Arial" pitchFamily="34" charset="0"/>
                <a:cs typeface="Arial" pitchFamily="34" charset="-120"/>
              </a:rPr>
              <a:t>Les diligences exceptionnelles</a:t>
            </a:r>
          </a:p>
          <a:p>
            <a:pPr marL="176213" indent="-176213">
              <a:lnSpc>
                <a:spcPct val="200000"/>
              </a:lnSpc>
              <a:buSzPct val="100000"/>
              <a:buChar char="•"/>
            </a:pPr>
            <a:r>
              <a:rPr lang="fr-FR" sz="1600" dirty="0">
                <a:solidFill>
                  <a:srgbClr val="54627D"/>
                </a:solidFill>
                <a:latin typeface="Arial" pitchFamily="34" charset="0"/>
                <a:cs typeface="Arial" pitchFamily="34" charset="-120"/>
              </a:rPr>
              <a:t>Le protocole de recouvrement</a:t>
            </a:r>
            <a:endParaRPr lang="fr-FR" sz="1600" noProof="0" dirty="0">
              <a:solidFill>
                <a:srgbClr val="54627D"/>
              </a:solidFill>
              <a:latin typeface="Arial" pitchFamily="34" charset="0"/>
              <a:cs typeface="Arial" pitchFamily="34" charset="-120"/>
            </a:endParaRPr>
          </a:p>
        </p:txBody>
      </p:sp>
      <p:sp>
        <p:nvSpPr>
          <p:cNvPr id="8" name="Shape 6">
            <a:extLst>
              <a:ext uri="{FF2B5EF4-FFF2-40B4-BE49-F238E27FC236}">
                <a16:creationId xmlns:a16="http://schemas.microsoft.com/office/drawing/2014/main" id="{AA316D39-F56B-A35B-2E0B-020E5FEC8795}"/>
              </a:ext>
            </a:extLst>
          </p:cNvPr>
          <p:cNvSpPr/>
          <p:nvPr/>
        </p:nvSpPr>
        <p:spPr>
          <a:xfrm>
            <a:off x="6473953" y="5021890"/>
            <a:ext cx="4572000" cy="1051560"/>
          </a:xfrm>
          <a:prstGeom prst="roundRect">
            <a:avLst/>
          </a:prstGeom>
          <a:solidFill>
            <a:srgbClr val="EEE8FF"/>
          </a:solidFill>
          <a:ln w="12700">
            <a:solidFill>
              <a:srgbClr val="DDD4FF"/>
            </a:solidFill>
            <a:prstDash val="solid"/>
          </a:ln>
        </p:spPr>
        <p:txBody>
          <a:bodyPr/>
          <a:lstStyle/>
          <a:p>
            <a:endParaRPr lang="fr-FR" noProof="0" dirty="0"/>
          </a:p>
        </p:txBody>
      </p:sp>
      <p:sp>
        <p:nvSpPr>
          <p:cNvPr id="9" name="Text 7">
            <a:extLst>
              <a:ext uri="{FF2B5EF4-FFF2-40B4-BE49-F238E27FC236}">
                <a16:creationId xmlns:a16="http://schemas.microsoft.com/office/drawing/2014/main" id="{B8915211-127C-E9A8-1376-C7141AECFF08}"/>
              </a:ext>
            </a:extLst>
          </p:cNvPr>
          <p:cNvSpPr/>
          <p:nvPr/>
        </p:nvSpPr>
        <p:spPr>
          <a:xfrm>
            <a:off x="6473954" y="5365030"/>
            <a:ext cx="4571999" cy="365279"/>
          </a:xfrm>
          <a:prstGeom prst="rect">
            <a:avLst/>
          </a:prstGeom>
          <a:noFill/>
          <a:ln/>
        </p:spPr>
        <p:txBody>
          <a:bodyPr wrap="square" lIns="0" tIns="0" rIns="0" bIns="0" rtlCol="0" anchor="ctr"/>
          <a:lstStyle/>
          <a:p>
            <a:pPr algn="ctr"/>
            <a:r>
              <a:rPr lang="fr-FR" sz="1400" dirty="0">
                <a:solidFill>
                  <a:srgbClr val="FF0000"/>
                </a:solidFill>
              </a:rPr>
              <a:t>Un sécurisées.</a:t>
            </a:r>
          </a:p>
        </p:txBody>
      </p:sp>
      <p:sp>
        <p:nvSpPr>
          <p:cNvPr id="12" name="AutoShape 2" descr="Résultat d’images pour réunion analyse documents financier copropriété">
            <a:extLst>
              <a:ext uri="{FF2B5EF4-FFF2-40B4-BE49-F238E27FC236}">
                <a16:creationId xmlns:a16="http://schemas.microsoft.com/office/drawing/2014/main" id="{BC0B0765-CC07-A2F6-FB09-7772035477D4}"/>
              </a:ext>
            </a:extLst>
          </p:cNvPr>
          <p:cNvSpPr>
            <a:spLocks noChangeAspect="1" noChangeArrowheads="1"/>
          </p:cNvSpPr>
          <p:nvPr/>
        </p:nvSpPr>
        <p:spPr bwMode="auto">
          <a:xfrm>
            <a:off x="5943600" y="33680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noProof="0" dirty="0"/>
          </a:p>
        </p:txBody>
      </p:sp>
      <p:pic>
        <p:nvPicPr>
          <p:cNvPr id="4101" name="Picture 5">
            <a:extLst>
              <a:ext uri="{FF2B5EF4-FFF2-40B4-BE49-F238E27FC236}">
                <a16:creationId xmlns:a16="http://schemas.microsoft.com/office/drawing/2014/main" id="{8F5B1671-9AD8-1629-9F1D-650FA8A41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324" y="1936246"/>
            <a:ext cx="3497168" cy="298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7904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5BBA0-8552-B41C-929D-981AD8C6199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2E8EFF8-E330-3E12-6969-24E9D2A7C244}"/>
              </a:ext>
            </a:extLst>
          </p:cNvPr>
          <p:cNvSpPr/>
          <p:nvPr/>
        </p:nvSpPr>
        <p:spPr>
          <a:xfrm>
            <a:off x="708398" y="1148857"/>
            <a:ext cx="8521865" cy="140883"/>
          </a:xfrm>
          <a:prstGeom prst="rect">
            <a:avLst/>
          </a:prstGeom>
          <a:noFill/>
          <a:ln/>
        </p:spPr>
        <p:txBody>
          <a:bodyPr wrap="square" lIns="0" tIns="0" rIns="0" bIns="0" rtlCol="0" anchor="ctr"/>
          <a:lstStyle/>
          <a:p>
            <a:r>
              <a:rPr lang="fr-FR" sz="2400" b="1" dirty="0">
                <a:solidFill>
                  <a:srgbClr val="1D2B58"/>
                </a:solidFill>
                <a:latin typeface="Arial" pitchFamily="34" charset="0"/>
                <a:cs typeface="Arial" pitchFamily="34" charset="-120"/>
              </a:rPr>
              <a:t>Les frais nécessaires Article 10-1 de la loi 10 juillet 1965​</a:t>
            </a:r>
          </a:p>
        </p:txBody>
      </p:sp>
      <p:sp>
        <p:nvSpPr>
          <p:cNvPr id="3" name="Shape 1">
            <a:extLst>
              <a:ext uri="{FF2B5EF4-FFF2-40B4-BE49-F238E27FC236}">
                <a16:creationId xmlns:a16="http://schemas.microsoft.com/office/drawing/2014/main" id="{6D949CCD-CE74-D3B5-B76C-46399CBE558F}"/>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8322A49D-DE11-0C3B-B75D-C68B706D9EFE}"/>
              </a:ext>
            </a:extLst>
          </p:cNvPr>
          <p:cNvSpPr/>
          <p:nvPr/>
        </p:nvSpPr>
        <p:spPr>
          <a:xfrm>
            <a:off x="877077" y="1554482"/>
            <a:ext cx="10594007" cy="895738"/>
          </a:xfrm>
          <a:prstGeom prst="roundRect">
            <a:avLst/>
          </a:prstGeom>
          <a:solidFill>
            <a:srgbClr val="EAF3FD"/>
          </a:solidFill>
          <a:ln w="12700">
            <a:solidFill>
              <a:srgbClr val="C9DAF3"/>
            </a:solidFill>
            <a:prstDash val="solid"/>
          </a:ln>
        </p:spPr>
        <p:txBody>
          <a:bodyPr/>
          <a:lstStyle/>
          <a:p>
            <a:endParaRPr lang="fr-FR" noProof="0" dirty="0"/>
          </a:p>
        </p:txBody>
      </p:sp>
      <p:sp>
        <p:nvSpPr>
          <p:cNvPr id="5" name="Shape 3">
            <a:extLst>
              <a:ext uri="{FF2B5EF4-FFF2-40B4-BE49-F238E27FC236}">
                <a16:creationId xmlns:a16="http://schemas.microsoft.com/office/drawing/2014/main" id="{82EC3D94-C1E4-B969-D259-3A13EAA398EF}"/>
              </a:ext>
            </a:extLst>
          </p:cNvPr>
          <p:cNvSpPr/>
          <p:nvPr/>
        </p:nvSpPr>
        <p:spPr>
          <a:xfrm>
            <a:off x="971967" y="2623922"/>
            <a:ext cx="10594007" cy="2370772"/>
          </a:xfrm>
          <a:prstGeom prst="roundRect">
            <a:avLst/>
          </a:prstGeom>
          <a:solidFill>
            <a:srgbClr val="F7F7FC"/>
          </a:solidFill>
          <a:ln w="12700">
            <a:solidFill>
              <a:srgbClr val="DADCF3"/>
            </a:solidFill>
            <a:prstDash val="solid"/>
          </a:ln>
        </p:spPr>
        <p:txBody>
          <a:bodyPr/>
          <a:lstStyle/>
          <a:p>
            <a:endParaRPr lang="fr-FR" noProof="0" dirty="0"/>
          </a:p>
        </p:txBody>
      </p:sp>
      <p:sp>
        <p:nvSpPr>
          <p:cNvPr id="8" name="Text 6">
            <a:extLst>
              <a:ext uri="{FF2B5EF4-FFF2-40B4-BE49-F238E27FC236}">
                <a16:creationId xmlns:a16="http://schemas.microsoft.com/office/drawing/2014/main" id="{AE4806B4-C9A6-DDB2-8E29-67E71770719E}"/>
              </a:ext>
            </a:extLst>
          </p:cNvPr>
          <p:cNvSpPr/>
          <p:nvPr/>
        </p:nvSpPr>
        <p:spPr>
          <a:xfrm>
            <a:off x="1088477" y="1709568"/>
            <a:ext cx="10226446" cy="611524"/>
          </a:xfrm>
          <a:prstGeom prst="rect">
            <a:avLst/>
          </a:prstGeom>
          <a:noFill/>
          <a:ln/>
        </p:spPr>
        <p:txBody>
          <a:bodyPr wrap="square" lIns="0" tIns="0" rIns="0" bIns="0" rtlCol="0" anchor="t"/>
          <a:lstStyle/>
          <a:p>
            <a:r>
              <a:rPr lang="fr-FR" dirty="0"/>
              <a:t>Les </a:t>
            </a:r>
            <a:r>
              <a:rPr lang="fr-FR" b="1" dirty="0"/>
              <a:t>frais nécessaires engagés par le syndicat</a:t>
            </a:r>
            <a:r>
              <a:rPr lang="fr-FR" dirty="0"/>
              <a:t> pour le recouvrement d’une créance justifiée sont </a:t>
            </a:r>
            <a:r>
              <a:rPr lang="fr-FR" b="1" dirty="0"/>
              <a:t>imputables uniquement au copropriétaire débiteur</a:t>
            </a:r>
            <a:r>
              <a:rPr lang="fr-FR" dirty="0"/>
              <a:t>.</a:t>
            </a:r>
            <a:endParaRPr lang="fr-FR" sz="1200" b="1" dirty="0">
              <a:solidFill>
                <a:schemeClr val="bg1">
                  <a:lumMod val="50000"/>
                </a:schemeClr>
              </a:solidFill>
              <a:latin typeface="Century Gothic" panose="020B0502020202020204" pitchFamily="34" charset="0"/>
            </a:endParaRPr>
          </a:p>
        </p:txBody>
      </p:sp>
      <p:sp>
        <p:nvSpPr>
          <p:cNvPr id="9" name="Text 7">
            <a:extLst>
              <a:ext uri="{FF2B5EF4-FFF2-40B4-BE49-F238E27FC236}">
                <a16:creationId xmlns:a16="http://schemas.microsoft.com/office/drawing/2014/main" id="{D79692EB-C5C7-7E0B-A4B6-C37D81E541CC}"/>
              </a:ext>
            </a:extLst>
          </p:cNvPr>
          <p:cNvSpPr/>
          <p:nvPr/>
        </p:nvSpPr>
        <p:spPr>
          <a:xfrm>
            <a:off x="1151501" y="2692204"/>
            <a:ext cx="9097345" cy="932992"/>
          </a:xfrm>
          <a:prstGeom prst="rect">
            <a:avLst/>
          </a:prstGeom>
          <a:noFill/>
          <a:ln/>
        </p:spPr>
        <p:txBody>
          <a:bodyPr wrap="square" lIns="0" tIns="0" rIns="0" bIns="0" rtlCol="0" anchor="t"/>
          <a:lstStyle/>
          <a:p>
            <a:pPr fontAlgn="base"/>
            <a:r>
              <a:rPr lang="fr-FR" sz="1600" dirty="0"/>
              <a:t>« Par dérogation du deuxième alinéa de l’article 10, sont imputables au seul copropriétaire concerné :</a:t>
            </a:r>
            <a:r>
              <a:rPr lang="en-US" sz="1600" dirty="0"/>
              <a:t>​</a:t>
            </a:r>
          </a:p>
          <a:p>
            <a:pPr fontAlgn="base"/>
            <a:r>
              <a:rPr lang="fr-FR" sz="1600" dirty="0"/>
              <a:t>🔹 Les </a:t>
            </a:r>
            <a:r>
              <a:rPr lang="fr-FR" sz="1600" b="1" dirty="0"/>
              <a:t>frais nécessaires exposés par le syndicat</a:t>
            </a:r>
            <a:r>
              <a:rPr lang="fr-FR" sz="1600" dirty="0"/>
              <a:t>, notamment :</a:t>
            </a:r>
            <a:r>
              <a:rPr lang="en-US" sz="1600" dirty="0"/>
              <a:t>​</a:t>
            </a:r>
            <a:br>
              <a:rPr lang="en-US" sz="1600" dirty="0"/>
            </a:br>
            <a:r>
              <a:rPr lang="fr-FR" sz="1600" dirty="0"/>
              <a:t>– frais de </a:t>
            </a:r>
            <a:r>
              <a:rPr lang="fr-FR" sz="1600" b="1" dirty="0"/>
              <a:t>mise en demeure</a:t>
            </a:r>
            <a:r>
              <a:rPr lang="fr-FR" sz="1600" dirty="0"/>
              <a:t>,</a:t>
            </a:r>
            <a:r>
              <a:rPr lang="en-US" sz="1600" dirty="0"/>
              <a:t>​</a:t>
            </a:r>
            <a:br>
              <a:rPr lang="en-US" sz="1600" dirty="0"/>
            </a:br>
            <a:r>
              <a:rPr lang="fr-FR" sz="1600" dirty="0"/>
              <a:t>– </a:t>
            </a:r>
            <a:r>
              <a:rPr lang="fr-FR" sz="1600" b="1" dirty="0"/>
              <a:t>relances</a:t>
            </a:r>
            <a:r>
              <a:rPr lang="fr-FR" sz="1600" dirty="0"/>
              <a:t>,</a:t>
            </a:r>
            <a:r>
              <a:rPr lang="en-US" sz="1600" dirty="0"/>
              <a:t>​</a:t>
            </a:r>
            <a:br>
              <a:rPr lang="en-US" sz="1600" dirty="0"/>
            </a:br>
            <a:r>
              <a:rPr lang="fr-FR" sz="1600" dirty="0"/>
              <a:t>– </a:t>
            </a:r>
            <a:r>
              <a:rPr lang="fr-FR" sz="1600" b="1" dirty="0"/>
              <a:t>prise d’hypothèque</a:t>
            </a:r>
            <a:r>
              <a:rPr lang="fr-FR" sz="1600" dirty="0"/>
              <a:t>,</a:t>
            </a:r>
            <a:r>
              <a:rPr lang="en-US" sz="1600" dirty="0"/>
              <a:t>​</a:t>
            </a:r>
            <a:br>
              <a:rPr lang="en-US" sz="1600" dirty="0"/>
            </a:br>
            <a:r>
              <a:rPr lang="fr-FR" sz="1600" dirty="0"/>
              <a:t>– droits et émoluments des </a:t>
            </a:r>
            <a:r>
              <a:rPr lang="fr-FR" sz="1600" b="1" dirty="0"/>
              <a:t>huissiers de justice</a:t>
            </a:r>
            <a:r>
              <a:rPr lang="fr-FR" sz="1600" dirty="0"/>
              <a:t>,</a:t>
            </a:r>
            <a:r>
              <a:rPr lang="en-US" sz="1600" dirty="0"/>
              <a:t>​</a:t>
            </a:r>
            <a:br>
              <a:rPr lang="en-US" sz="1600" dirty="0"/>
            </a:br>
            <a:r>
              <a:rPr lang="fr-FR" sz="1600" dirty="0"/>
              <a:t>– frais de </a:t>
            </a:r>
            <a:r>
              <a:rPr lang="fr-FR" sz="1600" b="1" dirty="0"/>
              <a:t>recouvrement</a:t>
            </a:r>
            <a:r>
              <a:rPr lang="fr-FR" sz="1600" dirty="0"/>
              <a:t> ou d’</a:t>
            </a:r>
            <a:r>
              <a:rPr lang="fr-FR" sz="1600" b="1" dirty="0"/>
              <a:t>encaissement</a:t>
            </a:r>
            <a:r>
              <a:rPr lang="fr-FR" sz="1600" dirty="0"/>
              <a:t>,</a:t>
            </a:r>
            <a:r>
              <a:rPr lang="en-US" sz="1600" dirty="0"/>
              <a:t>​</a:t>
            </a:r>
          </a:p>
          <a:p>
            <a:pPr fontAlgn="base"/>
            <a:r>
              <a:rPr lang="fr-FR" sz="1600" i="1" dirty="0"/>
              <a:t>à compter de la mise en demeure.</a:t>
            </a:r>
            <a:r>
              <a:rPr lang="fr-FR" sz="1600" dirty="0"/>
              <a:t> »</a:t>
            </a:r>
          </a:p>
        </p:txBody>
      </p:sp>
      <p:sp>
        <p:nvSpPr>
          <p:cNvPr id="10" name="Shape 8">
            <a:extLst>
              <a:ext uri="{FF2B5EF4-FFF2-40B4-BE49-F238E27FC236}">
                <a16:creationId xmlns:a16="http://schemas.microsoft.com/office/drawing/2014/main" id="{1BB42359-00A4-10E8-7DE4-0B21ADB8B745}"/>
              </a:ext>
            </a:extLst>
          </p:cNvPr>
          <p:cNvSpPr/>
          <p:nvPr/>
        </p:nvSpPr>
        <p:spPr>
          <a:xfrm flipH="1" flipV="1">
            <a:off x="3592284" y="2605867"/>
            <a:ext cx="4415211" cy="18885"/>
          </a:xfrm>
          <a:prstGeom prst="line">
            <a:avLst/>
          </a:prstGeom>
          <a:noFill/>
          <a:ln w="12700">
            <a:solidFill>
              <a:srgbClr val="DCE3F0"/>
            </a:solidFill>
            <a:prstDash val="solid"/>
          </a:ln>
        </p:spPr>
        <p:txBody>
          <a:bodyPr/>
          <a:lstStyle/>
          <a:p>
            <a:endParaRPr lang="fr-FR" noProof="0" dirty="0"/>
          </a:p>
        </p:txBody>
      </p:sp>
      <p:sp>
        <p:nvSpPr>
          <p:cNvPr id="12" name="Shape 3">
            <a:extLst>
              <a:ext uri="{FF2B5EF4-FFF2-40B4-BE49-F238E27FC236}">
                <a16:creationId xmlns:a16="http://schemas.microsoft.com/office/drawing/2014/main" id="{38276D31-5302-C5BA-5DBA-15C36CDBE699}"/>
              </a:ext>
            </a:extLst>
          </p:cNvPr>
          <p:cNvSpPr/>
          <p:nvPr/>
        </p:nvSpPr>
        <p:spPr>
          <a:xfrm>
            <a:off x="877076" y="5207302"/>
            <a:ext cx="10594005" cy="968559"/>
          </a:xfrm>
          <a:prstGeom prst="roundRect">
            <a:avLst/>
          </a:prstGeom>
          <a:solidFill>
            <a:schemeClr val="accent1">
              <a:lumMod val="20000"/>
              <a:lumOff val="80000"/>
            </a:schemeClr>
          </a:solidFill>
          <a:ln w="12700">
            <a:solidFill>
              <a:schemeClr val="accent1"/>
            </a:solidFill>
            <a:prstDash val="solid"/>
          </a:ln>
        </p:spPr>
        <p:txBody>
          <a:bodyPr/>
          <a:lstStyle/>
          <a:p>
            <a:endParaRPr lang="fr-FR" dirty="0"/>
          </a:p>
        </p:txBody>
      </p:sp>
      <p:sp>
        <p:nvSpPr>
          <p:cNvPr id="14" name="Text 7">
            <a:extLst>
              <a:ext uri="{FF2B5EF4-FFF2-40B4-BE49-F238E27FC236}">
                <a16:creationId xmlns:a16="http://schemas.microsoft.com/office/drawing/2014/main" id="{D12C4E8C-CE91-21CE-BC73-0918AB87F21E}"/>
              </a:ext>
            </a:extLst>
          </p:cNvPr>
          <p:cNvSpPr/>
          <p:nvPr/>
        </p:nvSpPr>
        <p:spPr>
          <a:xfrm>
            <a:off x="1088476" y="5322910"/>
            <a:ext cx="10117590" cy="1210699"/>
          </a:xfrm>
          <a:prstGeom prst="rect">
            <a:avLst/>
          </a:prstGeom>
          <a:noFill/>
          <a:ln/>
        </p:spPr>
        <p:txBody>
          <a:bodyPr wrap="square" lIns="0" tIns="0" rIns="0" bIns="0" rtlCol="0" anchor="t"/>
          <a:lstStyle/>
          <a:p>
            <a:pPr fontAlgn="base"/>
            <a:r>
              <a:rPr lang="fr-FR" sz="1600" b="1" dirty="0"/>
              <a:t>📌En pratique</a:t>
            </a:r>
            <a:r>
              <a:rPr lang="en-US" sz="1600" dirty="0"/>
              <a:t>​</a:t>
            </a:r>
          </a:p>
          <a:p>
            <a:pPr fontAlgn="base"/>
            <a:r>
              <a:rPr lang="fr-FR" sz="1600" dirty="0"/>
              <a:t>Toujours vérifier que les </a:t>
            </a:r>
            <a:r>
              <a:rPr lang="fr-FR" sz="1600" b="1" dirty="0"/>
              <a:t>frais de recouvrement</a:t>
            </a:r>
            <a:r>
              <a:rPr lang="fr-FR" sz="1600" dirty="0"/>
              <a:t> ont été </a:t>
            </a:r>
            <a:r>
              <a:rPr lang="fr-FR" sz="1600" b="1" dirty="0"/>
              <a:t>engagés après la mise en demeure</a:t>
            </a:r>
            <a:r>
              <a:rPr lang="fr-FR" sz="1600" dirty="0"/>
              <a:t>, sont </a:t>
            </a:r>
            <a:r>
              <a:rPr lang="fr-FR" sz="1600" b="1" dirty="0"/>
              <a:t>prévisibles et proportionnés</a:t>
            </a:r>
            <a:r>
              <a:rPr lang="fr-FR" sz="1600" dirty="0"/>
              <a:t>, et figurent dans le </a:t>
            </a:r>
            <a:r>
              <a:rPr lang="fr-FR" sz="1600" b="1" dirty="0"/>
              <a:t>contrat de syndic</a:t>
            </a:r>
            <a:r>
              <a:rPr lang="fr-FR" sz="1600" dirty="0"/>
              <a:t>.</a:t>
            </a:r>
            <a:endParaRPr lang="en-US" sz="1600" dirty="0"/>
          </a:p>
          <a:p>
            <a:endParaRPr lang="fr-FR" sz="1600" dirty="0">
              <a:latin typeface="Century Gothic" panose="020B0502020202020204" pitchFamily="34" charset="0"/>
            </a:endParaRPr>
          </a:p>
        </p:txBody>
      </p:sp>
      <p:sp>
        <p:nvSpPr>
          <p:cNvPr id="6" name="ZoneTexte 5">
            <a:extLst>
              <a:ext uri="{FF2B5EF4-FFF2-40B4-BE49-F238E27FC236}">
                <a16:creationId xmlns:a16="http://schemas.microsoft.com/office/drawing/2014/main" id="{3CED79C9-CD64-D118-E8AD-898CEF7E41BC}"/>
              </a:ext>
            </a:extLst>
          </p:cNvPr>
          <p:cNvSpPr txBox="1"/>
          <p:nvPr/>
        </p:nvSpPr>
        <p:spPr>
          <a:xfrm>
            <a:off x="6445245" y="3464559"/>
            <a:ext cx="4869678" cy="1384995"/>
          </a:xfrm>
          <a:prstGeom prst="rect">
            <a:avLst/>
          </a:prstGeom>
          <a:noFill/>
          <a:ln>
            <a:solidFill>
              <a:srgbClr val="FF0000"/>
            </a:solidFill>
          </a:ln>
        </p:spPr>
        <p:txBody>
          <a:bodyPr wrap="square" rtlCol="0">
            <a:spAutoFit/>
          </a:bodyPr>
          <a:lstStyle/>
          <a:p>
            <a:pPr fontAlgn="base"/>
            <a:r>
              <a:rPr lang="fr-FR" sz="1400" b="1" dirty="0"/>
              <a:t>⚠️ Attention</a:t>
            </a:r>
            <a:r>
              <a:rPr lang="fr-FR" sz="1400" dirty="0"/>
              <a:t>​ :</a:t>
            </a:r>
            <a:br>
              <a:rPr lang="fr-FR" sz="1400" dirty="0"/>
            </a:br>
            <a:r>
              <a:rPr lang="fr-FR" sz="1400" dirty="0"/>
              <a:t>Seuls les </a:t>
            </a:r>
            <a:r>
              <a:rPr lang="fr-FR" sz="1400" b="1" dirty="0"/>
              <a:t>frais nécessaires et justifiés</a:t>
            </a:r>
            <a:r>
              <a:rPr lang="fr-FR" sz="1400" dirty="0"/>
              <a:t> peuvent être imputés.</a:t>
            </a:r>
            <a:r>
              <a:rPr lang="en-US" sz="1400" dirty="0"/>
              <a:t>​</a:t>
            </a:r>
          </a:p>
          <a:p>
            <a:pPr fontAlgn="base"/>
            <a:r>
              <a:rPr lang="fr-FR" sz="1400" dirty="0"/>
              <a:t>Le juge </a:t>
            </a:r>
            <a:r>
              <a:rPr lang="fr-FR" sz="1400" b="1" dirty="0"/>
              <a:t>contrôle la réalité et la proportion</a:t>
            </a:r>
            <a:r>
              <a:rPr lang="fr-FR" sz="1400" dirty="0"/>
              <a:t> de ces frais.</a:t>
            </a:r>
            <a:r>
              <a:rPr lang="en-US" sz="1400" dirty="0"/>
              <a:t>​</a:t>
            </a:r>
          </a:p>
          <a:p>
            <a:pPr fontAlgn="base"/>
            <a:r>
              <a:rPr lang="fr-FR" sz="1400" dirty="0"/>
              <a:t>Les </a:t>
            </a:r>
            <a:r>
              <a:rPr lang="fr-FR" sz="1400" b="1" dirty="0"/>
              <a:t>frais abusifs ou non prévus au contrat</a:t>
            </a:r>
            <a:r>
              <a:rPr lang="fr-FR" sz="1400" dirty="0"/>
              <a:t> peuvent être </a:t>
            </a:r>
            <a:r>
              <a:rPr lang="fr-FR" sz="1400" b="1" dirty="0"/>
              <a:t>rejetés</a:t>
            </a:r>
            <a:r>
              <a:rPr lang="fr-FR" sz="1400" dirty="0"/>
              <a:t> et réintégrés dans les charges communes.</a:t>
            </a:r>
            <a:endParaRPr lang="en-US" sz="1400" dirty="0"/>
          </a:p>
        </p:txBody>
      </p:sp>
    </p:spTree>
    <p:extLst>
      <p:ext uri="{BB962C8B-B14F-4D97-AF65-F5344CB8AC3E}">
        <p14:creationId xmlns:p14="http://schemas.microsoft.com/office/powerpoint/2010/main" val="17180778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C1AA-4106-67ED-8D93-8D645DD108E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CC9D8AA-4744-6C4A-948E-B8081ED5309E}"/>
              </a:ext>
            </a:extLst>
          </p:cNvPr>
          <p:cNvSpPr/>
          <p:nvPr/>
        </p:nvSpPr>
        <p:spPr>
          <a:xfrm>
            <a:off x="691148" y="1116561"/>
            <a:ext cx="9022197" cy="309903"/>
          </a:xfrm>
          <a:prstGeom prst="rect">
            <a:avLst/>
          </a:prstGeom>
          <a:noFill/>
          <a:ln/>
        </p:spPr>
        <p:txBody>
          <a:bodyPr wrap="square" lIns="0" tIns="0" rIns="0" bIns="0" rtlCol="0" anchor="ctr"/>
          <a:lstStyle/>
          <a:p>
            <a:r>
              <a:rPr lang="fr-FR" sz="2400" b="1" dirty="0">
                <a:solidFill>
                  <a:schemeClr val="accent1">
                    <a:lumMod val="50000"/>
                  </a:schemeClr>
                </a:solidFill>
              </a:rPr>
              <a:t>Les intérêts légaux article 36 du décret du 17 mars 1967</a:t>
            </a:r>
            <a:endParaRPr lang="fr-FR" sz="3200" noProof="0" dirty="0">
              <a:solidFill>
                <a:schemeClr val="accent1">
                  <a:lumMod val="50000"/>
                </a:schemeClr>
              </a:solidFill>
            </a:endParaRPr>
          </a:p>
        </p:txBody>
      </p:sp>
      <p:sp>
        <p:nvSpPr>
          <p:cNvPr id="3" name="Shape 1">
            <a:extLst>
              <a:ext uri="{FF2B5EF4-FFF2-40B4-BE49-F238E27FC236}">
                <a16:creationId xmlns:a16="http://schemas.microsoft.com/office/drawing/2014/main" id="{D887689D-1554-F754-8BFA-022DE152C5F6}"/>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5" name="Shape 3">
            <a:extLst>
              <a:ext uri="{FF2B5EF4-FFF2-40B4-BE49-F238E27FC236}">
                <a16:creationId xmlns:a16="http://schemas.microsoft.com/office/drawing/2014/main" id="{3E48A2EF-1961-16B8-19DA-BFFBFFA499CB}"/>
              </a:ext>
            </a:extLst>
          </p:cNvPr>
          <p:cNvSpPr/>
          <p:nvPr/>
        </p:nvSpPr>
        <p:spPr>
          <a:xfrm>
            <a:off x="798996" y="1614099"/>
            <a:ext cx="10594007" cy="4519282"/>
          </a:xfrm>
          <a:prstGeom prst="roundRect">
            <a:avLst/>
          </a:prstGeom>
          <a:solidFill>
            <a:srgbClr val="F7F7FC"/>
          </a:solidFill>
          <a:ln w="12700">
            <a:solidFill>
              <a:srgbClr val="DADCF3"/>
            </a:solidFill>
            <a:prstDash val="solid"/>
          </a:ln>
        </p:spPr>
        <p:txBody>
          <a:bodyPr/>
          <a:lstStyle/>
          <a:p>
            <a:pPr marL="285750" indent="-285750" fontAlgn="base">
              <a:buFont typeface="Wingdings" panose="05000000000000000000" pitchFamily="2" charset="2"/>
              <a:buChar char="§"/>
            </a:pPr>
            <a:r>
              <a:rPr lang="fr-CA" dirty="0"/>
              <a:t>De nombreux syndics disent, que ces intérêts légaux ne peuvent pas être appliqués en dehors de l’autorisation du juge, ceci est </a:t>
            </a:r>
            <a:r>
              <a:rPr lang="fr-CA" b="1" dirty="0"/>
              <a:t>INEXACT.</a:t>
            </a:r>
            <a:r>
              <a:rPr lang="en-US" b="1" dirty="0"/>
              <a:t>​</a:t>
            </a:r>
          </a:p>
          <a:p>
            <a:pPr fontAlgn="base"/>
            <a:endParaRPr lang="fr-CA" dirty="0"/>
          </a:p>
          <a:p>
            <a:pPr marL="285750" indent="-285750" fontAlgn="base">
              <a:buFont typeface="Wingdings" panose="05000000000000000000" pitchFamily="2" charset="2"/>
              <a:buChar char="§"/>
            </a:pPr>
            <a:r>
              <a:rPr lang="fr-CA" dirty="0"/>
              <a:t>Article 36 du décret du 17 mars 1967 : </a:t>
            </a:r>
            <a:r>
              <a:rPr lang="fr-CA" dirty="0">
                <a:solidFill>
                  <a:schemeClr val="accent1">
                    <a:lumMod val="50000"/>
                  </a:schemeClr>
                </a:solidFill>
              </a:rPr>
              <a:t>« </a:t>
            </a:r>
            <a:r>
              <a:rPr lang="fr-CA" i="1" dirty="0">
                <a:solidFill>
                  <a:schemeClr val="accent1">
                    <a:lumMod val="50000"/>
                  </a:schemeClr>
                </a:solidFill>
              </a:rPr>
              <a:t>sauf stipulation contraire du règlement de copropriété, les sommes dues au titre du précédent article portent intérêt au profit du syndicat. Cet intérêt, fixe au taux légal en matière civile, est dû à compter de la mise en demeure adressée par le syndic au copropriétaire défaillant»</a:t>
            </a:r>
            <a:r>
              <a:rPr lang="en-US" dirty="0">
                <a:solidFill>
                  <a:schemeClr val="accent1">
                    <a:lumMod val="50000"/>
                  </a:schemeClr>
                </a:solidFill>
              </a:rPr>
              <a:t>​</a:t>
            </a:r>
          </a:p>
          <a:p>
            <a:pPr fontAlgn="base"/>
            <a:endParaRPr lang="fr-CA" dirty="0"/>
          </a:p>
          <a:p>
            <a:pPr marL="285750" indent="-285750" fontAlgn="base">
              <a:buFont typeface="Wingdings" panose="05000000000000000000" pitchFamily="2" charset="2"/>
              <a:buChar char="§"/>
            </a:pPr>
            <a:r>
              <a:rPr lang="fr-CA" dirty="0"/>
              <a:t>Cela signifie que dès la mise en demeure (LRAR ou par huissier), les intérêts sont dus au taux légal et ce, en l’absence même de procédure judiciaire</a:t>
            </a:r>
            <a:r>
              <a:rPr lang="en-US" dirty="0"/>
              <a:t>​</a:t>
            </a:r>
          </a:p>
          <a:p>
            <a:pPr fontAlgn="base"/>
            <a:endParaRPr lang="fr-CA" dirty="0"/>
          </a:p>
          <a:p>
            <a:pPr marL="285750" indent="-285750" fontAlgn="base">
              <a:buFont typeface="Wingdings" panose="05000000000000000000" pitchFamily="2" charset="2"/>
              <a:buChar char="§"/>
            </a:pPr>
            <a:r>
              <a:rPr lang="fr-CA" dirty="0"/>
              <a:t>Si une copropriété est obligée d’aller devant le juge, elle demandera au juge par précaution de valider les intérêts calculés. Le juge est libre de confirmer ou non les calculs de la copropriété.</a:t>
            </a:r>
            <a:r>
              <a:rPr lang="en-US" dirty="0"/>
              <a:t>​</a:t>
            </a:r>
          </a:p>
          <a:p>
            <a:pPr fontAlgn="base"/>
            <a:endParaRPr lang="fr-CA" dirty="0"/>
          </a:p>
          <a:p>
            <a:pPr marL="285750" indent="-285750" fontAlgn="base">
              <a:buFont typeface="Wingdings" panose="05000000000000000000" pitchFamily="2" charset="2"/>
              <a:buChar char="§"/>
            </a:pPr>
            <a:r>
              <a:rPr lang="fr-CA" dirty="0"/>
              <a:t>Le juge a seulement le pouvoir de faire remise de ces intérêts pour des raisons justifiées.</a:t>
            </a:r>
            <a:r>
              <a:rPr lang="en-US" dirty="0"/>
              <a:t>​</a:t>
            </a:r>
          </a:p>
          <a:p>
            <a:pPr marL="285750" indent="-285750">
              <a:buFont typeface="Wingdings" panose="05000000000000000000" pitchFamily="2" charset="2"/>
              <a:buChar char="§"/>
            </a:pPr>
            <a:endParaRPr lang="fr-FR" sz="1600" noProof="0" dirty="0"/>
          </a:p>
        </p:txBody>
      </p:sp>
      <p:sp>
        <p:nvSpPr>
          <p:cNvPr id="9" name="Text 7">
            <a:extLst>
              <a:ext uri="{FF2B5EF4-FFF2-40B4-BE49-F238E27FC236}">
                <a16:creationId xmlns:a16="http://schemas.microsoft.com/office/drawing/2014/main" id="{9F4E2527-71A1-2346-3CED-0701D56C049C}"/>
              </a:ext>
            </a:extLst>
          </p:cNvPr>
          <p:cNvSpPr/>
          <p:nvPr/>
        </p:nvSpPr>
        <p:spPr>
          <a:xfrm>
            <a:off x="1106247" y="2239333"/>
            <a:ext cx="9097345" cy="932992"/>
          </a:xfrm>
          <a:prstGeom prst="rect">
            <a:avLst/>
          </a:prstGeom>
          <a:noFill/>
          <a:ln/>
        </p:spPr>
        <p:txBody>
          <a:bodyPr wrap="square" lIns="0" tIns="0" rIns="0" bIns="0" rtlCol="0" anchor="t"/>
          <a:lstStyle/>
          <a:p>
            <a:pPr fontAlgn="base"/>
            <a:endParaRPr lang="en-US" sz="1400" dirty="0"/>
          </a:p>
        </p:txBody>
      </p:sp>
    </p:spTree>
    <p:extLst>
      <p:ext uri="{BB962C8B-B14F-4D97-AF65-F5344CB8AC3E}">
        <p14:creationId xmlns:p14="http://schemas.microsoft.com/office/powerpoint/2010/main" val="15653783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94944" y="1108960"/>
            <a:ext cx="9419440" cy="338247"/>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Partie 1</a:t>
            </a:r>
          </a:p>
          <a:p>
            <a:pPr marL="0" indent="0">
              <a:buNone/>
            </a:pPr>
            <a:r>
              <a:rPr lang="fr-FR" sz="2800" b="1" noProof="0" dirty="0">
                <a:solidFill>
                  <a:srgbClr val="1D2B58"/>
                </a:solidFill>
                <a:latin typeface="Arial" pitchFamily="34" charset="0"/>
                <a:ea typeface="Arial" pitchFamily="34" charset="-122"/>
                <a:cs typeface="Arial" pitchFamily="34" charset="-120"/>
              </a:rPr>
              <a:t>Le rôle du Conseil Syndical dans le suivi des impayés</a:t>
            </a:r>
            <a:endParaRPr lang="fr-FR" sz="2800" noProof="0" dirty="0"/>
          </a:p>
        </p:txBody>
      </p:sp>
      <p:sp>
        <p:nvSpPr>
          <p:cNvPr id="3" name="Shape 1"/>
          <p:cNvSpPr/>
          <p:nvPr/>
        </p:nvSpPr>
        <p:spPr>
          <a:xfrm>
            <a:off x="694944" y="1687721"/>
            <a:ext cx="2011680" cy="0"/>
          </a:xfrm>
          <a:prstGeom prst="line">
            <a:avLst/>
          </a:prstGeom>
          <a:noFill/>
          <a:ln w="12700">
            <a:solidFill>
              <a:srgbClr val="6EA7E8"/>
            </a:solidFill>
            <a:prstDash val="solid"/>
          </a:ln>
        </p:spPr>
        <p:txBody>
          <a:bodyPr/>
          <a:lstStyle/>
          <a:p>
            <a:endParaRPr lang="fr-FR" noProof="0" dirty="0"/>
          </a:p>
        </p:txBody>
      </p:sp>
      <p:sp>
        <p:nvSpPr>
          <p:cNvPr id="4" name="Text 2"/>
          <p:cNvSpPr/>
          <p:nvPr/>
        </p:nvSpPr>
        <p:spPr>
          <a:xfrm>
            <a:off x="694944" y="1792224"/>
            <a:ext cx="5303520" cy="201168"/>
          </a:xfrm>
          <a:prstGeom prst="rect">
            <a:avLst/>
          </a:prstGeom>
          <a:noFill/>
          <a:ln/>
        </p:spPr>
        <p:txBody>
          <a:bodyPr wrap="square" lIns="0" tIns="0" rIns="0" bIns="0" rtlCol="0" anchor="ctr"/>
          <a:lstStyle/>
          <a:p>
            <a:pPr marL="0" indent="0">
              <a:buNone/>
            </a:pPr>
            <a:r>
              <a:rPr lang="fr-FR" sz="1550" i="1" noProof="0" dirty="0">
                <a:solidFill>
                  <a:srgbClr val="54627D"/>
                </a:solidFill>
                <a:latin typeface="Arial" pitchFamily="34" charset="0"/>
                <a:ea typeface="Arial" pitchFamily="34" charset="-122"/>
                <a:cs typeface="Arial" pitchFamily="34" charset="-120"/>
              </a:rPr>
              <a:t>Un acteur essentiel pour maîtriser les charges</a:t>
            </a:r>
            <a:endParaRPr lang="fr-FR" sz="1550" noProof="0" dirty="0"/>
          </a:p>
        </p:txBody>
      </p:sp>
      <p:sp>
        <p:nvSpPr>
          <p:cNvPr id="5" name="Text 3"/>
          <p:cNvSpPr/>
          <p:nvPr/>
        </p:nvSpPr>
        <p:spPr>
          <a:xfrm>
            <a:off x="694944" y="2505456"/>
            <a:ext cx="5486400" cy="2926080"/>
          </a:xfrm>
          <a:prstGeom prst="rect">
            <a:avLst/>
          </a:prstGeom>
          <a:noFill/>
          <a:ln/>
        </p:spPr>
        <p:txBody>
          <a:bodyPr wrap="square" lIns="0" tIns="0" rIns="0" bIns="0" rtlCol="0" anchor="t"/>
          <a:lstStyle/>
          <a:p>
            <a:pPr marL="176213" indent="-176213">
              <a:lnSpc>
                <a:spcPct val="150000"/>
              </a:lnSpc>
              <a:buSzPct val="100000"/>
              <a:buChar char="•"/>
            </a:pPr>
            <a:r>
              <a:rPr lang="fr-FR" sz="1850" noProof="0" dirty="0">
                <a:solidFill>
                  <a:srgbClr val="54627D"/>
                </a:solidFill>
                <a:latin typeface="Arial" pitchFamily="34" charset="0"/>
                <a:ea typeface="Arial" pitchFamily="34" charset="-122"/>
                <a:cs typeface="Arial" pitchFamily="34" charset="-120"/>
              </a:rPr>
              <a:t>Contrôler la gestion du syndic et la comptabilité</a:t>
            </a:r>
          </a:p>
          <a:p>
            <a:pPr marL="176213" indent="-176213">
              <a:lnSpc>
                <a:spcPct val="150000"/>
              </a:lnSpc>
              <a:buSzPct val="100000"/>
              <a:buChar char="•"/>
            </a:pPr>
            <a:r>
              <a:rPr lang="fr-FR" sz="1850" noProof="0" dirty="0">
                <a:solidFill>
                  <a:srgbClr val="54627D"/>
                </a:solidFill>
                <a:latin typeface="Arial" pitchFamily="34" charset="0"/>
                <a:cs typeface="Arial" pitchFamily="34" charset="-120"/>
              </a:rPr>
              <a:t>Suivre régulièrement les impayés et les actions engages</a:t>
            </a:r>
          </a:p>
          <a:p>
            <a:pPr marL="176213" indent="-176213">
              <a:lnSpc>
                <a:spcPct val="150000"/>
              </a:lnSpc>
              <a:buSzPct val="100000"/>
              <a:buChar char="•"/>
            </a:pPr>
            <a:r>
              <a:rPr lang="fr-FR" sz="1850" noProof="0" dirty="0">
                <a:solidFill>
                  <a:srgbClr val="54627D"/>
                </a:solidFill>
                <a:latin typeface="Arial" pitchFamily="34" charset="0"/>
                <a:cs typeface="Arial" pitchFamily="34" charset="-120"/>
              </a:rPr>
              <a:t>Anticiper les difficultés et adapter la stratégie de Recouvrement</a:t>
            </a:r>
          </a:p>
          <a:p>
            <a:pPr marL="176213" indent="-176213">
              <a:lnSpc>
                <a:spcPct val="150000"/>
              </a:lnSpc>
              <a:buSzPct val="100000"/>
              <a:buChar char="•"/>
            </a:pPr>
            <a:r>
              <a:rPr lang="fr-FR" sz="1850" noProof="0" dirty="0">
                <a:solidFill>
                  <a:srgbClr val="54627D"/>
                </a:solidFill>
                <a:latin typeface="Arial" pitchFamily="34" charset="0"/>
                <a:cs typeface="Arial" pitchFamily="34" charset="-120"/>
              </a:rPr>
              <a:t>Être force de proposition pour maîtriser les charges</a:t>
            </a:r>
          </a:p>
        </p:txBody>
      </p:sp>
      <p:sp>
        <p:nvSpPr>
          <p:cNvPr id="6" name="Shape 4"/>
          <p:cNvSpPr/>
          <p:nvPr/>
        </p:nvSpPr>
        <p:spPr>
          <a:xfrm>
            <a:off x="6446520" y="1812378"/>
            <a:ext cx="4572000" cy="306324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DCE3F0"/>
            </a:solidFill>
            <a:prstDash val="solid"/>
          </a:ln>
        </p:spPr>
        <p:txBody>
          <a:bodyPr/>
          <a:lstStyle/>
          <a:p>
            <a:endParaRPr lang="fr-FR" noProof="0" dirty="0"/>
          </a:p>
        </p:txBody>
      </p:sp>
      <p:sp>
        <p:nvSpPr>
          <p:cNvPr id="8" name="Shape 6"/>
          <p:cNvSpPr/>
          <p:nvPr/>
        </p:nvSpPr>
        <p:spPr>
          <a:xfrm>
            <a:off x="6446520" y="5014644"/>
            <a:ext cx="4572000" cy="1051560"/>
          </a:xfrm>
          <a:prstGeom prst="roundRect">
            <a:avLst/>
          </a:prstGeom>
          <a:solidFill>
            <a:srgbClr val="EEE8FF"/>
          </a:solidFill>
          <a:ln w="12700">
            <a:solidFill>
              <a:srgbClr val="DDD4FF"/>
            </a:solidFill>
            <a:prstDash val="solid"/>
          </a:ln>
        </p:spPr>
        <p:txBody>
          <a:bodyPr/>
          <a:lstStyle/>
          <a:p>
            <a:endParaRPr lang="fr-FR" noProof="0" dirty="0"/>
          </a:p>
        </p:txBody>
      </p:sp>
      <p:sp>
        <p:nvSpPr>
          <p:cNvPr id="9" name="Text 7"/>
          <p:cNvSpPr/>
          <p:nvPr/>
        </p:nvSpPr>
        <p:spPr>
          <a:xfrm>
            <a:off x="6382511" y="5407836"/>
            <a:ext cx="4571999" cy="265176"/>
          </a:xfrm>
          <a:prstGeom prst="rect">
            <a:avLst/>
          </a:prstGeom>
          <a:noFill/>
          <a:ln/>
        </p:spPr>
        <p:txBody>
          <a:bodyPr wrap="square" lIns="0" tIns="0" rIns="0" bIns="0" rtlCol="0" anchor="ctr"/>
          <a:lstStyle/>
          <a:p>
            <a:pPr marL="0" indent="0" algn="ctr">
              <a:buNone/>
            </a:pPr>
            <a:r>
              <a:rPr lang="fr-FR" sz="1380" noProof="0" dirty="0">
                <a:solidFill>
                  <a:srgbClr val="1D2B58"/>
                </a:solidFill>
                <a:latin typeface="Arial" pitchFamily="34" charset="0"/>
                <a:cs typeface="Arial" pitchFamily="34" charset="-120"/>
              </a:rPr>
              <a:t>Sans suivi actif du Conseil Syndical, les impayés deviennent rapidement incontrôlables</a:t>
            </a:r>
          </a:p>
          <a:p>
            <a:pPr marL="0" indent="0" algn="ctr">
              <a:buNone/>
            </a:pPr>
            <a:r>
              <a:rPr lang="fr-FR" sz="1380" noProof="0" dirty="0">
                <a:solidFill>
                  <a:srgbClr val="1D2B58"/>
                </a:solidFill>
                <a:latin typeface="Arial" pitchFamily="34" charset="0"/>
                <a:cs typeface="Arial" pitchFamily="34" charset="-120"/>
              </a:rPr>
              <a:t>… et les charges explosent.</a:t>
            </a:r>
            <a:endParaRPr lang="fr-FR" sz="1380" noProof="0" dirty="0"/>
          </a:p>
        </p:txBody>
      </p:sp>
      <p:sp>
        <p:nvSpPr>
          <p:cNvPr id="12" name="AutoShape 2" descr="Résultat d’images pour réunion analyse documents financier copropriété">
            <a:extLst>
              <a:ext uri="{FF2B5EF4-FFF2-40B4-BE49-F238E27FC236}">
                <a16:creationId xmlns:a16="http://schemas.microsoft.com/office/drawing/2014/main" id="{A0D2E33C-4673-1956-8E75-DAFA5E8C6CE4}"/>
              </a:ext>
            </a:extLst>
          </p:cNvPr>
          <p:cNvSpPr>
            <a:spLocks noChangeAspect="1" noChangeArrowheads="1"/>
          </p:cNvSpPr>
          <p:nvPr/>
        </p:nvSpPr>
        <p:spPr bwMode="auto">
          <a:xfrm>
            <a:off x="5943600" y="33680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noProof="0" dirty="0"/>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5DD4C-B844-558A-68CE-B02E84EB42A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3930780-9CEB-0C00-4A8B-3EF21013EF9C}"/>
              </a:ext>
            </a:extLst>
          </p:cNvPr>
          <p:cNvSpPr/>
          <p:nvPr/>
        </p:nvSpPr>
        <p:spPr>
          <a:xfrm>
            <a:off x="691148" y="1116561"/>
            <a:ext cx="9022197" cy="309903"/>
          </a:xfrm>
          <a:prstGeom prst="rect">
            <a:avLst/>
          </a:prstGeom>
          <a:noFill/>
          <a:ln/>
        </p:spPr>
        <p:txBody>
          <a:bodyPr wrap="square" lIns="0" tIns="0" rIns="0" bIns="0" rtlCol="0" anchor="ctr"/>
          <a:lstStyle/>
          <a:p>
            <a:r>
              <a:rPr lang="fr-FR" sz="2400" b="1" dirty="0">
                <a:solidFill>
                  <a:schemeClr val="accent1">
                    <a:lumMod val="50000"/>
                  </a:schemeClr>
                </a:solidFill>
              </a:rPr>
              <a:t>Les intérêts légaux article 36 du décret du 17 mars 1967</a:t>
            </a:r>
            <a:endParaRPr lang="fr-FR" sz="3200" noProof="0" dirty="0">
              <a:solidFill>
                <a:schemeClr val="accent1">
                  <a:lumMod val="50000"/>
                </a:schemeClr>
              </a:solidFill>
            </a:endParaRPr>
          </a:p>
        </p:txBody>
      </p:sp>
      <p:sp>
        <p:nvSpPr>
          <p:cNvPr id="3" name="Shape 1">
            <a:extLst>
              <a:ext uri="{FF2B5EF4-FFF2-40B4-BE49-F238E27FC236}">
                <a16:creationId xmlns:a16="http://schemas.microsoft.com/office/drawing/2014/main" id="{8E61E18D-C8C5-5166-0EAF-B29307CA8F88}"/>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5" name="Shape 3">
            <a:extLst>
              <a:ext uri="{FF2B5EF4-FFF2-40B4-BE49-F238E27FC236}">
                <a16:creationId xmlns:a16="http://schemas.microsoft.com/office/drawing/2014/main" id="{8C7793F3-8D2E-726C-1822-D6CA904168A3}"/>
              </a:ext>
            </a:extLst>
          </p:cNvPr>
          <p:cNvSpPr/>
          <p:nvPr/>
        </p:nvSpPr>
        <p:spPr>
          <a:xfrm>
            <a:off x="600588" y="1614099"/>
            <a:ext cx="10594007" cy="2673228"/>
          </a:xfrm>
          <a:prstGeom prst="roundRect">
            <a:avLst/>
          </a:prstGeom>
          <a:solidFill>
            <a:srgbClr val="F7F7FC"/>
          </a:solidFill>
          <a:ln w="12700">
            <a:solidFill>
              <a:srgbClr val="DADCF3"/>
            </a:solidFill>
            <a:prstDash val="solid"/>
          </a:ln>
        </p:spPr>
        <p:txBody>
          <a:bodyPr/>
          <a:lstStyle/>
          <a:p>
            <a:pPr fontAlgn="base"/>
            <a:r>
              <a:rPr lang="fr-FR" i="1" dirty="0"/>
              <a:t>« Sauf stipulation contraire du règlement de copropriété, les sommes dues au titre de l'article 35 portent intérêt au profit du syndicat. </a:t>
            </a:r>
            <a:r>
              <a:rPr lang="fr-FR" i="1" dirty="0">
                <a:solidFill>
                  <a:schemeClr val="accent1">
                    <a:lumMod val="50000"/>
                  </a:schemeClr>
                </a:solidFill>
              </a:rPr>
              <a:t>Cet intérêt, fixé au taux légal en matière civile, est dû à compter de la mise en demeure</a:t>
            </a:r>
            <a:r>
              <a:rPr lang="fr-FR" i="1" dirty="0"/>
              <a:t> adressée par le syndic au copropriétaire défaillant. »</a:t>
            </a:r>
            <a:r>
              <a:rPr lang="en-US" dirty="0"/>
              <a:t>​</a:t>
            </a:r>
          </a:p>
          <a:p>
            <a:pPr fontAlgn="base"/>
            <a:r>
              <a:rPr lang="fr-FR" i="1" dirty="0">
                <a:solidFill>
                  <a:schemeClr val="accent1">
                    <a:lumMod val="50000"/>
                  </a:schemeClr>
                </a:solidFill>
              </a:rPr>
              <a:t>les taux d'intérêt légal pour le premier semestre 2026 à : 6,67 % pour les créances des particuliers n'agissant pas pour des besoins professionnels, </a:t>
            </a:r>
            <a:r>
              <a:rPr lang="fr-FR" b="1" i="1" dirty="0">
                <a:solidFill>
                  <a:schemeClr val="accent1">
                    <a:lumMod val="50000"/>
                  </a:schemeClr>
                </a:solidFill>
              </a:rPr>
              <a:t>2,62 % pour les autres cas »</a:t>
            </a:r>
            <a:r>
              <a:rPr lang="en-US" dirty="0">
                <a:solidFill>
                  <a:schemeClr val="accent1">
                    <a:lumMod val="50000"/>
                  </a:schemeClr>
                </a:solidFill>
              </a:rPr>
              <a:t>​</a:t>
            </a:r>
          </a:p>
          <a:p>
            <a:pPr fontAlgn="base"/>
            <a:endParaRPr lang="en-US" dirty="0"/>
          </a:p>
          <a:p>
            <a:pPr fontAlgn="base"/>
            <a:r>
              <a:rPr lang="fr-FR" dirty="0"/>
              <a:t>💡 Le calcul s’effectue </a:t>
            </a:r>
            <a:r>
              <a:rPr lang="fr-FR" b="1" dirty="0"/>
              <a:t>au prorata du nombre de jours</a:t>
            </a:r>
            <a:r>
              <a:rPr lang="fr-FR" dirty="0"/>
              <a:t> à partir :</a:t>
            </a:r>
            <a:r>
              <a:rPr lang="en-US" dirty="0"/>
              <a:t>​</a:t>
            </a:r>
          </a:p>
          <a:p>
            <a:pPr fontAlgn="base"/>
            <a:r>
              <a:rPr lang="fr-FR" dirty="0"/>
              <a:t>de la </a:t>
            </a:r>
            <a:r>
              <a:rPr lang="fr-FR" b="1" dirty="0"/>
              <a:t>mise en demeure</a:t>
            </a:r>
            <a:r>
              <a:rPr lang="fr-FR" dirty="0"/>
              <a:t> et selon le </a:t>
            </a:r>
            <a:r>
              <a:rPr lang="fr-FR" b="1" dirty="0"/>
              <a:t>taux applicable sur la période concernée</a:t>
            </a:r>
            <a:r>
              <a:rPr lang="fr-FR" dirty="0"/>
              <a:t>.</a:t>
            </a:r>
          </a:p>
        </p:txBody>
      </p:sp>
      <p:sp>
        <p:nvSpPr>
          <p:cNvPr id="9" name="Text 7">
            <a:extLst>
              <a:ext uri="{FF2B5EF4-FFF2-40B4-BE49-F238E27FC236}">
                <a16:creationId xmlns:a16="http://schemas.microsoft.com/office/drawing/2014/main" id="{1CFC59DE-63CD-2CDF-D840-4D4972F6549D}"/>
              </a:ext>
            </a:extLst>
          </p:cNvPr>
          <p:cNvSpPr/>
          <p:nvPr/>
        </p:nvSpPr>
        <p:spPr>
          <a:xfrm>
            <a:off x="1106247" y="2239333"/>
            <a:ext cx="9097345" cy="932992"/>
          </a:xfrm>
          <a:prstGeom prst="rect">
            <a:avLst/>
          </a:prstGeom>
          <a:noFill/>
          <a:ln/>
        </p:spPr>
        <p:txBody>
          <a:bodyPr wrap="square" lIns="0" tIns="0" rIns="0" bIns="0" rtlCol="0" anchor="t"/>
          <a:lstStyle/>
          <a:p>
            <a:pPr fontAlgn="base"/>
            <a:endParaRPr lang="en-US" sz="1400" dirty="0"/>
          </a:p>
        </p:txBody>
      </p:sp>
      <p:sp>
        <p:nvSpPr>
          <p:cNvPr id="4" name="ZoneTexte 3">
            <a:extLst>
              <a:ext uri="{FF2B5EF4-FFF2-40B4-BE49-F238E27FC236}">
                <a16:creationId xmlns:a16="http://schemas.microsoft.com/office/drawing/2014/main" id="{0B8C8246-6563-7F39-423D-2CFFB0895B1F}"/>
              </a:ext>
            </a:extLst>
          </p:cNvPr>
          <p:cNvSpPr txBox="1"/>
          <p:nvPr/>
        </p:nvSpPr>
        <p:spPr>
          <a:xfrm>
            <a:off x="1212654" y="4646706"/>
            <a:ext cx="9369873" cy="1569660"/>
          </a:xfrm>
          <a:prstGeom prst="rect">
            <a:avLst/>
          </a:prstGeom>
          <a:noFill/>
          <a:ln>
            <a:solidFill>
              <a:schemeClr val="tx1"/>
            </a:solidFill>
          </a:ln>
        </p:spPr>
        <p:txBody>
          <a:bodyPr wrap="none" rtlCol="0">
            <a:spAutoFit/>
          </a:bodyPr>
          <a:lstStyle/>
          <a:p>
            <a:pPr fontAlgn="base"/>
            <a:r>
              <a:rPr lang="fr-FR" sz="1600" b="1" dirty="0">
                <a:solidFill>
                  <a:srgbClr val="FF0000"/>
                </a:solidFill>
              </a:rPr>
              <a:t>Exemple</a:t>
            </a:r>
            <a:r>
              <a:rPr lang="en-US" sz="1600" dirty="0">
                <a:solidFill>
                  <a:srgbClr val="FF0000"/>
                </a:solidFill>
              </a:rPr>
              <a:t>​</a:t>
            </a:r>
          </a:p>
          <a:p>
            <a:pPr fontAlgn="base"/>
            <a:r>
              <a:rPr lang="fr-FR" sz="1600" dirty="0"/>
              <a:t>Montant dû : 2 000€</a:t>
            </a:r>
            <a:r>
              <a:rPr lang="en-US" sz="1600" dirty="0"/>
              <a:t>​</a:t>
            </a:r>
          </a:p>
          <a:p>
            <a:pPr fontAlgn="base"/>
            <a:r>
              <a:rPr lang="fr-FR" sz="1600" dirty="0"/>
              <a:t>Taux d’intérêt légal : 6,67% 2 000€ * 0,0667 * (180/365) = </a:t>
            </a:r>
            <a:r>
              <a:rPr lang="fr-FR" sz="1600" b="1" dirty="0"/>
              <a:t>65,79€ d’intérêts</a:t>
            </a:r>
            <a:r>
              <a:rPr lang="en-US" sz="1600" dirty="0"/>
              <a:t>​</a:t>
            </a:r>
          </a:p>
          <a:p>
            <a:pPr fontAlgn="base"/>
            <a:r>
              <a:rPr lang="fr-FR" sz="1600" dirty="0"/>
              <a:t>Retard : 180 jours (environ 6 mois)​</a:t>
            </a:r>
            <a:br>
              <a:rPr lang="fr-FR" sz="1600" dirty="0"/>
            </a:br>
            <a:r>
              <a:rPr lang="fr-FR" sz="1600" dirty="0"/>
              <a:t>​</a:t>
            </a:r>
          </a:p>
          <a:p>
            <a:pPr fontAlgn="base"/>
            <a:r>
              <a:rPr lang="fr-FR" sz="1600" dirty="0"/>
              <a:t>Ces </a:t>
            </a:r>
            <a:r>
              <a:rPr lang="fr-FR" sz="1600" b="1" dirty="0"/>
              <a:t>65,79€</a:t>
            </a:r>
            <a:r>
              <a:rPr lang="fr-FR" sz="1600" dirty="0"/>
              <a:t> sont imputables </a:t>
            </a:r>
            <a:r>
              <a:rPr lang="fr-FR" sz="1600" b="1" dirty="0"/>
              <a:t>au compte du copropriétaire débiteur </a:t>
            </a:r>
            <a:r>
              <a:rPr lang="fr-FR" sz="1600" dirty="0"/>
              <a:t>et versés au </a:t>
            </a:r>
            <a:r>
              <a:rPr lang="fr-FR" sz="1600" b="1" dirty="0"/>
              <a:t>profil du syndicat</a:t>
            </a:r>
            <a:endParaRPr lang="fr-FR" dirty="0"/>
          </a:p>
        </p:txBody>
      </p:sp>
    </p:spTree>
    <p:extLst>
      <p:ext uri="{BB962C8B-B14F-4D97-AF65-F5344CB8AC3E}">
        <p14:creationId xmlns:p14="http://schemas.microsoft.com/office/powerpoint/2010/main" val="219064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C650-7513-5A0F-2A79-1D0D22F574B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609F248-C28D-74DD-E8EC-1B071D5579A8}"/>
              </a:ext>
            </a:extLst>
          </p:cNvPr>
          <p:cNvSpPr/>
          <p:nvPr/>
        </p:nvSpPr>
        <p:spPr>
          <a:xfrm>
            <a:off x="691148" y="1116561"/>
            <a:ext cx="10989018" cy="309903"/>
          </a:xfrm>
          <a:prstGeom prst="rect">
            <a:avLst/>
          </a:prstGeom>
          <a:noFill/>
          <a:ln/>
        </p:spPr>
        <p:txBody>
          <a:bodyPr wrap="square" lIns="0" tIns="0" rIns="0" bIns="0" rtlCol="0" anchor="ctr"/>
          <a:lstStyle/>
          <a:p>
            <a:r>
              <a:rPr lang="fr-FR" sz="2400" b="1" dirty="0">
                <a:solidFill>
                  <a:schemeClr val="accent1">
                    <a:lumMod val="50000"/>
                  </a:schemeClr>
                </a:solidFill>
              </a:rPr>
              <a:t>Les prestations facturables par le syndic (article 9-1 du contrat type 2015)</a:t>
            </a:r>
            <a:endParaRPr lang="fr-FR" sz="3200" noProof="0" dirty="0">
              <a:solidFill>
                <a:schemeClr val="accent1">
                  <a:lumMod val="50000"/>
                </a:schemeClr>
              </a:solidFill>
            </a:endParaRPr>
          </a:p>
        </p:txBody>
      </p:sp>
      <p:sp>
        <p:nvSpPr>
          <p:cNvPr id="3" name="Shape 1">
            <a:extLst>
              <a:ext uri="{FF2B5EF4-FFF2-40B4-BE49-F238E27FC236}">
                <a16:creationId xmlns:a16="http://schemas.microsoft.com/office/drawing/2014/main" id="{5A647F49-CD24-81F3-D571-1A2EC5E700C0}"/>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5" name="Shape 3">
            <a:extLst>
              <a:ext uri="{FF2B5EF4-FFF2-40B4-BE49-F238E27FC236}">
                <a16:creationId xmlns:a16="http://schemas.microsoft.com/office/drawing/2014/main" id="{C9DE6A67-5936-3D4A-BE83-C9A9C6ED9206}"/>
              </a:ext>
            </a:extLst>
          </p:cNvPr>
          <p:cNvSpPr/>
          <p:nvPr/>
        </p:nvSpPr>
        <p:spPr>
          <a:xfrm>
            <a:off x="898182" y="5230324"/>
            <a:ext cx="10594007" cy="1022230"/>
          </a:xfrm>
          <a:prstGeom prst="roundRect">
            <a:avLst/>
          </a:prstGeom>
          <a:solidFill>
            <a:srgbClr val="F7F7FC"/>
          </a:solidFill>
          <a:ln w="12700">
            <a:solidFill>
              <a:srgbClr val="DADCF3"/>
            </a:solidFill>
            <a:prstDash val="solid"/>
          </a:ln>
        </p:spPr>
        <p:txBody>
          <a:bodyPr/>
          <a:lstStyle/>
          <a:p>
            <a:pPr fontAlgn="base"/>
            <a:r>
              <a:rPr lang="fr-FR" b="1" i="1" dirty="0"/>
              <a:t>Les diligences exceptionnelles correspondent à une charge de travail supplémentaire du syndic, en sus du suivie du recouvrement classique</a:t>
            </a:r>
            <a:r>
              <a:rPr lang="fr-FR" i="1" dirty="0"/>
              <a:t>, facturable uniquement en cas de procédure complexe (succession, saisie, etc.).</a:t>
            </a:r>
            <a:endParaRPr lang="fr-FR" dirty="0"/>
          </a:p>
        </p:txBody>
      </p:sp>
      <p:sp>
        <p:nvSpPr>
          <p:cNvPr id="9" name="Text 7">
            <a:extLst>
              <a:ext uri="{FF2B5EF4-FFF2-40B4-BE49-F238E27FC236}">
                <a16:creationId xmlns:a16="http://schemas.microsoft.com/office/drawing/2014/main" id="{6A7D6663-0348-3BEE-0D5A-B02357A124E9}"/>
              </a:ext>
            </a:extLst>
          </p:cNvPr>
          <p:cNvSpPr/>
          <p:nvPr/>
        </p:nvSpPr>
        <p:spPr>
          <a:xfrm>
            <a:off x="1106247" y="2239333"/>
            <a:ext cx="9097345" cy="932992"/>
          </a:xfrm>
          <a:prstGeom prst="rect">
            <a:avLst/>
          </a:prstGeom>
          <a:noFill/>
          <a:ln/>
        </p:spPr>
        <p:txBody>
          <a:bodyPr wrap="square" lIns="0" tIns="0" rIns="0" bIns="0" rtlCol="0" anchor="t"/>
          <a:lstStyle/>
          <a:p>
            <a:pPr fontAlgn="base"/>
            <a:endParaRPr lang="en-US" sz="1400" dirty="0"/>
          </a:p>
        </p:txBody>
      </p:sp>
      <p:pic>
        <p:nvPicPr>
          <p:cNvPr id="5122" name="Picture 2">
            <a:extLst>
              <a:ext uri="{FF2B5EF4-FFF2-40B4-BE49-F238E27FC236}">
                <a16:creationId xmlns:a16="http://schemas.microsoft.com/office/drawing/2014/main" id="{53320EDB-1720-3F49-5317-C57A428A3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992" y="1736367"/>
            <a:ext cx="8610600" cy="310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412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AC405-E0D6-6F1E-FFBC-203EEEDF553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97FCD30-BFBA-2A9A-E4D9-2965F9377AB7}"/>
              </a:ext>
            </a:extLst>
          </p:cNvPr>
          <p:cNvSpPr/>
          <p:nvPr/>
        </p:nvSpPr>
        <p:spPr>
          <a:xfrm>
            <a:off x="708398" y="1148857"/>
            <a:ext cx="8521865" cy="140883"/>
          </a:xfrm>
          <a:prstGeom prst="rect">
            <a:avLst/>
          </a:prstGeom>
          <a:noFill/>
          <a:ln/>
        </p:spPr>
        <p:txBody>
          <a:bodyPr wrap="square" lIns="0" tIns="0" rIns="0" bIns="0" rtlCol="0" anchor="ctr"/>
          <a:lstStyle/>
          <a:p>
            <a:r>
              <a:rPr lang="fr-FR" sz="2400" b="1" dirty="0">
                <a:solidFill>
                  <a:srgbClr val="1D2B58"/>
                </a:solidFill>
                <a:latin typeface="Arial" pitchFamily="34" charset="0"/>
                <a:cs typeface="Arial" pitchFamily="34" charset="-120"/>
              </a:rPr>
              <a:t>Qu’entend-t-on par une diligence exceptionnelle ?</a:t>
            </a:r>
          </a:p>
        </p:txBody>
      </p:sp>
      <p:sp>
        <p:nvSpPr>
          <p:cNvPr id="3" name="Shape 1">
            <a:extLst>
              <a:ext uri="{FF2B5EF4-FFF2-40B4-BE49-F238E27FC236}">
                <a16:creationId xmlns:a16="http://schemas.microsoft.com/office/drawing/2014/main" id="{388B5F52-B031-11C7-DEA6-0788140785C7}"/>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83E04DEC-B5E2-494B-33FF-2DC05F41864D}"/>
              </a:ext>
            </a:extLst>
          </p:cNvPr>
          <p:cNvSpPr/>
          <p:nvPr/>
        </p:nvSpPr>
        <p:spPr>
          <a:xfrm>
            <a:off x="877077" y="1554482"/>
            <a:ext cx="10594007" cy="1227784"/>
          </a:xfrm>
          <a:prstGeom prst="roundRect">
            <a:avLst/>
          </a:prstGeom>
          <a:solidFill>
            <a:srgbClr val="EAF3FD"/>
          </a:solidFill>
          <a:ln w="12700">
            <a:solidFill>
              <a:srgbClr val="C9DAF3"/>
            </a:solidFill>
            <a:prstDash val="solid"/>
          </a:ln>
        </p:spPr>
        <p:txBody>
          <a:bodyPr/>
          <a:lstStyle/>
          <a:p>
            <a:endParaRPr lang="fr-FR" noProof="0" dirty="0"/>
          </a:p>
        </p:txBody>
      </p:sp>
      <p:sp>
        <p:nvSpPr>
          <p:cNvPr id="5" name="Shape 3">
            <a:extLst>
              <a:ext uri="{FF2B5EF4-FFF2-40B4-BE49-F238E27FC236}">
                <a16:creationId xmlns:a16="http://schemas.microsoft.com/office/drawing/2014/main" id="{08A069F6-80F5-11BD-6239-D0E46D415866}"/>
              </a:ext>
            </a:extLst>
          </p:cNvPr>
          <p:cNvSpPr/>
          <p:nvPr/>
        </p:nvSpPr>
        <p:spPr>
          <a:xfrm>
            <a:off x="877077" y="2936464"/>
            <a:ext cx="10594007" cy="1227784"/>
          </a:xfrm>
          <a:prstGeom prst="roundRect">
            <a:avLst/>
          </a:prstGeom>
          <a:solidFill>
            <a:srgbClr val="F7F7FC"/>
          </a:solidFill>
          <a:ln w="12700">
            <a:solidFill>
              <a:srgbClr val="DADCF3"/>
            </a:solidFill>
            <a:prstDash val="solid"/>
          </a:ln>
        </p:spPr>
        <p:txBody>
          <a:bodyPr/>
          <a:lstStyle/>
          <a:p>
            <a:endParaRPr lang="fr-FR" noProof="0" dirty="0"/>
          </a:p>
        </p:txBody>
      </p:sp>
      <p:sp>
        <p:nvSpPr>
          <p:cNvPr id="8" name="Text 6">
            <a:extLst>
              <a:ext uri="{FF2B5EF4-FFF2-40B4-BE49-F238E27FC236}">
                <a16:creationId xmlns:a16="http://schemas.microsoft.com/office/drawing/2014/main" id="{1DA42EEF-8DBD-B66A-207F-76589C386B41}"/>
              </a:ext>
            </a:extLst>
          </p:cNvPr>
          <p:cNvSpPr/>
          <p:nvPr/>
        </p:nvSpPr>
        <p:spPr>
          <a:xfrm>
            <a:off x="1034048" y="1620924"/>
            <a:ext cx="10226446" cy="1182099"/>
          </a:xfrm>
          <a:prstGeom prst="rect">
            <a:avLst/>
          </a:prstGeom>
          <a:noFill/>
          <a:ln/>
        </p:spPr>
        <p:txBody>
          <a:bodyPr wrap="square" lIns="0" tIns="0" rIns="0" bIns="0" rtlCol="0" anchor="t"/>
          <a:lstStyle/>
          <a:p>
            <a:pPr fontAlgn="base"/>
            <a:r>
              <a:rPr lang="fr-FR" sz="1400" b="1" dirty="0"/>
              <a:t>Référence jurisprudentielle</a:t>
            </a:r>
            <a:r>
              <a:rPr lang="en-US" sz="1400" dirty="0"/>
              <a:t>​</a:t>
            </a:r>
          </a:p>
          <a:p>
            <a:pPr fontAlgn="base"/>
            <a:r>
              <a:rPr lang="fr-FR" sz="1400" b="1" dirty="0"/>
              <a:t>CA Lyon, 8e ch., 6 avr. 2021, n° 20/02907</a:t>
            </a:r>
            <a:r>
              <a:rPr lang="en-US" sz="1400" dirty="0"/>
              <a:t>​</a:t>
            </a:r>
            <a:br>
              <a:rPr lang="en-US" sz="1400" dirty="0"/>
            </a:br>
            <a:r>
              <a:rPr lang="fr-FR" sz="1400" i="1" dirty="0"/>
              <a:t>« Les frais de mise en demeure ne sont pas contestables, mais la constitution de dossier pour huissier ou avocat ne se justifie qu’en cas de diligences exceptionnelles. »</a:t>
            </a:r>
            <a:r>
              <a:rPr lang="en-US" sz="1400" dirty="0"/>
              <a:t>​</a:t>
            </a:r>
          </a:p>
          <a:p>
            <a:pPr fontAlgn="base"/>
            <a:r>
              <a:rPr lang="fr-FR" sz="1400" u="sng" dirty="0">
                <a:hlinkClick r:id="rId3"/>
              </a:rPr>
              <a:t>https://www.doctrine.fr/d/CA/Lyon/2021/C73EFC36669577C13E679</a:t>
            </a:r>
            <a:endParaRPr lang="fr-FR" sz="1400" dirty="0"/>
          </a:p>
        </p:txBody>
      </p:sp>
      <p:sp>
        <p:nvSpPr>
          <p:cNvPr id="9" name="Text 7">
            <a:extLst>
              <a:ext uri="{FF2B5EF4-FFF2-40B4-BE49-F238E27FC236}">
                <a16:creationId xmlns:a16="http://schemas.microsoft.com/office/drawing/2014/main" id="{E0ED0E4F-99C9-6A32-D9AF-521A3D9CCED6}"/>
              </a:ext>
            </a:extLst>
          </p:cNvPr>
          <p:cNvSpPr/>
          <p:nvPr/>
        </p:nvSpPr>
        <p:spPr>
          <a:xfrm>
            <a:off x="1028096" y="3047008"/>
            <a:ext cx="10131557" cy="932992"/>
          </a:xfrm>
          <a:prstGeom prst="rect">
            <a:avLst/>
          </a:prstGeom>
          <a:noFill/>
          <a:ln/>
        </p:spPr>
        <p:txBody>
          <a:bodyPr wrap="square" lIns="0" tIns="0" rIns="0" bIns="0" rtlCol="0" anchor="t"/>
          <a:lstStyle/>
          <a:p>
            <a:pPr fontAlgn="base"/>
            <a:r>
              <a:rPr lang="fr-FR" sz="1400" b="1" dirty="0"/>
              <a:t>Définition</a:t>
            </a:r>
            <a:r>
              <a:rPr lang="en-US" sz="1400" dirty="0"/>
              <a:t>​</a:t>
            </a:r>
          </a:p>
          <a:p>
            <a:pPr fontAlgn="base"/>
            <a:r>
              <a:rPr lang="fr-FR" sz="1400" dirty="0"/>
              <a:t>Une </a:t>
            </a:r>
            <a:r>
              <a:rPr lang="fr-FR" sz="1400" b="1" dirty="0"/>
              <a:t>diligence exceptionnelle</a:t>
            </a:r>
            <a:r>
              <a:rPr lang="fr-FR" sz="1400" dirty="0"/>
              <a:t> est une démarche </a:t>
            </a:r>
            <a:r>
              <a:rPr lang="fr-FR" sz="1400" b="1" dirty="0"/>
              <a:t>inhabituelle ou complexe</a:t>
            </a:r>
            <a:r>
              <a:rPr lang="fr-FR" sz="1400" dirty="0"/>
              <a:t> nécessitant une </a:t>
            </a:r>
            <a:r>
              <a:rPr lang="fr-FR" sz="1400" b="1" dirty="0"/>
              <a:t>intervention supplémentaire du syndic</a:t>
            </a:r>
            <a:r>
              <a:rPr lang="fr-FR" sz="1400" dirty="0"/>
              <a:t>.</a:t>
            </a:r>
            <a:r>
              <a:rPr lang="en-US" sz="1400" dirty="0"/>
              <a:t>​</a:t>
            </a:r>
          </a:p>
          <a:p>
            <a:pPr fontAlgn="base"/>
            <a:r>
              <a:rPr lang="fr-FR" sz="1400" dirty="0"/>
              <a:t>Elle s’applique uniquement lorsque le recouvrement dépasse la gestion classique (ex. succession, procédure étrangère…).</a:t>
            </a:r>
            <a:r>
              <a:rPr lang="en-US" sz="1400" dirty="0"/>
              <a:t>​</a:t>
            </a:r>
            <a:endParaRPr lang="fr-FR" sz="1400" dirty="0"/>
          </a:p>
        </p:txBody>
      </p:sp>
      <p:sp>
        <p:nvSpPr>
          <p:cNvPr id="10" name="Shape 8">
            <a:extLst>
              <a:ext uri="{FF2B5EF4-FFF2-40B4-BE49-F238E27FC236}">
                <a16:creationId xmlns:a16="http://schemas.microsoft.com/office/drawing/2014/main" id="{A1E9BC74-F893-7650-389B-1950B75C214A}"/>
              </a:ext>
            </a:extLst>
          </p:cNvPr>
          <p:cNvSpPr/>
          <p:nvPr/>
        </p:nvSpPr>
        <p:spPr>
          <a:xfrm flipH="1" flipV="1">
            <a:off x="3592284" y="2877554"/>
            <a:ext cx="4415211" cy="18885"/>
          </a:xfrm>
          <a:prstGeom prst="line">
            <a:avLst/>
          </a:prstGeom>
          <a:noFill/>
          <a:ln w="12700">
            <a:solidFill>
              <a:srgbClr val="DCE3F0"/>
            </a:solidFill>
            <a:prstDash val="solid"/>
          </a:ln>
        </p:spPr>
        <p:txBody>
          <a:bodyPr/>
          <a:lstStyle/>
          <a:p>
            <a:endParaRPr lang="fr-FR" noProof="0" dirty="0"/>
          </a:p>
        </p:txBody>
      </p:sp>
      <p:sp>
        <p:nvSpPr>
          <p:cNvPr id="12" name="Shape 3">
            <a:extLst>
              <a:ext uri="{FF2B5EF4-FFF2-40B4-BE49-F238E27FC236}">
                <a16:creationId xmlns:a16="http://schemas.microsoft.com/office/drawing/2014/main" id="{67FF34C1-252A-C324-9BD7-4E15965E9D21}"/>
              </a:ext>
            </a:extLst>
          </p:cNvPr>
          <p:cNvSpPr/>
          <p:nvPr/>
        </p:nvSpPr>
        <p:spPr>
          <a:xfrm>
            <a:off x="877076" y="4318446"/>
            <a:ext cx="10594005" cy="1857416"/>
          </a:xfrm>
          <a:prstGeom prst="roundRect">
            <a:avLst/>
          </a:prstGeom>
          <a:solidFill>
            <a:schemeClr val="accent1">
              <a:lumMod val="20000"/>
              <a:lumOff val="80000"/>
            </a:schemeClr>
          </a:solidFill>
          <a:ln w="12700">
            <a:solidFill>
              <a:schemeClr val="accent1"/>
            </a:solidFill>
            <a:prstDash val="solid"/>
          </a:ln>
        </p:spPr>
        <p:txBody>
          <a:bodyPr/>
          <a:lstStyle/>
          <a:p>
            <a:endParaRPr lang="fr-FR" dirty="0"/>
          </a:p>
        </p:txBody>
      </p:sp>
      <p:sp>
        <p:nvSpPr>
          <p:cNvPr id="14" name="Text 7">
            <a:extLst>
              <a:ext uri="{FF2B5EF4-FFF2-40B4-BE49-F238E27FC236}">
                <a16:creationId xmlns:a16="http://schemas.microsoft.com/office/drawing/2014/main" id="{F4F95EAD-217C-ED2B-EFB8-2E62D916ECF2}"/>
              </a:ext>
            </a:extLst>
          </p:cNvPr>
          <p:cNvSpPr/>
          <p:nvPr/>
        </p:nvSpPr>
        <p:spPr>
          <a:xfrm>
            <a:off x="1042063" y="4438017"/>
            <a:ext cx="10117590" cy="1210699"/>
          </a:xfrm>
          <a:prstGeom prst="rect">
            <a:avLst/>
          </a:prstGeom>
          <a:noFill/>
          <a:ln/>
        </p:spPr>
        <p:txBody>
          <a:bodyPr wrap="square" lIns="0" tIns="0" rIns="0" bIns="0" rtlCol="0" anchor="t"/>
          <a:lstStyle/>
          <a:p>
            <a:r>
              <a:rPr lang="fr-FR" sz="1400" b="1" dirty="0"/>
              <a:t>Caractéristiques clés​</a:t>
            </a:r>
          </a:p>
          <a:p>
            <a:pPr fontAlgn="base"/>
            <a:r>
              <a:rPr lang="fr-FR" sz="1400" dirty="0"/>
              <a:t>Elle implique une </a:t>
            </a:r>
            <a:r>
              <a:rPr lang="fr-FR" sz="1400" b="1" dirty="0"/>
              <a:t>activité inhabituelle</a:t>
            </a:r>
            <a:r>
              <a:rPr lang="fr-FR" sz="1400" dirty="0"/>
              <a:t> du syndic.</a:t>
            </a:r>
            <a:r>
              <a:rPr lang="en-US" sz="1400" dirty="0"/>
              <a:t>​</a:t>
            </a:r>
          </a:p>
          <a:p>
            <a:pPr fontAlgn="base"/>
            <a:r>
              <a:rPr lang="fr-FR" sz="1400" dirty="0"/>
              <a:t>Le </a:t>
            </a:r>
            <a:r>
              <a:rPr lang="fr-FR" sz="1400" b="1" dirty="0"/>
              <a:t>caractère exceptionnel</a:t>
            </a:r>
            <a:r>
              <a:rPr lang="fr-FR" sz="1400" dirty="0"/>
              <a:t> doit être démontré (charge de travail accrue).</a:t>
            </a:r>
            <a:r>
              <a:rPr lang="en-US" sz="1400" dirty="0"/>
              <a:t>​</a:t>
            </a:r>
          </a:p>
          <a:p>
            <a:pPr fontAlgn="base"/>
            <a:r>
              <a:rPr lang="fr-FR" sz="1400" dirty="0"/>
              <a:t>La </a:t>
            </a:r>
            <a:r>
              <a:rPr lang="fr-FR" sz="1400" b="1" dirty="0"/>
              <a:t>facturation d’honoraires</a:t>
            </a:r>
            <a:r>
              <a:rPr lang="fr-FR" sz="1400" dirty="0"/>
              <a:t> pour avocat ou huissier ne se justifie que dans ces cas.</a:t>
            </a:r>
            <a:r>
              <a:rPr lang="en-US" sz="1400" dirty="0"/>
              <a:t>​</a:t>
            </a:r>
          </a:p>
          <a:p>
            <a:pPr fontAlgn="base"/>
            <a:r>
              <a:rPr lang="fr-FR" sz="1400" dirty="0"/>
              <a:t>C’est donc </a:t>
            </a:r>
            <a:r>
              <a:rPr lang="fr-FR" sz="1400" b="1" dirty="0"/>
              <a:t>l’exception, pas la règle</a:t>
            </a:r>
            <a:r>
              <a:rPr lang="fr-FR" sz="1400" dirty="0"/>
              <a:t>.</a:t>
            </a:r>
          </a:p>
          <a:p>
            <a:pPr fontAlgn="base"/>
            <a:endParaRPr lang="fr-FR" sz="1400" dirty="0"/>
          </a:p>
          <a:p>
            <a:pPr fontAlgn="base"/>
            <a:r>
              <a:rPr lang="fr-FR" sz="1400" b="1" dirty="0">
                <a:solidFill>
                  <a:srgbClr val="FF0000"/>
                </a:solidFill>
              </a:rPr>
              <a:t>Exemple concret : Succession sans héritier ou avec plusieurs indivisaires à l’étranger</a:t>
            </a:r>
            <a:endParaRPr lang="en-US" sz="1400" b="1" dirty="0">
              <a:solidFill>
                <a:srgbClr val="FF0000"/>
              </a:solidFill>
            </a:endParaRPr>
          </a:p>
          <a:p>
            <a:endParaRPr lang="fr-FR" sz="1600" dirty="0">
              <a:latin typeface="Century Gothic" panose="020B0502020202020204" pitchFamily="34" charset="0"/>
            </a:endParaRPr>
          </a:p>
        </p:txBody>
      </p:sp>
    </p:spTree>
    <p:extLst>
      <p:ext uri="{BB962C8B-B14F-4D97-AF65-F5344CB8AC3E}">
        <p14:creationId xmlns:p14="http://schemas.microsoft.com/office/powerpoint/2010/main" val="13210622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B9488-0C09-D917-EEEF-42F9320AD34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2736F9F-FE4F-68EE-685B-17216CF3EBA3}"/>
              </a:ext>
            </a:extLst>
          </p:cNvPr>
          <p:cNvSpPr/>
          <p:nvPr/>
        </p:nvSpPr>
        <p:spPr>
          <a:xfrm>
            <a:off x="691148" y="1116561"/>
            <a:ext cx="10989018" cy="309903"/>
          </a:xfrm>
          <a:prstGeom prst="rect">
            <a:avLst/>
          </a:prstGeom>
          <a:noFill/>
          <a:ln/>
        </p:spPr>
        <p:txBody>
          <a:bodyPr wrap="square" lIns="0" tIns="0" rIns="0" bIns="0" rtlCol="0" anchor="ctr"/>
          <a:lstStyle/>
          <a:p>
            <a:r>
              <a:rPr lang="fr-FR" sz="2400" b="1" dirty="0">
                <a:solidFill>
                  <a:schemeClr val="accent1">
                    <a:lumMod val="50000"/>
                  </a:schemeClr>
                </a:solidFill>
              </a:rPr>
              <a:t>Exemple de frais abusifs honoraires syndic (non-respect du contrat type)</a:t>
            </a:r>
            <a:endParaRPr lang="fr-FR" sz="3200" noProof="0" dirty="0">
              <a:solidFill>
                <a:schemeClr val="accent1">
                  <a:lumMod val="50000"/>
                </a:schemeClr>
              </a:solidFill>
            </a:endParaRPr>
          </a:p>
        </p:txBody>
      </p:sp>
      <p:sp>
        <p:nvSpPr>
          <p:cNvPr id="3" name="Shape 1">
            <a:extLst>
              <a:ext uri="{FF2B5EF4-FFF2-40B4-BE49-F238E27FC236}">
                <a16:creationId xmlns:a16="http://schemas.microsoft.com/office/drawing/2014/main" id="{9334722D-9956-BA56-5CFE-30648C69FA23}"/>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9" name="Text 7">
            <a:extLst>
              <a:ext uri="{FF2B5EF4-FFF2-40B4-BE49-F238E27FC236}">
                <a16:creationId xmlns:a16="http://schemas.microsoft.com/office/drawing/2014/main" id="{2379518F-6721-7DF2-3AC6-3F1CE5C25BCD}"/>
              </a:ext>
            </a:extLst>
          </p:cNvPr>
          <p:cNvSpPr/>
          <p:nvPr/>
        </p:nvSpPr>
        <p:spPr>
          <a:xfrm>
            <a:off x="1106247" y="2239333"/>
            <a:ext cx="9097345" cy="932992"/>
          </a:xfrm>
          <a:prstGeom prst="rect">
            <a:avLst/>
          </a:prstGeom>
          <a:noFill/>
          <a:ln/>
        </p:spPr>
        <p:txBody>
          <a:bodyPr wrap="square" lIns="0" tIns="0" rIns="0" bIns="0" rtlCol="0" anchor="t"/>
          <a:lstStyle/>
          <a:p>
            <a:pPr fontAlgn="base"/>
            <a:endParaRPr lang="en-US" sz="1400" dirty="0"/>
          </a:p>
        </p:txBody>
      </p:sp>
      <p:pic>
        <p:nvPicPr>
          <p:cNvPr id="6146" name="Picture 2">
            <a:extLst>
              <a:ext uri="{FF2B5EF4-FFF2-40B4-BE49-F238E27FC236}">
                <a16:creationId xmlns:a16="http://schemas.microsoft.com/office/drawing/2014/main" id="{C6D9160F-A7A1-7C12-AE2E-9392D0933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29" y="2239333"/>
            <a:ext cx="9782540" cy="359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99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E9519-9B84-2AF9-244C-BD4CBB33929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22622F5-6EE4-34A6-8DBC-786C4A936A08}"/>
              </a:ext>
            </a:extLst>
          </p:cNvPr>
          <p:cNvSpPr/>
          <p:nvPr/>
        </p:nvSpPr>
        <p:spPr>
          <a:xfrm>
            <a:off x="691148" y="1116561"/>
            <a:ext cx="10989018" cy="309903"/>
          </a:xfrm>
          <a:prstGeom prst="rect">
            <a:avLst/>
          </a:prstGeom>
          <a:noFill/>
          <a:ln/>
        </p:spPr>
        <p:txBody>
          <a:bodyPr wrap="square" lIns="0" tIns="0" rIns="0" bIns="0" rtlCol="0" anchor="ctr"/>
          <a:lstStyle/>
          <a:p>
            <a:r>
              <a:rPr lang="fr-FR" sz="2400" b="1" dirty="0">
                <a:solidFill>
                  <a:schemeClr val="accent1">
                    <a:lumMod val="50000"/>
                  </a:schemeClr>
                </a:solidFill>
              </a:rPr>
              <a:t>Faites voter en Assemblée générale un protocole de recouvrement clair et encadré</a:t>
            </a:r>
            <a:endParaRPr lang="fr-FR" sz="3200" noProof="0" dirty="0">
              <a:solidFill>
                <a:schemeClr val="accent1">
                  <a:lumMod val="50000"/>
                </a:schemeClr>
              </a:solidFill>
            </a:endParaRPr>
          </a:p>
        </p:txBody>
      </p:sp>
      <p:sp>
        <p:nvSpPr>
          <p:cNvPr id="3" name="Shape 1">
            <a:extLst>
              <a:ext uri="{FF2B5EF4-FFF2-40B4-BE49-F238E27FC236}">
                <a16:creationId xmlns:a16="http://schemas.microsoft.com/office/drawing/2014/main" id="{6E650E23-9CDD-A196-3849-88662FA3E8B8}"/>
              </a:ext>
            </a:extLst>
          </p:cNvPr>
          <p:cNvSpPr/>
          <p:nvPr/>
        </p:nvSpPr>
        <p:spPr>
          <a:xfrm>
            <a:off x="694944" y="1693883"/>
            <a:ext cx="2514600" cy="0"/>
          </a:xfrm>
          <a:prstGeom prst="line">
            <a:avLst/>
          </a:prstGeom>
          <a:noFill/>
          <a:ln w="12700">
            <a:solidFill>
              <a:srgbClr val="6EA7E8"/>
            </a:solidFill>
            <a:prstDash val="solid"/>
          </a:ln>
        </p:spPr>
        <p:txBody>
          <a:bodyPr/>
          <a:lstStyle/>
          <a:p>
            <a:endParaRPr lang="fr-FR" noProof="0" dirty="0"/>
          </a:p>
        </p:txBody>
      </p:sp>
      <p:sp>
        <p:nvSpPr>
          <p:cNvPr id="9" name="Text 7">
            <a:extLst>
              <a:ext uri="{FF2B5EF4-FFF2-40B4-BE49-F238E27FC236}">
                <a16:creationId xmlns:a16="http://schemas.microsoft.com/office/drawing/2014/main" id="{2F46E741-4539-B701-F176-DEDC5C561F40}"/>
              </a:ext>
            </a:extLst>
          </p:cNvPr>
          <p:cNvSpPr/>
          <p:nvPr/>
        </p:nvSpPr>
        <p:spPr>
          <a:xfrm>
            <a:off x="1106247" y="2239333"/>
            <a:ext cx="9097345" cy="932992"/>
          </a:xfrm>
          <a:prstGeom prst="rect">
            <a:avLst/>
          </a:prstGeom>
          <a:noFill/>
          <a:ln/>
        </p:spPr>
        <p:txBody>
          <a:bodyPr wrap="square" lIns="0" tIns="0" rIns="0" bIns="0" rtlCol="0" anchor="t"/>
          <a:lstStyle/>
          <a:p>
            <a:pPr fontAlgn="base"/>
            <a:endParaRPr lang="en-US" sz="1400" dirty="0"/>
          </a:p>
        </p:txBody>
      </p:sp>
      <p:pic>
        <p:nvPicPr>
          <p:cNvPr id="6" name="Image 5">
            <a:extLst>
              <a:ext uri="{FF2B5EF4-FFF2-40B4-BE49-F238E27FC236}">
                <a16:creationId xmlns:a16="http://schemas.microsoft.com/office/drawing/2014/main" id="{B06C0360-B1A1-9BF7-C3F8-DBC7F806A6BB}"/>
              </a:ext>
            </a:extLst>
          </p:cNvPr>
          <p:cNvPicPr>
            <a:picLocks noChangeAspect="1"/>
          </p:cNvPicPr>
          <p:nvPr/>
        </p:nvPicPr>
        <p:blipFill>
          <a:blip r:embed="rId3"/>
          <a:stretch>
            <a:fillRect/>
          </a:stretch>
        </p:blipFill>
        <p:spPr>
          <a:xfrm>
            <a:off x="1296437" y="1814654"/>
            <a:ext cx="10159442" cy="4391896"/>
          </a:xfrm>
          <a:prstGeom prst="rect">
            <a:avLst/>
          </a:prstGeom>
        </p:spPr>
      </p:pic>
    </p:spTree>
    <p:extLst>
      <p:ext uri="{BB962C8B-B14F-4D97-AF65-F5344CB8AC3E}">
        <p14:creationId xmlns:p14="http://schemas.microsoft.com/office/powerpoint/2010/main" val="9910855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37C58-8137-A4BB-55C1-5A767F24723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F8D40D4-9C63-481D-E1EE-81A9C7E56491}"/>
              </a:ext>
            </a:extLst>
          </p:cNvPr>
          <p:cNvSpPr/>
          <p:nvPr/>
        </p:nvSpPr>
        <p:spPr>
          <a:xfrm>
            <a:off x="705021" y="1111073"/>
            <a:ext cx="10743640" cy="338247"/>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Conclusion</a:t>
            </a:r>
          </a:p>
        </p:txBody>
      </p:sp>
      <p:sp>
        <p:nvSpPr>
          <p:cNvPr id="3" name="Shape 1">
            <a:extLst>
              <a:ext uri="{FF2B5EF4-FFF2-40B4-BE49-F238E27FC236}">
                <a16:creationId xmlns:a16="http://schemas.microsoft.com/office/drawing/2014/main" id="{41B9F4FA-75CF-2E4B-948F-FBDAD89E3848}"/>
              </a:ext>
            </a:extLst>
          </p:cNvPr>
          <p:cNvSpPr/>
          <p:nvPr/>
        </p:nvSpPr>
        <p:spPr>
          <a:xfrm>
            <a:off x="705021" y="1715171"/>
            <a:ext cx="2011680" cy="0"/>
          </a:xfrm>
          <a:prstGeom prst="line">
            <a:avLst/>
          </a:prstGeom>
          <a:noFill/>
          <a:ln w="12700">
            <a:solidFill>
              <a:srgbClr val="6EA7E8"/>
            </a:solidFill>
            <a:prstDash val="solid"/>
          </a:ln>
        </p:spPr>
        <p:txBody>
          <a:bodyPr/>
          <a:lstStyle/>
          <a:p>
            <a:endParaRPr lang="fr-FR" noProof="0" dirty="0"/>
          </a:p>
        </p:txBody>
      </p:sp>
      <p:sp>
        <p:nvSpPr>
          <p:cNvPr id="5" name="Text 3">
            <a:extLst>
              <a:ext uri="{FF2B5EF4-FFF2-40B4-BE49-F238E27FC236}">
                <a16:creationId xmlns:a16="http://schemas.microsoft.com/office/drawing/2014/main" id="{13B8AB9C-2F4E-52AB-F7DC-9101DC94204E}"/>
              </a:ext>
            </a:extLst>
          </p:cNvPr>
          <p:cNvSpPr/>
          <p:nvPr/>
        </p:nvSpPr>
        <p:spPr>
          <a:xfrm>
            <a:off x="479467" y="1837435"/>
            <a:ext cx="6738355" cy="2926080"/>
          </a:xfrm>
          <a:prstGeom prst="rect">
            <a:avLst/>
          </a:prstGeom>
          <a:noFill/>
          <a:ln/>
        </p:spPr>
        <p:txBody>
          <a:bodyPr wrap="square" lIns="0" tIns="0" rIns="0" bIns="0" rtlCol="0" anchor="t"/>
          <a:lstStyle/>
          <a:p>
            <a:pPr fontAlgn="base"/>
            <a:r>
              <a:rPr lang="fr-FR" sz="1600" dirty="0"/>
              <a:t>Pour une gestion rigoureuse et équitable du recouvrement des impayés :</a:t>
            </a:r>
            <a:r>
              <a:rPr lang="en-US" sz="1600" dirty="0"/>
              <a:t>​</a:t>
            </a:r>
          </a:p>
          <a:p>
            <a:pPr fontAlgn="base"/>
            <a:r>
              <a:rPr lang="fr-FR" sz="1600" dirty="0"/>
              <a:t>​</a:t>
            </a:r>
          </a:p>
          <a:p>
            <a:pPr fontAlgn="base"/>
            <a:r>
              <a:rPr lang="fr-FR" sz="1600" dirty="0"/>
              <a:t>Voter en AG un </a:t>
            </a:r>
            <a:r>
              <a:rPr lang="fr-FR" sz="1600" b="1" dirty="0"/>
              <a:t>protocole de recouvrement adapté</a:t>
            </a:r>
            <a:r>
              <a:rPr lang="fr-FR" sz="1600" dirty="0"/>
              <a:t> à chaque phase (amiable, contentieuse, judiciaire).​</a:t>
            </a:r>
            <a:br>
              <a:rPr lang="fr-FR" sz="1600" dirty="0"/>
            </a:br>
            <a:r>
              <a:rPr lang="fr-FR" sz="1600" dirty="0"/>
              <a:t>​</a:t>
            </a:r>
          </a:p>
          <a:p>
            <a:pPr fontAlgn="base"/>
            <a:r>
              <a:rPr lang="fr-FR" sz="1600" b="1" dirty="0"/>
              <a:t>Encadrer les tarifs</a:t>
            </a:r>
            <a:r>
              <a:rPr lang="fr-FR" sz="1600" dirty="0"/>
              <a:t> du syndic et de l’avocat dans les contrats.​</a:t>
            </a:r>
            <a:br>
              <a:rPr lang="fr-FR" sz="1600" dirty="0"/>
            </a:br>
            <a:r>
              <a:rPr lang="fr-FR" sz="1600" dirty="0"/>
              <a:t>​</a:t>
            </a:r>
          </a:p>
          <a:p>
            <a:pPr fontAlgn="base"/>
            <a:r>
              <a:rPr lang="fr-FR" sz="1600" b="1" dirty="0"/>
              <a:t>Contrôler les imputations</a:t>
            </a:r>
            <a:r>
              <a:rPr lang="fr-FR" sz="1600" dirty="0"/>
              <a:t> de frais sur les comptes copropriétaires et du syndicat.​</a:t>
            </a:r>
            <a:br>
              <a:rPr lang="fr-FR" sz="1600" dirty="0"/>
            </a:br>
            <a:r>
              <a:rPr lang="fr-FR" sz="1600" dirty="0"/>
              <a:t>​</a:t>
            </a:r>
          </a:p>
          <a:p>
            <a:pPr fontAlgn="base"/>
            <a:r>
              <a:rPr lang="fr-FR" sz="1600" b="1" dirty="0"/>
              <a:t>Vérifier la convention d’honoraires</a:t>
            </a:r>
            <a:r>
              <a:rPr lang="fr-FR" sz="1600" dirty="0"/>
              <a:t> signée avec l’avocat.​</a:t>
            </a:r>
            <a:br>
              <a:rPr lang="fr-FR" sz="1600" dirty="0"/>
            </a:br>
            <a:r>
              <a:rPr lang="fr-FR" sz="1600" dirty="0"/>
              <a:t>​</a:t>
            </a:r>
          </a:p>
          <a:p>
            <a:pPr fontAlgn="base"/>
            <a:r>
              <a:rPr lang="fr-FR" sz="1600" b="1" dirty="0"/>
              <a:t>Conserver les justificatifs</a:t>
            </a:r>
            <a:r>
              <a:rPr lang="fr-FR" sz="1600" dirty="0"/>
              <a:t> (appels de fonds, comptes, mises en demeure).​</a:t>
            </a:r>
            <a:br>
              <a:rPr lang="fr-FR" sz="1600" dirty="0"/>
            </a:br>
            <a:r>
              <a:rPr lang="fr-FR" sz="1600" dirty="0"/>
              <a:t>​</a:t>
            </a:r>
          </a:p>
          <a:p>
            <a:pPr fontAlgn="base"/>
            <a:r>
              <a:rPr lang="fr-FR" sz="1600" dirty="0"/>
              <a:t>📌 Une bonne préparation et un suivi collectif évitent les dérives et garantissent la transparence pour tous.</a:t>
            </a:r>
          </a:p>
        </p:txBody>
      </p:sp>
      <p:sp>
        <p:nvSpPr>
          <p:cNvPr id="8" name="Shape 6">
            <a:extLst>
              <a:ext uri="{FF2B5EF4-FFF2-40B4-BE49-F238E27FC236}">
                <a16:creationId xmlns:a16="http://schemas.microsoft.com/office/drawing/2014/main" id="{D5C79F10-208E-FDDB-EDEA-94EC8302D05D}"/>
              </a:ext>
            </a:extLst>
          </p:cNvPr>
          <p:cNvSpPr/>
          <p:nvPr/>
        </p:nvSpPr>
        <p:spPr>
          <a:xfrm>
            <a:off x="7417639" y="3327280"/>
            <a:ext cx="4572000" cy="2926080"/>
          </a:xfrm>
          <a:prstGeom prst="roundRect">
            <a:avLst/>
          </a:prstGeom>
          <a:solidFill>
            <a:srgbClr val="EEE8FF"/>
          </a:solidFill>
          <a:ln w="12700">
            <a:solidFill>
              <a:srgbClr val="DDD4FF"/>
            </a:solidFill>
            <a:prstDash val="solid"/>
          </a:ln>
        </p:spPr>
        <p:txBody>
          <a:bodyPr/>
          <a:lstStyle/>
          <a:p>
            <a:pPr fontAlgn="base"/>
            <a:r>
              <a:rPr lang="fr-FR" sz="1600" dirty="0"/>
              <a:t>✅ Anticiper, encadrer, contrôler.</a:t>
            </a:r>
            <a:r>
              <a:rPr lang="en-US" sz="1600" dirty="0"/>
              <a:t>​</a:t>
            </a:r>
          </a:p>
          <a:p>
            <a:pPr fontAlgn="base"/>
            <a:br>
              <a:rPr lang="en-US" sz="1600" dirty="0"/>
            </a:br>
            <a:r>
              <a:rPr lang="fr-FR" sz="1600" dirty="0"/>
              <a:t>💬 Travailler en confiance avec le syndic, mais toujours avec transparence.</a:t>
            </a:r>
            <a:r>
              <a:rPr lang="en-US" sz="1600" dirty="0"/>
              <a:t>​</a:t>
            </a:r>
          </a:p>
          <a:p>
            <a:pPr fontAlgn="base"/>
            <a:br>
              <a:rPr lang="en-US" sz="1600" dirty="0"/>
            </a:br>
            <a:r>
              <a:rPr lang="fr-FR" sz="1600" dirty="0"/>
              <a:t>📘 Un protocole clair, des frais maîtrisés et des justificatifs conservés :</a:t>
            </a:r>
            <a:r>
              <a:rPr lang="en-US" sz="1600" dirty="0"/>
              <a:t>​</a:t>
            </a:r>
          </a:p>
          <a:p>
            <a:pPr fontAlgn="base"/>
            <a:endParaRPr lang="en-US" sz="1600" dirty="0"/>
          </a:p>
          <a:p>
            <a:pPr fontAlgn="base"/>
            <a:r>
              <a:rPr lang="fr-FR" sz="1600" dirty="0"/>
              <a:t>➤ c’est la clé d’un </a:t>
            </a:r>
            <a:r>
              <a:rPr lang="fr-FR" sz="1600" b="1" dirty="0"/>
              <a:t>recouvrement efficace et équitable</a:t>
            </a:r>
            <a:r>
              <a:rPr lang="fr-FR" sz="1600" dirty="0"/>
              <a:t> pour la copropriété.</a:t>
            </a:r>
            <a:endParaRPr lang="en-US" sz="1600" dirty="0"/>
          </a:p>
          <a:p>
            <a:endParaRPr lang="fr-FR" noProof="0" dirty="0"/>
          </a:p>
        </p:txBody>
      </p:sp>
      <p:sp>
        <p:nvSpPr>
          <p:cNvPr id="9" name="Text 7">
            <a:extLst>
              <a:ext uri="{FF2B5EF4-FFF2-40B4-BE49-F238E27FC236}">
                <a16:creationId xmlns:a16="http://schemas.microsoft.com/office/drawing/2014/main" id="{BE213031-9648-CCC0-22BD-868C30DAE05B}"/>
              </a:ext>
            </a:extLst>
          </p:cNvPr>
          <p:cNvSpPr/>
          <p:nvPr/>
        </p:nvSpPr>
        <p:spPr>
          <a:xfrm>
            <a:off x="6900402" y="4031736"/>
            <a:ext cx="4571999" cy="365279"/>
          </a:xfrm>
          <a:prstGeom prst="rect">
            <a:avLst/>
          </a:prstGeom>
          <a:noFill/>
          <a:ln/>
        </p:spPr>
        <p:txBody>
          <a:bodyPr wrap="square" lIns="0" tIns="0" rIns="0" bIns="0" rtlCol="0" anchor="ctr"/>
          <a:lstStyle/>
          <a:p>
            <a:pPr fontAlgn="base"/>
            <a:endParaRPr lang="en-US" sz="1200" dirty="0"/>
          </a:p>
        </p:txBody>
      </p:sp>
      <p:sp>
        <p:nvSpPr>
          <p:cNvPr id="12" name="AutoShape 2" descr="Résultat d’images pour réunion analyse documents financier copropriété">
            <a:extLst>
              <a:ext uri="{FF2B5EF4-FFF2-40B4-BE49-F238E27FC236}">
                <a16:creationId xmlns:a16="http://schemas.microsoft.com/office/drawing/2014/main" id="{B368E79F-9562-8236-226C-C95CA4824F43}"/>
              </a:ext>
            </a:extLst>
          </p:cNvPr>
          <p:cNvSpPr>
            <a:spLocks noChangeAspect="1" noChangeArrowheads="1"/>
          </p:cNvSpPr>
          <p:nvPr/>
        </p:nvSpPr>
        <p:spPr bwMode="auto">
          <a:xfrm>
            <a:off x="5943600" y="33680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noProof="0" dirty="0"/>
          </a:p>
        </p:txBody>
      </p:sp>
      <p:pic>
        <p:nvPicPr>
          <p:cNvPr id="7170" name="Picture 2">
            <a:extLst>
              <a:ext uri="{FF2B5EF4-FFF2-40B4-BE49-F238E27FC236}">
                <a16:creationId xmlns:a16="http://schemas.microsoft.com/office/drawing/2014/main" id="{3C02DCD5-8D18-E697-260F-EBC8F280D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651" y="943352"/>
            <a:ext cx="3280194" cy="221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986982"/>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822960" y="1874520"/>
            <a:ext cx="5715000" cy="2103120"/>
          </a:xfrm>
          <a:prstGeom prst="roundRect">
            <a:avLst/>
          </a:prstGeom>
          <a:solidFill>
            <a:srgbClr val="FFFFFF">
              <a:alpha val="92000"/>
            </a:srgbClr>
          </a:solidFill>
          <a:ln w="12700">
            <a:solidFill>
              <a:srgbClr val="DCE3F0"/>
            </a:solidFill>
            <a:prstDash val="solid"/>
          </a:ln>
        </p:spPr>
        <p:txBody>
          <a:bodyPr/>
          <a:lstStyle/>
          <a:p>
            <a:endParaRPr lang="fr-FR" noProof="0" dirty="0"/>
          </a:p>
        </p:txBody>
      </p:sp>
      <p:sp>
        <p:nvSpPr>
          <p:cNvPr id="3" name="Text 1"/>
          <p:cNvSpPr/>
          <p:nvPr/>
        </p:nvSpPr>
        <p:spPr>
          <a:xfrm>
            <a:off x="1143000" y="2038422"/>
            <a:ext cx="5029200" cy="457200"/>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Questions &amp; échanges</a:t>
            </a:r>
            <a:endParaRPr lang="fr-FR" sz="2800" noProof="0" dirty="0"/>
          </a:p>
        </p:txBody>
      </p:sp>
      <p:sp>
        <p:nvSpPr>
          <p:cNvPr id="4" name="Text 2"/>
          <p:cNvSpPr/>
          <p:nvPr/>
        </p:nvSpPr>
        <p:spPr>
          <a:xfrm>
            <a:off x="1152144" y="2971800"/>
            <a:ext cx="3840480" cy="201168"/>
          </a:xfrm>
          <a:prstGeom prst="rect">
            <a:avLst/>
          </a:prstGeom>
          <a:noFill/>
          <a:ln/>
        </p:spPr>
        <p:txBody>
          <a:bodyPr wrap="square" lIns="0" tIns="0" rIns="0" bIns="0" rtlCol="0" anchor="ctr"/>
          <a:lstStyle/>
          <a:p>
            <a:pPr marL="0" indent="0">
              <a:buNone/>
            </a:pPr>
            <a:r>
              <a:rPr lang="fr-FR" sz="1700" noProof="0" dirty="0">
                <a:solidFill>
                  <a:srgbClr val="54627D"/>
                </a:solidFill>
                <a:latin typeface="Arial" pitchFamily="34" charset="0"/>
                <a:ea typeface="Arial" pitchFamily="34" charset="-122"/>
                <a:cs typeface="Arial" pitchFamily="34" charset="-120"/>
              </a:rPr>
              <a:t>Merci pour votre attention</a:t>
            </a:r>
          </a:p>
          <a:p>
            <a:pPr marL="0" indent="0">
              <a:buNone/>
            </a:pPr>
            <a:endParaRPr lang="fr-FR" sz="1700" dirty="0">
              <a:solidFill>
                <a:srgbClr val="54627D"/>
              </a:solidFill>
              <a:latin typeface="Arial" pitchFamily="34" charset="0"/>
              <a:cs typeface="Arial" pitchFamily="34" charset="-120"/>
            </a:endParaRPr>
          </a:p>
          <a:p>
            <a:pPr marL="0" indent="0" algn="ctr">
              <a:buNone/>
            </a:pPr>
            <a:r>
              <a:rPr lang="fr-FR" sz="1700" b="1" noProof="0" dirty="0">
                <a:solidFill>
                  <a:srgbClr val="54627D"/>
                </a:solidFill>
                <a:latin typeface="Arial" pitchFamily="34" charset="0"/>
                <a:cs typeface="Arial" pitchFamily="34" charset="-120"/>
              </a:rPr>
              <a:t>Ines.dammak@arc-copro.fr</a:t>
            </a:r>
            <a:endParaRPr lang="fr-FR" sz="17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12BC9AA-4E15-55C1-3099-F12ABBBA8BC5}"/>
              </a:ext>
            </a:extLst>
          </p:cNvPr>
          <p:cNvPicPr>
            <a:picLocks noChangeAspect="1"/>
          </p:cNvPicPr>
          <p:nvPr/>
        </p:nvPicPr>
        <p:blipFill>
          <a:blip r:embed="rId2"/>
          <a:stretch>
            <a:fillRect/>
          </a:stretch>
        </p:blipFill>
        <p:spPr>
          <a:xfrm>
            <a:off x="927966" y="818819"/>
            <a:ext cx="10336067" cy="5401429"/>
          </a:xfrm>
          <a:prstGeom prst="rect">
            <a:avLst/>
          </a:prstGeom>
          <a:effectLst>
            <a:softEdge rad="63500"/>
          </a:effectLst>
        </p:spPr>
      </p:pic>
      <p:sp>
        <p:nvSpPr>
          <p:cNvPr id="3" name="ZoneTexte 2">
            <a:extLst>
              <a:ext uri="{FF2B5EF4-FFF2-40B4-BE49-F238E27FC236}">
                <a16:creationId xmlns:a16="http://schemas.microsoft.com/office/drawing/2014/main" id="{BD091A14-8C2B-DF82-97B2-F633879A3FC4}"/>
              </a:ext>
            </a:extLst>
          </p:cNvPr>
          <p:cNvSpPr txBox="1"/>
          <p:nvPr/>
        </p:nvSpPr>
        <p:spPr>
          <a:xfrm>
            <a:off x="9118120" y="900780"/>
            <a:ext cx="759125" cy="400110"/>
          </a:xfrm>
          <a:prstGeom prst="rect">
            <a:avLst/>
          </a:prstGeom>
          <a:noFill/>
        </p:spPr>
        <p:txBody>
          <a:bodyPr wrap="square" rtlCol="0">
            <a:spAutoFit/>
          </a:bodyPr>
          <a:lstStyle/>
          <a:p>
            <a:r>
              <a:rPr lang="fr-FR" sz="2000" b="1" noProof="0" dirty="0">
                <a:solidFill>
                  <a:schemeClr val="tx2"/>
                </a:solidFill>
              </a:rPr>
              <a:t>»</a:t>
            </a:r>
          </a:p>
        </p:txBody>
      </p:sp>
    </p:spTree>
    <p:extLst>
      <p:ext uri="{BB962C8B-B14F-4D97-AF65-F5344CB8AC3E}">
        <p14:creationId xmlns:p14="http://schemas.microsoft.com/office/powerpoint/2010/main" val="2086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8E79-B66A-9E3B-216E-50B763EA405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D709CC6-F831-04A8-A87A-1A91B576C8B5}"/>
              </a:ext>
            </a:extLst>
          </p:cNvPr>
          <p:cNvSpPr/>
          <p:nvPr/>
        </p:nvSpPr>
        <p:spPr>
          <a:xfrm>
            <a:off x="694943" y="1088573"/>
            <a:ext cx="7586970" cy="201167"/>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Un rôle central dans la gestion des impayés</a:t>
            </a:r>
            <a:endParaRPr lang="fr-FR" sz="2400" noProof="0" dirty="0"/>
          </a:p>
        </p:txBody>
      </p:sp>
      <p:sp>
        <p:nvSpPr>
          <p:cNvPr id="3" name="Shape 1">
            <a:extLst>
              <a:ext uri="{FF2B5EF4-FFF2-40B4-BE49-F238E27FC236}">
                <a16:creationId xmlns:a16="http://schemas.microsoft.com/office/drawing/2014/main" id="{6024960C-CAB8-9592-293D-411713142A90}"/>
              </a:ext>
            </a:extLst>
          </p:cNvPr>
          <p:cNvSpPr/>
          <p:nvPr/>
        </p:nvSpPr>
        <p:spPr>
          <a:xfrm>
            <a:off x="694944" y="1426464"/>
            <a:ext cx="2514600" cy="0"/>
          </a:xfrm>
          <a:prstGeom prst="line">
            <a:avLst/>
          </a:prstGeom>
          <a:noFill/>
          <a:ln w="12700">
            <a:solidFill>
              <a:srgbClr val="6EA7E8"/>
            </a:solidFill>
            <a:prstDash val="solid"/>
          </a:ln>
        </p:spPr>
        <p:txBody>
          <a:bodyPr/>
          <a:lstStyle/>
          <a:p>
            <a:endParaRPr lang="fr-FR" noProof="0" dirty="0"/>
          </a:p>
        </p:txBody>
      </p:sp>
      <p:sp>
        <p:nvSpPr>
          <p:cNvPr id="4" name="Shape 2">
            <a:extLst>
              <a:ext uri="{FF2B5EF4-FFF2-40B4-BE49-F238E27FC236}">
                <a16:creationId xmlns:a16="http://schemas.microsoft.com/office/drawing/2014/main" id="{C73B2D64-D416-442A-B028-77BEDE5B0315}"/>
              </a:ext>
            </a:extLst>
          </p:cNvPr>
          <p:cNvSpPr/>
          <p:nvPr/>
        </p:nvSpPr>
        <p:spPr>
          <a:xfrm>
            <a:off x="438545" y="1554481"/>
            <a:ext cx="3329002" cy="4510417"/>
          </a:xfrm>
          <a:prstGeom prst="roundRect">
            <a:avLst/>
          </a:prstGeom>
          <a:solidFill>
            <a:srgbClr val="EAF3FD"/>
          </a:solidFill>
          <a:ln w="12700">
            <a:solidFill>
              <a:srgbClr val="C9DAF3"/>
            </a:solidFill>
            <a:prstDash val="solid"/>
          </a:ln>
        </p:spPr>
        <p:txBody>
          <a:bodyPr/>
          <a:lstStyle/>
          <a:p>
            <a:endParaRPr lang="fr-FR" noProof="0" dirty="0"/>
          </a:p>
        </p:txBody>
      </p:sp>
      <p:sp>
        <p:nvSpPr>
          <p:cNvPr id="5" name="Shape 3">
            <a:extLst>
              <a:ext uri="{FF2B5EF4-FFF2-40B4-BE49-F238E27FC236}">
                <a16:creationId xmlns:a16="http://schemas.microsoft.com/office/drawing/2014/main" id="{DD03FF06-C7EE-0AF9-8560-232BBA0C91BC}"/>
              </a:ext>
            </a:extLst>
          </p:cNvPr>
          <p:cNvSpPr/>
          <p:nvPr/>
        </p:nvSpPr>
        <p:spPr>
          <a:xfrm>
            <a:off x="4444513" y="1554481"/>
            <a:ext cx="3052197" cy="4510417"/>
          </a:xfrm>
          <a:prstGeom prst="roundRect">
            <a:avLst/>
          </a:prstGeom>
          <a:solidFill>
            <a:srgbClr val="F7F7FC"/>
          </a:solidFill>
          <a:ln w="12700">
            <a:solidFill>
              <a:srgbClr val="DADCF3"/>
            </a:solidFill>
            <a:prstDash val="solid"/>
          </a:ln>
        </p:spPr>
        <p:txBody>
          <a:bodyPr/>
          <a:lstStyle/>
          <a:p>
            <a:endParaRPr lang="fr-FR" noProof="0" dirty="0"/>
          </a:p>
        </p:txBody>
      </p:sp>
      <p:sp>
        <p:nvSpPr>
          <p:cNvPr id="6" name="Text 4">
            <a:extLst>
              <a:ext uri="{FF2B5EF4-FFF2-40B4-BE49-F238E27FC236}">
                <a16:creationId xmlns:a16="http://schemas.microsoft.com/office/drawing/2014/main" id="{AB07AA92-F431-3BB6-5660-36A0C47EDAA5}"/>
              </a:ext>
            </a:extLst>
          </p:cNvPr>
          <p:cNvSpPr/>
          <p:nvPr/>
        </p:nvSpPr>
        <p:spPr>
          <a:xfrm>
            <a:off x="752856" y="1806034"/>
            <a:ext cx="2822448" cy="201168"/>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Rôle du conseil syndical</a:t>
            </a:r>
          </a:p>
        </p:txBody>
      </p:sp>
      <p:sp>
        <p:nvSpPr>
          <p:cNvPr id="7" name="Text 5">
            <a:extLst>
              <a:ext uri="{FF2B5EF4-FFF2-40B4-BE49-F238E27FC236}">
                <a16:creationId xmlns:a16="http://schemas.microsoft.com/office/drawing/2014/main" id="{745F7355-8A58-009F-AA2E-571F4C4E8FE1}"/>
              </a:ext>
            </a:extLst>
          </p:cNvPr>
          <p:cNvSpPr/>
          <p:nvPr/>
        </p:nvSpPr>
        <p:spPr>
          <a:xfrm>
            <a:off x="5236184" y="1909167"/>
            <a:ext cx="2325561" cy="201168"/>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Droit de regard permanent</a:t>
            </a:r>
            <a:endParaRPr lang="fr-FR" sz="1800" noProof="0" dirty="0"/>
          </a:p>
        </p:txBody>
      </p:sp>
      <p:sp>
        <p:nvSpPr>
          <p:cNvPr id="8" name="Text 6">
            <a:extLst>
              <a:ext uri="{FF2B5EF4-FFF2-40B4-BE49-F238E27FC236}">
                <a16:creationId xmlns:a16="http://schemas.microsoft.com/office/drawing/2014/main" id="{DD5D99F8-DD12-DEE8-3B86-14FED97E6AC5}"/>
              </a:ext>
            </a:extLst>
          </p:cNvPr>
          <p:cNvSpPr/>
          <p:nvPr/>
        </p:nvSpPr>
        <p:spPr>
          <a:xfrm>
            <a:off x="672584" y="2423160"/>
            <a:ext cx="2822448" cy="2011680"/>
          </a:xfrm>
          <a:prstGeom prst="rect">
            <a:avLst/>
          </a:prstGeom>
          <a:noFill/>
          <a:ln/>
        </p:spPr>
        <p:txBody>
          <a:bodyPr wrap="square" lIns="0" tIns="0" rIns="0" bIns="0" rtlCol="0" anchor="t"/>
          <a:lstStyle/>
          <a:p>
            <a:r>
              <a:rPr lang="fr-FR" sz="1600" dirty="0">
                <a:latin typeface="Century Gothic" panose="020B0502020202020204" pitchFamily="34" charset="0"/>
              </a:rPr>
              <a:t>Le conseil syndical </a:t>
            </a:r>
            <a:r>
              <a:rPr lang="fr-FR" sz="1600" b="1" dirty="0">
                <a:latin typeface="Century Gothic" panose="020B0502020202020204" pitchFamily="34" charset="0"/>
              </a:rPr>
              <a:t>contrôle et assiste le syndic dans la gestion de la copropriété.</a:t>
            </a:r>
            <a:br>
              <a:rPr lang="fr-FR" sz="1600" dirty="0">
                <a:latin typeface="Century Gothic" panose="020B0502020202020204" pitchFamily="34" charset="0"/>
              </a:rPr>
            </a:br>
            <a:r>
              <a:rPr lang="fr-FR" sz="1600" dirty="0">
                <a:latin typeface="Century Gothic" panose="020B0502020202020204" pitchFamily="34" charset="0"/>
              </a:rPr>
              <a:t>Il contrôle notamment la </a:t>
            </a:r>
            <a:r>
              <a:rPr lang="fr-FR" sz="1600" b="1" dirty="0">
                <a:latin typeface="Century Gothic" panose="020B0502020202020204" pitchFamily="34" charset="0"/>
              </a:rPr>
              <a:t>comptabilité, la répartition des dépenses</a:t>
            </a:r>
            <a:r>
              <a:rPr lang="fr-FR" sz="1600" dirty="0">
                <a:latin typeface="Century Gothic" panose="020B0502020202020204" pitchFamily="34" charset="0"/>
              </a:rPr>
              <a:t> et les </a:t>
            </a:r>
            <a:r>
              <a:rPr lang="fr-FR" sz="1600" b="1" dirty="0">
                <a:latin typeface="Century Gothic" panose="020B0502020202020204" pitchFamily="34" charset="0"/>
              </a:rPr>
              <a:t>marchés conclus</a:t>
            </a:r>
            <a:r>
              <a:rPr lang="fr-FR" sz="1600" dirty="0">
                <a:latin typeface="Century Gothic" panose="020B0502020202020204" pitchFamily="34" charset="0"/>
              </a:rPr>
              <a:t> par le syndic.</a:t>
            </a:r>
            <a:br>
              <a:rPr lang="fr-FR" sz="1600" dirty="0">
                <a:latin typeface="Century Gothic" panose="020B0502020202020204" pitchFamily="34" charset="0"/>
              </a:rPr>
            </a:br>
            <a:r>
              <a:rPr lang="fr-FR" sz="1200" i="1" dirty="0">
                <a:solidFill>
                  <a:schemeClr val="bg1">
                    <a:lumMod val="50000"/>
                  </a:schemeClr>
                </a:solidFill>
                <a:latin typeface="Century Gothic" panose="020B0502020202020204" pitchFamily="34" charset="0"/>
              </a:rPr>
              <a:t>(Article 26 du décret du 17 mars 1967)</a:t>
            </a:r>
            <a:br>
              <a:rPr lang="fr-FR" sz="1200" i="1" dirty="0">
                <a:solidFill>
                  <a:schemeClr val="bg1">
                    <a:lumMod val="50000"/>
                  </a:schemeClr>
                </a:solidFill>
                <a:latin typeface="Century Gothic" panose="020B0502020202020204" pitchFamily="34" charset="0"/>
              </a:rPr>
            </a:br>
            <a:endParaRPr lang="fr-FR" sz="1200" dirty="0">
              <a:solidFill>
                <a:schemeClr val="bg1">
                  <a:lumMod val="50000"/>
                </a:schemeClr>
              </a:solidFill>
              <a:latin typeface="Century Gothic" panose="020B0502020202020204" pitchFamily="34" charset="0"/>
            </a:endParaRPr>
          </a:p>
          <a:p>
            <a:r>
              <a:rPr lang="fr-FR" sz="1600" dirty="0">
                <a:latin typeface="Century Gothic" panose="020B0502020202020204" pitchFamily="34" charset="0"/>
              </a:rPr>
              <a:t>💡Il doit aussi être </a:t>
            </a:r>
            <a:r>
              <a:rPr lang="fr-FR" sz="1600" b="1" dirty="0">
                <a:latin typeface="Century Gothic" panose="020B0502020202020204" pitchFamily="34" charset="0"/>
              </a:rPr>
              <a:t>associé à l’élaboration du budget prévisionnel.</a:t>
            </a:r>
            <a:br>
              <a:rPr lang="fr-FR" sz="1600" dirty="0">
                <a:latin typeface="Century Gothic" panose="020B0502020202020204" pitchFamily="34" charset="0"/>
              </a:rPr>
            </a:br>
            <a:r>
              <a:rPr lang="fr-FR" sz="1200" i="1" dirty="0">
                <a:solidFill>
                  <a:schemeClr val="bg1">
                    <a:lumMod val="50000"/>
                  </a:schemeClr>
                </a:solidFill>
                <a:latin typeface="Century Gothic" panose="020B0502020202020204" pitchFamily="34" charset="0"/>
              </a:rPr>
              <a:t>(Article 18 de la loi du 10 juillet 1965)</a:t>
            </a:r>
            <a:endParaRPr lang="fr-FR" sz="1200" dirty="0">
              <a:solidFill>
                <a:schemeClr val="bg1">
                  <a:lumMod val="50000"/>
                </a:schemeClr>
              </a:solidFill>
              <a:latin typeface="Century Gothic" panose="020B0502020202020204" pitchFamily="34" charset="0"/>
            </a:endParaRPr>
          </a:p>
        </p:txBody>
      </p:sp>
      <p:sp>
        <p:nvSpPr>
          <p:cNvPr id="9" name="Text 7">
            <a:extLst>
              <a:ext uri="{FF2B5EF4-FFF2-40B4-BE49-F238E27FC236}">
                <a16:creationId xmlns:a16="http://schemas.microsoft.com/office/drawing/2014/main" id="{51BA0FBC-F9A8-0CF6-8674-260F28954D6D}"/>
              </a:ext>
            </a:extLst>
          </p:cNvPr>
          <p:cNvSpPr/>
          <p:nvPr/>
        </p:nvSpPr>
        <p:spPr>
          <a:xfrm>
            <a:off x="4782998" y="2465021"/>
            <a:ext cx="2603892" cy="2011680"/>
          </a:xfrm>
          <a:prstGeom prst="rect">
            <a:avLst/>
          </a:prstGeom>
          <a:noFill/>
          <a:ln/>
        </p:spPr>
        <p:txBody>
          <a:bodyPr wrap="square" lIns="0" tIns="0" rIns="0" bIns="0" rtlCol="0" anchor="t"/>
          <a:lstStyle/>
          <a:p>
            <a:r>
              <a:rPr lang="fr-FR" sz="1600" dirty="0">
                <a:latin typeface="Century Gothic" panose="020B0502020202020204" pitchFamily="34" charset="0"/>
              </a:rPr>
              <a:t>Le conseil syndical peut </a:t>
            </a:r>
            <a:r>
              <a:rPr lang="fr-FR" sz="1600" b="1" dirty="0">
                <a:latin typeface="Century Gothic" panose="020B0502020202020204" pitchFamily="34" charset="0"/>
              </a:rPr>
              <a:t>demander à tout moment</a:t>
            </a:r>
            <a:r>
              <a:rPr lang="fr-FR" sz="1600" dirty="0">
                <a:latin typeface="Century Gothic" panose="020B0502020202020204" pitchFamily="34" charset="0"/>
              </a:rPr>
              <a:t> copie des documents utiles à la copropriété et </a:t>
            </a:r>
            <a:r>
              <a:rPr lang="fr-FR" sz="1600" b="1" dirty="0">
                <a:latin typeface="Century Gothic" panose="020B0502020202020204" pitchFamily="34" charset="0"/>
              </a:rPr>
              <a:t>examiner toutes les pièces qu’il souhaite.</a:t>
            </a:r>
            <a:br>
              <a:rPr lang="fr-FR" sz="1600" dirty="0">
                <a:latin typeface="Century Gothic" panose="020B0502020202020204" pitchFamily="34" charset="0"/>
              </a:rPr>
            </a:br>
            <a:r>
              <a:rPr lang="fr-FR" sz="1200" i="1" dirty="0">
                <a:solidFill>
                  <a:schemeClr val="bg1">
                    <a:lumMod val="50000"/>
                  </a:schemeClr>
                </a:solidFill>
                <a:latin typeface="Century Gothic" panose="020B0502020202020204" pitchFamily="34" charset="0"/>
              </a:rPr>
              <a:t>(Article 21 de la loi du 10 juillet 1965)</a:t>
            </a:r>
            <a:endParaRPr lang="fr-FR" sz="1600" dirty="0">
              <a:solidFill>
                <a:schemeClr val="bg1">
                  <a:lumMod val="50000"/>
                </a:schemeClr>
              </a:solidFill>
              <a:latin typeface="Century Gothic" panose="020B0502020202020204" pitchFamily="34" charset="0"/>
            </a:endParaRPr>
          </a:p>
        </p:txBody>
      </p:sp>
      <p:sp>
        <p:nvSpPr>
          <p:cNvPr id="10" name="Shape 8">
            <a:extLst>
              <a:ext uri="{FF2B5EF4-FFF2-40B4-BE49-F238E27FC236}">
                <a16:creationId xmlns:a16="http://schemas.microsoft.com/office/drawing/2014/main" id="{88D182DE-4B55-5B32-D9ED-F4ADD6AB3148}"/>
              </a:ext>
            </a:extLst>
          </p:cNvPr>
          <p:cNvSpPr/>
          <p:nvPr/>
        </p:nvSpPr>
        <p:spPr>
          <a:xfrm>
            <a:off x="4106029" y="1993392"/>
            <a:ext cx="0" cy="3931920"/>
          </a:xfrm>
          <a:prstGeom prst="line">
            <a:avLst/>
          </a:prstGeom>
          <a:noFill/>
          <a:ln w="12700">
            <a:solidFill>
              <a:srgbClr val="DCE3F0"/>
            </a:solidFill>
            <a:prstDash val="solid"/>
          </a:ln>
        </p:spPr>
        <p:txBody>
          <a:bodyPr/>
          <a:lstStyle/>
          <a:p>
            <a:endParaRPr lang="fr-FR" noProof="0" dirty="0"/>
          </a:p>
        </p:txBody>
      </p:sp>
      <p:sp>
        <p:nvSpPr>
          <p:cNvPr id="11" name="Shape 8">
            <a:extLst>
              <a:ext uri="{FF2B5EF4-FFF2-40B4-BE49-F238E27FC236}">
                <a16:creationId xmlns:a16="http://schemas.microsoft.com/office/drawing/2014/main" id="{6EB7434F-CA8C-59BD-628F-61CAB1414F24}"/>
              </a:ext>
            </a:extLst>
          </p:cNvPr>
          <p:cNvSpPr/>
          <p:nvPr/>
        </p:nvSpPr>
        <p:spPr>
          <a:xfrm>
            <a:off x="7850715" y="1893865"/>
            <a:ext cx="0" cy="3931920"/>
          </a:xfrm>
          <a:prstGeom prst="line">
            <a:avLst/>
          </a:prstGeom>
          <a:noFill/>
          <a:ln w="12700">
            <a:solidFill>
              <a:srgbClr val="DCE3F0"/>
            </a:solidFill>
            <a:prstDash val="solid"/>
          </a:ln>
        </p:spPr>
        <p:txBody>
          <a:bodyPr/>
          <a:lstStyle/>
          <a:p>
            <a:endParaRPr lang="fr-FR" noProof="0" dirty="0"/>
          </a:p>
        </p:txBody>
      </p:sp>
      <p:sp>
        <p:nvSpPr>
          <p:cNvPr id="12" name="Shape 3">
            <a:extLst>
              <a:ext uri="{FF2B5EF4-FFF2-40B4-BE49-F238E27FC236}">
                <a16:creationId xmlns:a16="http://schemas.microsoft.com/office/drawing/2014/main" id="{5AB5ABC0-52C3-2A23-2040-235FB1404042}"/>
              </a:ext>
            </a:extLst>
          </p:cNvPr>
          <p:cNvSpPr/>
          <p:nvPr/>
        </p:nvSpPr>
        <p:spPr>
          <a:xfrm>
            <a:off x="8281914" y="1554481"/>
            <a:ext cx="3189171" cy="4510417"/>
          </a:xfrm>
          <a:prstGeom prst="roundRect">
            <a:avLst/>
          </a:prstGeom>
          <a:solidFill>
            <a:srgbClr val="EAF3FD"/>
          </a:solidFill>
          <a:ln w="12700">
            <a:solidFill>
              <a:srgbClr val="C9DAF3"/>
            </a:solidFill>
            <a:prstDash val="solid"/>
          </a:ln>
        </p:spPr>
        <p:txBody>
          <a:bodyPr/>
          <a:lstStyle/>
          <a:p>
            <a:endParaRPr lang="fr-FR" dirty="0"/>
          </a:p>
        </p:txBody>
      </p:sp>
      <p:sp>
        <p:nvSpPr>
          <p:cNvPr id="13" name="Text 5">
            <a:extLst>
              <a:ext uri="{FF2B5EF4-FFF2-40B4-BE49-F238E27FC236}">
                <a16:creationId xmlns:a16="http://schemas.microsoft.com/office/drawing/2014/main" id="{DDF8E9D8-0715-9F23-A6D4-B4530BB9A2F1}"/>
              </a:ext>
            </a:extLst>
          </p:cNvPr>
          <p:cNvSpPr/>
          <p:nvPr/>
        </p:nvSpPr>
        <p:spPr>
          <a:xfrm>
            <a:off x="8818158" y="1918248"/>
            <a:ext cx="2116682" cy="201168"/>
          </a:xfrm>
          <a:prstGeom prst="rect">
            <a:avLst/>
          </a:prstGeom>
          <a:noFill/>
          <a:ln/>
        </p:spPr>
        <p:txBody>
          <a:bodyPr wrap="square" lIns="0" tIns="0" rIns="0" bIns="0" rtlCol="0" anchor="ctr"/>
          <a:lstStyle/>
          <a:p>
            <a:pPr marL="0" indent="0">
              <a:buNone/>
            </a:pPr>
            <a:r>
              <a:rPr lang="fr-FR" sz="1800" b="1" noProof="0" dirty="0">
                <a:solidFill>
                  <a:srgbClr val="1D2B58"/>
                </a:solidFill>
                <a:latin typeface="Arial" pitchFamily="34" charset="0"/>
                <a:ea typeface="Arial" pitchFamily="34" charset="-122"/>
                <a:cs typeface="Arial" pitchFamily="34" charset="-120"/>
              </a:rPr>
              <a:t>Pénalités en cas de retard</a:t>
            </a:r>
          </a:p>
        </p:txBody>
      </p:sp>
      <p:sp>
        <p:nvSpPr>
          <p:cNvPr id="14" name="Text 7">
            <a:extLst>
              <a:ext uri="{FF2B5EF4-FFF2-40B4-BE49-F238E27FC236}">
                <a16:creationId xmlns:a16="http://schemas.microsoft.com/office/drawing/2014/main" id="{236CF3EC-0537-981E-B448-AC762060A05B}"/>
              </a:ext>
            </a:extLst>
          </p:cNvPr>
          <p:cNvSpPr/>
          <p:nvPr/>
        </p:nvSpPr>
        <p:spPr>
          <a:xfrm>
            <a:off x="8521803" y="2423160"/>
            <a:ext cx="2709392" cy="2011680"/>
          </a:xfrm>
          <a:prstGeom prst="rect">
            <a:avLst/>
          </a:prstGeom>
          <a:noFill/>
          <a:ln/>
        </p:spPr>
        <p:txBody>
          <a:bodyPr wrap="square" lIns="0" tIns="0" rIns="0" bIns="0" rtlCol="0" anchor="t"/>
          <a:lstStyle/>
          <a:p>
            <a:r>
              <a:rPr lang="fr-FR" sz="1600" dirty="0">
                <a:latin typeface="Century Gothic" panose="020B0502020202020204" pitchFamily="34" charset="0"/>
              </a:rPr>
              <a:t>Si le syndic ne transmet pas les documents dans un délai d’un mois :</a:t>
            </a:r>
            <a:br>
              <a:rPr lang="fr-FR" sz="1600" dirty="0">
                <a:latin typeface="Century Gothic" panose="020B0502020202020204" pitchFamily="34" charset="0"/>
              </a:rPr>
            </a:br>
            <a:r>
              <a:rPr lang="fr-FR" sz="1600" dirty="0">
                <a:latin typeface="Century Gothic" panose="020B0502020202020204" pitchFamily="34" charset="0"/>
              </a:rPr>
              <a:t>💶 </a:t>
            </a:r>
            <a:r>
              <a:rPr lang="fr-FR" sz="1600" b="1" dirty="0">
                <a:latin typeface="Century Gothic" panose="020B0502020202020204" pitchFamily="34" charset="0"/>
              </a:rPr>
              <a:t>Pénalité minimale : 15 € par jour de retard</a:t>
            </a:r>
            <a:r>
              <a:rPr lang="fr-FR" sz="1600" dirty="0">
                <a:latin typeface="Century Gothic" panose="020B0502020202020204" pitchFamily="34" charset="0"/>
              </a:rPr>
              <a:t> (au profit du syndicat).</a:t>
            </a:r>
            <a:br>
              <a:rPr lang="fr-FR" sz="1600" dirty="0">
                <a:latin typeface="Century Gothic" panose="020B0502020202020204" pitchFamily="34" charset="0"/>
              </a:rPr>
            </a:br>
            <a:r>
              <a:rPr lang="fr-FR" sz="1600" dirty="0">
                <a:latin typeface="Century Gothic" panose="020B0502020202020204" pitchFamily="34" charset="0"/>
              </a:rPr>
              <a:t>Ces pénalités sont </a:t>
            </a:r>
            <a:r>
              <a:rPr lang="fr-FR" sz="1600" b="1" dirty="0">
                <a:latin typeface="Century Gothic" panose="020B0502020202020204" pitchFamily="34" charset="0"/>
              </a:rPr>
              <a:t>déduites de la rémunération du syndic</a:t>
            </a:r>
            <a:br>
              <a:rPr lang="fr-FR" sz="1600" dirty="0">
                <a:latin typeface="Century Gothic" panose="020B0502020202020204" pitchFamily="34" charset="0"/>
              </a:rPr>
            </a:br>
            <a:r>
              <a:rPr lang="fr-FR" sz="1600" dirty="0">
                <a:latin typeface="Century Gothic" panose="020B0502020202020204" pitchFamily="34" charset="0"/>
              </a:rPr>
              <a:t>lors de la clôture des comptes et de leur approbation en Assemblé générale.</a:t>
            </a:r>
          </a:p>
          <a:p>
            <a:r>
              <a:rPr lang="fr-FR" sz="1200" i="1" dirty="0">
                <a:solidFill>
                  <a:schemeClr val="bg1">
                    <a:lumMod val="50000"/>
                  </a:schemeClr>
                </a:solidFill>
                <a:latin typeface="Century Gothic" panose="020B0502020202020204" pitchFamily="34" charset="0"/>
              </a:rPr>
              <a:t>(Article 21 de la loi du 10 juillet 1965)</a:t>
            </a:r>
            <a:endParaRPr lang="fr-FR" sz="1200" dirty="0">
              <a:latin typeface="Century Gothic" panose="020B0502020202020204" pitchFamily="34" charset="0"/>
            </a:endParaRPr>
          </a:p>
        </p:txBody>
      </p:sp>
    </p:spTree>
    <p:extLst>
      <p:ext uri="{BB962C8B-B14F-4D97-AF65-F5344CB8AC3E}">
        <p14:creationId xmlns:p14="http://schemas.microsoft.com/office/powerpoint/2010/main" val="295973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par>
                          <p:cTn id="14" fill="hold">
                            <p:stCondLst>
                              <p:cond delay="500"/>
                            </p:stCondLst>
                            <p:childTnLst>
                              <p:par>
                                <p:cTn id="15" presetID="26" presetClass="emph" presetSubtype="0" fill="hold" grpId="0"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par>
                          <p:cTn id="24" fill="hold">
                            <p:stCondLst>
                              <p:cond delay="1000"/>
                            </p:stCondLst>
                            <p:childTnLst>
                              <p:par>
                                <p:cTn id="25" presetID="26" presetClass="emph" presetSubtype="0" fill="hold" grpId="0" nodeType="after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647BA71-C700-4AB6-797C-2253CF8F6172}"/>
              </a:ext>
            </a:extLst>
          </p:cNvPr>
          <p:cNvSpPr txBox="1"/>
          <p:nvPr/>
        </p:nvSpPr>
        <p:spPr>
          <a:xfrm>
            <a:off x="348649" y="1588749"/>
            <a:ext cx="5336455" cy="2308324"/>
          </a:xfrm>
          <a:prstGeom prst="rect">
            <a:avLst/>
          </a:prstGeom>
          <a:solidFill>
            <a:schemeClr val="accent2">
              <a:lumMod val="20000"/>
              <a:lumOff val="80000"/>
            </a:schemeClr>
          </a:solidFill>
        </p:spPr>
        <p:txBody>
          <a:bodyPr wrap="square" rtlCol="0">
            <a:spAutoFit/>
          </a:bodyPr>
          <a:lstStyle/>
          <a:p>
            <a:r>
              <a:rPr lang="fr-FR" noProof="0" dirty="0"/>
              <a:t>🧭 </a:t>
            </a:r>
            <a:r>
              <a:rPr lang="fr-FR" b="1" noProof="0" dirty="0"/>
              <a:t>Gouvernance</a:t>
            </a:r>
          </a:p>
          <a:p>
            <a:pPr marL="285750" indent="-285750">
              <a:buFont typeface="Arial" panose="020B0604020202020204" pitchFamily="34" charset="0"/>
              <a:buChar char="•"/>
            </a:pPr>
            <a:r>
              <a:rPr lang="fr-FR" sz="1600" noProof="0" dirty="0"/>
              <a:t>Partenariat syndic / CS faible</a:t>
            </a:r>
          </a:p>
          <a:p>
            <a:pPr marL="285750" indent="-285750">
              <a:buFont typeface="Arial" panose="020B0604020202020204" pitchFamily="34" charset="0"/>
              <a:buChar char="•"/>
            </a:pPr>
            <a:r>
              <a:rPr lang="fr-FR" sz="1600" noProof="0" dirty="0"/>
              <a:t>Peu de réunions de suivi</a:t>
            </a:r>
          </a:p>
          <a:p>
            <a:pPr marL="285750" indent="-285750">
              <a:buFont typeface="Arial" panose="020B0604020202020204" pitchFamily="34" charset="0"/>
              <a:buChar char="•"/>
            </a:pPr>
            <a:r>
              <a:rPr lang="fr-FR" sz="1600" noProof="0" dirty="0"/>
              <a:t>Aucune concertation sur l’établissement du budget prévisionnel ou de l’ordre du jour</a:t>
            </a:r>
          </a:p>
          <a:p>
            <a:pPr marL="285750" indent="-285750">
              <a:buFont typeface="Arial" panose="020B0604020202020204" pitchFamily="34" charset="0"/>
              <a:buChar char="•"/>
            </a:pPr>
            <a:r>
              <a:rPr lang="fr-FR" sz="1600" noProof="0" dirty="0"/>
              <a:t>Absence de recouvrement par le syndic et de suivi des impayés par le conseil syndical</a:t>
            </a:r>
            <a:endParaRPr lang="fr-FR" noProof="0" dirty="0"/>
          </a:p>
          <a:p>
            <a:pPr marL="285750" indent="-285750">
              <a:buFont typeface="Arial" panose="020B0604020202020204" pitchFamily="34" charset="0"/>
              <a:buChar char="•"/>
            </a:pPr>
            <a:endParaRPr lang="fr-FR" sz="2000" noProof="0" dirty="0"/>
          </a:p>
          <a:p>
            <a:endParaRPr lang="fr-FR" sz="1000" noProof="0" dirty="0"/>
          </a:p>
        </p:txBody>
      </p:sp>
      <p:sp>
        <p:nvSpPr>
          <p:cNvPr id="3" name="ZoneTexte 2">
            <a:extLst>
              <a:ext uri="{FF2B5EF4-FFF2-40B4-BE49-F238E27FC236}">
                <a16:creationId xmlns:a16="http://schemas.microsoft.com/office/drawing/2014/main" id="{B62F6FF2-0ACA-F173-A884-318A72E7ECDB}"/>
              </a:ext>
            </a:extLst>
          </p:cNvPr>
          <p:cNvSpPr txBox="1"/>
          <p:nvPr/>
        </p:nvSpPr>
        <p:spPr>
          <a:xfrm>
            <a:off x="6218850" y="1357916"/>
            <a:ext cx="5585214" cy="2539157"/>
          </a:xfrm>
          <a:prstGeom prst="rect">
            <a:avLst/>
          </a:prstGeom>
          <a:solidFill>
            <a:schemeClr val="tx2">
              <a:lumMod val="10000"/>
              <a:lumOff val="90000"/>
            </a:schemeClr>
          </a:solidFill>
        </p:spPr>
        <p:txBody>
          <a:bodyPr wrap="square" bIns="0" rtlCol="0">
            <a:spAutoFit/>
          </a:bodyPr>
          <a:lstStyle/>
          <a:p>
            <a:r>
              <a:rPr lang="fr-FR" noProof="0" dirty="0"/>
              <a:t>💰 </a:t>
            </a:r>
            <a:r>
              <a:rPr lang="fr-FR" b="1" noProof="0" dirty="0"/>
              <a:t>Gestion</a:t>
            </a:r>
          </a:p>
          <a:p>
            <a:pPr marL="285750" indent="-285750">
              <a:buFont typeface="Arial" panose="020B0604020202020204" pitchFamily="34" charset="0"/>
              <a:buChar char="•"/>
            </a:pPr>
            <a:r>
              <a:rPr lang="fr-FR" sz="1600" noProof="0" dirty="0"/>
              <a:t>Budget prévisionnel non adapté aux besoins réels de la copropriété</a:t>
            </a:r>
          </a:p>
          <a:p>
            <a:pPr marL="285750" indent="-285750">
              <a:buFont typeface="Arial" panose="020B0604020202020204" pitchFamily="34" charset="0"/>
              <a:buChar char="•"/>
            </a:pPr>
            <a:r>
              <a:rPr lang="fr-FR" sz="1600" noProof="0" dirty="0"/>
              <a:t>Charges non maitrisées et non optimisées</a:t>
            </a:r>
          </a:p>
          <a:p>
            <a:pPr marL="285750" indent="-285750">
              <a:buFont typeface="Arial" panose="020B0604020202020204" pitchFamily="34" charset="0"/>
              <a:buChar char="•"/>
            </a:pPr>
            <a:r>
              <a:rPr lang="fr-FR" sz="1600" noProof="0" dirty="0"/>
              <a:t>Régularisations de charges importantes</a:t>
            </a:r>
          </a:p>
          <a:p>
            <a:pPr marL="285750" indent="-285750">
              <a:buFont typeface="Arial" panose="020B0604020202020204" pitchFamily="34" charset="0"/>
              <a:buChar char="•"/>
            </a:pPr>
            <a:r>
              <a:rPr lang="fr-FR" sz="1600" noProof="0" dirty="0"/>
              <a:t>Impayés importants, Créances irrécouvrables</a:t>
            </a:r>
          </a:p>
          <a:p>
            <a:pPr marL="285750" indent="-285750">
              <a:buFont typeface="Arial" panose="020B0604020202020204" pitchFamily="34" charset="0"/>
              <a:buChar char="•"/>
            </a:pPr>
            <a:r>
              <a:rPr lang="fr-FR" sz="1600" noProof="0" dirty="0"/>
              <a:t>Absence de recouvrement par le syndic et de suivi des impayés par le Conseil Syndical</a:t>
            </a:r>
          </a:p>
          <a:p>
            <a:pPr marL="285750" indent="-285750">
              <a:buFont typeface="Arial" panose="020B0604020202020204" pitchFamily="34" charset="0"/>
              <a:buChar char="•"/>
            </a:pPr>
            <a:r>
              <a:rPr lang="fr-FR" sz="1600" noProof="0" dirty="0"/>
              <a:t>Absence de stratégie d’entretien des parties communes et équipements communs</a:t>
            </a:r>
          </a:p>
        </p:txBody>
      </p:sp>
      <p:sp>
        <p:nvSpPr>
          <p:cNvPr id="4" name="ZoneTexte 3">
            <a:extLst>
              <a:ext uri="{FF2B5EF4-FFF2-40B4-BE49-F238E27FC236}">
                <a16:creationId xmlns:a16="http://schemas.microsoft.com/office/drawing/2014/main" id="{CD5FB47E-4E8A-A270-B830-616499DE4604}"/>
              </a:ext>
            </a:extLst>
          </p:cNvPr>
          <p:cNvSpPr txBox="1"/>
          <p:nvPr/>
        </p:nvSpPr>
        <p:spPr>
          <a:xfrm>
            <a:off x="348650" y="4152838"/>
            <a:ext cx="5336455" cy="2215991"/>
          </a:xfrm>
          <a:prstGeom prst="rect">
            <a:avLst/>
          </a:prstGeom>
          <a:solidFill>
            <a:srgbClr val="FF9F9F"/>
          </a:solidFill>
        </p:spPr>
        <p:txBody>
          <a:bodyPr wrap="square" rtlCol="0">
            <a:spAutoFit/>
          </a:bodyPr>
          <a:lstStyle/>
          <a:p>
            <a:r>
              <a:rPr lang="fr-FR" noProof="0" dirty="0"/>
              <a:t>⚖️ </a:t>
            </a:r>
            <a:r>
              <a:rPr lang="fr-FR" b="1" noProof="0" dirty="0"/>
              <a:t>Juridique</a:t>
            </a:r>
          </a:p>
          <a:p>
            <a:pPr marL="285750" indent="-285750">
              <a:buFont typeface="Arial" panose="020B0604020202020204" pitchFamily="34" charset="0"/>
              <a:buChar char="•"/>
            </a:pPr>
            <a:r>
              <a:rPr lang="fr-FR" sz="1600" noProof="0" dirty="0"/>
              <a:t>Endettement &gt;à 15% ou 25% ➡️procédure d’alerte, ⚠️un mandataire ad hoc peut être désigné </a:t>
            </a:r>
          </a:p>
          <a:p>
            <a:r>
              <a:rPr lang="fr-FR" sz="1400" noProof="0" dirty="0">
                <a:solidFill>
                  <a:schemeClr val="tx1">
                    <a:lumMod val="75000"/>
                    <a:lumOff val="25000"/>
                  </a:schemeClr>
                </a:solidFill>
              </a:rPr>
              <a:t>Article 29 1-A de la loi du juillet 1965</a:t>
            </a:r>
          </a:p>
          <a:p>
            <a:endParaRPr lang="fr-FR" sz="1400" noProof="0" dirty="0">
              <a:solidFill>
                <a:schemeClr val="tx1">
                  <a:lumMod val="75000"/>
                  <a:lumOff val="25000"/>
                </a:schemeClr>
              </a:solidFill>
            </a:endParaRPr>
          </a:p>
          <a:p>
            <a:endParaRPr lang="fr-FR" sz="600" noProof="0" dirty="0">
              <a:solidFill>
                <a:schemeClr val="tx1">
                  <a:lumMod val="75000"/>
                  <a:lumOff val="25000"/>
                </a:schemeClr>
              </a:solidFill>
            </a:endParaRPr>
          </a:p>
          <a:p>
            <a:endParaRPr lang="fr-FR" sz="1400" noProof="0" dirty="0">
              <a:solidFill>
                <a:schemeClr val="tx1">
                  <a:lumMod val="75000"/>
                  <a:lumOff val="25000"/>
                </a:schemeClr>
              </a:solidFill>
            </a:endParaRPr>
          </a:p>
          <a:p>
            <a:endParaRPr lang="fr-FR" sz="1400" noProof="0" dirty="0">
              <a:solidFill>
                <a:schemeClr val="tx1">
                  <a:lumMod val="75000"/>
                  <a:lumOff val="25000"/>
                </a:schemeClr>
              </a:solidFill>
            </a:endParaRPr>
          </a:p>
          <a:p>
            <a:endParaRPr lang="fr-FR" sz="1400" noProof="0" dirty="0">
              <a:solidFill>
                <a:schemeClr val="tx1">
                  <a:lumMod val="75000"/>
                  <a:lumOff val="25000"/>
                </a:schemeClr>
              </a:solidFill>
            </a:endParaRPr>
          </a:p>
          <a:p>
            <a:endParaRPr lang="fr-FR" sz="1200" noProof="0" dirty="0">
              <a:solidFill>
                <a:schemeClr val="tx1">
                  <a:lumMod val="75000"/>
                  <a:lumOff val="25000"/>
                </a:schemeClr>
              </a:solidFill>
            </a:endParaRPr>
          </a:p>
        </p:txBody>
      </p:sp>
      <p:sp>
        <p:nvSpPr>
          <p:cNvPr id="5" name="ZoneTexte 4">
            <a:extLst>
              <a:ext uri="{FF2B5EF4-FFF2-40B4-BE49-F238E27FC236}">
                <a16:creationId xmlns:a16="http://schemas.microsoft.com/office/drawing/2014/main" id="{60D55AC0-B1A7-C074-094A-1EF1652BBF90}"/>
              </a:ext>
            </a:extLst>
          </p:cNvPr>
          <p:cNvSpPr txBox="1"/>
          <p:nvPr/>
        </p:nvSpPr>
        <p:spPr>
          <a:xfrm>
            <a:off x="6227786" y="4037786"/>
            <a:ext cx="5588128" cy="2339102"/>
          </a:xfrm>
          <a:prstGeom prst="rect">
            <a:avLst/>
          </a:prstGeom>
          <a:solidFill>
            <a:schemeClr val="accent6">
              <a:lumMod val="20000"/>
              <a:lumOff val="80000"/>
            </a:schemeClr>
          </a:solidFill>
        </p:spPr>
        <p:txBody>
          <a:bodyPr wrap="square" rtlCol="0">
            <a:spAutoFit/>
          </a:bodyPr>
          <a:lstStyle/>
          <a:p>
            <a:r>
              <a:rPr lang="fr-FR" noProof="0" dirty="0"/>
              <a:t>💵 </a:t>
            </a:r>
            <a:r>
              <a:rPr lang="fr-FR" b="1" noProof="0" dirty="0"/>
              <a:t>Financier et Social</a:t>
            </a:r>
          </a:p>
          <a:p>
            <a:pPr marL="285750" indent="-285750">
              <a:buFont typeface="Arial" panose="020B0604020202020204" pitchFamily="34" charset="0"/>
              <a:buChar char="•"/>
            </a:pPr>
            <a:r>
              <a:rPr lang="fr-FR" sz="1600" noProof="0" dirty="0"/>
              <a:t>Manque de trésorerie</a:t>
            </a:r>
          </a:p>
          <a:p>
            <a:pPr marL="285750" indent="-285750">
              <a:buFont typeface="Arial" panose="020B0604020202020204" pitchFamily="34" charset="0"/>
              <a:buChar char="•"/>
            </a:pPr>
            <a:r>
              <a:rPr lang="fr-FR" sz="1600" noProof="0" dirty="0"/>
              <a:t>Dettes fournisseurs</a:t>
            </a:r>
          </a:p>
          <a:p>
            <a:pPr marL="285750" indent="-285750">
              <a:buFont typeface="Arial" panose="020B0604020202020204" pitchFamily="34" charset="0"/>
              <a:buChar char="•"/>
            </a:pPr>
            <a:r>
              <a:rPr lang="fr-FR" sz="1600" noProof="0" dirty="0"/>
              <a:t>Travaux reportés, perte de standing</a:t>
            </a:r>
          </a:p>
          <a:p>
            <a:pPr marL="285750" indent="-285750">
              <a:buFont typeface="Arial" panose="020B0604020202020204" pitchFamily="34" charset="0"/>
              <a:buChar char="•"/>
            </a:pPr>
            <a:r>
              <a:rPr lang="fr-FR" sz="1600" noProof="0" dirty="0"/>
              <a:t>Départ des copropriétaires impliqués et difficulté à constituer un conseil syndical mobilisé</a:t>
            </a:r>
          </a:p>
          <a:p>
            <a:pPr marL="285750" indent="-285750">
              <a:buFont typeface="Arial" panose="020B0604020202020204" pitchFamily="34" charset="0"/>
              <a:buChar char="•"/>
            </a:pPr>
            <a:r>
              <a:rPr lang="fr-FR" sz="1600" noProof="0" dirty="0"/>
              <a:t>Dégradation du bâti, des parties communes et équipements communs</a:t>
            </a:r>
          </a:p>
          <a:p>
            <a:pPr marL="285750" indent="-285750">
              <a:buFont typeface="Arial" panose="020B0604020202020204" pitchFamily="34" charset="0"/>
              <a:buChar char="•"/>
            </a:pPr>
            <a:r>
              <a:rPr lang="fr-FR" sz="1600" noProof="0" dirty="0"/>
              <a:t>Réparations de plus en plus fréquentes et coûteuses</a:t>
            </a:r>
          </a:p>
        </p:txBody>
      </p:sp>
      <p:sp>
        <p:nvSpPr>
          <p:cNvPr id="6" name="Flèche : droite 5">
            <a:extLst>
              <a:ext uri="{FF2B5EF4-FFF2-40B4-BE49-F238E27FC236}">
                <a16:creationId xmlns:a16="http://schemas.microsoft.com/office/drawing/2014/main" id="{DD6153AC-B90B-B643-8BE8-567697510B74}"/>
              </a:ext>
            </a:extLst>
          </p:cNvPr>
          <p:cNvSpPr/>
          <p:nvPr/>
        </p:nvSpPr>
        <p:spPr>
          <a:xfrm>
            <a:off x="5517482" y="2570141"/>
            <a:ext cx="792683" cy="365125"/>
          </a:xfrm>
          <a:prstGeom prst="righ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Flèche : droite 6">
            <a:extLst>
              <a:ext uri="{FF2B5EF4-FFF2-40B4-BE49-F238E27FC236}">
                <a16:creationId xmlns:a16="http://schemas.microsoft.com/office/drawing/2014/main" id="{46D3D96C-C948-548B-D04A-00F9E2723A63}"/>
              </a:ext>
            </a:extLst>
          </p:cNvPr>
          <p:cNvSpPr/>
          <p:nvPr/>
        </p:nvSpPr>
        <p:spPr>
          <a:xfrm rot="5400000">
            <a:off x="9227717" y="3793430"/>
            <a:ext cx="634845" cy="365125"/>
          </a:xfrm>
          <a:prstGeom prst="righ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8" name="Flèche : droite 7">
            <a:extLst>
              <a:ext uri="{FF2B5EF4-FFF2-40B4-BE49-F238E27FC236}">
                <a16:creationId xmlns:a16="http://schemas.microsoft.com/office/drawing/2014/main" id="{6F510774-8633-E83C-79C8-6EF0C67447D1}"/>
              </a:ext>
            </a:extLst>
          </p:cNvPr>
          <p:cNvSpPr/>
          <p:nvPr/>
        </p:nvSpPr>
        <p:spPr>
          <a:xfrm rot="10800000">
            <a:off x="5448291" y="5006694"/>
            <a:ext cx="792683" cy="365125"/>
          </a:xfrm>
          <a:prstGeom prst="righ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9" name="Flèche : droite 8">
            <a:extLst>
              <a:ext uri="{FF2B5EF4-FFF2-40B4-BE49-F238E27FC236}">
                <a16:creationId xmlns:a16="http://schemas.microsoft.com/office/drawing/2014/main" id="{844B26F4-4D74-BD4C-DE08-B98940F8C291}"/>
              </a:ext>
            </a:extLst>
          </p:cNvPr>
          <p:cNvSpPr/>
          <p:nvPr/>
        </p:nvSpPr>
        <p:spPr>
          <a:xfrm rot="16200000">
            <a:off x="3099681" y="3714511"/>
            <a:ext cx="792683" cy="365125"/>
          </a:xfrm>
          <a:prstGeom prst="rightArrow">
            <a:avLst/>
          </a:prstGeom>
          <a:ln>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Text 0">
            <a:extLst>
              <a:ext uri="{FF2B5EF4-FFF2-40B4-BE49-F238E27FC236}">
                <a16:creationId xmlns:a16="http://schemas.microsoft.com/office/drawing/2014/main" id="{458B6D01-1567-99FB-CF8D-CE2EB468291D}"/>
              </a:ext>
            </a:extLst>
          </p:cNvPr>
          <p:cNvSpPr/>
          <p:nvPr/>
        </p:nvSpPr>
        <p:spPr>
          <a:xfrm>
            <a:off x="694943" y="933323"/>
            <a:ext cx="10181603" cy="365125"/>
          </a:xfrm>
          <a:prstGeom prst="rect">
            <a:avLst/>
          </a:prstGeom>
          <a:noFill/>
          <a:ln/>
        </p:spPr>
        <p:txBody>
          <a:bodyPr wrap="square" lIns="0" tIns="0" rIns="0" bIns="0" rtlCol="0" anchor="ctr"/>
          <a:lstStyle/>
          <a:p>
            <a:pPr marL="0" indent="0">
              <a:buNone/>
            </a:pPr>
            <a:r>
              <a:rPr lang="fr-FR" sz="2400" b="1" noProof="0" dirty="0">
                <a:solidFill>
                  <a:srgbClr val="1D2B58"/>
                </a:solidFill>
                <a:latin typeface="Arial" pitchFamily="34" charset="0"/>
                <a:ea typeface="Arial" pitchFamily="34" charset="-122"/>
                <a:cs typeface="Arial" pitchFamily="34" charset="-120"/>
              </a:rPr>
              <a:t>Conséquence d’un binôme syndic / conseil syndical non impliqué</a:t>
            </a:r>
            <a:endParaRPr lang="fr-FR" sz="2400" noProof="0" dirty="0"/>
          </a:p>
        </p:txBody>
      </p:sp>
    </p:spTree>
    <p:extLst>
      <p:ext uri="{BB962C8B-B14F-4D97-AF65-F5344CB8AC3E}">
        <p14:creationId xmlns:p14="http://schemas.microsoft.com/office/powerpoint/2010/main" val="65997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700"/>
                            </p:stCondLst>
                            <p:childTnLst>
                              <p:par>
                                <p:cTn id="14" presetID="1" presetClass="entr" presetSubtype="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60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643E1-678B-828A-74B3-6ADDCEAACB5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F6E12D2-1353-F11A-5AD2-1D0C78719514}"/>
              </a:ext>
            </a:extLst>
          </p:cNvPr>
          <p:cNvSpPr/>
          <p:nvPr/>
        </p:nvSpPr>
        <p:spPr>
          <a:xfrm>
            <a:off x="705021" y="1111073"/>
            <a:ext cx="8144256" cy="338247"/>
          </a:xfrm>
          <a:prstGeom prst="rect">
            <a:avLst/>
          </a:prstGeom>
          <a:noFill/>
          <a:ln/>
        </p:spPr>
        <p:txBody>
          <a:bodyPr wrap="square" lIns="0" tIns="0" rIns="0" bIns="0" rtlCol="0" anchor="ctr"/>
          <a:lstStyle/>
          <a:p>
            <a:pPr marL="0" indent="0">
              <a:buNone/>
            </a:pPr>
            <a:r>
              <a:rPr lang="fr-FR" sz="2800" b="1" noProof="0" dirty="0">
                <a:solidFill>
                  <a:srgbClr val="1D2B58"/>
                </a:solidFill>
                <a:latin typeface="Arial" pitchFamily="34" charset="0"/>
                <a:ea typeface="Arial" pitchFamily="34" charset="-122"/>
                <a:cs typeface="Arial" pitchFamily="34" charset="-120"/>
              </a:rPr>
              <a:t>Partie 2</a:t>
            </a:r>
          </a:p>
          <a:p>
            <a:pPr marL="0" indent="0">
              <a:buNone/>
            </a:pPr>
            <a:r>
              <a:rPr lang="fr-FR" sz="2800" b="1" noProof="0" dirty="0">
                <a:solidFill>
                  <a:srgbClr val="1D2B58"/>
                </a:solidFill>
                <a:latin typeface="Arial" pitchFamily="34" charset="0"/>
                <a:ea typeface="Arial" pitchFamily="34" charset="-122"/>
                <a:cs typeface="Arial" pitchFamily="34" charset="-120"/>
              </a:rPr>
              <a:t>Le suivi des impayés de charges</a:t>
            </a:r>
            <a:endParaRPr lang="fr-FR" sz="2800" noProof="0" dirty="0"/>
          </a:p>
        </p:txBody>
      </p:sp>
      <p:sp>
        <p:nvSpPr>
          <p:cNvPr id="3" name="Shape 1">
            <a:extLst>
              <a:ext uri="{FF2B5EF4-FFF2-40B4-BE49-F238E27FC236}">
                <a16:creationId xmlns:a16="http://schemas.microsoft.com/office/drawing/2014/main" id="{AF2ABF19-35CB-C0DA-DA9A-4F136468FE62}"/>
              </a:ext>
            </a:extLst>
          </p:cNvPr>
          <p:cNvSpPr/>
          <p:nvPr/>
        </p:nvSpPr>
        <p:spPr>
          <a:xfrm>
            <a:off x="705021" y="1715171"/>
            <a:ext cx="2011680" cy="0"/>
          </a:xfrm>
          <a:prstGeom prst="line">
            <a:avLst/>
          </a:prstGeom>
          <a:noFill/>
          <a:ln w="12700">
            <a:solidFill>
              <a:srgbClr val="6EA7E8"/>
            </a:solidFill>
            <a:prstDash val="solid"/>
          </a:ln>
        </p:spPr>
        <p:txBody>
          <a:bodyPr/>
          <a:lstStyle/>
          <a:p>
            <a:endParaRPr lang="fr-FR" noProof="0" dirty="0"/>
          </a:p>
        </p:txBody>
      </p:sp>
      <p:sp>
        <p:nvSpPr>
          <p:cNvPr id="4" name="Text 2">
            <a:extLst>
              <a:ext uri="{FF2B5EF4-FFF2-40B4-BE49-F238E27FC236}">
                <a16:creationId xmlns:a16="http://schemas.microsoft.com/office/drawing/2014/main" id="{BF4A0200-26C0-E0C1-DAAC-9EB71A3D7944}"/>
              </a:ext>
            </a:extLst>
          </p:cNvPr>
          <p:cNvSpPr/>
          <p:nvPr/>
        </p:nvSpPr>
        <p:spPr>
          <a:xfrm>
            <a:off x="705021" y="1725621"/>
            <a:ext cx="5779009" cy="265176"/>
          </a:xfrm>
          <a:prstGeom prst="rect">
            <a:avLst/>
          </a:prstGeom>
          <a:noFill/>
          <a:ln/>
        </p:spPr>
        <p:txBody>
          <a:bodyPr wrap="square" lIns="0" tIns="0" rIns="0" bIns="0" rtlCol="0" anchor="ctr"/>
          <a:lstStyle/>
          <a:p>
            <a:pPr marL="0" indent="0">
              <a:buNone/>
            </a:pPr>
            <a:r>
              <a:rPr lang="fr-FR" sz="1550" i="1" noProof="0" dirty="0">
                <a:solidFill>
                  <a:srgbClr val="54627D"/>
                </a:solidFill>
                <a:latin typeface="Arial" pitchFamily="34" charset="0"/>
                <a:ea typeface="Arial" pitchFamily="34" charset="-122"/>
                <a:cs typeface="Arial" pitchFamily="34" charset="-120"/>
              </a:rPr>
              <a:t>Un suivi régulier pour anticiper les risques et limiter les pertes</a:t>
            </a:r>
            <a:endParaRPr lang="fr-FR" sz="1550" noProof="0" dirty="0"/>
          </a:p>
        </p:txBody>
      </p:sp>
      <p:sp>
        <p:nvSpPr>
          <p:cNvPr id="5" name="Text 3">
            <a:extLst>
              <a:ext uri="{FF2B5EF4-FFF2-40B4-BE49-F238E27FC236}">
                <a16:creationId xmlns:a16="http://schemas.microsoft.com/office/drawing/2014/main" id="{7AE00243-F598-4C9E-0B9B-14F6A9935D74}"/>
              </a:ext>
            </a:extLst>
          </p:cNvPr>
          <p:cNvSpPr/>
          <p:nvPr/>
        </p:nvSpPr>
        <p:spPr>
          <a:xfrm>
            <a:off x="705021" y="2953512"/>
            <a:ext cx="5486400" cy="2926080"/>
          </a:xfrm>
          <a:prstGeom prst="rect">
            <a:avLst/>
          </a:prstGeom>
          <a:noFill/>
          <a:ln/>
        </p:spPr>
        <p:txBody>
          <a:bodyPr wrap="square" lIns="0" tIns="0" rIns="0" bIns="0" rtlCol="0" anchor="t"/>
          <a:lstStyle/>
          <a:p>
            <a:pPr marL="176213" indent="-176213">
              <a:lnSpc>
                <a:spcPct val="150000"/>
              </a:lnSpc>
              <a:buSzPct val="100000"/>
              <a:buChar char="•"/>
            </a:pPr>
            <a:r>
              <a:rPr lang="fr-FR" sz="1850" noProof="0" dirty="0">
                <a:solidFill>
                  <a:srgbClr val="54627D"/>
                </a:solidFill>
                <a:latin typeface="Arial" pitchFamily="34" charset="0"/>
                <a:ea typeface="Arial" pitchFamily="34" charset="-122"/>
                <a:cs typeface="Arial" pitchFamily="34" charset="-120"/>
              </a:rPr>
              <a:t>Mettre en place un suivi trimestriel avec le syndic</a:t>
            </a:r>
          </a:p>
          <a:p>
            <a:pPr marL="176213" indent="-176213">
              <a:lnSpc>
                <a:spcPct val="150000"/>
              </a:lnSpc>
              <a:buSzPct val="100000"/>
              <a:buChar char="•"/>
            </a:pPr>
            <a:r>
              <a:rPr lang="fr-FR" sz="1850" noProof="0" dirty="0">
                <a:solidFill>
                  <a:srgbClr val="54627D"/>
                </a:solidFill>
                <a:latin typeface="Arial" pitchFamily="34" charset="0"/>
                <a:cs typeface="Arial" pitchFamily="34" charset="-120"/>
              </a:rPr>
              <a:t>Analyser les dettes pour adapter les actions de Recouvrement</a:t>
            </a:r>
          </a:p>
          <a:p>
            <a:pPr marL="176213" indent="-176213">
              <a:lnSpc>
                <a:spcPct val="150000"/>
              </a:lnSpc>
              <a:buSzPct val="100000"/>
              <a:buChar char="•"/>
            </a:pPr>
            <a:r>
              <a:rPr lang="fr-FR" sz="1850" noProof="0" dirty="0">
                <a:solidFill>
                  <a:srgbClr val="54627D"/>
                </a:solidFill>
                <a:latin typeface="Arial" pitchFamily="34" charset="0"/>
                <a:cs typeface="Arial" pitchFamily="34" charset="-120"/>
              </a:rPr>
              <a:t>Suivre chaque dossier pour éviter les situations irrécouvrables</a:t>
            </a:r>
          </a:p>
        </p:txBody>
      </p:sp>
      <p:sp>
        <p:nvSpPr>
          <p:cNvPr id="6" name="Shape 4">
            <a:extLst>
              <a:ext uri="{FF2B5EF4-FFF2-40B4-BE49-F238E27FC236}">
                <a16:creationId xmlns:a16="http://schemas.microsoft.com/office/drawing/2014/main" id="{9F3291E5-F386-C3CB-A066-FD55A8F36F33}"/>
              </a:ext>
            </a:extLst>
          </p:cNvPr>
          <p:cNvSpPr/>
          <p:nvPr/>
        </p:nvSpPr>
        <p:spPr>
          <a:xfrm>
            <a:off x="6473953" y="1733705"/>
            <a:ext cx="4572000" cy="3063240"/>
          </a:xfrm>
          <a:prstGeom prst="roundRect">
            <a:avLst/>
          </a:prstGeom>
          <a:blipFill dpi="0" rotWithShape="1">
            <a:blip r:embed="rId3"/>
            <a:srcRect/>
            <a:stretch>
              <a:fillRect/>
            </a:stretch>
          </a:blipFill>
          <a:ln w="12700">
            <a:solidFill>
              <a:srgbClr val="DCE3F0"/>
            </a:solidFill>
            <a:prstDash val="solid"/>
          </a:ln>
        </p:spPr>
        <p:txBody>
          <a:bodyPr/>
          <a:lstStyle/>
          <a:p>
            <a:endParaRPr lang="fr-FR" noProof="0" dirty="0"/>
          </a:p>
        </p:txBody>
      </p:sp>
      <p:sp>
        <p:nvSpPr>
          <p:cNvPr id="8" name="Shape 6">
            <a:extLst>
              <a:ext uri="{FF2B5EF4-FFF2-40B4-BE49-F238E27FC236}">
                <a16:creationId xmlns:a16="http://schemas.microsoft.com/office/drawing/2014/main" id="{FEA4BA03-9FF7-1038-A710-A716816F55D8}"/>
              </a:ext>
            </a:extLst>
          </p:cNvPr>
          <p:cNvSpPr/>
          <p:nvPr/>
        </p:nvSpPr>
        <p:spPr>
          <a:xfrm>
            <a:off x="6473953" y="5021890"/>
            <a:ext cx="4572000" cy="1051560"/>
          </a:xfrm>
          <a:prstGeom prst="roundRect">
            <a:avLst/>
          </a:prstGeom>
          <a:solidFill>
            <a:srgbClr val="EEE8FF"/>
          </a:solidFill>
          <a:ln w="12700">
            <a:solidFill>
              <a:srgbClr val="DDD4FF"/>
            </a:solidFill>
            <a:prstDash val="solid"/>
          </a:ln>
        </p:spPr>
        <p:txBody>
          <a:bodyPr/>
          <a:lstStyle/>
          <a:p>
            <a:endParaRPr lang="fr-FR" noProof="0" dirty="0"/>
          </a:p>
        </p:txBody>
      </p:sp>
      <p:sp>
        <p:nvSpPr>
          <p:cNvPr id="9" name="Text 7">
            <a:extLst>
              <a:ext uri="{FF2B5EF4-FFF2-40B4-BE49-F238E27FC236}">
                <a16:creationId xmlns:a16="http://schemas.microsoft.com/office/drawing/2014/main" id="{DC084058-0CAB-3623-99B8-0A41707E3DD8}"/>
              </a:ext>
            </a:extLst>
          </p:cNvPr>
          <p:cNvSpPr/>
          <p:nvPr/>
        </p:nvSpPr>
        <p:spPr>
          <a:xfrm>
            <a:off x="6473954" y="5365030"/>
            <a:ext cx="4571999" cy="365279"/>
          </a:xfrm>
          <a:prstGeom prst="rect">
            <a:avLst/>
          </a:prstGeom>
          <a:noFill/>
          <a:ln/>
        </p:spPr>
        <p:txBody>
          <a:bodyPr wrap="square" lIns="0" tIns="0" rIns="0" bIns="0" rtlCol="0" anchor="ctr"/>
          <a:lstStyle/>
          <a:p>
            <a:pPr marL="0" indent="0" algn="ctr">
              <a:buNone/>
            </a:pPr>
            <a:r>
              <a:rPr lang="fr-FR" sz="1380" noProof="0" dirty="0">
                <a:solidFill>
                  <a:srgbClr val="1D2B58"/>
                </a:solidFill>
                <a:latin typeface="Arial" pitchFamily="34" charset="0"/>
                <a:cs typeface="Arial" pitchFamily="34" charset="-120"/>
              </a:rPr>
              <a:t>Un impayé non suivi devient rapidement une perte pour la copropriété</a:t>
            </a:r>
            <a:endParaRPr lang="fr-FR" sz="1380" noProof="0" dirty="0"/>
          </a:p>
        </p:txBody>
      </p:sp>
      <p:sp>
        <p:nvSpPr>
          <p:cNvPr id="12" name="AutoShape 2" descr="Résultat d’images pour réunion analyse documents financier copropriété">
            <a:extLst>
              <a:ext uri="{FF2B5EF4-FFF2-40B4-BE49-F238E27FC236}">
                <a16:creationId xmlns:a16="http://schemas.microsoft.com/office/drawing/2014/main" id="{DC9728BF-0450-2D26-3994-9AE7D18A976C}"/>
              </a:ext>
            </a:extLst>
          </p:cNvPr>
          <p:cNvSpPr>
            <a:spLocks noChangeAspect="1" noChangeArrowheads="1"/>
          </p:cNvSpPr>
          <p:nvPr/>
        </p:nvSpPr>
        <p:spPr bwMode="auto">
          <a:xfrm>
            <a:off x="5943600" y="33680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noProof="0" dirty="0"/>
          </a:p>
        </p:txBody>
      </p:sp>
    </p:spTree>
    <p:extLst>
      <p:ext uri="{BB962C8B-B14F-4D97-AF65-F5344CB8AC3E}">
        <p14:creationId xmlns:p14="http://schemas.microsoft.com/office/powerpoint/2010/main" val="24317430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311854" y="1634468"/>
            <a:ext cx="11568292" cy="3889254"/>
          </a:xfrm>
          <a:prstGeom prst="roundRect">
            <a:avLst/>
          </a:prstGeom>
          <a:solidFill>
            <a:srgbClr val="EAF3FD"/>
          </a:solidFill>
          <a:ln w="12700">
            <a:solidFill>
              <a:srgbClr val="D3E5FA"/>
            </a:solidFill>
            <a:prstDash val="solid"/>
          </a:ln>
        </p:spPr>
        <p:txBody>
          <a:bodyPr/>
          <a:lstStyle/>
          <a:p>
            <a:endParaRPr lang="fr-FR" noProof="0" dirty="0"/>
          </a:p>
        </p:txBody>
      </p:sp>
      <p:sp>
        <p:nvSpPr>
          <p:cNvPr id="3" name="Text 1"/>
          <p:cNvSpPr/>
          <p:nvPr/>
        </p:nvSpPr>
        <p:spPr>
          <a:xfrm>
            <a:off x="508624" y="1043821"/>
            <a:ext cx="10198608" cy="411480"/>
          </a:xfrm>
          <a:prstGeom prst="rect">
            <a:avLst/>
          </a:prstGeom>
          <a:noFill/>
          <a:ln/>
        </p:spPr>
        <p:txBody>
          <a:bodyPr wrap="square" lIns="0" tIns="0" rIns="0" bIns="0" rtlCol="0" anchor="ctr"/>
          <a:lstStyle/>
          <a:p>
            <a:pPr marL="0" indent="0">
              <a:buNone/>
            </a:pPr>
            <a:r>
              <a:rPr lang="fr-FR" sz="3000" b="1" noProof="0" dirty="0">
                <a:solidFill>
                  <a:srgbClr val="1D2B58"/>
                </a:solidFill>
                <a:latin typeface="Arial" pitchFamily="34" charset="0"/>
                <a:cs typeface="Arial" pitchFamily="34" charset="-120"/>
              </a:rPr>
              <a:t>Reflexe : Mettre en place un suivi régulier des impayés</a:t>
            </a:r>
            <a:endParaRPr lang="fr-FR" sz="3000" noProof="0" dirty="0"/>
          </a:p>
        </p:txBody>
      </p:sp>
      <p:sp>
        <p:nvSpPr>
          <p:cNvPr id="5" name="ZoneTexte 4">
            <a:extLst>
              <a:ext uri="{FF2B5EF4-FFF2-40B4-BE49-F238E27FC236}">
                <a16:creationId xmlns:a16="http://schemas.microsoft.com/office/drawing/2014/main" id="{50C59687-50C1-FDF8-D6DC-BBF6A568C7E3}"/>
              </a:ext>
            </a:extLst>
          </p:cNvPr>
          <p:cNvSpPr txBox="1"/>
          <p:nvPr/>
        </p:nvSpPr>
        <p:spPr>
          <a:xfrm>
            <a:off x="508624" y="1634468"/>
            <a:ext cx="5089743" cy="3785652"/>
          </a:xfrm>
          <a:prstGeom prst="rect">
            <a:avLst/>
          </a:prstGeom>
          <a:noFill/>
        </p:spPr>
        <p:txBody>
          <a:bodyPr wrap="square" rtlCol="0">
            <a:spAutoFit/>
          </a:bodyPr>
          <a:lstStyle/>
          <a:p>
            <a:r>
              <a:rPr lang="fr-FR" sz="2000" b="1" noProof="0" dirty="0">
                <a:solidFill>
                  <a:schemeClr val="tx2"/>
                </a:solidFill>
                <a:latin typeface="Century Gothic" panose="020B0502020202020204" pitchFamily="34" charset="0"/>
              </a:rPr>
              <a:t>🗓️ Organiser des réunions de suivi</a:t>
            </a:r>
            <a:br>
              <a:rPr lang="fr-FR" sz="2000" b="1" noProof="0" dirty="0">
                <a:solidFill>
                  <a:schemeClr val="tx2">
                    <a:lumMod val="75000"/>
                    <a:lumOff val="25000"/>
                  </a:schemeClr>
                </a:solidFill>
                <a:latin typeface="Century Gothic" panose="020B0502020202020204" pitchFamily="34" charset="0"/>
              </a:rPr>
            </a:br>
            <a:endParaRPr lang="fr-FR" sz="2000" b="1" noProof="0" dirty="0">
              <a:solidFill>
                <a:schemeClr val="tx2">
                  <a:lumMod val="75000"/>
                  <a:lumOff val="25000"/>
                </a:schemeClr>
              </a:solidFill>
              <a:latin typeface="Century Gothic" panose="020B0502020202020204" pitchFamily="34" charset="0"/>
            </a:endParaRPr>
          </a:p>
          <a:p>
            <a:r>
              <a:rPr lang="fr-FR" noProof="0" dirty="0">
                <a:latin typeface="Century Gothic" panose="020B0502020202020204" pitchFamily="34" charset="0"/>
              </a:rPr>
              <a:t>Il est conseillé de </a:t>
            </a:r>
            <a:r>
              <a:rPr lang="fr-FR" b="1" noProof="0" dirty="0">
                <a:latin typeface="Century Gothic" panose="020B0502020202020204" pitchFamily="34" charset="0"/>
              </a:rPr>
              <a:t>planifier des réunions trimestrielles</a:t>
            </a:r>
            <a:r>
              <a:rPr lang="fr-FR" noProof="0" dirty="0">
                <a:latin typeface="Century Gothic" panose="020B0502020202020204" pitchFamily="34" charset="0"/>
              </a:rPr>
              <a:t>.</a:t>
            </a:r>
          </a:p>
          <a:p>
            <a:r>
              <a:rPr lang="fr-FR" noProof="0" dirty="0">
                <a:latin typeface="Century Gothic" panose="020B0502020202020204" pitchFamily="34" charset="0"/>
              </a:rPr>
              <a:t>✅ </a:t>
            </a:r>
            <a:r>
              <a:rPr lang="fr-FR" b="1" noProof="0" dirty="0">
                <a:latin typeface="Century Gothic" panose="020B0502020202020204" pitchFamily="34" charset="0"/>
              </a:rPr>
              <a:t>Fréquence</a:t>
            </a:r>
            <a:r>
              <a:rPr lang="fr-FR" noProof="0" dirty="0">
                <a:latin typeface="Century Gothic" panose="020B0502020202020204" pitchFamily="34" charset="0"/>
              </a:rPr>
              <a:t> : tous les trimestres</a:t>
            </a:r>
            <a:br>
              <a:rPr lang="fr-FR" noProof="0" dirty="0">
                <a:latin typeface="Century Gothic" panose="020B0502020202020204" pitchFamily="34" charset="0"/>
              </a:rPr>
            </a:br>
            <a:r>
              <a:rPr lang="fr-FR" noProof="0" dirty="0">
                <a:latin typeface="Century Gothic" panose="020B0502020202020204" pitchFamily="34" charset="0"/>
              </a:rPr>
              <a:t>✅ </a:t>
            </a:r>
            <a:r>
              <a:rPr lang="fr-FR" b="1" noProof="0" dirty="0">
                <a:latin typeface="Century Gothic" panose="020B0502020202020204" pitchFamily="34" charset="0"/>
              </a:rPr>
              <a:t>Lieu</a:t>
            </a:r>
            <a:r>
              <a:rPr lang="fr-FR" noProof="0" dirty="0">
                <a:latin typeface="Century Gothic" panose="020B0502020202020204" pitchFamily="34" charset="0"/>
              </a:rPr>
              <a:t> : chez le syndic, en présence du responsable contentieux</a:t>
            </a:r>
            <a:br>
              <a:rPr lang="fr-FR" noProof="0" dirty="0">
                <a:latin typeface="Century Gothic" panose="020B0502020202020204" pitchFamily="34" charset="0"/>
              </a:rPr>
            </a:br>
            <a:r>
              <a:rPr lang="fr-FR" noProof="0" dirty="0">
                <a:latin typeface="Century Gothic" panose="020B0502020202020204" pitchFamily="34" charset="0"/>
              </a:rPr>
              <a:t>✅ </a:t>
            </a:r>
            <a:r>
              <a:rPr lang="fr-FR" b="1" noProof="0" dirty="0">
                <a:latin typeface="Century Gothic" panose="020B0502020202020204" pitchFamily="34" charset="0"/>
              </a:rPr>
              <a:t>Préparation</a:t>
            </a:r>
            <a:r>
              <a:rPr lang="fr-FR" noProof="0" dirty="0">
                <a:latin typeface="Century Gothic" panose="020B0502020202020204" pitchFamily="34" charset="0"/>
              </a:rPr>
              <a:t> :</a:t>
            </a:r>
          </a:p>
          <a:p>
            <a:pPr>
              <a:spcBef>
                <a:spcPts val="600"/>
              </a:spcBef>
            </a:pPr>
            <a:r>
              <a:rPr lang="fr-FR" noProof="0" dirty="0">
                <a:latin typeface="Century Gothic" panose="020B0502020202020204" pitchFamily="34" charset="0"/>
              </a:rPr>
              <a:t>- demander les documents à l’avance,</a:t>
            </a:r>
          </a:p>
          <a:p>
            <a:pPr>
              <a:spcBef>
                <a:spcPts val="600"/>
              </a:spcBef>
            </a:pPr>
            <a:r>
              <a:rPr lang="fr-FR" noProof="0" dirty="0">
                <a:latin typeface="Century Gothic" panose="020B0502020202020204" pitchFamily="34" charset="0"/>
              </a:rPr>
              <a:t>analyser les soldes et dossiers,</a:t>
            </a:r>
          </a:p>
          <a:p>
            <a:pPr>
              <a:spcBef>
                <a:spcPts val="600"/>
              </a:spcBef>
            </a:pPr>
            <a:r>
              <a:rPr lang="fr-FR" noProof="0" dirty="0">
                <a:latin typeface="Century Gothic" panose="020B0502020202020204" pitchFamily="34" charset="0"/>
              </a:rPr>
              <a:t>préparer les questions,</a:t>
            </a:r>
          </a:p>
          <a:p>
            <a:pPr>
              <a:spcBef>
                <a:spcPts val="600"/>
              </a:spcBef>
            </a:pPr>
            <a:r>
              <a:rPr lang="fr-FR" noProof="0" dirty="0">
                <a:latin typeface="Century Gothic" panose="020B0502020202020204" pitchFamily="34" charset="0"/>
              </a:rPr>
              <a:t>- actualiser le </a:t>
            </a:r>
            <a:r>
              <a:rPr lang="fr-FR" b="1" noProof="0" dirty="0">
                <a:latin typeface="Century Gothic" panose="020B0502020202020204" pitchFamily="34" charset="0"/>
              </a:rPr>
              <a:t>tableau de suivi</a:t>
            </a:r>
            <a:r>
              <a:rPr lang="fr-FR" noProof="0" dirty="0">
                <a:latin typeface="Century Gothic" panose="020B0502020202020204" pitchFamily="34" charset="0"/>
              </a:rPr>
              <a:t> des impayés.</a:t>
            </a:r>
          </a:p>
        </p:txBody>
      </p:sp>
      <p:sp>
        <p:nvSpPr>
          <p:cNvPr id="7" name="ZoneTexte 6">
            <a:extLst>
              <a:ext uri="{FF2B5EF4-FFF2-40B4-BE49-F238E27FC236}">
                <a16:creationId xmlns:a16="http://schemas.microsoft.com/office/drawing/2014/main" id="{AAE9171B-0217-7CD0-5B15-60DDF03EEE58}"/>
              </a:ext>
            </a:extLst>
          </p:cNvPr>
          <p:cNvSpPr txBox="1"/>
          <p:nvPr/>
        </p:nvSpPr>
        <p:spPr>
          <a:xfrm>
            <a:off x="5510199" y="1634468"/>
            <a:ext cx="3834881" cy="3785652"/>
          </a:xfrm>
          <a:prstGeom prst="rect">
            <a:avLst/>
          </a:prstGeom>
          <a:noFill/>
        </p:spPr>
        <p:txBody>
          <a:bodyPr wrap="square" rtlCol="0">
            <a:spAutoFit/>
          </a:bodyPr>
          <a:lstStyle/>
          <a:p>
            <a:r>
              <a:rPr lang="fr-FR" sz="2000" b="1" noProof="0" dirty="0">
                <a:solidFill>
                  <a:schemeClr val="tx2"/>
                </a:solidFill>
                <a:latin typeface="Century Gothic" panose="020B0502020202020204" pitchFamily="34" charset="0"/>
              </a:rPr>
              <a:t>📄Documents à obtenir avant la réunion</a:t>
            </a:r>
            <a:br>
              <a:rPr lang="fr-FR" sz="2000" b="1" noProof="0" dirty="0">
                <a:solidFill>
                  <a:schemeClr val="tx2">
                    <a:lumMod val="75000"/>
                    <a:lumOff val="25000"/>
                  </a:schemeClr>
                </a:solidFill>
                <a:latin typeface="Century Gothic" panose="020B0502020202020204" pitchFamily="34" charset="0"/>
              </a:rPr>
            </a:br>
            <a:endParaRPr lang="fr-FR" sz="2000" b="1" noProof="0" dirty="0">
              <a:solidFill>
                <a:schemeClr val="tx2">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fr-FR" noProof="0" dirty="0">
                <a:latin typeface="Century Gothic" panose="020B0502020202020204" pitchFamily="34" charset="0"/>
              </a:rPr>
              <a:t>Balance des copropriétaires en fin de trimestre</a:t>
            </a:r>
          </a:p>
          <a:p>
            <a:pPr marL="285750" indent="-285750">
              <a:buFont typeface="Arial" panose="020B0604020202020204" pitchFamily="34" charset="0"/>
              <a:buChar char="•"/>
            </a:pPr>
            <a:r>
              <a:rPr lang="fr-FR" noProof="0" dirty="0">
                <a:latin typeface="Century Gothic" panose="020B0502020202020204" pitchFamily="34" charset="0"/>
              </a:rPr>
              <a:t>Extrait des comptes individuels débiteurs</a:t>
            </a:r>
          </a:p>
          <a:p>
            <a:pPr marL="285750" indent="-285750">
              <a:buFont typeface="Arial" panose="020B0604020202020204" pitchFamily="34" charset="0"/>
              <a:buChar char="•"/>
            </a:pPr>
            <a:r>
              <a:rPr lang="fr-FR" noProof="0" dirty="0">
                <a:latin typeface="Century Gothic" panose="020B0502020202020204" pitchFamily="34" charset="0"/>
              </a:rPr>
              <a:t>État du contentieux (suivi dossier par dossier)</a:t>
            </a:r>
          </a:p>
          <a:p>
            <a:pPr marL="285750" indent="-285750">
              <a:buFont typeface="Arial" panose="020B0604020202020204" pitchFamily="34" charset="0"/>
              <a:buChar char="•"/>
            </a:pPr>
            <a:r>
              <a:rPr lang="fr-FR" noProof="0" dirty="0">
                <a:latin typeface="Century Gothic" panose="020B0502020202020204" pitchFamily="34" charset="0"/>
              </a:rPr>
              <a:t>Copies des échéanciers, assignations, jugements, oppositions, etc.</a:t>
            </a:r>
          </a:p>
          <a:p>
            <a:endParaRPr lang="fr-FR" noProof="0" dirty="0">
              <a:latin typeface="Century Gothic" panose="020B0502020202020204" pitchFamily="34" charset="0"/>
            </a:endParaRPr>
          </a:p>
        </p:txBody>
      </p:sp>
      <p:sp>
        <p:nvSpPr>
          <p:cNvPr id="8" name="ZoneTexte 7">
            <a:extLst>
              <a:ext uri="{FF2B5EF4-FFF2-40B4-BE49-F238E27FC236}">
                <a16:creationId xmlns:a16="http://schemas.microsoft.com/office/drawing/2014/main" id="{59EB0BB2-0E21-94AF-11D1-954A3CC91ACA}"/>
              </a:ext>
            </a:extLst>
          </p:cNvPr>
          <p:cNvSpPr txBox="1"/>
          <p:nvPr/>
        </p:nvSpPr>
        <p:spPr>
          <a:xfrm>
            <a:off x="9345080" y="1634467"/>
            <a:ext cx="2724303" cy="3477875"/>
          </a:xfrm>
          <a:prstGeom prst="rect">
            <a:avLst/>
          </a:prstGeom>
          <a:noFill/>
        </p:spPr>
        <p:txBody>
          <a:bodyPr wrap="square" rtlCol="0">
            <a:spAutoFit/>
          </a:bodyPr>
          <a:lstStyle/>
          <a:p>
            <a:r>
              <a:rPr lang="fr-FR" sz="2000" noProof="0" dirty="0">
                <a:solidFill>
                  <a:schemeClr val="tx2"/>
                </a:solidFill>
                <a:latin typeface="Century Gothic" panose="020B0502020202020204" pitchFamily="34" charset="0"/>
              </a:rPr>
              <a:t>🎯</a:t>
            </a:r>
            <a:r>
              <a:rPr lang="fr-FR" sz="2000" b="1" noProof="0" dirty="0">
                <a:solidFill>
                  <a:schemeClr val="tx2"/>
                </a:solidFill>
                <a:latin typeface="Century Gothic" panose="020B0502020202020204" pitchFamily="34" charset="0"/>
              </a:rPr>
              <a:t> Objectif</a:t>
            </a:r>
          </a:p>
          <a:p>
            <a:endParaRPr lang="fr-FR" sz="2000" b="1" noProof="0" dirty="0">
              <a:solidFill>
                <a:schemeClr val="tx2"/>
              </a:solidFill>
              <a:latin typeface="Century Gothic" panose="020B0502020202020204" pitchFamily="34" charset="0"/>
            </a:endParaRPr>
          </a:p>
          <a:p>
            <a:r>
              <a:rPr lang="fr-FR" noProof="0" dirty="0">
                <a:latin typeface="Century Gothic" panose="020B0502020202020204" pitchFamily="34" charset="0"/>
              </a:rPr>
              <a:t>Ces réunions permettent de </a:t>
            </a:r>
            <a:r>
              <a:rPr lang="fr-FR" b="1" noProof="0" dirty="0">
                <a:latin typeface="Century Gothic" panose="020B0502020202020204" pitchFamily="34" charset="0"/>
              </a:rPr>
              <a:t>suivre l’évolution des impayés</a:t>
            </a:r>
            <a:r>
              <a:rPr lang="fr-FR" noProof="0" dirty="0">
                <a:latin typeface="Century Gothic" panose="020B0502020202020204" pitchFamily="34" charset="0"/>
              </a:rPr>
              <a:t>, d’</a:t>
            </a:r>
            <a:r>
              <a:rPr lang="fr-FR" b="1" noProof="0" dirty="0">
                <a:latin typeface="Century Gothic" panose="020B0502020202020204" pitchFamily="34" charset="0"/>
              </a:rPr>
              <a:t>adapter les actions de recouvrement</a:t>
            </a:r>
            <a:r>
              <a:rPr lang="fr-FR" noProof="0" dirty="0">
                <a:latin typeface="Century Gothic" panose="020B0502020202020204" pitchFamily="34" charset="0"/>
              </a:rPr>
              <a:t> et de </a:t>
            </a:r>
            <a:r>
              <a:rPr lang="fr-FR" b="1" noProof="0" dirty="0">
                <a:latin typeface="Century Gothic" panose="020B0502020202020204" pitchFamily="34" charset="0"/>
              </a:rPr>
              <a:t>compléter le suivi du </a:t>
            </a:r>
            <a:r>
              <a:rPr lang="fr-FR" noProof="0" dirty="0">
                <a:latin typeface="Century Gothic" panose="020B0502020202020204" pitchFamily="34" charset="0"/>
              </a:rPr>
              <a:t>syndic par le conseil syndical.</a:t>
            </a:r>
          </a:p>
          <a:p>
            <a:endParaRPr lang="fr-FR" noProof="0" dirty="0">
              <a:latin typeface="Century Gothic" panose="020B0502020202020204" pitchFamily="34" charset="0"/>
            </a:endParaRPr>
          </a:p>
        </p:txBody>
      </p:sp>
      <p:sp>
        <p:nvSpPr>
          <p:cNvPr id="9" name="ZoneTexte 8">
            <a:extLst>
              <a:ext uri="{FF2B5EF4-FFF2-40B4-BE49-F238E27FC236}">
                <a16:creationId xmlns:a16="http://schemas.microsoft.com/office/drawing/2014/main" id="{C6DAF858-9A0A-6BDC-E1DC-3ADAB9D23FE1}"/>
              </a:ext>
            </a:extLst>
          </p:cNvPr>
          <p:cNvSpPr txBox="1"/>
          <p:nvPr/>
        </p:nvSpPr>
        <p:spPr>
          <a:xfrm>
            <a:off x="6749673" y="5631961"/>
            <a:ext cx="4723133" cy="715089"/>
          </a:xfrm>
          <a:prstGeom prst="roundRect">
            <a:avLst/>
          </a:prstGeom>
          <a:solidFill>
            <a:schemeClr val="accent1">
              <a:lumMod val="20000"/>
              <a:lumOff val="80000"/>
            </a:schemeClr>
          </a:solidFill>
          <a:ln>
            <a:solidFill>
              <a:schemeClr val="accent1">
                <a:lumMod val="60000"/>
                <a:lumOff val="40000"/>
              </a:schemeClr>
            </a:solidFill>
          </a:ln>
        </p:spPr>
        <p:txBody>
          <a:bodyPr wrap="square" rtlCol="0">
            <a:spAutoFit/>
          </a:bodyPr>
          <a:lstStyle>
            <a:lvl1pPr>
              <a:defRPr>
                <a:latin typeface="Century Gothic" panose="020B0502020202020204" pitchFamily="34" charset="0"/>
              </a:defRPr>
            </a:lvl1pPr>
          </a:lstStyle>
          <a:p>
            <a:r>
              <a:rPr lang="fr-FR" dirty="0"/>
              <a:t>📌Un suivi trimestriel évite les dérives et limite les irrécouvrables.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BFE44-CA75-872C-5471-99C15AE7B479}"/>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4868255-1213-C06D-A1A2-5C662A2EEEC4}"/>
              </a:ext>
            </a:extLst>
          </p:cNvPr>
          <p:cNvSpPr/>
          <p:nvPr/>
        </p:nvSpPr>
        <p:spPr>
          <a:xfrm>
            <a:off x="311854" y="1607157"/>
            <a:ext cx="11568292" cy="3963219"/>
          </a:xfrm>
          <a:prstGeom prst="roundRect">
            <a:avLst/>
          </a:prstGeom>
          <a:solidFill>
            <a:srgbClr val="F7F7FC"/>
          </a:solidFill>
          <a:ln w="12700">
            <a:solidFill>
              <a:srgbClr val="DADCF3"/>
            </a:solidFill>
            <a:prstDash val="solid"/>
          </a:ln>
        </p:spPr>
        <p:txBody>
          <a:bodyPr/>
          <a:lstStyle/>
          <a:p>
            <a:endParaRPr lang="fr-FR" dirty="0"/>
          </a:p>
        </p:txBody>
      </p:sp>
      <p:sp>
        <p:nvSpPr>
          <p:cNvPr id="5" name="ZoneTexte 4">
            <a:extLst>
              <a:ext uri="{FF2B5EF4-FFF2-40B4-BE49-F238E27FC236}">
                <a16:creationId xmlns:a16="http://schemas.microsoft.com/office/drawing/2014/main" id="{D7A74010-1B50-006D-9B29-5659646C659D}"/>
              </a:ext>
            </a:extLst>
          </p:cNvPr>
          <p:cNvSpPr txBox="1"/>
          <p:nvPr/>
        </p:nvSpPr>
        <p:spPr>
          <a:xfrm>
            <a:off x="304120" y="1980638"/>
            <a:ext cx="2635792" cy="2646878"/>
          </a:xfrm>
          <a:prstGeom prst="rect">
            <a:avLst/>
          </a:prstGeom>
          <a:noFill/>
        </p:spPr>
        <p:txBody>
          <a:bodyPr wrap="square" rtlCol="0">
            <a:spAutoFit/>
          </a:bodyPr>
          <a:lstStyle/>
          <a:p>
            <a:r>
              <a:rPr lang="fr-FR" sz="2000" dirty="0">
                <a:latin typeface="Century Gothic" panose="020B0502020202020204" pitchFamily="34" charset="0"/>
              </a:rPr>
              <a:t>🧮</a:t>
            </a:r>
            <a:r>
              <a:rPr lang="fr-FR" sz="2000" b="1" dirty="0">
                <a:solidFill>
                  <a:schemeClr val="tx2"/>
                </a:solidFill>
                <a:latin typeface="Century Gothic" panose="020B0502020202020204" pitchFamily="34" charset="0"/>
              </a:rPr>
              <a:t>Évaluer la dette</a:t>
            </a:r>
            <a:br>
              <a:rPr lang="fr-FR" sz="2000" b="1" dirty="0">
                <a:solidFill>
                  <a:schemeClr val="tx2">
                    <a:lumMod val="75000"/>
                    <a:lumOff val="25000"/>
                  </a:schemeClr>
                </a:solidFill>
                <a:latin typeface="Century Gothic" panose="020B0502020202020204" pitchFamily="34" charset="0"/>
              </a:rPr>
            </a:br>
            <a:endParaRPr lang="fr-FR" sz="2000" b="1" dirty="0">
              <a:solidFill>
                <a:schemeClr val="tx2">
                  <a:lumMod val="75000"/>
                  <a:lumOff val="25000"/>
                </a:schemeClr>
              </a:solidFill>
              <a:latin typeface="Century Gothic" panose="020B0502020202020204" pitchFamily="34" charset="0"/>
            </a:endParaRPr>
          </a:p>
          <a:p>
            <a:r>
              <a:rPr lang="fr-FR" dirty="0">
                <a:latin typeface="Century Gothic" panose="020B0502020202020204" pitchFamily="34" charset="0"/>
              </a:rPr>
              <a:t>Faire le point sur :</a:t>
            </a:r>
          </a:p>
          <a:p>
            <a:pPr marL="285750" indent="-285750">
              <a:buFont typeface="Arial" panose="020B0604020202020204" pitchFamily="34" charset="0"/>
              <a:buChar char="•"/>
            </a:pPr>
            <a:r>
              <a:rPr lang="fr-FR" b="1" dirty="0">
                <a:latin typeface="Century Gothic" panose="020B0502020202020204" pitchFamily="34" charset="0"/>
              </a:rPr>
              <a:t>l’importance du montant dû</a:t>
            </a:r>
            <a:r>
              <a:rPr lang="fr-FR" dirty="0">
                <a:latin typeface="Century Gothic" panose="020B0502020202020204" pitchFamily="34" charset="0"/>
              </a:rPr>
              <a:t>,</a:t>
            </a:r>
          </a:p>
          <a:p>
            <a:pPr marL="285750" indent="-285750">
              <a:buFont typeface="Arial" panose="020B0604020202020204" pitchFamily="34" charset="0"/>
              <a:buChar char="•"/>
            </a:pPr>
            <a:r>
              <a:rPr lang="fr-FR" b="1" dirty="0">
                <a:latin typeface="Century Gothic" panose="020B0502020202020204" pitchFamily="34" charset="0"/>
              </a:rPr>
              <a:t>l’ancienneté de la dette</a:t>
            </a:r>
            <a:r>
              <a:rPr lang="fr-FR" dirty="0">
                <a:latin typeface="Century Gothic" panose="020B0502020202020204" pitchFamily="34" charset="0"/>
              </a:rPr>
              <a:t> (durée depuis le premier impayé).</a:t>
            </a:r>
          </a:p>
        </p:txBody>
      </p:sp>
      <p:sp>
        <p:nvSpPr>
          <p:cNvPr id="7" name="ZoneTexte 6">
            <a:extLst>
              <a:ext uri="{FF2B5EF4-FFF2-40B4-BE49-F238E27FC236}">
                <a16:creationId xmlns:a16="http://schemas.microsoft.com/office/drawing/2014/main" id="{A5315D92-280D-B993-2F5A-63D213B3AD61}"/>
              </a:ext>
            </a:extLst>
          </p:cNvPr>
          <p:cNvSpPr txBox="1"/>
          <p:nvPr/>
        </p:nvSpPr>
        <p:spPr>
          <a:xfrm>
            <a:off x="2780302" y="1961343"/>
            <a:ext cx="2933096" cy="3508653"/>
          </a:xfrm>
          <a:prstGeom prst="rect">
            <a:avLst/>
          </a:prstGeom>
          <a:noFill/>
        </p:spPr>
        <p:txBody>
          <a:bodyPr wrap="square" rtlCol="0">
            <a:spAutoFit/>
          </a:bodyPr>
          <a:lstStyle/>
          <a:p>
            <a:r>
              <a:rPr lang="fr-FR" sz="2000" dirty="0">
                <a:solidFill>
                  <a:schemeClr val="accent6">
                    <a:lumMod val="75000"/>
                  </a:schemeClr>
                </a:solidFill>
                <a:latin typeface="Century Gothic" panose="020B0502020202020204" pitchFamily="34" charset="0"/>
              </a:rPr>
              <a:t>👤</a:t>
            </a:r>
            <a:r>
              <a:rPr lang="fr-FR" sz="2000" b="1" dirty="0">
                <a:solidFill>
                  <a:schemeClr val="tx2"/>
                </a:solidFill>
                <a:latin typeface="Century Gothic" panose="020B0502020202020204" pitchFamily="34" charset="0"/>
              </a:rPr>
              <a:t>Examiner la situation du débiteur</a:t>
            </a:r>
            <a:br>
              <a:rPr lang="fr-FR" sz="2000" b="1" dirty="0">
                <a:solidFill>
                  <a:schemeClr val="tx2">
                    <a:lumMod val="75000"/>
                    <a:lumOff val="25000"/>
                  </a:schemeClr>
                </a:solidFill>
                <a:latin typeface="Century Gothic" panose="020B0502020202020204" pitchFamily="34" charset="0"/>
              </a:rPr>
            </a:br>
            <a:endParaRPr lang="fr-FR" sz="2000" b="1" dirty="0">
              <a:solidFill>
                <a:schemeClr val="tx2">
                  <a:lumMod val="75000"/>
                  <a:lumOff val="25000"/>
                </a:schemeClr>
              </a:solidFill>
              <a:latin typeface="Century Gothic" panose="020B0502020202020204" pitchFamily="34" charset="0"/>
            </a:endParaRPr>
          </a:p>
          <a:p>
            <a:r>
              <a:rPr lang="fr-FR" dirty="0">
                <a:latin typeface="Century Gothic" panose="020B0502020202020204" pitchFamily="34" charset="0"/>
              </a:rPr>
              <a:t>Évaluer sa </a:t>
            </a:r>
            <a:r>
              <a:rPr lang="fr-FR" b="1" dirty="0">
                <a:latin typeface="Century Gothic" panose="020B0502020202020204" pitchFamily="34" charset="0"/>
              </a:rPr>
              <a:t>bonne ou mauvaise foi</a:t>
            </a:r>
            <a:r>
              <a:rPr lang="fr-FR" dirty="0">
                <a:latin typeface="Century Gothic" panose="020B0502020202020204" pitchFamily="34" charset="0"/>
              </a:rPr>
              <a:t>,</a:t>
            </a:r>
          </a:p>
          <a:p>
            <a:r>
              <a:rPr lang="fr-FR" dirty="0">
                <a:latin typeface="Century Gothic" panose="020B0502020202020204" pitchFamily="34" charset="0"/>
              </a:rPr>
              <a:t>Considérer ses </a:t>
            </a:r>
            <a:r>
              <a:rPr lang="fr-FR" b="1" dirty="0">
                <a:latin typeface="Century Gothic" panose="020B0502020202020204" pitchFamily="34" charset="0"/>
              </a:rPr>
              <a:t>propositions de règlement</a:t>
            </a:r>
            <a:r>
              <a:rPr lang="fr-FR" dirty="0">
                <a:latin typeface="Century Gothic" panose="020B0502020202020204" pitchFamily="34" charset="0"/>
              </a:rPr>
              <a:t> ou </a:t>
            </a:r>
            <a:r>
              <a:rPr lang="fr-FR" b="1" dirty="0">
                <a:latin typeface="Century Gothic" panose="020B0502020202020204" pitchFamily="34" charset="0"/>
              </a:rPr>
              <a:t>échéanciers</a:t>
            </a:r>
            <a:r>
              <a:rPr lang="fr-FR" dirty="0">
                <a:latin typeface="Century Gothic" panose="020B0502020202020204" pitchFamily="34" charset="0"/>
              </a:rPr>
              <a:t>,</a:t>
            </a:r>
          </a:p>
          <a:p>
            <a:r>
              <a:rPr lang="fr-FR" dirty="0">
                <a:latin typeface="Century Gothic" panose="020B0502020202020204" pitchFamily="34" charset="0"/>
              </a:rPr>
              <a:t>Analyser sa </a:t>
            </a:r>
            <a:r>
              <a:rPr lang="fr-FR" b="1" dirty="0">
                <a:latin typeface="Century Gothic" panose="020B0502020202020204" pitchFamily="34" charset="0"/>
              </a:rPr>
              <a:t>capacité réelle à honorer ses engagements</a:t>
            </a:r>
            <a:r>
              <a:rPr lang="fr-FR" dirty="0">
                <a:latin typeface="Century Gothic" panose="020B0502020202020204" pitchFamily="34" charset="0"/>
              </a:rPr>
              <a:t>.</a:t>
            </a:r>
          </a:p>
        </p:txBody>
      </p:sp>
      <p:sp>
        <p:nvSpPr>
          <p:cNvPr id="8" name="ZoneTexte 7">
            <a:extLst>
              <a:ext uri="{FF2B5EF4-FFF2-40B4-BE49-F238E27FC236}">
                <a16:creationId xmlns:a16="http://schemas.microsoft.com/office/drawing/2014/main" id="{736CCB24-CF42-B6D1-03DA-29862EB8B089}"/>
              </a:ext>
            </a:extLst>
          </p:cNvPr>
          <p:cNvSpPr txBox="1"/>
          <p:nvPr/>
        </p:nvSpPr>
        <p:spPr>
          <a:xfrm>
            <a:off x="5553788" y="1978539"/>
            <a:ext cx="3207218" cy="3231654"/>
          </a:xfrm>
          <a:prstGeom prst="rect">
            <a:avLst/>
          </a:prstGeom>
          <a:noFill/>
        </p:spPr>
        <p:txBody>
          <a:bodyPr wrap="square" rtlCol="0">
            <a:spAutoFit/>
          </a:bodyPr>
          <a:lstStyle/>
          <a:p>
            <a:r>
              <a:rPr lang="fr-FR" sz="2000" dirty="0">
                <a:solidFill>
                  <a:schemeClr val="accent6">
                    <a:lumMod val="75000"/>
                  </a:schemeClr>
                </a:solidFill>
                <a:latin typeface="Century Gothic" panose="020B0502020202020204" pitchFamily="34" charset="0"/>
              </a:rPr>
              <a:t>⚖️</a:t>
            </a:r>
            <a:r>
              <a:rPr lang="fr-FR" sz="2000" b="1" dirty="0">
                <a:solidFill>
                  <a:schemeClr val="tx2"/>
                </a:solidFill>
                <a:latin typeface="Century Gothic" panose="020B0502020202020204" pitchFamily="34" charset="0"/>
              </a:rPr>
              <a:t>Vérifier la nature juridique de la créance</a:t>
            </a:r>
            <a:br>
              <a:rPr lang="fr-FR" sz="2000" b="1" dirty="0">
                <a:solidFill>
                  <a:schemeClr val="tx2">
                    <a:lumMod val="75000"/>
                    <a:lumOff val="25000"/>
                  </a:schemeClr>
                </a:solidFill>
                <a:latin typeface="Century Gothic" panose="020B0502020202020204" pitchFamily="34" charset="0"/>
              </a:rPr>
            </a:br>
            <a:endParaRPr lang="fr-FR" sz="2000" b="1" dirty="0">
              <a:solidFill>
                <a:schemeClr val="tx2">
                  <a:lumMod val="75000"/>
                  <a:lumOff val="25000"/>
                </a:schemeClr>
              </a:solidFill>
              <a:latin typeface="Century Gothic" panose="020B0502020202020204" pitchFamily="34" charset="0"/>
            </a:endParaRPr>
          </a:p>
          <a:p>
            <a:r>
              <a:rPr lang="fr-FR" dirty="0">
                <a:latin typeface="Century Gothic" panose="020B0502020202020204" pitchFamily="34" charset="0"/>
              </a:rPr>
              <a:t>La dette doit être :</a:t>
            </a:r>
          </a:p>
          <a:p>
            <a:r>
              <a:rPr lang="fr-FR" b="1" dirty="0">
                <a:latin typeface="Century Gothic" panose="020B0502020202020204" pitchFamily="34" charset="0"/>
              </a:rPr>
              <a:t>Liquide</a:t>
            </a:r>
            <a:r>
              <a:rPr lang="fr-FR" dirty="0">
                <a:latin typeface="Century Gothic" panose="020B0502020202020204" pitchFamily="34" charset="0"/>
              </a:rPr>
              <a:t> → la quote-part exacte est connue,</a:t>
            </a:r>
          </a:p>
          <a:p>
            <a:r>
              <a:rPr lang="fr-FR" b="1" dirty="0">
                <a:latin typeface="Century Gothic" panose="020B0502020202020204" pitchFamily="34" charset="0"/>
              </a:rPr>
              <a:t>Certaine</a:t>
            </a:r>
            <a:r>
              <a:rPr lang="fr-FR" dirty="0">
                <a:latin typeface="Century Gothic" panose="020B0502020202020204" pitchFamily="34" charset="0"/>
              </a:rPr>
              <a:t> → le budget et les comptes ont été </a:t>
            </a:r>
            <a:r>
              <a:rPr lang="fr-FR" b="1" dirty="0">
                <a:latin typeface="Century Gothic" panose="020B0502020202020204" pitchFamily="34" charset="0"/>
              </a:rPr>
              <a:t>approuvés</a:t>
            </a:r>
            <a:r>
              <a:rPr lang="fr-FR" dirty="0">
                <a:latin typeface="Century Gothic" panose="020B0502020202020204" pitchFamily="34" charset="0"/>
              </a:rPr>
              <a:t>,</a:t>
            </a:r>
          </a:p>
          <a:p>
            <a:r>
              <a:rPr lang="fr-FR" b="1" dirty="0">
                <a:latin typeface="Century Gothic" panose="020B0502020202020204" pitchFamily="34" charset="0"/>
              </a:rPr>
              <a:t>Exigible</a:t>
            </a:r>
            <a:r>
              <a:rPr lang="fr-FR" dirty="0">
                <a:latin typeface="Century Gothic" panose="020B0502020202020204" pitchFamily="34" charset="0"/>
              </a:rPr>
              <a:t> → l’</a:t>
            </a:r>
            <a:r>
              <a:rPr lang="fr-FR" b="1" dirty="0">
                <a:latin typeface="Century Gothic" panose="020B0502020202020204" pitchFamily="34" charset="0"/>
              </a:rPr>
              <a:t>appel de fonds a été émis</a:t>
            </a:r>
            <a:r>
              <a:rPr lang="fr-FR" dirty="0">
                <a:latin typeface="Century Gothic" panose="020B0502020202020204" pitchFamily="34" charset="0"/>
              </a:rPr>
              <a:t>.</a:t>
            </a:r>
          </a:p>
        </p:txBody>
      </p:sp>
      <p:sp>
        <p:nvSpPr>
          <p:cNvPr id="9" name="ZoneTexte 8">
            <a:extLst>
              <a:ext uri="{FF2B5EF4-FFF2-40B4-BE49-F238E27FC236}">
                <a16:creationId xmlns:a16="http://schemas.microsoft.com/office/drawing/2014/main" id="{6EC5C8A7-166A-A26F-6446-8C9F60A12374}"/>
              </a:ext>
            </a:extLst>
          </p:cNvPr>
          <p:cNvSpPr txBox="1"/>
          <p:nvPr/>
        </p:nvSpPr>
        <p:spPr>
          <a:xfrm>
            <a:off x="2210198" y="5643885"/>
            <a:ext cx="9378422" cy="715089"/>
          </a:xfrm>
          <a:prstGeom prst="round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r>
              <a:rPr lang="fr-FR" noProof="0" dirty="0">
                <a:latin typeface="Century Gothic" panose="020B0502020202020204" pitchFamily="34" charset="0"/>
              </a:rPr>
              <a:t>📌</a:t>
            </a:r>
            <a:r>
              <a:rPr lang="fr-FR" dirty="0">
                <a:latin typeface="Century Gothic" panose="020B0502020202020204" pitchFamily="34" charset="0"/>
              </a:rPr>
              <a:t> Avant toute procédure, il faut </a:t>
            </a:r>
            <a:r>
              <a:rPr lang="fr-FR" b="1" u="sng" dirty="0">
                <a:latin typeface="Century Gothic" panose="020B0502020202020204" pitchFamily="34" charset="0"/>
              </a:rPr>
              <a:t>sécuriser le dossier</a:t>
            </a:r>
            <a:r>
              <a:rPr lang="fr-FR" u="sng" dirty="0">
                <a:latin typeface="Century Gothic" panose="020B0502020202020204" pitchFamily="34" charset="0"/>
              </a:rPr>
              <a:t> </a:t>
            </a:r>
            <a:r>
              <a:rPr lang="fr-FR" dirty="0">
                <a:latin typeface="Century Gothic" panose="020B0502020202020204" pitchFamily="34" charset="0"/>
              </a:rPr>
              <a:t>:</a:t>
            </a:r>
            <a:br>
              <a:rPr lang="fr-FR" dirty="0">
                <a:latin typeface="Century Gothic" panose="020B0502020202020204" pitchFamily="34" charset="0"/>
              </a:rPr>
            </a:br>
            <a:r>
              <a:rPr lang="fr-FR" dirty="0">
                <a:latin typeface="Century Gothic" panose="020B0502020202020204" pitchFamily="34" charset="0"/>
              </a:rPr>
              <a:t>s’assurer que la dette est </a:t>
            </a:r>
            <a:r>
              <a:rPr lang="fr-FR" b="1" dirty="0">
                <a:latin typeface="Century Gothic" panose="020B0502020202020204" pitchFamily="34" charset="0"/>
              </a:rPr>
              <a:t>fondée, chiffrée et exigible</a:t>
            </a:r>
            <a:r>
              <a:rPr lang="fr-FR" dirty="0">
                <a:latin typeface="Century Gothic" panose="020B0502020202020204" pitchFamily="34" charset="0"/>
              </a:rPr>
              <a:t> pour éviter tout rejet du juge.</a:t>
            </a:r>
            <a:endParaRPr lang="fr-FR" b="1" noProof="0" dirty="0">
              <a:latin typeface="Century Gothic" panose="020B0502020202020204" pitchFamily="34" charset="0"/>
            </a:endParaRPr>
          </a:p>
        </p:txBody>
      </p:sp>
      <p:sp>
        <p:nvSpPr>
          <p:cNvPr id="4" name="Text 1">
            <a:extLst>
              <a:ext uri="{FF2B5EF4-FFF2-40B4-BE49-F238E27FC236}">
                <a16:creationId xmlns:a16="http://schemas.microsoft.com/office/drawing/2014/main" id="{A2B72BDA-F048-2EBB-3EF5-A30E72624B46}"/>
              </a:ext>
            </a:extLst>
          </p:cNvPr>
          <p:cNvSpPr/>
          <p:nvPr/>
        </p:nvSpPr>
        <p:spPr>
          <a:xfrm>
            <a:off x="508624" y="1043821"/>
            <a:ext cx="11163972" cy="411480"/>
          </a:xfrm>
          <a:prstGeom prst="rect">
            <a:avLst/>
          </a:prstGeom>
          <a:noFill/>
          <a:ln/>
        </p:spPr>
        <p:txBody>
          <a:bodyPr wrap="square" lIns="0" tIns="0" rIns="0" bIns="0" rtlCol="0" anchor="ctr"/>
          <a:lstStyle/>
          <a:p>
            <a:pPr marL="0" indent="0">
              <a:buNone/>
            </a:pPr>
            <a:r>
              <a:rPr lang="fr-FR" sz="3000" b="1" noProof="0" dirty="0">
                <a:solidFill>
                  <a:srgbClr val="1D2B58"/>
                </a:solidFill>
                <a:latin typeface="Arial" pitchFamily="34" charset="0"/>
                <a:cs typeface="Arial" pitchFamily="34" charset="-120"/>
              </a:rPr>
              <a:t>Avant toute action amiable ou judiciaire : analyser la dette</a:t>
            </a:r>
          </a:p>
        </p:txBody>
      </p:sp>
      <p:sp>
        <p:nvSpPr>
          <p:cNvPr id="6" name="ZoneTexte 5">
            <a:extLst>
              <a:ext uri="{FF2B5EF4-FFF2-40B4-BE49-F238E27FC236}">
                <a16:creationId xmlns:a16="http://schemas.microsoft.com/office/drawing/2014/main" id="{2BF20DC5-BBF3-69FA-2626-8DB4D51C05F9}"/>
              </a:ext>
            </a:extLst>
          </p:cNvPr>
          <p:cNvSpPr txBox="1"/>
          <p:nvPr/>
        </p:nvSpPr>
        <p:spPr>
          <a:xfrm>
            <a:off x="8761006" y="1967061"/>
            <a:ext cx="3207218" cy="3508653"/>
          </a:xfrm>
          <a:prstGeom prst="rect">
            <a:avLst/>
          </a:prstGeom>
          <a:noFill/>
        </p:spPr>
        <p:txBody>
          <a:bodyPr wrap="square" rtlCol="0">
            <a:spAutoFit/>
          </a:bodyPr>
          <a:lstStyle/>
          <a:p>
            <a:r>
              <a:rPr lang="fr-FR" sz="2000" dirty="0">
                <a:solidFill>
                  <a:schemeClr val="accent6">
                    <a:lumMod val="75000"/>
                  </a:schemeClr>
                </a:solidFill>
                <a:latin typeface="Century Gothic" panose="020B0502020202020204" pitchFamily="34" charset="0"/>
              </a:rPr>
              <a:t>📂</a:t>
            </a:r>
            <a:r>
              <a:rPr lang="fr-FR" sz="2000" b="1" dirty="0">
                <a:solidFill>
                  <a:schemeClr val="tx2"/>
                </a:solidFill>
                <a:latin typeface="Century Gothic" panose="020B0502020202020204" pitchFamily="34" charset="0"/>
              </a:rPr>
              <a:t>Décomposer et qualifier la dette</a:t>
            </a:r>
            <a:br>
              <a:rPr lang="fr-FR" sz="2000" b="1" dirty="0">
                <a:solidFill>
                  <a:schemeClr val="tx2">
                    <a:lumMod val="75000"/>
                    <a:lumOff val="25000"/>
                  </a:schemeClr>
                </a:solidFill>
                <a:latin typeface="Century Gothic" panose="020B0502020202020204" pitchFamily="34" charset="0"/>
              </a:rPr>
            </a:br>
            <a:endParaRPr lang="fr-FR" sz="2000" b="1" dirty="0">
              <a:solidFill>
                <a:schemeClr val="tx2">
                  <a:lumMod val="75000"/>
                  <a:lumOff val="25000"/>
                </a:schemeClr>
              </a:solidFill>
              <a:latin typeface="Century Gothic" panose="020B0502020202020204" pitchFamily="34" charset="0"/>
            </a:endParaRPr>
          </a:p>
          <a:p>
            <a:r>
              <a:rPr lang="fr-FR" dirty="0">
                <a:latin typeface="Century Gothic" panose="020B0502020202020204" pitchFamily="34" charset="0"/>
              </a:rPr>
              <a:t>Identifier la </a:t>
            </a:r>
            <a:r>
              <a:rPr lang="fr-FR" b="1" dirty="0">
                <a:latin typeface="Century Gothic" panose="020B0502020202020204" pitchFamily="34" charset="0"/>
              </a:rPr>
              <a:t>composition</a:t>
            </a:r>
            <a:r>
              <a:rPr lang="fr-FR" dirty="0">
                <a:latin typeface="Century Gothic" panose="020B0502020202020204" pitchFamily="34" charset="0"/>
              </a:rPr>
              <a:t> : charges courantes, appels travaux, régularisations, frais, honoraires.</a:t>
            </a:r>
          </a:p>
          <a:p>
            <a:r>
              <a:rPr lang="fr-FR" dirty="0">
                <a:latin typeface="Century Gothic" panose="020B0502020202020204" pitchFamily="34" charset="0"/>
              </a:rPr>
              <a:t>Identifier la </a:t>
            </a:r>
            <a:r>
              <a:rPr lang="fr-FR" b="1" dirty="0">
                <a:latin typeface="Century Gothic" panose="020B0502020202020204" pitchFamily="34" charset="0"/>
              </a:rPr>
              <a:t>nature du lot</a:t>
            </a:r>
            <a:r>
              <a:rPr lang="fr-FR" dirty="0">
                <a:latin typeface="Century Gothic" panose="020B0502020202020204" pitchFamily="34" charset="0"/>
              </a:rPr>
              <a:t> concerné (appartement, parking, local, etc.).</a:t>
            </a:r>
          </a:p>
          <a:p>
            <a:r>
              <a:rPr lang="fr-FR" dirty="0">
                <a:latin typeface="Century Gothic" panose="020B0502020202020204" pitchFamily="34" charset="0"/>
              </a:rPr>
              <a:t>Vérifier le </a:t>
            </a:r>
            <a:r>
              <a:rPr lang="fr-FR" b="1" dirty="0">
                <a:latin typeface="Century Gothic" panose="020B0502020202020204" pitchFamily="34" charset="0"/>
              </a:rPr>
              <a:t>montant cumulé</a:t>
            </a:r>
            <a:r>
              <a:rPr lang="fr-FR" dirty="0">
                <a:latin typeface="Century Gothic" panose="020B0502020202020204" pitchFamily="34" charset="0"/>
              </a:rPr>
              <a:t> des appels de fonds dus.</a:t>
            </a:r>
          </a:p>
        </p:txBody>
      </p:sp>
    </p:spTree>
    <p:extLst>
      <p:ext uri="{BB962C8B-B14F-4D97-AF65-F5344CB8AC3E}">
        <p14:creationId xmlns:p14="http://schemas.microsoft.com/office/powerpoint/2010/main" val="194374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436</TotalTime>
  <Words>3960</Words>
  <Application>Microsoft Office PowerPoint</Application>
  <PresentationFormat>Grand écran</PresentationFormat>
  <Paragraphs>389</Paragraphs>
  <Slides>36</Slides>
  <Notes>29</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4" baseType="lpstr">
      <vt:lpstr>Aptos</vt:lpstr>
      <vt:lpstr>Arial</vt:lpstr>
      <vt:lpstr>Calibri</vt:lpstr>
      <vt:lpstr>Century Gothic</vt:lpstr>
      <vt:lpstr>Symbol</vt:lpstr>
      <vt:lpstr>Wingdings</vt:lpstr>
      <vt:lpstr>Office Theme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Masques PowerPoint - Forum de la Copropriete ARC</dc:title>
  <dc:subject>Trame Forum de la Copropriete 2026</dc:subject>
  <dc:creator>OpenAI</dc:creator>
  <cp:lastModifiedBy>Ines DAMMAK</cp:lastModifiedBy>
  <cp:revision>11</cp:revision>
  <dcterms:created xsi:type="dcterms:W3CDTF">2026-03-28T20:55:20Z</dcterms:created>
  <dcterms:modified xsi:type="dcterms:W3CDTF">2026-04-14T10:57:24Z</dcterms:modified>
</cp:coreProperties>
</file>